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9"/>
  </p:notesMasterIdLst>
  <p:sldIdLst>
    <p:sldId id="371" r:id="rId2"/>
    <p:sldId id="345" r:id="rId3"/>
    <p:sldId id="344" r:id="rId4"/>
    <p:sldId id="346" r:id="rId5"/>
    <p:sldId id="347" r:id="rId6"/>
    <p:sldId id="348" r:id="rId7"/>
    <p:sldId id="372" r:id="rId8"/>
    <p:sldId id="375" r:id="rId9"/>
    <p:sldId id="357" r:id="rId10"/>
    <p:sldId id="358" r:id="rId11"/>
    <p:sldId id="359" r:id="rId12"/>
    <p:sldId id="374" r:id="rId13"/>
    <p:sldId id="360" r:id="rId14"/>
    <p:sldId id="379" r:id="rId15"/>
    <p:sldId id="361" r:id="rId16"/>
    <p:sldId id="380" r:id="rId17"/>
    <p:sldId id="362" r:id="rId18"/>
    <p:sldId id="376" r:id="rId19"/>
    <p:sldId id="366" r:id="rId20"/>
    <p:sldId id="377" r:id="rId21"/>
    <p:sldId id="367" r:id="rId22"/>
    <p:sldId id="378" r:id="rId23"/>
    <p:sldId id="368" r:id="rId24"/>
    <p:sldId id="381" r:id="rId25"/>
    <p:sldId id="369" r:id="rId26"/>
    <p:sldId id="370" r:id="rId27"/>
    <p:sldId id="33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371"/>
            <p14:sldId id="345"/>
            <p14:sldId id="344"/>
            <p14:sldId id="346"/>
            <p14:sldId id="347"/>
            <p14:sldId id="348"/>
            <p14:sldId id="372"/>
            <p14:sldId id="375"/>
            <p14:sldId id="357"/>
            <p14:sldId id="358"/>
            <p14:sldId id="359"/>
            <p14:sldId id="374"/>
            <p14:sldId id="360"/>
            <p14:sldId id="379"/>
            <p14:sldId id="361"/>
            <p14:sldId id="380"/>
            <p14:sldId id="362"/>
            <p14:sldId id="376"/>
            <p14:sldId id="366"/>
            <p14:sldId id="377"/>
            <p14:sldId id="367"/>
            <p14:sldId id="378"/>
            <p14:sldId id="368"/>
            <p14:sldId id="381"/>
            <p14:sldId id="369"/>
            <p14:sldId id="370"/>
            <p14:sldId id="334"/>
          </p14:sldIdLst>
        </p14:section>
        <p14:section name="Author Your Presentation" id="{16378913-E5ED-4281-BAF5-F1F938CB0BED}">
          <p14:sldIdLst/>
        </p14:section>
        <p14:section name="Enrich Your Presentation" id="{E2D565D1-BA5E-44E6-A40E-50A644912248}">
          <p14:sldIdLst/>
        </p14:section>
        <p14:section name="Share Your Presentation" id="{71D59651-8EFA-4415-9623-98B4C4A8699C}">
          <p14:sldIdLst/>
        </p14:section>
        <p14:section name="What's Your Message?" id="{3DAC647D-1BDE-4B25-A7F1-4DBC272CFF2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0464" autoAdjust="0"/>
  </p:normalViewPr>
  <p:slideViewPr>
    <p:cSldViewPr>
      <p:cViewPr varScale="1">
        <p:scale>
          <a:sx n="40" d="100"/>
          <a:sy n="40" d="100"/>
        </p:scale>
        <p:origin x="-1452" y="-10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4/4/2013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4/4/2013</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4/4/2013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4/4/2013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4/4/2013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4/4/2013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E9AC1-4240-4112-AE13-0371096398EB}" type="datetimeFigureOut">
              <a:rPr lang="en-US" smtClean="0"/>
              <a:t>4/4/2013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747420-BFD8-4396-8030-624F51217DBE}" type="slidenum">
              <a:rPr lang="en-US" smtClean="0"/>
              <a:t>‹#›</a:t>
            </a:fld>
            <a:endParaRPr lang="en-US"/>
          </a:p>
        </p:txBody>
      </p:sp>
    </p:spTree>
    <p:extLst>
      <p:ext uri="{BB962C8B-B14F-4D97-AF65-F5344CB8AC3E}">
        <p14:creationId xmlns:p14="http://schemas.microsoft.com/office/powerpoint/2010/main" val="2419455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4/4/2013</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4/4/2013</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4/4/2013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4/4/2013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4/4/2013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4/4/2013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4/4/2013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4/4/2013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77"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772400" cy="1470025"/>
          </a:xfrm>
        </p:spPr>
        <p:txBody>
          <a:bodyPr/>
          <a:lstStyle/>
          <a:p>
            <a:r>
              <a:rPr lang="en-US" dirty="0" err="1" smtClean="0">
                <a:solidFill>
                  <a:schemeClr val="tx1"/>
                </a:solidFill>
              </a:rPr>
              <a:t>Konsep</a:t>
            </a:r>
            <a:r>
              <a:rPr lang="en-US" dirty="0" smtClean="0">
                <a:solidFill>
                  <a:schemeClr val="tx1"/>
                </a:solidFill>
              </a:rPr>
              <a:t> KLB/</a:t>
            </a:r>
            <a:r>
              <a:rPr lang="en-US" dirty="0" err="1" smtClean="0">
                <a:solidFill>
                  <a:schemeClr val="tx1"/>
                </a:solidFill>
              </a:rPr>
              <a:t>Wabah</a:t>
            </a:r>
            <a:endParaRPr lang="en-US" dirty="0">
              <a:solidFill>
                <a:schemeClr val="tx1"/>
              </a:solidFill>
            </a:endParaRPr>
          </a:p>
        </p:txBody>
      </p:sp>
      <p:sp>
        <p:nvSpPr>
          <p:cNvPr id="3" name="Subtitle 2"/>
          <p:cNvSpPr>
            <a:spLocks noGrp="1"/>
          </p:cNvSpPr>
          <p:nvPr>
            <p:ph type="subTitle" idx="4294967295"/>
          </p:nvPr>
        </p:nvSpPr>
        <p:spPr>
          <a:xfrm>
            <a:off x="1371600" y="3886200"/>
            <a:ext cx="6400800" cy="1752600"/>
          </a:xfrm>
          <a:prstGeom prst="rect">
            <a:avLst/>
          </a:prstGeom>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667000"/>
            <a:ext cx="7848599"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2779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accent2">
              <a:lumMod val="60000"/>
              <a:lumOff val="40000"/>
            </a:schemeClr>
          </a:solidFill>
        </p:spPr>
        <p:txBody>
          <a:bodyPr/>
          <a:lstStyle/>
          <a:p>
            <a:pPr lvl="0"/>
            <a:r>
              <a:rPr lang="id-ID" dirty="0"/>
              <a:t>Timbulnya suatu penyakit menular yang sebelumnya tidak ada atau tidak dikenal</a:t>
            </a:r>
            <a:r>
              <a:rPr lang="en-US" dirty="0"/>
              <a:t/>
            </a:r>
            <a:br>
              <a:rPr lang="en-US" dirty="0"/>
            </a:br>
            <a:endParaRPr lang="en-US" dirty="0"/>
          </a:p>
        </p:txBody>
      </p:sp>
      <p:sp>
        <p:nvSpPr>
          <p:cNvPr id="6" name="Text Placeholder 5"/>
          <p:cNvSpPr>
            <a:spLocks noGrp="1"/>
          </p:cNvSpPr>
          <p:nvPr>
            <p:ph type="body" idx="1"/>
          </p:nvPr>
        </p:nvSpPr>
        <p:spPr/>
        <p:txBody>
          <a:bodyPr/>
          <a:lstStyle/>
          <a:p>
            <a:r>
              <a:rPr lang="en-US" dirty="0" smtClean="0"/>
              <a:t>KRITERIA PENETAPAN KLB</a:t>
            </a:r>
            <a:endParaRPr lang="en-US" dirty="0"/>
          </a:p>
        </p:txBody>
      </p:sp>
      <p:sp>
        <p:nvSpPr>
          <p:cNvPr id="7" name="Rounded Rectangle 6"/>
          <p:cNvSpPr/>
          <p:nvPr/>
        </p:nvSpPr>
        <p:spPr>
          <a:xfrm>
            <a:off x="1371600" y="1676400"/>
            <a:ext cx="990600" cy="2057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1</a:t>
            </a:r>
            <a:endParaRPr lang="en-US" sz="6000" dirty="0"/>
          </a:p>
        </p:txBody>
      </p:sp>
    </p:spTree>
    <p:extLst>
      <p:ext uri="{BB962C8B-B14F-4D97-AF65-F5344CB8AC3E}">
        <p14:creationId xmlns:p14="http://schemas.microsoft.com/office/powerpoint/2010/main" val="2748655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pPr lvl="0"/>
            <a:r>
              <a:rPr lang="fi-FI" dirty="0"/>
              <a:t>Peningkatan kejadian penyakit/kematian terus menerus selama 3 kurun waktu berturut-turut menurut jenis penyakitnya</a:t>
            </a:r>
            <a:r>
              <a:rPr lang="en-US" dirty="0"/>
              <a:t/>
            </a:r>
            <a:br>
              <a:rPr lang="en-US" dirty="0"/>
            </a:br>
            <a:endParaRPr lang="en-US" dirty="0"/>
          </a:p>
        </p:txBody>
      </p:sp>
      <p:sp>
        <p:nvSpPr>
          <p:cNvPr id="3" name="Text Placeholder 2"/>
          <p:cNvSpPr>
            <a:spLocks noGrp="1"/>
          </p:cNvSpPr>
          <p:nvPr>
            <p:ph type="body" idx="1"/>
          </p:nvPr>
        </p:nvSpPr>
        <p:spPr/>
        <p:txBody>
          <a:bodyPr/>
          <a:lstStyle/>
          <a:p>
            <a:r>
              <a:rPr lang="en-US" dirty="0" smtClean="0"/>
              <a:t>KRITERIA PENETAPAN KLB</a:t>
            </a:r>
            <a:endParaRPr lang="en-US" dirty="0"/>
          </a:p>
        </p:txBody>
      </p:sp>
      <p:sp>
        <p:nvSpPr>
          <p:cNvPr id="4" name="Rounded Rectangle 3"/>
          <p:cNvSpPr/>
          <p:nvPr/>
        </p:nvSpPr>
        <p:spPr>
          <a:xfrm>
            <a:off x="1447800" y="1676400"/>
            <a:ext cx="990600" cy="2133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2</a:t>
            </a:r>
            <a:endParaRPr lang="en-US" sz="6000" dirty="0"/>
          </a:p>
        </p:txBody>
      </p:sp>
    </p:spTree>
    <p:extLst>
      <p:ext uri="{BB962C8B-B14F-4D97-AF65-F5344CB8AC3E}">
        <p14:creationId xmlns:p14="http://schemas.microsoft.com/office/powerpoint/2010/main" val="4079341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274638"/>
            <a:ext cx="8229600" cy="1143000"/>
          </a:xfrm>
        </p:spPr>
        <p:txBody>
          <a:bodyPr/>
          <a:lstStyle/>
          <a:p>
            <a:r>
              <a:rPr lang="en-US" dirty="0" err="1" smtClean="0"/>
              <a:t>Kriteria</a:t>
            </a:r>
            <a:r>
              <a:rPr lang="en-US" dirty="0" smtClean="0"/>
              <a:t> KLB</a:t>
            </a:r>
            <a:endParaRPr lang="en-US" dirty="0"/>
          </a:p>
        </p:txBody>
      </p:sp>
      <p:pic>
        <p:nvPicPr>
          <p:cNvPr id="3074" name="Picture 2" descr="http://buletinsulteng.files.wordpress.com/2011/11/grafikdbdtolitoli20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295400"/>
            <a:ext cx="66294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3045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r>
              <a:rPr lang="fi-FI" dirty="0"/>
              <a:t>Peningkatan kejadian/kematian ≥ 2 kali dibandingkan dengan periode sebelumnya</a:t>
            </a:r>
            <a:r>
              <a:rPr lang="en-US" dirty="0"/>
              <a:t/>
            </a:r>
            <a:br>
              <a:rPr lang="en-US" dirty="0"/>
            </a:br>
            <a:r>
              <a:rPr lang="en-US" dirty="0"/>
              <a:t/>
            </a:r>
            <a:br>
              <a:rPr lang="en-US" dirty="0"/>
            </a:br>
            <a:endParaRPr lang="en-US" dirty="0"/>
          </a:p>
        </p:txBody>
      </p:sp>
      <p:sp>
        <p:nvSpPr>
          <p:cNvPr id="3" name="Text Placeholder 2"/>
          <p:cNvSpPr>
            <a:spLocks noGrp="1"/>
          </p:cNvSpPr>
          <p:nvPr>
            <p:ph type="body" idx="1"/>
          </p:nvPr>
        </p:nvSpPr>
        <p:spPr/>
        <p:txBody>
          <a:bodyPr/>
          <a:lstStyle/>
          <a:p>
            <a:r>
              <a:rPr lang="en-US" dirty="0" smtClean="0"/>
              <a:t>KRITERIA PENETAPAN KLB</a:t>
            </a:r>
            <a:endParaRPr lang="en-US" dirty="0"/>
          </a:p>
        </p:txBody>
      </p:sp>
      <p:sp>
        <p:nvSpPr>
          <p:cNvPr id="4" name="Rounded Rectangle 3"/>
          <p:cNvSpPr/>
          <p:nvPr/>
        </p:nvSpPr>
        <p:spPr>
          <a:xfrm>
            <a:off x="1447800" y="1676400"/>
            <a:ext cx="990600" cy="2133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3</a:t>
            </a:r>
            <a:endParaRPr lang="en-US" sz="6000" dirty="0"/>
          </a:p>
        </p:txBody>
      </p:sp>
    </p:spTree>
    <p:extLst>
      <p:ext uri="{BB962C8B-B14F-4D97-AF65-F5344CB8AC3E}">
        <p14:creationId xmlns:p14="http://schemas.microsoft.com/office/powerpoint/2010/main" val="2628168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2013 </a:t>
            </a:r>
            <a:r>
              <a:rPr lang="en-US" dirty="0" err="1" smtClean="0"/>
              <a:t>minggu</a:t>
            </a:r>
            <a:r>
              <a:rPr lang="en-US" dirty="0" smtClean="0"/>
              <a:t> ke21 KLB? </a:t>
            </a:r>
            <a:r>
              <a:rPr lang="en-US" dirty="0" err="1" smtClean="0"/>
              <a:t>tidak</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89790027"/>
              </p:ext>
            </p:extLst>
          </p:nvPr>
        </p:nvGraphicFramePr>
        <p:xfrm>
          <a:off x="457200" y="1600200"/>
          <a:ext cx="8229600" cy="212344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n-US" dirty="0" err="1" smtClean="0"/>
                        <a:t>Minggu</a:t>
                      </a:r>
                      <a:r>
                        <a:rPr lang="en-US" baseline="0" dirty="0" smtClean="0"/>
                        <a:t> </a:t>
                      </a:r>
                      <a:r>
                        <a:rPr lang="en-US" baseline="0" dirty="0" err="1" smtClean="0"/>
                        <a:t>ke</a:t>
                      </a:r>
                      <a:r>
                        <a:rPr lang="en-US" baseline="0" dirty="0" smtClean="0"/>
                        <a:t> -21</a:t>
                      </a:r>
                      <a:endParaRPr lang="en-US" dirty="0"/>
                    </a:p>
                  </a:txBody>
                  <a:tcPr/>
                </a:tc>
                <a:tc>
                  <a:txBody>
                    <a:bodyPr/>
                    <a:lstStyle/>
                    <a:p>
                      <a:r>
                        <a:rPr lang="en-US" dirty="0" err="1" smtClean="0"/>
                        <a:t>Jumlah</a:t>
                      </a:r>
                      <a:r>
                        <a:rPr lang="en-US" dirty="0" smtClean="0"/>
                        <a:t> </a:t>
                      </a:r>
                      <a:r>
                        <a:rPr lang="en-US" dirty="0" err="1" smtClean="0"/>
                        <a:t>kasus</a:t>
                      </a:r>
                      <a:endParaRPr lang="en-US" dirty="0"/>
                    </a:p>
                  </a:txBody>
                  <a:tcPr/>
                </a:tc>
                <a:tc>
                  <a:txBody>
                    <a:bodyPr/>
                    <a:lstStyle/>
                    <a:p>
                      <a:r>
                        <a:rPr lang="en-US" dirty="0" err="1" smtClean="0"/>
                        <a:t>Jumlah</a:t>
                      </a:r>
                      <a:r>
                        <a:rPr lang="en-US" dirty="0" smtClean="0"/>
                        <a:t> </a:t>
                      </a:r>
                      <a:r>
                        <a:rPr lang="en-US" dirty="0" err="1" smtClean="0"/>
                        <a:t>kematian</a:t>
                      </a:r>
                      <a:endParaRPr lang="en-US" dirty="0"/>
                    </a:p>
                  </a:txBody>
                  <a:tcPr/>
                </a:tc>
                <a:tc>
                  <a:txBody>
                    <a:bodyPr/>
                    <a:lstStyle/>
                    <a:p>
                      <a:r>
                        <a:rPr lang="en-US" dirty="0" err="1" smtClean="0"/>
                        <a:t>Jumlah</a:t>
                      </a:r>
                      <a:r>
                        <a:rPr lang="en-US" dirty="0" smtClean="0"/>
                        <a:t> </a:t>
                      </a:r>
                      <a:r>
                        <a:rPr lang="en-US" dirty="0" err="1" smtClean="0"/>
                        <a:t>penduduk</a:t>
                      </a:r>
                      <a:endParaRPr lang="en-US" dirty="0"/>
                    </a:p>
                  </a:txBody>
                  <a:tcPr/>
                </a:tc>
                <a:tc>
                  <a:txBody>
                    <a:bodyPr/>
                    <a:lstStyle/>
                    <a:p>
                      <a:r>
                        <a:rPr lang="en-US" dirty="0" smtClean="0"/>
                        <a:t>CFR</a:t>
                      </a:r>
                      <a:endParaRPr lang="en-US" dirty="0"/>
                    </a:p>
                  </a:txBody>
                  <a:tcPr/>
                </a:tc>
                <a:tc>
                  <a:txBody>
                    <a:bodyPr/>
                    <a:lstStyle/>
                    <a:p>
                      <a:r>
                        <a:rPr lang="en-US" dirty="0" smtClean="0"/>
                        <a:t>IR</a:t>
                      </a:r>
                    </a:p>
                    <a:p>
                      <a:endParaRPr lang="en-US" dirty="0"/>
                    </a:p>
                  </a:txBody>
                  <a:tcPr/>
                </a:tc>
              </a:tr>
              <a:tr h="370840">
                <a:tc>
                  <a:txBody>
                    <a:bodyPr/>
                    <a:lstStyle/>
                    <a:p>
                      <a:r>
                        <a:rPr lang="en-US" dirty="0" smtClean="0"/>
                        <a:t>2010</a:t>
                      </a:r>
                      <a:endParaRPr lang="en-US" dirty="0"/>
                    </a:p>
                  </a:txBody>
                  <a:tcPr/>
                </a:tc>
                <a:tc>
                  <a:txBody>
                    <a:bodyPr/>
                    <a:lstStyle/>
                    <a:p>
                      <a:r>
                        <a:rPr lang="en-US" dirty="0" smtClean="0"/>
                        <a:t>10</a:t>
                      </a:r>
                      <a:endParaRPr lang="en-US" dirty="0"/>
                    </a:p>
                  </a:txBody>
                  <a:tcPr/>
                </a:tc>
                <a:tc>
                  <a:txBody>
                    <a:bodyPr/>
                    <a:lstStyle/>
                    <a:p>
                      <a:r>
                        <a:rPr lang="en-US" dirty="0" smtClean="0"/>
                        <a:t>1</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2011</a:t>
                      </a:r>
                      <a:endParaRPr lang="en-US" dirty="0"/>
                    </a:p>
                  </a:txBody>
                  <a:tcPr/>
                </a:tc>
                <a:tc>
                  <a:txBody>
                    <a:bodyPr/>
                    <a:lstStyle/>
                    <a:p>
                      <a:r>
                        <a:rPr lang="en-US" dirty="0" smtClean="0"/>
                        <a:t>10</a:t>
                      </a:r>
                      <a:endParaRPr lang="en-US" dirty="0"/>
                    </a:p>
                  </a:txBody>
                  <a:tcPr/>
                </a:tc>
                <a:tc>
                  <a:txBody>
                    <a:bodyPr/>
                    <a:lstStyle/>
                    <a:p>
                      <a:r>
                        <a:rPr lang="en-US" dirty="0" smtClean="0"/>
                        <a:t>2</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2012</a:t>
                      </a:r>
                      <a:endParaRPr lang="en-US" dirty="0"/>
                    </a:p>
                  </a:txBody>
                  <a:tcPr/>
                </a:tc>
                <a:tc>
                  <a:txBody>
                    <a:bodyPr/>
                    <a:lstStyle/>
                    <a:p>
                      <a:r>
                        <a:rPr lang="en-US" dirty="0" smtClean="0"/>
                        <a:t>20</a:t>
                      </a:r>
                      <a:endParaRPr lang="en-US" dirty="0"/>
                    </a:p>
                  </a:txBody>
                  <a:tcPr/>
                </a:tc>
                <a:tc>
                  <a:txBody>
                    <a:bodyPr/>
                    <a:lstStyle/>
                    <a:p>
                      <a:r>
                        <a:rPr lang="en-US" dirty="0" smtClean="0"/>
                        <a:t>1</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2013</a:t>
                      </a:r>
                      <a:endParaRPr lang="en-US" dirty="0"/>
                    </a:p>
                  </a:txBody>
                  <a:tcPr/>
                </a:tc>
                <a:tc>
                  <a:txBody>
                    <a:bodyPr/>
                    <a:lstStyle/>
                    <a:p>
                      <a:r>
                        <a:rPr lang="en-US" dirty="0" smtClean="0"/>
                        <a:t>30</a:t>
                      </a:r>
                      <a:endParaRPr lang="en-US" dirty="0"/>
                    </a:p>
                  </a:txBody>
                  <a:tcPr/>
                </a:tc>
                <a:tc>
                  <a:txBody>
                    <a:bodyPr/>
                    <a:lstStyle/>
                    <a:p>
                      <a:r>
                        <a:rPr lang="en-US" dirty="0" smtClean="0"/>
                        <a:t>1</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84343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pPr lvl="0"/>
            <a:r>
              <a:rPr lang="fi-FI" dirty="0"/>
              <a:t>Jumlah penderita baru dalam satu bulan menunjukkan kenaikan ≥ 2 kali bila dibandingkan dengan angka rata-rata per bulan tahun sebelumnya</a:t>
            </a:r>
            <a:endParaRPr lang="en-US" dirty="0"/>
          </a:p>
        </p:txBody>
      </p:sp>
      <p:sp>
        <p:nvSpPr>
          <p:cNvPr id="3" name="Text Placeholder 2"/>
          <p:cNvSpPr>
            <a:spLocks noGrp="1"/>
          </p:cNvSpPr>
          <p:nvPr>
            <p:ph type="body" idx="1"/>
          </p:nvPr>
        </p:nvSpPr>
        <p:spPr/>
        <p:txBody>
          <a:bodyPr/>
          <a:lstStyle/>
          <a:p>
            <a:r>
              <a:rPr lang="en-US" dirty="0" smtClean="0"/>
              <a:t>KRITERIA PENETAPAN KLB</a:t>
            </a:r>
            <a:endParaRPr lang="en-US" dirty="0"/>
          </a:p>
        </p:txBody>
      </p:sp>
      <p:sp>
        <p:nvSpPr>
          <p:cNvPr id="4" name="Rounded Rectangle 3"/>
          <p:cNvSpPr/>
          <p:nvPr/>
        </p:nvSpPr>
        <p:spPr>
          <a:xfrm>
            <a:off x="1447800" y="1676400"/>
            <a:ext cx="990600" cy="2133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4</a:t>
            </a:r>
            <a:endParaRPr lang="en-US" sz="6000" dirty="0"/>
          </a:p>
        </p:txBody>
      </p:sp>
    </p:spTree>
    <p:extLst>
      <p:ext uri="{BB962C8B-B14F-4D97-AF65-F5344CB8AC3E}">
        <p14:creationId xmlns:p14="http://schemas.microsoft.com/office/powerpoint/2010/main" val="2628168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2013 </a:t>
            </a:r>
            <a:r>
              <a:rPr lang="en-US" dirty="0" err="1" smtClean="0"/>
              <a:t>januari</a:t>
            </a:r>
            <a:r>
              <a:rPr lang="en-US" dirty="0" smtClean="0"/>
              <a:t> KLB? </a:t>
            </a:r>
            <a:r>
              <a:rPr lang="en-US" dirty="0" err="1" smtClean="0"/>
              <a:t>ya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62701210"/>
              </p:ext>
            </p:extLst>
          </p:nvPr>
        </p:nvGraphicFramePr>
        <p:xfrm>
          <a:off x="457200" y="1600200"/>
          <a:ext cx="8229600" cy="212344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n-US" dirty="0" err="1" smtClean="0"/>
                        <a:t>januari</a:t>
                      </a:r>
                      <a:endParaRPr lang="en-US" dirty="0"/>
                    </a:p>
                  </a:txBody>
                  <a:tcPr/>
                </a:tc>
                <a:tc>
                  <a:txBody>
                    <a:bodyPr/>
                    <a:lstStyle/>
                    <a:p>
                      <a:r>
                        <a:rPr lang="en-US" dirty="0" err="1" smtClean="0"/>
                        <a:t>Jumlah</a:t>
                      </a:r>
                      <a:r>
                        <a:rPr lang="en-US" dirty="0" smtClean="0"/>
                        <a:t> </a:t>
                      </a:r>
                      <a:r>
                        <a:rPr lang="en-US" dirty="0" err="1" smtClean="0"/>
                        <a:t>kasus</a:t>
                      </a:r>
                      <a:endParaRPr lang="en-US" dirty="0"/>
                    </a:p>
                  </a:txBody>
                  <a:tcPr/>
                </a:tc>
                <a:tc>
                  <a:txBody>
                    <a:bodyPr/>
                    <a:lstStyle/>
                    <a:p>
                      <a:r>
                        <a:rPr lang="en-US" dirty="0" err="1" smtClean="0"/>
                        <a:t>Jumlah</a:t>
                      </a:r>
                      <a:r>
                        <a:rPr lang="en-US" dirty="0" smtClean="0"/>
                        <a:t> </a:t>
                      </a:r>
                      <a:r>
                        <a:rPr lang="en-US" dirty="0" err="1" smtClean="0"/>
                        <a:t>kematian</a:t>
                      </a:r>
                      <a:endParaRPr lang="en-US" dirty="0"/>
                    </a:p>
                  </a:txBody>
                  <a:tcPr/>
                </a:tc>
                <a:tc>
                  <a:txBody>
                    <a:bodyPr/>
                    <a:lstStyle/>
                    <a:p>
                      <a:r>
                        <a:rPr lang="en-US" dirty="0" err="1" smtClean="0"/>
                        <a:t>Jumlah</a:t>
                      </a:r>
                      <a:r>
                        <a:rPr lang="en-US" dirty="0" smtClean="0"/>
                        <a:t> </a:t>
                      </a:r>
                      <a:r>
                        <a:rPr lang="en-US" dirty="0" err="1" smtClean="0"/>
                        <a:t>penduduk</a:t>
                      </a:r>
                      <a:endParaRPr lang="en-US" dirty="0"/>
                    </a:p>
                  </a:txBody>
                  <a:tcPr/>
                </a:tc>
                <a:tc>
                  <a:txBody>
                    <a:bodyPr/>
                    <a:lstStyle/>
                    <a:p>
                      <a:r>
                        <a:rPr lang="en-US" dirty="0" smtClean="0"/>
                        <a:t>CFR</a:t>
                      </a:r>
                      <a:endParaRPr lang="en-US" dirty="0"/>
                    </a:p>
                  </a:txBody>
                  <a:tcPr/>
                </a:tc>
                <a:tc>
                  <a:txBody>
                    <a:bodyPr/>
                    <a:lstStyle/>
                    <a:p>
                      <a:r>
                        <a:rPr lang="en-US" dirty="0" smtClean="0"/>
                        <a:t>IR</a:t>
                      </a:r>
                    </a:p>
                    <a:p>
                      <a:endParaRPr lang="en-US" dirty="0"/>
                    </a:p>
                  </a:txBody>
                  <a:tcPr/>
                </a:tc>
              </a:tr>
              <a:tr h="370840">
                <a:tc>
                  <a:txBody>
                    <a:bodyPr/>
                    <a:lstStyle/>
                    <a:p>
                      <a:r>
                        <a:rPr lang="en-US" dirty="0" smtClean="0"/>
                        <a:t>2010</a:t>
                      </a:r>
                      <a:endParaRPr lang="en-US" dirty="0"/>
                    </a:p>
                  </a:txBody>
                  <a:tcPr/>
                </a:tc>
                <a:tc>
                  <a:txBody>
                    <a:bodyPr/>
                    <a:lstStyle/>
                    <a:p>
                      <a:r>
                        <a:rPr lang="en-US" dirty="0" smtClean="0"/>
                        <a:t>10</a:t>
                      </a:r>
                      <a:endParaRPr lang="en-US" dirty="0"/>
                    </a:p>
                  </a:txBody>
                  <a:tcPr/>
                </a:tc>
                <a:tc>
                  <a:txBody>
                    <a:bodyPr/>
                    <a:lstStyle/>
                    <a:p>
                      <a:r>
                        <a:rPr lang="en-US" dirty="0" smtClean="0"/>
                        <a:t>1</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2011</a:t>
                      </a:r>
                      <a:endParaRPr lang="en-US" dirty="0"/>
                    </a:p>
                  </a:txBody>
                  <a:tcPr/>
                </a:tc>
                <a:tc>
                  <a:txBody>
                    <a:bodyPr/>
                    <a:lstStyle/>
                    <a:p>
                      <a:r>
                        <a:rPr lang="en-US" dirty="0" smtClean="0"/>
                        <a:t>10</a:t>
                      </a:r>
                      <a:endParaRPr lang="en-US" dirty="0"/>
                    </a:p>
                  </a:txBody>
                  <a:tcPr/>
                </a:tc>
                <a:tc>
                  <a:txBody>
                    <a:bodyPr/>
                    <a:lstStyle/>
                    <a:p>
                      <a:r>
                        <a:rPr lang="en-US" dirty="0" smtClean="0"/>
                        <a:t>2</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2012</a:t>
                      </a:r>
                      <a:endParaRPr lang="en-US" dirty="0"/>
                    </a:p>
                  </a:txBody>
                  <a:tcPr/>
                </a:tc>
                <a:tc>
                  <a:txBody>
                    <a:bodyPr/>
                    <a:lstStyle/>
                    <a:p>
                      <a:r>
                        <a:rPr lang="en-US" dirty="0" smtClean="0"/>
                        <a:t>20</a:t>
                      </a:r>
                      <a:endParaRPr lang="en-US" dirty="0"/>
                    </a:p>
                  </a:txBody>
                  <a:tcPr/>
                </a:tc>
                <a:tc>
                  <a:txBody>
                    <a:bodyPr/>
                    <a:lstStyle/>
                    <a:p>
                      <a:r>
                        <a:rPr lang="en-US" dirty="0" smtClean="0"/>
                        <a:t>1</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2013</a:t>
                      </a:r>
                      <a:endParaRPr lang="en-US" dirty="0"/>
                    </a:p>
                  </a:txBody>
                  <a:tcPr/>
                </a:tc>
                <a:tc>
                  <a:txBody>
                    <a:bodyPr/>
                    <a:lstStyle/>
                    <a:p>
                      <a:r>
                        <a:rPr lang="en-US" dirty="0" smtClean="0"/>
                        <a:t>30</a:t>
                      </a:r>
                      <a:endParaRPr lang="en-US" dirty="0"/>
                    </a:p>
                  </a:txBody>
                  <a:tcPr/>
                </a:tc>
                <a:tc>
                  <a:txBody>
                    <a:bodyPr/>
                    <a:lstStyle/>
                    <a:p>
                      <a:r>
                        <a:rPr lang="en-US" dirty="0" smtClean="0"/>
                        <a:t>1</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944183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143000"/>
            <a:ext cx="5867400" cy="2819400"/>
          </a:xfrm>
          <a:solidFill>
            <a:schemeClr val="accent4">
              <a:lumMod val="40000"/>
              <a:lumOff val="60000"/>
            </a:schemeClr>
          </a:solidFill>
        </p:spPr>
        <p:txBody>
          <a:bodyPr>
            <a:normAutofit fontScale="90000"/>
          </a:bodyPr>
          <a:lstStyle/>
          <a:p>
            <a:r>
              <a:rPr lang="fi-FI" dirty="0"/>
              <a:t>Angka rata-rata per bulan selama satu tahun menunjukkan kenaikan ≥ 2 kali dibandingkan angka rata-rata per bulan dari tahun sebelumnya</a:t>
            </a:r>
            <a:r>
              <a:rPr lang="en-US" dirty="0"/>
              <a:t/>
            </a:r>
            <a:br>
              <a:rPr lang="en-US" dirty="0"/>
            </a:br>
            <a:r>
              <a:rPr lang="en-US" dirty="0"/>
              <a:t/>
            </a:r>
            <a:br>
              <a:rPr lang="en-US" dirty="0"/>
            </a:br>
            <a:endParaRPr lang="en-US" dirty="0"/>
          </a:p>
        </p:txBody>
      </p:sp>
      <p:sp>
        <p:nvSpPr>
          <p:cNvPr id="3" name="Text Placeholder 2"/>
          <p:cNvSpPr>
            <a:spLocks noGrp="1"/>
          </p:cNvSpPr>
          <p:nvPr>
            <p:ph type="body" idx="1"/>
          </p:nvPr>
        </p:nvSpPr>
        <p:spPr/>
        <p:txBody>
          <a:bodyPr/>
          <a:lstStyle/>
          <a:p>
            <a:r>
              <a:rPr lang="en-US" dirty="0" smtClean="0"/>
              <a:t>KRITERIA PENETAPAN KLB</a:t>
            </a:r>
            <a:endParaRPr lang="en-US" dirty="0"/>
          </a:p>
        </p:txBody>
      </p:sp>
      <p:sp>
        <p:nvSpPr>
          <p:cNvPr id="4" name="Rounded Rectangle 3"/>
          <p:cNvSpPr/>
          <p:nvPr/>
        </p:nvSpPr>
        <p:spPr>
          <a:xfrm>
            <a:off x="1447800" y="1676400"/>
            <a:ext cx="990600" cy="2133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5</a:t>
            </a:r>
            <a:endParaRPr lang="en-US" sz="6000" dirty="0"/>
          </a:p>
        </p:txBody>
      </p:sp>
    </p:spTree>
    <p:extLst>
      <p:ext uri="{BB962C8B-B14F-4D97-AF65-F5344CB8AC3E}">
        <p14:creationId xmlns:p14="http://schemas.microsoft.com/office/powerpoint/2010/main" val="2628168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2013  ----- 20 </a:t>
            </a:r>
            <a:r>
              <a:rPr lang="en-US" dirty="0" err="1" smtClean="0"/>
              <a:t>kasus</a:t>
            </a:r>
            <a:r>
              <a:rPr lang="en-US" dirty="0" smtClean="0"/>
              <a:t> KLB ? </a:t>
            </a:r>
            <a:r>
              <a:rPr lang="en-US" dirty="0" err="1" smtClean="0"/>
              <a:t>bukan</a:t>
            </a:r>
            <a:r>
              <a:rPr lang="en-US" dirty="0" smtClean="0"/>
              <a:t/>
            </a:r>
            <a:br>
              <a:rPr lang="en-US" dirty="0" smtClean="0"/>
            </a:br>
            <a:r>
              <a:rPr lang="en-US" dirty="0" smtClean="0"/>
              <a:t>2012 =205/12=17</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64094387"/>
              </p:ext>
            </p:extLst>
          </p:nvPr>
        </p:nvGraphicFramePr>
        <p:xfrm>
          <a:off x="457200" y="1600200"/>
          <a:ext cx="8229600" cy="509016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n-US" dirty="0" err="1" smtClean="0"/>
                        <a:t>Bulan</a:t>
                      </a:r>
                      <a:r>
                        <a:rPr lang="en-US" dirty="0" smtClean="0"/>
                        <a:t> </a:t>
                      </a:r>
                      <a:r>
                        <a:rPr lang="en-US" dirty="0" err="1" smtClean="0"/>
                        <a:t>tahun</a:t>
                      </a:r>
                      <a:r>
                        <a:rPr lang="en-US" dirty="0" smtClean="0"/>
                        <a:t> 2012</a:t>
                      </a:r>
                      <a:endParaRPr lang="en-US" dirty="0"/>
                    </a:p>
                  </a:txBody>
                  <a:tcPr/>
                </a:tc>
                <a:tc>
                  <a:txBody>
                    <a:bodyPr/>
                    <a:lstStyle/>
                    <a:p>
                      <a:r>
                        <a:rPr lang="en-US" dirty="0" err="1" smtClean="0"/>
                        <a:t>Jumlah</a:t>
                      </a:r>
                      <a:r>
                        <a:rPr lang="en-US" dirty="0" smtClean="0"/>
                        <a:t> </a:t>
                      </a:r>
                      <a:r>
                        <a:rPr lang="en-US" dirty="0" err="1" smtClean="0"/>
                        <a:t>kasus</a:t>
                      </a:r>
                      <a:endParaRPr lang="en-US" dirty="0"/>
                    </a:p>
                  </a:txBody>
                  <a:tcPr/>
                </a:tc>
                <a:tc>
                  <a:txBody>
                    <a:bodyPr/>
                    <a:lstStyle/>
                    <a:p>
                      <a:r>
                        <a:rPr lang="en-US" dirty="0" err="1" smtClean="0"/>
                        <a:t>Jumlah</a:t>
                      </a:r>
                      <a:r>
                        <a:rPr lang="en-US" dirty="0" smtClean="0"/>
                        <a:t> </a:t>
                      </a:r>
                      <a:r>
                        <a:rPr lang="en-US" dirty="0" err="1" smtClean="0"/>
                        <a:t>kematian</a:t>
                      </a:r>
                      <a:endParaRPr lang="en-US" dirty="0"/>
                    </a:p>
                  </a:txBody>
                  <a:tcPr/>
                </a:tc>
                <a:tc>
                  <a:txBody>
                    <a:bodyPr/>
                    <a:lstStyle/>
                    <a:p>
                      <a:r>
                        <a:rPr lang="en-US" dirty="0" err="1" smtClean="0"/>
                        <a:t>Jumlah</a:t>
                      </a:r>
                      <a:r>
                        <a:rPr lang="en-US" dirty="0" smtClean="0"/>
                        <a:t> </a:t>
                      </a:r>
                      <a:r>
                        <a:rPr lang="en-US" dirty="0" err="1" smtClean="0"/>
                        <a:t>penduduk</a:t>
                      </a:r>
                      <a:endParaRPr lang="en-US" dirty="0"/>
                    </a:p>
                  </a:txBody>
                  <a:tcPr/>
                </a:tc>
                <a:tc>
                  <a:txBody>
                    <a:bodyPr/>
                    <a:lstStyle/>
                    <a:p>
                      <a:r>
                        <a:rPr lang="en-US" dirty="0" smtClean="0"/>
                        <a:t>CFR</a:t>
                      </a:r>
                      <a:endParaRPr lang="en-US" dirty="0"/>
                    </a:p>
                  </a:txBody>
                  <a:tcPr/>
                </a:tc>
                <a:tc>
                  <a:txBody>
                    <a:bodyPr/>
                    <a:lstStyle/>
                    <a:p>
                      <a:r>
                        <a:rPr lang="en-US" dirty="0" smtClean="0"/>
                        <a:t>IR</a:t>
                      </a:r>
                    </a:p>
                    <a:p>
                      <a:endParaRPr lang="en-US" dirty="0"/>
                    </a:p>
                  </a:txBody>
                  <a:tcPr/>
                </a:tc>
              </a:tr>
              <a:tr h="370840">
                <a:tc>
                  <a:txBody>
                    <a:bodyPr/>
                    <a:lstStyle/>
                    <a:p>
                      <a:r>
                        <a:rPr lang="en-US" dirty="0" smtClean="0"/>
                        <a:t>1</a:t>
                      </a:r>
                      <a:endParaRPr lang="en-US" dirty="0"/>
                    </a:p>
                  </a:txBody>
                  <a:tcPr/>
                </a:tc>
                <a:tc>
                  <a:txBody>
                    <a:bodyPr/>
                    <a:lstStyle/>
                    <a:p>
                      <a:r>
                        <a:rPr lang="en-US" dirty="0" smtClean="0"/>
                        <a:t>10</a:t>
                      </a:r>
                      <a:endParaRPr lang="en-US" dirty="0"/>
                    </a:p>
                  </a:txBody>
                  <a:tcPr/>
                </a:tc>
                <a:tc>
                  <a:txBody>
                    <a:bodyPr/>
                    <a:lstStyle/>
                    <a:p>
                      <a:r>
                        <a:rPr lang="en-US" dirty="0" smtClean="0"/>
                        <a:t>1</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a:t>
                      </a:r>
                      <a:endParaRPr lang="en-US" dirty="0"/>
                    </a:p>
                  </a:txBody>
                  <a:tcPr/>
                </a:tc>
                <a:tc>
                  <a:txBody>
                    <a:bodyPr/>
                    <a:lstStyle/>
                    <a:p>
                      <a:r>
                        <a:rPr lang="en-US" dirty="0" smtClean="0"/>
                        <a:t>10</a:t>
                      </a:r>
                      <a:endParaRPr lang="en-US" dirty="0"/>
                    </a:p>
                  </a:txBody>
                  <a:tcPr/>
                </a:tc>
                <a:tc>
                  <a:txBody>
                    <a:bodyPr/>
                    <a:lstStyle/>
                    <a:p>
                      <a:r>
                        <a:rPr lang="en-US" dirty="0" smtClean="0"/>
                        <a:t>2</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3</a:t>
                      </a:r>
                      <a:endParaRPr lang="en-US" dirty="0"/>
                    </a:p>
                  </a:txBody>
                  <a:tcPr/>
                </a:tc>
                <a:tc>
                  <a:txBody>
                    <a:bodyPr/>
                    <a:lstStyle/>
                    <a:p>
                      <a:r>
                        <a:rPr lang="en-US" dirty="0" smtClean="0"/>
                        <a:t>20</a:t>
                      </a:r>
                      <a:endParaRPr lang="en-US" dirty="0"/>
                    </a:p>
                  </a:txBody>
                  <a:tcPr/>
                </a:tc>
                <a:tc>
                  <a:txBody>
                    <a:bodyPr/>
                    <a:lstStyle/>
                    <a:p>
                      <a:r>
                        <a:rPr lang="en-US" dirty="0" smtClean="0"/>
                        <a:t>1</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4</a:t>
                      </a:r>
                      <a:endParaRPr lang="en-US" dirty="0"/>
                    </a:p>
                  </a:txBody>
                  <a:tcPr/>
                </a:tc>
                <a:tc>
                  <a:txBody>
                    <a:bodyPr/>
                    <a:lstStyle/>
                    <a:p>
                      <a:r>
                        <a:rPr lang="en-US" dirty="0" smtClean="0"/>
                        <a:t>30</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dirty="0" smtClean="0"/>
                        <a:t>5</a:t>
                      </a:r>
                      <a:endParaRPr lang="en-US" dirty="0"/>
                    </a:p>
                  </a:txBody>
                  <a:tcPr/>
                </a:tc>
                <a:tc>
                  <a:txBody>
                    <a:bodyPr/>
                    <a:lstStyle/>
                    <a:p>
                      <a:r>
                        <a:rPr lang="en-US" dirty="0" smtClean="0"/>
                        <a:t>10</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dirty="0" smtClean="0"/>
                        <a:t>6</a:t>
                      </a:r>
                      <a:endParaRPr lang="en-US" dirty="0"/>
                    </a:p>
                  </a:txBody>
                  <a:tcPr/>
                </a:tc>
                <a:tc>
                  <a:txBody>
                    <a:bodyPr/>
                    <a:lstStyle/>
                    <a:p>
                      <a:r>
                        <a:rPr lang="en-US" dirty="0" smtClean="0"/>
                        <a:t>12</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dirty="0" smtClean="0"/>
                        <a:t>7</a:t>
                      </a:r>
                      <a:endParaRPr lang="en-US" dirty="0"/>
                    </a:p>
                  </a:txBody>
                  <a:tcPr/>
                </a:tc>
                <a:tc>
                  <a:txBody>
                    <a:bodyPr/>
                    <a:lstStyle/>
                    <a:p>
                      <a:r>
                        <a:rPr lang="en-US" dirty="0" smtClean="0"/>
                        <a:t>15</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dirty="0" smtClean="0"/>
                        <a:t>8</a:t>
                      </a:r>
                      <a:endParaRPr lang="en-US" dirty="0"/>
                    </a:p>
                  </a:txBody>
                  <a:tcPr/>
                </a:tc>
                <a:tc>
                  <a:txBody>
                    <a:bodyPr/>
                    <a:lstStyle/>
                    <a:p>
                      <a:r>
                        <a:rPr lang="en-US" dirty="0" smtClean="0"/>
                        <a:t>16</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dirty="0" smtClean="0"/>
                        <a:t>9</a:t>
                      </a:r>
                      <a:endParaRPr lang="en-US" dirty="0"/>
                    </a:p>
                  </a:txBody>
                  <a:tcPr/>
                </a:tc>
                <a:tc>
                  <a:txBody>
                    <a:bodyPr/>
                    <a:lstStyle/>
                    <a:p>
                      <a:r>
                        <a:rPr lang="en-US" dirty="0" smtClean="0"/>
                        <a:t>18</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dirty="0" smtClean="0"/>
                        <a:t>10</a:t>
                      </a:r>
                      <a:endParaRPr lang="en-US" dirty="0"/>
                    </a:p>
                  </a:txBody>
                  <a:tcPr/>
                </a:tc>
                <a:tc>
                  <a:txBody>
                    <a:bodyPr/>
                    <a:lstStyle/>
                    <a:p>
                      <a:r>
                        <a:rPr lang="en-US" dirty="0" smtClean="0"/>
                        <a:t>20</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dirty="0" smtClean="0"/>
                        <a:t>11</a:t>
                      </a:r>
                      <a:endParaRPr lang="en-US" dirty="0"/>
                    </a:p>
                  </a:txBody>
                  <a:tcPr/>
                </a:tc>
                <a:tc>
                  <a:txBody>
                    <a:bodyPr/>
                    <a:lstStyle/>
                    <a:p>
                      <a:r>
                        <a:rPr lang="en-US" dirty="0" smtClean="0"/>
                        <a:t>21</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dirty="0" smtClean="0"/>
                        <a:t>12</a:t>
                      </a:r>
                      <a:endParaRPr lang="en-US" dirty="0"/>
                    </a:p>
                  </a:txBody>
                  <a:tcPr/>
                </a:tc>
                <a:tc>
                  <a:txBody>
                    <a:bodyPr/>
                    <a:lstStyle/>
                    <a:p>
                      <a:r>
                        <a:rPr lang="en-US" dirty="0" smtClean="0"/>
                        <a:t>23</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163735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pPr lvl="0"/>
            <a:r>
              <a:rPr lang="fi-FI" dirty="0"/>
              <a:t>CFR suatu penyakit dalam suatu kurun waktu tertentu menunjukkan kenaikan 50% atau lebih dibanding CFR periode sebelumnya</a:t>
            </a:r>
            <a:endParaRPr lang="en-US" dirty="0"/>
          </a:p>
        </p:txBody>
      </p:sp>
      <p:sp>
        <p:nvSpPr>
          <p:cNvPr id="3" name="Text Placeholder 2"/>
          <p:cNvSpPr>
            <a:spLocks noGrp="1"/>
          </p:cNvSpPr>
          <p:nvPr>
            <p:ph type="body" idx="1"/>
          </p:nvPr>
        </p:nvSpPr>
        <p:spPr/>
        <p:txBody>
          <a:bodyPr/>
          <a:lstStyle/>
          <a:p>
            <a:r>
              <a:rPr lang="en-US" dirty="0" smtClean="0"/>
              <a:t>KRITERIA PENETAPAN KLB</a:t>
            </a:r>
            <a:endParaRPr lang="en-US" dirty="0"/>
          </a:p>
        </p:txBody>
      </p:sp>
      <p:sp>
        <p:nvSpPr>
          <p:cNvPr id="4" name="Rounded Rectangle 3"/>
          <p:cNvSpPr/>
          <p:nvPr/>
        </p:nvSpPr>
        <p:spPr>
          <a:xfrm>
            <a:off x="1447800" y="1676400"/>
            <a:ext cx="990600" cy="2133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6</a:t>
            </a:r>
            <a:endParaRPr lang="en-US" sz="6000" dirty="0"/>
          </a:p>
        </p:txBody>
      </p:sp>
    </p:spTree>
    <p:extLst>
      <p:ext uri="{BB962C8B-B14F-4D97-AF65-F5344CB8AC3E}">
        <p14:creationId xmlns:p14="http://schemas.microsoft.com/office/powerpoint/2010/main" val="2628168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Epidemic</a:t>
            </a:r>
          </a:p>
        </p:txBody>
      </p:sp>
      <p:sp>
        <p:nvSpPr>
          <p:cNvPr id="6147" name="Rectangle 4"/>
          <p:cNvSpPr>
            <a:spLocks noGrp="1" noChangeArrowheads="1"/>
          </p:cNvSpPr>
          <p:nvPr>
            <p:ph type="body" idx="1"/>
          </p:nvPr>
        </p:nvSpPr>
        <p:spPr>
          <a:noFill/>
        </p:spPr>
        <p:txBody>
          <a:bodyPr/>
          <a:lstStyle/>
          <a:p>
            <a:pPr eaLnBrk="1" hangingPunct="1">
              <a:lnSpc>
                <a:spcPct val="80000"/>
              </a:lnSpc>
            </a:pPr>
            <a:r>
              <a:rPr lang="en-US" sz="2000" b="1" smtClean="0"/>
              <a:t>Epidemic [from the Greek </a:t>
            </a:r>
            <a:r>
              <a:rPr lang="en-US" sz="2000" b="1" i="1" smtClean="0"/>
              <a:t>epi </a:t>
            </a:r>
            <a:r>
              <a:rPr lang="en-US" sz="2000" b="1" smtClean="0"/>
              <a:t>(upon)</a:t>
            </a:r>
            <a:r>
              <a:rPr lang="en-US" sz="2000" b="1" i="1" smtClean="0"/>
              <a:t>, demos </a:t>
            </a:r>
            <a:r>
              <a:rPr lang="en-US" sz="2000" b="1" smtClean="0"/>
              <a:t>(people)] …….</a:t>
            </a:r>
            <a:endParaRPr lang="en-US" sz="2000" smtClean="0"/>
          </a:p>
          <a:p>
            <a:pPr eaLnBrk="1" hangingPunct="1">
              <a:lnSpc>
                <a:spcPct val="80000"/>
              </a:lnSpc>
            </a:pPr>
            <a:r>
              <a:rPr lang="en-US" sz="2000" smtClean="0"/>
              <a:t>is the occurrence in a community or region of cases of an illness, specific health related behavior, or other health related events clearly in excess of normal expectancy. The community or region and the period in the cases occur, are specified precisely.  The number of cases indicating the presence of an epidemic varies according to the agent, size and type of population exposed, previous experience or lack of exposure to the disease, and time and place of occurrence; epidemicty is thus relative to the usual frequency of the disease in the same area, among the specific population, at the same season of the year. A single case of a communicable disease long absent from a population or first invasion by a disease not previously recognized in that area requires immediate reporting and full field investigation; two cases of such of disease associated in time and place may be sufficient evidence to be considered an epidemic.  </a:t>
            </a:r>
            <a:endParaRPr lang="en-US" sz="2000" b="1" smtClean="0"/>
          </a:p>
          <a:p>
            <a:pPr eaLnBrk="1" hangingPunct="1">
              <a:lnSpc>
                <a:spcPct val="80000"/>
              </a:lnSpc>
            </a:pPr>
            <a:r>
              <a:rPr lang="en-US" sz="2000" smtClean="0"/>
              <a:t>.</a:t>
            </a:r>
          </a:p>
        </p:txBody>
      </p:sp>
    </p:spTree>
    <p:extLst>
      <p:ext uri="{BB962C8B-B14F-4D97-AF65-F5344CB8AC3E}">
        <p14:creationId xmlns:p14="http://schemas.microsoft.com/office/powerpoint/2010/main" val="658955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bukan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73248652"/>
              </p:ext>
            </p:extLst>
          </p:nvPr>
        </p:nvGraphicFramePr>
        <p:xfrm>
          <a:off x="457200" y="1600200"/>
          <a:ext cx="8229600" cy="212344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n-US" dirty="0" err="1" smtClean="0"/>
                        <a:t>Minggu</a:t>
                      </a:r>
                      <a:r>
                        <a:rPr lang="en-US" baseline="0" dirty="0" smtClean="0"/>
                        <a:t> </a:t>
                      </a:r>
                      <a:r>
                        <a:rPr lang="en-US" baseline="0" dirty="0" err="1" smtClean="0"/>
                        <a:t>ke</a:t>
                      </a:r>
                      <a:r>
                        <a:rPr lang="en-US" baseline="0" dirty="0" smtClean="0"/>
                        <a:t> -21</a:t>
                      </a:r>
                      <a:endParaRPr lang="en-US" dirty="0"/>
                    </a:p>
                  </a:txBody>
                  <a:tcPr/>
                </a:tc>
                <a:tc>
                  <a:txBody>
                    <a:bodyPr/>
                    <a:lstStyle/>
                    <a:p>
                      <a:r>
                        <a:rPr lang="en-US" dirty="0" err="1" smtClean="0"/>
                        <a:t>Jumlah</a:t>
                      </a:r>
                      <a:r>
                        <a:rPr lang="en-US" dirty="0" smtClean="0"/>
                        <a:t> </a:t>
                      </a:r>
                      <a:r>
                        <a:rPr lang="en-US" dirty="0" err="1" smtClean="0"/>
                        <a:t>kasus</a:t>
                      </a:r>
                      <a:endParaRPr lang="en-US" dirty="0"/>
                    </a:p>
                  </a:txBody>
                  <a:tcPr/>
                </a:tc>
                <a:tc>
                  <a:txBody>
                    <a:bodyPr/>
                    <a:lstStyle/>
                    <a:p>
                      <a:r>
                        <a:rPr lang="en-US" dirty="0" err="1" smtClean="0"/>
                        <a:t>Jumlah</a:t>
                      </a:r>
                      <a:r>
                        <a:rPr lang="en-US" dirty="0" smtClean="0"/>
                        <a:t> </a:t>
                      </a:r>
                      <a:r>
                        <a:rPr lang="en-US" dirty="0" err="1" smtClean="0"/>
                        <a:t>kematian</a:t>
                      </a:r>
                      <a:endParaRPr lang="en-US" dirty="0"/>
                    </a:p>
                  </a:txBody>
                  <a:tcPr/>
                </a:tc>
                <a:tc>
                  <a:txBody>
                    <a:bodyPr/>
                    <a:lstStyle/>
                    <a:p>
                      <a:r>
                        <a:rPr lang="en-US" dirty="0" err="1" smtClean="0"/>
                        <a:t>Jumlah</a:t>
                      </a:r>
                      <a:r>
                        <a:rPr lang="en-US" dirty="0" smtClean="0"/>
                        <a:t> </a:t>
                      </a:r>
                      <a:r>
                        <a:rPr lang="en-US" dirty="0" err="1" smtClean="0"/>
                        <a:t>penduduk</a:t>
                      </a:r>
                      <a:endParaRPr lang="en-US" dirty="0"/>
                    </a:p>
                  </a:txBody>
                  <a:tcPr/>
                </a:tc>
                <a:tc>
                  <a:txBody>
                    <a:bodyPr/>
                    <a:lstStyle/>
                    <a:p>
                      <a:r>
                        <a:rPr lang="en-US" dirty="0" smtClean="0"/>
                        <a:t>CFR</a:t>
                      </a:r>
                      <a:endParaRPr lang="en-US" dirty="0"/>
                    </a:p>
                  </a:txBody>
                  <a:tcPr/>
                </a:tc>
                <a:tc>
                  <a:txBody>
                    <a:bodyPr/>
                    <a:lstStyle/>
                    <a:p>
                      <a:r>
                        <a:rPr lang="en-US" dirty="0" smtClean="0"/>
                        <a:t>IR</a:t>
                      </a:r>
                    </a:p>
                    <a:p>
                      <a:endParaRPr lang="en-US" dirty="0"/>
                    </a:p>
                  </a:txBody>
                  <a:tcPr/>
                </a:tc>
              </a:tr>
              <a:tr h="370840">
                <a:tc>
                  <a:txBody>
                    <a:bodyPr/>
                    <a:lstStyle/>
                    <a:p>
                      <a:r>
                        <a:rPr lang="en-US" dirty="0" smtClean="0"/>
                        <a:t>2010</a:t>
                      </a:r>
                      <a:endParaRPr lang="en-US" dirty="0"/>
                    </a:p>
                  </a:txBody>
                  <a:tcPr/>
                </a:tc>
                <a:tc>
                  <a:txBody>
                    <a:bodyPr/>
                    <a:lstStyle/>
                    <a:p>
                      <a:r>
                        <a:rPr lang="en-US" dirty="0" smtClean="0"/>
                        <a:t>10</a:t>
                      </a:r>
                      <a:endParaRPr lang="en-US" dirty="0"/>
                    </a:p>
                  </a:txBody>
                  <a:tcPr/>
                </a:tc>
                <a:tc>
                  <a:txBody>
                    <a:bodyPr/>
                    <a:lstStyle/>
                    <a:p>
                      <a:r>
                        <a:rPr lang="en-US" dirty="0" smtClean="0"/>
                        <a:t>1</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2011</a:t>
                      </a:r>
                      <a:endParaRPr lang="en-US" dirty="0"/>
                    </a:p>
                  </a:txBody>
                  <a:tcPr/>
                </a:tc>
                <a:tc>
                  <a:txBody>
                    <a:bodyPr/>
                    <a:lstStyle/>
                    <a:p>
                      <a:r>
                        <a:rPr lang="en-US" dirty="0" smtClean="0"/>
                        <a:t>10</a:t>
                      </a:r>
                      <a:endParaRPr lang="en-US" dirty="0"/>
                    </a:p>
                  </a:txBody>
                  <a:tcPr/>
                </a:tc>
                <a:tc>
                  <a:txBody>
                    <a:bodyPr/>
                    <a:lstStyle/>
                    <a:p>
                      <a:r>
                        <a:rPr lang="en-US" dirty="0" smtClean="0"/>
                        <a:t>2</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2012</a:t>
                      </a:r>
                      <a:endParaRPr lang="en-US" dirty="0"/>
                    </a:p>
                  </a:txBody>
                  <a:tcPr/>
                </a:tc>
                <a:tc>
                  <a:txBody>
                    <a:bodyPr/>
                    <a:lstStyle/>
                    <a:p>
                      <a:r>
                        <a:rPr lang="en-US" dirty="0" smtClean="0"/>
                        <a:t>20</a:t>
                      </a:r>
                      <a:endParaRPr lang="en-US" dirty="0"/>
                    </a:p>
                  </a:txBody>
                  <a:tcPr/>
                </a:tc>
                <a:tc>
                  <a:txBody>
                    <a:bodyPr/>
                    <a:lstStyle/>
                    <a:p>
                      <a:r>
                        <a:rPr lang="en-US" dirty="0" smtClean="0"/>
                        <a:t>1</a:t>
                      </a:r>
                      <a:endParaRPr lang="en-US" dirty="0"/>
                    </a:p>
                  </a:txBody>
                  <a:tcPr/>
                </a:tc>
                <a:tc>
                  <a:txBody>
                    <a:bodyPr/>
                    <a:lstStyle/>
                    <a:p>
                      <a:r>
                        <a:rPr lang="en-US" dirty="0" smtClean="0"/>
                        <a:t>10.000</a:t>
                      </a:r>
                      <a:endParaRPr lang="en-US" dirty="0"/>
                    </a:p>
                  </a:txBody>
                  <a:tcPr/>
                </a:tc>
                <a:tc>
                  <a:txBody>
                    <a:bodyPr/>
                    <a:lstStyle/>
                    <a:p>
                      <a:r>
                        <a:rPr lang="en-US" dirty="0" smtClean="0"/>
                        <a:t>1/20=0,05</a:t>
                      </a:r>
                      <a:endParaRPr lang="en-US" dirty="0"/>
                    </a:p>
                  </a:txBody>
                  <a:tcPr/>
                </a:tc>
                <a:tc>
                  <a:txBody>
                    <a:bodyPr/>
                    <a:lstStyle/>
                    <a:p>
                      <a:endParaRPr lang="en-US" dirty="0"/>
                    </a:p>
                  </a:txBody>
                  <a:tcPr/>
                </a:tc>
              </a:tr>
              <a:tr h="370840">
                <a:tc>
                  <a:txBody>
                    <a:bodyPr/>
                    <a:lstStyle/>
                    <a:p>
                      <a:r>
                        <a:rPr lang="en-US" dirty="0" smtClean="0"/>
                        <a:t>2013</a:t>
                      </a:r>
                      <a:endParaRPr lang="en-US" dirty="0"/>
                    </a:p>
                  </a:txBody>
                  <a:tcPr/>
                </a:tc>
                <a:tc>
                  <a:txBody>
                    <a:bodyPr/>
                    <a:lstStyle/>
                    <a:p>
                      <a:r>
                        <a:rPr lang="en-US" dirty="0" smtClean="0"/>
                        <a:t>30</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r>
                        <a:rPr lang="en-US" dirty="0" smtClean="0"/>
                        <a:t>1/30=0,03</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84343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295400"/>
            <a:ext cx="5867400" cy="2667000"/>
          </a:xfrm>
          <a:solidFill>
            <a:schemeClr val="accent4">
              <a:lumMod val="40000"/>
              <a:lumOff val="60000"/>
            </a:schemeClr>
          </a:solidFill>
        </p:spPr>
        <p:txBody>
          <a:bodyPr>
            <a:normAutofit fontScale="90000"/>
          </a:bodyPr>
          <a:lstStyle/>
          <a:p>
            <a:pPr lvl="0"/>
            <a:r>
              <a:rPr lang="fi-FI" dirty="0"/>
              <a:t>Proporsional Rate penderita baru dari suatu periode tertentu menunjukkan kenaikan ≥ 2 kali dibandingkan periode yang sama dan kurun waktu/tahun sebelumnya</a:t>
            </a:r>
            <a:endParaRPr lang="en-US" dirty="0"/>
          </a:p>
        </p:txBody>
      </p:sp>
      <p:sp>
        <p:nvSpPr>
          <p:cNvPr id="3" name="Text Placeholder 2"/>
          <p:cNvSpPr>
            <a:spLocks noGrp="1"/>
          </p:cNvSpPr>
          <p:nvPr>
            <p:ph type="body" idx="1"/>
          </p:nvPr>
        </p:nvSpPr>
        <p:spPr/>
        <p:txBody>
          <a:bodyPr/>
          <a:lstStyle/>
          <a:p>
            <a:r>
              <a:rPr lang="en-US" dirty="0" smtClean="0"/>
              <a:t>KRITERIA PENETAPAN KLB</a:t>
            </a:r>
            <a:endParaRPr lang="en-US" dirty="0"/>
          </a:p>
        </p:txBody>
      </p:sp>
      <p:sp>
        <p:nvSpPr>
          <p:cNvPr id="4" name="Rounded Rectangle 3"/>
          <p:cNvSpPr/>
          <p:nvPr/>
        </p:nvSpPr>
        <p:spPr>
          <a:xfrm>
            <a:off x="1447800" y="1676400"/>
            <a:ext cx="990600" cy="2133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7</a:t>
            </a:r>
            <a:endParaRPr lang="en-US" sz="6000" dirty="0"/>
          </a:p>
        </p:txBody>
      </p:sp>
    </p:spTree>
    <p:extLst>
      <p:ext uri="{BB962C8B-B14F-4D97-AF65-F5344CB8AC3E}">
        <p14:creationId xmlns:p14="http://schemas.microsoft.com/office/powerpoint/2010/main" val="16167470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Tidak</a:t>
            </a:r>
            <a:r>
              <a:rPr lang="en-US" dirty="0" smtClean="0"/>
              <a:t> KLB</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9235579"/>
              </p:ext>
            </p:extLst>
          </p:nvPr>
        </p:nvGraphicFramePr>
        <p:xfrm>
          <a:off x="457200" y="1600200"/>
          <a:ext cx="8229600" cy="266192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n-US" dirty="0" err="1" smtClean="0"/>
                        <a:t>Minggu</a:t>
                      </a:r>
                      <a:r>
                        <a:rPr lang="en-US" baseline="0" dirty="0" smtClean="0"/>
                        <a:t> </a:t>
                      </a:r>
                      <a:r>
                        <a:rPr lang="en-US" baseline="0" dirty="0" err="1" smtClean="0"/>
                        <a:t>ke</a:t>
                      </a:r>
                      <a:r>
                        <a:rPr lang="en-US" baseline="0" dirty="0" smtClean="0"/>
                        <a:t> -21</a:t>
                      </a:r>
                      <a:endParaRPr lang="en-US" dirty="0"/>
                    </a:p>
                  </a:txBody>
                  <a:tcPr/>
                </a:tc>
                <a:tc>
                  <a:txBody>
                    <a:bodyPr/>
                    <a:lstStyle/>
                    <a:p>
                      <a:r>
                        <a:rPr lang="en-US" dirty="0" err="1" smtClean="0"/>
                        <a:t>Jumlah</a:t>
                      </a:r>
                      <a:r>
                        <a:rPr lang="en-US" dirty="0" smtClean="0"/>
                        <a:t> </a:t>
                      </a:r>
                      <a:r>
                        <a:rPr lang="en-US" dirty="0" err="1" smtClean="0"/>
                        <a:t>kasus</a:t>
                      </a:r>
                      <a:endParaRPr lang="en-US" dirty="0"/>
                    </a:p>
                  </a:txBody>
                  <a:tcPr/>
                </a:tc>
                <a:tc>
                  <a:txBody>
                    <a:bodyPr/>
                    <a:lstStyle/>
                    <a:p>
                      <a:r>
                        <a:rPr lang="en-US" dirty="0" err="1" smtClean="0"/>
                        <a:t>Jumlah</a:t>
                      </a:r>
                      <a:r>
                        <a:rPr lang="en-US" dirty="0" smtClean="0"/>
                        <a:t> </a:t>
                      </a:r>
                      <a:r>
                        <a:rPr lang="en-US" dirty="0" err="1" smtClean="0"/>
                        <a:t>kematian</a:t>
                      </a:r>
                      <a:endParaRPr lang="en-US" dirty="0"/>
                    </a:p>
                  </a:txBody>
                  <a:tcPr/>
                </a:tc>
                <a:tc>
                  <a:txBody>
                    <a:bodyPr/>
                    <a:lstStyle/>
                    <a:p>
                      <a:r>
                        <a:rPr lang="en-US" dirty="0" err="1" smtClean="0"/>
                        <a:t>Jumlah</a:t>
                      </a:r>
                      <a:r>
                        <a:rPr lang="en-US" dirty="0" smtClean="0"/>
                        <a:t> </a:t>
                      </a:r>
                      <a:r>
                        <a:rPr lang="en-US" dirty="0" err="1" smtClean="0"/>
                        <a:t>penduduk</a:t>
                      </a:r>
                      <a:endParaRPr lang="en-US" dirty="0"/>
                    </a:p>
                  </a:txBody>
                  <a:tcPr/>
                </a:tc>
                <a:tc>
                  <a:txBody>
                    <a:bodyPr/>
                    <a:lstStyle/>
                    <a:p>
                      <a:r>
                        <a:rPr lang="en-US" dirty="0" smtClean="0"/>
                        <a:t>CFR</a:t>
                      </a:r>
                      <a:endParaRPr lang="en-US" dirty="0"/>
                    </a:p>
                  </a:txBody>
                  <a:tcPr/>
                </a:tc>
                <a:tc>
                  <a:txBody>
                    <a:bodyPr/>
                    <a:lstStyle/>
                    <a:p>
                      <a:r>
                        <a:rPr lang="en-US" dirty="0" smtClean="0"/>
                        <a:t>IR/IC</a:t>
                      </a:r>
                    </a:p>
                    <a:p>
                      <a:endParaRPr lang="en-US" dirty="0"/>
                    </a:p>
                  </a:txBody>
                  <a:tcPr/>
                </a:tc>
              </a:tr>
              <a:tr h="370840">
                <a:tc>
                  <a:txBody>
                    <a:bodyPr/>
                    <a:lstStyle/>
                    <a:p>
                      <a:r>
                        <a:rPr lang="en-US" dirty="0" smtClean="0"/>
                        <a:t>2010</a:t>
                      </a:r>
                      <a:endParaRPr lang="en-US" dirty="0"/>
                    </a:p>
                  </a:txBody>
                  <a:tcPr/>
                </a:tc>
                <a:tc>
                  <a:txBody>
                    <a:bodyPr/>
                    <a:lstStyle/>
                    <a:p>
                      <a:r>
                        <a:rPr lang="en-US" dirty="0" smtClean="0"/>
                        <a:t>10</a:t>
                      </a:r>
                      <a:endParaRPr lang="en-US" dirty="0"/>
                    </a:p>
                  </a:txBody>
                  <a:tcPr/>
                </a:tc>
                <a:tc>
                  <a:txBody>
                    <a:bodyPr/>
                    <a:lstStyle/>
                    <a:p>
                      <a:r>
                        <a:rPr lang="en-US" dirty="0" smtClean="0"/>
                        <a:t>1</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2011</a:t>
                      </a:r>
                      <a:endParaRPr lang="en-US" dirty="0"/>
                    </a:p>
                  </a:txBody>
                  <a:tcPr/>
                </a:tc>
                <a:tc>
                  <a:txBody>
                    <a:bodyPr/>
                    <a:lstStyle/>
                    <a:p>
                      <a:r>
                        <a:rPr lang="en-US" dirty="0" smtClean="0"/>
                        <a:t>10</a:t>
                      </a:r>
                      <a:endParaRPr lang="en-US" dirty="0"/>
                    </a:p>
                  </a:txBody>
                  <a:tcPr/>
                </a:tc>
                <a:tc>
                  <a:txBody>
                    <a:bodyPr/>
                    <a:lstStyle/>
                    <a:p>
                      <a:r>
                        <a:rPr lang="en-US" dirty="0" smtClean="0"/>
                        <a:t>2</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2012</a:t>
                      </a:r>
                      <a:endParaRPr lang="en-US" dirty="0"/>
                    </a:p>
                  </a:txBody>
                  <a:tcPr/>
                </a:tc>
                <a:tc>
                  <a:txBody>
                    <a:bodyPr/>
                    <a:lstStyle/>
                    <a:p>
                      <a:r>
                        <a:rPr lang="en-US" dirty="0" smtClean="0"/>
                        <a:t>20</a:t>
                      </a:r>
                      <a:endParaRPr lang="en-US" dirty="0"/>
                    </a:p>
                  </a:txBody>
                  <a:tcPr/>
                </a:tc>
                <a:tc>
                  <a:txBody>
                    <a:bodyPr/>
                    <a:lstStyle/>
                    <a:p>
                      <a:r>
                        <a:rPr lang="en-US" dirty="0" smtClean="0"/>
                        <a:t>1</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r>
                        <a:rPr lang="en-US" dirty="0" smtClean="0"/>
                        <a:t>20/10.000=0,002</a:t>
                      </a:r>
                      <a:endParaRPr lang="en-US" dirty="0"/>
                    </a:p>
                  </a:txBody>
                  <a:tcPr/>
                </a:tc>
              </a:tr>
              <a:tr h="370840">
                <a:tc>
                  <a:txBody>
                    <a:bodyPr/>
                    <a:lstStyle/>
                    <a:p>
                      <a:r>
                        <a:rPr lang="en-US" dirty="0" smtClean="0"/>
                        <a:t>2013</a:t>
                      </a:r>
                      <a:endParaRPr lang="en-US" dirty="0"/>
                    </a:p>
                  </a:txBody>
                  <a:tcPr/>
                </a:tc>
                <a:tc>
                  <a:txBody>
                    <a:bodyPr/>
                    <a:lstStyle/>
                    <a:p>
                      <a:r>
                        <a:rPr lang="en-US" dirty="0" smtClean="0"/>
                        <a:t>30</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endParaRPr lang="en-US" dirty="0"/>
                    </a:p>
                  </a:txBody>
                  <a:tcPr/>
                </a:tc>
                <a:tc>
                  <a:txBody>
                    <a:bodyPr/>
                    <a:lstStyle/>
                    <a:p>
                      <a:r>
                        <a:rPr lang="en-US" dirty="0" smtClean="0"/>
                        <a:t>30/10.000=</a:t>
                      </a:r>
                    </a:p>
                    <a:p>
                      <a:r>
                        <a:rPr lang="en-US" dirty="0" smtClean="0"/>
                        <a:t>0,003</a:t>
                      </a:r>
                      <a:endParaRPr lang="en-US" dirty="0"/>
                    </a:p>
                  </a:txBody>
                  <a:tcPr/>
                </a:tc>
              </a:tr>
            </a:tbl>
          </a:graphicData>
        </a:graphic>
      </p:graphicFrame>
    </p:spTree>
    <p:extLst>
      <p:ext uri="{BB962C8B-B14F-4D97-AF65-F5344CB8AC3E}">
        <p14:creationId xmlns:p14="http://schemas.microsoft.com/office/powerpoint/2010/main" val="3843436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990600"/>
            <a:ext cx="5943600" cy="4419600"/>
          </a:xfrm>
          <a:solidFill>
            <a:schemeClr val="accent4">
              <a:lumMod val="40000"/>
              <a:lumOff val="60000"/>
            </a:schemeClr>
          </a:solidFill>
        </p:spPr>
        <p:txBody>
          <a:bodyPr>
            <a:normAutofit fontScale="90000"/>
          </a:bodyPr>
          <a:lstStyle/>
          <a:p>
            <a:pPr lvl="0"/>
            <a:r>
              <a:rPr lang="fi-FI" dirty="0" smtClean="0"/>
              <a:t/>
            </a:r>
            <a:br>
              <a:rPr lang="fi-FI" dirty="0" smtClean="0"/>
            </a:br>
            <a:r>
              <a:rPr lang="fi-FI" sz="2700" dirty="0" smtClean="0"/>
              <a:t>Beberapa </a:t>
            </a:r>
            <a:r>
              <a:rPr lang="fi-FI" sz="2700" dirty="0"/>
              <a:t>penyakit khusus: Kholera, DHF/DSS</a:t>
            </a:r>
            <a:r>
              <a:rPr lang="fi-FI" sz="2700" dirty="0" smtClean="0"/>
              <a:t>:</a:t>
            </a:r>
            <a:br>
              <a:rPr lang="fi-FI" sz="2700" dirty="0" smtClean="0"/>
            </a:br>
            <a:r>
              <a:rPr lang="fi-FI" sz="2700" dirty="0" smtClean="0"/>
              <a:t>- </a:t>
            </a:r>
            <a:r>
              <a:rPr lang="en-US" sz="2700" dirty="0" err="1" smtClean="0"/>
              <a:t>daerah</a:t>
            </a:r>
            <a:r>
              <a:rPr lang="en-US" sz="2700" dirty="0" smtClean="0"/>
              <a:t> </a:t>
            </a:r>
            <a:r>
              <a:rPr lang="en-US" sz="2700" dirty="0" err="1"/>
              <a:t>endemis</a:t>
            </a:r>
            <a:r>
              <a:rPr lang="en-US" sz="2700" dirty="0"/>
              <a:t/>
            </a:r>
            <a:br>
              <a:rPr lang="en-US" sz="2700" dirty="0"/>
            </a:br>
            <a:r>
              <a:rPr lang="en-US" sz="2700" dirty="0"/>
              <a:t> </a:t>
            </a:r>
            <a:r>
              <a:rPr lang="en-US" sz="2700" dirty="0" smtClean="0"/>
              <a:t>  </a:t>
            </a:r>
            <a:r>
              <a:rPr lang="en-US" sz="2700" dirty="0" err="1" smtClean="0"/>
              <a:t>Setiap</a:t>
            </a:r>
            <a:r>
              <a:rPr lang="en-US" sz="2700" dirty="0" smtClean="0"/>
              <a:t> </a:t>
            </a:r>
            <a:r>
              <a:rPr lang="en-US" sz="2700" dirty="0" err="1"/>
              <a:t>peningkatan</a:t>
            </a:r>
            <a:r>
              <a:rPr lang="en-US" sz="2700" dirty="0"/>
              <a:t> </a:t>
            </a:r>
            <a:r>
              <a:rPr lang="en-US" sz="2700" dirty="0" err="1"/>
              <a:t>kasus</a:t>
            </a:r>
            <a:r>
              <a:rPr lang="en-US" sz="2700" dirty="0"/>
              <a:t> </a:t>
            </a:r>
            <a:r>
              <a:rPr lang="en-US" sz="2700" dirty="0" err="1"/>
              <a:t>dari</a:t>
            </a:r>
            <a:r>
              <a:rPr lang="en-US" sz="2700" dirty="0"/>
              <a:t> </a:t>
            </a:r>
            <a:r>
              <a:rPr lang="en-US" sz="2700" dirty="0" err="1" smtClean="0"/>
              <a:t>periode</a:t>
            </a:r>
            <a:r>
              <a:rPr lang="en-US" sz="2700" dirty="0" smtClean="0"/>
              <a:t> </a:t>
            </a:r>
            <a:br>
              <a:rPr lang="en-US" sz="2700" dirty="0" smtClean="0"/>
            </a:br>
            <a:r>
              <a:rPr lang="en-US" sz="2700" dirty="0" smtClean="0"/>
              <a:t>    </a:t>
            </a:r>
            <a:r>
              <a:rPr lang="en-US" sz="2700" dirty="0" err="1" smtClean="0"/>
              <a:t>sebelumnya</a:t>
            </a:r>
            <a:r>
              <a:rPr lang="en-US" sz="2700" dirty="0" smtClean="0"/>
              <a:t> </a:t>
            </a:r>
            <a:br>
              <a:rPr lang="en-US" sz="2700" dirty="0" smtClean="0"/>
            </a:br>
            <a:r>
              <a:rPr lang="en-US" sz="2700" dirty="0" smtClean="0"/>
              <a:t>- </a:t>
            </a:r>
            <a:r>
              <a:rPr lang="en-US" sz="2200" dirty="0" err="1" smtClean="0"/>
              <a:t>Terdapat</a:t>
            </a:r>
            <a:r>
              <a:rPr lang="en-US" sz="2200" dirty="0" smtClean="0"/>
              <a:t> </a:t>
            </a:r>
            <a:r>
              <a:rPr lang="en-US" sz="2200" dirty="0" err="1"/>
              <a:t>satu</a:t>
            </a:r>
            <a:r>
              <a:rPr lang="en-US" sz="2200" dirty="0"/>
              <a:t>/</a:t>
            </a:r>
            <a:r>
              <a:rPr lang="en-US" sz="2200" dirty="0" err="1"/>
              <a:t>lebih</a:t>
            </a:r>
            <a:r>
              <a:rPr lang="en-US" sz="2200" dirty="0"/>
              <a:t> </a:t>
            </a:r>
            <a:r>
              <a:rPr lang="en-US" sz="2200" dirty="0" err="1"/>
              <a:t>penderita</a:t>
            </a:r>
            <a:r>
              <a:rPr lang="en-US" sz="2200" dirty="0"/>
              <a:t> </a:t>
            </a:r>
            <a:r>
              <a:rPr lang="en-US" sz="2200" dirty="0" err="1"/>
              <a:t>baru</a:t>
            </a:r>
            <a:r>
              <a:rPr lang="en-US" sz="2200" dirty="0"/>
              <a:t> </a:t>
            </a:r>
            <a:r>
              <a:rPr lang="en-US" sz="2200" dirty="0" err="1"/>
              <a:t>dimana</a:t>
            </a:r>
            <a:r>
              <a:rPr lang="en-US" sz="2200" dirty="0"/>
              <a:t> </a:t>
            </a:r>
            <a:r>
              <a:rPr lang="en-US" sz="2200" dirty="0" smtClean="0"/>
              <a:t>   </a:t>
            </a:r>
            <a:br>
              <a:rPr lang="en-US" sz="2200" dirty="0" smtClean="0"/>
            </a:br>
            <a:r>
              <a:rPr lang="en-US" sz="2200" dirty="0"/>
              <a:t> </a:t>
            </a:r>
            <a:r>
              <a:rPr lang="en-US" sz="2200" dirty="0" smtClean="0"/>
              <a:t>  </a:t>
            </a:r>
            <a:r>
              <a:rPr lang="en-US" sz="2200" dirty="0" err="1" smtClean="0"/>
              <a:t>pada</a:t>
            </a:r>
            <a:r>
              <a:rPr lang="en-US" sz="2200" dirty="0" smtClean="0"/>
              <a:t> </a:t>
            </a:r>
            <a:r>
              <a:rPr lang="en-US" sz="2200" dirty="0" err="1"/>
              <a:t>periode</a:t>
            </a:r>
            <a:r>
              <a:rPr lang="en-US" sz="2200" dirty="0"/>
              <a:t> 4 </a:t>
            </a:r>
            <a:r>
              <a:rPr lang="en-US" sz="2200" dirty="0" err="1"/>
              <a:t>minggu</a:t>
            </a:r>
            <a:r>
              <a:rPr lang="en-US" sz="2200" dirty="0"/>
              <a:t> </a:t>
            </a:r>
            <a:r>
              <a:rPr lang="en-US" sz="2200" dirty="0" err="1" smtClean="0"/>
              <a:t>sebelumnya</a:t>
            </a:r>
            <a:r>
              <a:rPr lang="en-US" sz="2200" dirty="0" smtClean="0"/>
              <a:t> </a:t>
            </a:r>
            <a:r>
              <a:rPr lang="en-US" sz="2200" dirty="0" err="1" smtClean="0"/>
              <a:t>daerah</a:t>
            </a:r>
            <a:r>
              <a:rPr lang="en-US" sz="2200" dirty="0" smtClean="0"/>
              <a:t> </a:t>
            </a:r>
            <a:br>
              <a:rPr lang="en-US" sz="2200" dirty="0" smtClean="0"/>
            </a:br>
            <a:r>
              <a:rPr lang="en-US" sz="2200" dirty="0"/>
              <a:t> </a:t>
            </a:r>
            <a:r>
              <a:rPr lang="en-US" sz="2200" dirty="0" smtClean="0"/>
              <a:t>  </a:t>
            </a:r>
            <a:r>
              <a:rPr lang="en-US" sz="2200" dirty="0" err="1" smtClean="0"/>
              <a:t>tersebut</a:t>
            </a:r>
            <a:r>
              <a:rPr lang="en-US" sz="2200" dirty="0" smtClean="0"/>
              <a:t> </a:t>
            </a:r>
            <a:r>
              <a:rPr lang="en-US" sz="2200" dirty="0" err="1" smtClean="0"/>
              <a:t>dinyatakan</a:t>
            </a:r>
            <a:r>
              <a:rPr lang="en-US" sz="2200" dirty="0" smtClean="0"/>
              <a:t> </a:t>
            </a:r>
            <a:r>
              <a:rPr lang="en-US" sz="2200" dirty="0" err="1" smtClean="0"/>
              <a:t>bebas</a:t>
            </a:r>
            <a:r>
              <a:rPr lang="en-US" sz="2200" dirty="0" smtClean="0"/>
              <a:t> </a:t>
            </a:r>
            <a:r>
              <a:rPr lang="en-US" sz="2200" dirty="0" err="1" smtClean="0"/>
              <a:t>dari</a:t>
            </a:r>
            <a:r>
              <a:rPr lang="en-US" sz="2200" dirty="0" smtClean="0"/>
              <a:t> </a:t>
            </a:r>
            <a:r>
              <a:rPr lang="en-US" sz="2200" dirty="0" err="1" smtClean="0"/>
              <a:t>penyakit</a:t>
            </a:r>
            <a:r>
              <a:rPr lang="en-US" sz="2200" dirty="0" smtClean="0"/>
              <a:t> </a:t>
            </a:r>
            <a:br>
              <a:rPr lang="en-US" sz="2200" dirty="0" smtClean="0"/>
            </a:br>
            <a:r>
              <a:rPr lang="en-US" sz="2200" dirty="0"/>
              <a:t> </a:t>
            </a:r>
            <a:r>
              <a:rPr lang="en-US" sz="2200" dirty="0" smtClean="0"/>
              <a:t>  </a:t>
            </a:r>
            <a:r>
              <a:rPr lang="en-US" sz="2200" dirty="0" err="1" smtClean="0"/>
              <a:t>tersebut</a:t>
            </a:r>
            <a:endParaRPr lang="en-US" sz="2200" dirty="0"/>
          </a:p>
        </p:txBody>
      </p:sp>
      <p:sp>
        <p:nvSpPr>
          <p:cNvPr id="3" name="Text Placeholder 2"/>
          <p:cNvSpPr>
            <a:spLocks noGrp="1"/>
          </p:cNvSpPr>
          <p:nvPr>
            <p:ph type="body" idx="1"/>
          </p:nvPr>
        </p:nvSpPr>
        <p:spPr>
          <a:xfrm>
            <a:off x="457200" y="5562600"/>
            <a:ext cx="8229601" cy="375787"/>
          </a:xfrm>
          <a:solidFill>
            <a:srgbClr val="FFFF00"/>
          </a:solidFill>
        </p:spPr>
        <p:txBody>
          <a:bodyPr/>
          <a:lstStyle/>
          <a:p>
            <a:r>
              <a:rPr lang="en-US" dirty="0" smtClean="0"/>
              <a:t>KRITERIA PENETAPAN KLB</a:t>
            </a:r>
            <a:endParaRPr lang="en-US" dirty="0"/>
          </a:p>
        </p:txBody>
      </p:sp>
      <p:sp>
        <p:nvSpPr>
          <p:cNvPr id="4" name="Rounded Rectangle 3"/>
          <p:cNvSpPr/>
          <p:nvPr/>
        </p:nvSpPr>
        <p:spPr>
          <a:xfrm>
            <a:off x="1447800" y="1676400"/>
            <a:ext cx="990600" cy="2133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8</a:t>
            </a:r>
            <a:endParaRPr lang="en-US" sz="6000" dirty="0"/>
          </a:p>
        </p:txBody>
      </p:sp>
    </p:spTree>
    <p:extLst>
      <p:ext uri="{BB962C8B-B14F-4D97-AF65-F5344CB8AC3E}">
        <p14:creationId xmlns:p14="http://schemas.microsoft.com/office/powerpoint/2010/main" val="1998352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Klb</a:t>
            </a:r>
            <a:r>
              <a:rPr lang="en-US" dirty="0" smtClean="0"/>
              <a:t> (</a:t>
            </a:r>
            <a:r>
              <a:rPr lang="en-US" dirty="0" err="1" smtClean="0"/>
              <a:t>endemis</a:t>
            </a:r>
            <a:r>
              <a:rPr lang="en-US" dirty="0" smtClean="0"/>
              <a: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40114379"/>
              </p:ext>
            </p:extLst>
          </p:nvPr>
        </p:nvGraphicFramePr>
        <p:xfrm>
          <a:off x="457200" y="1600200"/>
          <a:ext cx="8229600" cy="212344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n-US" dirty="0" err="1" smtClean="0"/>
                        <a:t>Minggu</a:t>
                      </a:r>
                      <a:r>
                        <a:rPr lang="en-US" baseline="0" dirty="0" smtClean="0"/>
                        <a:t> </a:t>
                      </a:r>
                      <a:r>
                        <a:rPr lang="en-US" baseline="0" dirty="0" err="1" smtClean="0"/>
                        <a:t>ke</a:t>
                      </a:r>
                      <a:r>
                        <a:rPr lang="en-US" baseline="0" dirty="0" smtClean="0"/>
                        <a:t> -21</a:t>
                      </a:r>
                      <a:endParaRPr lang="en-US" dirty="0"/>
                    </a:p>
                  </a:txBody>
                  <a:tcPr/>
                </a:tc>
                <a:tc>
                  <a:txBody>
                    <a:bodyPr/>
                    <a:lstStyle/>
                    <a:p>
                      <a:r>
                        <a:rPr lang="en-US" dirty="0" err="1" smtClean="0"/>
                        <a:t>Jumlah</a:t>
                      </a:r>
                      <a:r>
                        <a:rPr lang="en-US" dirty="0" smtClean="0"/>
                        <a:t> </a:t>
                      </a:r>
                      <a:r>
                        <a:rPr lang="en-US" dirty="0" err="1" smtClean="0"/>
                        <a:t>kasus</a:t>
                      </a:r>
                      <a:endParaRPr lang="en-US" dirty="0"/>
                    </a:p>
                  </a:txBody>
                  <a:tcPr/>
                </a:tc>
                <a:tc>
                  <a:txBody>
                    <a:bodyPr/>
                    <a:lstStyle/>
                    <a:p>
                      <a:r>
                        <a:rPr lang="en-US" dirty="0" err="1" smtClean="0"/>
                        <a:t>Jumlah</a:t>
                      </a:r>
                      <a:r>
                        <a:rPr lang="en-US" dirty="0" smtClean="0"/>
                        <a:t> </a:t>
                      </a:r>
                      <a:r>
                        <a:rPr lang="en-US" dirty="0" err="1" smtClean="0"/>
                        <a:t>kematian</a:t>
                      </a:r>
                      <a:endParaRPr lang="en-US" dirty="0"/>
                    </a:p>
                  </a:txBody>
                  <a:tcPr/>
                </a:tc>
                <a:tc>
                  <a:txBody>
                    <a:bodyPr/>
                    <a:lstStyle/>
                    <a:p>
                      <a:r>
                        <a:rPr lang="en-US" dirty="0" err="1" smtClean="0"/>
                        <a:t>Jumlah</a:t>
                      </a:r>
                      <a:r>
                        <a:rPr lang="en-US" dirty="0" smtClean="0"/>
                        <a:t> </a:t>
                      </a:r>
                      <a:r>
                        <a:rPr lang="en-US" dirty="0" err="1" smtClean="0"/>
                        <a:t>penduduk</a:t>
                      </a:r>
                      <a:endParaRPr lang="en-US" dirty="0"/>
                    </a:p>
                  </a:txBody>
                  <a:tcPr/>
                </a:tc>
                <a:tc>
                  <a:txBody>
                    <a:bodyPr/>
                    <a:lstStyle/>
                    <a:p>
                      <a:r>
                        <a:rPr lang="en-US" dirty="0" smtClean="0"/>
                        <a:t>CFR</a:t>
                      </a:r>
                      <a:endParaRPr lang="en-US" dirty="0"/>
                    </a:p>
                  </a:txBody>
                  <a:tcPr/>
                </a:tc>
                <a:tc>
                  <a:txBody>
                    <a:bodyPr/>
                    <a:lstStyle/>
                    <a:p>
                      <a:r>
                        <a:rPr lang="en-US" dirty="0" smtClean="0"/>
                        <a:t>IR</a:t>
                      </a:r>
                    </a:p>
                    <a:p>
                      <a:endParaRPr lang="en-US" dirty="0"/>
                    </a:p>
                  </a:txBody>
                  <a:tcPr/>
                </a:tc>
              </a:tr>
              <a:tr h="370840">
                <a:tc>
                  <a:txBody>
                    <a:bodyPr/>
                    <a:lstStyle/>
                    <a:p>
                      <a:r>
                        <a:rPr lang="en-US" dirty="0" smtClean="0"/>
                        <a:t>2010</a:t>
                      </a:r>
                      <a:endParaRPr lang="en-US" dirty="0"/>
                    </a:p>
                  </a:txBody>
                  <a:tcPr/>
                </a:tc>
                <a:tc>
                  <a:txBody>
                    <a:bodyPr/>
                    <a:lstStyle/>
                    <a:p>
                      <a:r>
                        <a:rPr lang="en-US" dirty="0" smtClean="0"/>
                        <a:t>10</a:t>
                      </a:r>
                      <a:endParaRPr lang="en-US" dirty="0"/>
                    </a:p>
                  </a:txBody>
                  <a:tcPr/>
                </a:tc>
                <a:tc>
                  <a:txBody>
                    <a:bodyPr/>
                    <a:lstStyle/>
                    <a:p>
                      <a:r>
                        <a:rPr lang="en-US" dirty="0" smtClean="0"/>
                        <a:t>1</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2011</a:t>
                      </a:r>
                      <a:endParaRPr lang="en-US" dirty="0"/>
                    </a:p>
                  </a:txBody>
                  <a:tcPr/>
                </a:tc>
                <a:tc>
                  <a:txBody>
                    <a:bodyPr/>
                    <a:lstStyle/>
                    <a:p>
                      <a:r>
                        <a:rPr lang="en-US" dirty="0" smtClean="0"/>
                        <a:t>10</a:t>
                      </a:r>
                      <a:endParaRPr lang="en-US" dirty="0"/>
                    </a:p>
                  </a:txBody>
                  <a:tcPr/>
                </a:tc>
                <a:tc>
                  <a:txBody>
                    <a:bodyPr/>
                    <a:lstStyle/>
                    <a:p>
                      <a:r>
                        <a:rPr lang="en-US" dirty="0" smtClean="0"/>
                        <a:t>2</a:t>
                      </a:r>
                      <a:endParaRPr lang="en-US" dirty="0"/>
                    </a:p>
                  </a:txBody>
                  <a:tcPr/>
                </a:tc>
                <a:tc>
                  <a:txBody>
                    <a:bodyPr/>
                    <a:lstStyle/>
                    <a:p>
                      <a:r>
                        <a:rPr lang="en-US" dirty="0" smtClean="0"/>
                        <a:t>10.000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2012</a:t>
                      </a:r>
                      <a:endParaRPr lang="en-US" dirty="0"/>
                    </a:p>
                  </a:txBody>
                  <a:tcPr/>
                </a:tc>
                <a:tc>
                  <a:txBody>
                    <a:bodyPr/>
                    <a:lstStyle/>
                    <a:p>
                      <a:r>
                        <a:rPr lang="en-US" dirty="0" smtClean="0"/>
                        <a:t>20</a:t>
                      </a:r>
                      <a:endParaRPr lang="en-US" dirty="0"/>
                    </a:p>
                  </a:txBody>
                  <a:tcPr/>
                </a:tc>
                <a:tc>
                  <a:txBody>
                    <a:bodyPr/>
                    <a:lstStyle/>
                    <a:p>
                      <a:r>
                        <a:rPr lang="en-US" dirty="0" smtClean="0"/>
                        <a:t>1</a:t>
                      </a:r>
                      <a:endParaRPr lang="en-US" dirty="0"/>
                    </a:p>
                  </a:txBody>
                  <a:tcPr/>
                </a:tc>
                <a:tc>
                  <a:txBody>
                    <a:bodyPr/>
                    <a:lstStyle/>
                    <a:p>
                      <a:r>
                        <a:rPr lang="en-US" dirty="0" smtClean="0"/>
                        <a:t>10.000</a:t>
                      </a:r>
                      <a:endParaRPr lang="en-US" dirty="0"/>
                    </a:p>
                  </a:txBody>
                  <a:tcPr/>
                </a:tc>
                <a:tc>
                  <a:txBody>
                    <a:bodyPr/>
                    <a:lstStyle/>
                    <a:p>
                      <a:r>
                        <a:rPr lang="en-US" dirty="0" smtClean="0"/>
                        <a:t>1/20=0,05</a:t>
                      </a:r>
                      <a:endParaRPr lang="en-US" dirty="0"/>
                    </a:p>
                  </a:txBody>
                  <a:tcPr/>
                </a:tc>
                <a:tc>
                  <a:txBody>
                    <a:bodyPr/>
                    <a:lstStyle/>
                    <a:p>
                      <a:endParaRPr lang="en-US" dirty="0"/>
                    </a:p>
                  </a:txBody>
                  <a:tcPr/>
                </a:tc>
              </a:tr>
              <a:tr h="370840">
                <a:tc>
                  <a:txBody>
                    <a:bodyPr/>
                    <a:lstStyle/>
                    <a:p>
                      <a:r>
                        <a:rPr lang="en-US" dirty="0" smtClean="0"/>
                        <a:t>2013</a:t>
                      </a:r>
                      <a:endParaRPr lang="en-US" dirty="0"/>
                    </a:p>
                  </a:txBody>
                  <a:tcPr/>
                </a:tc>
                <a:tc>
                  <a:txBody>
                    <a:bodyPr/>
                    <a:lstStyle/>
                    <a:p>
                      <a:r>
                        <a:rPr lang="en-US" dirty="0" smtClean="0"/>
                        <a:t>30</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r>
                        <a:rPr lang="en-US" dirty="0" smtClean="0"/>
                        <a:t>1/30=0,03</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5321394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371600"/>
            <a:ext cx="5867400" cy="2590800"/>
          </a:xfrm>
          <a:solidFill>
            <a:schemeClr val="accent4">
              <a:lumMod val="40000"/>
              <a:lumOff val="60000"/>
            </a:schemeClr>
          </a:solidFill>
        </p:spPr>
        <p:txBody>
          <a:bodyPr>
            <a:normAutofit fontScale="90000"/>
          </a:bodyPr>
          <a:lstStyle/>
          <a:p>
            <a:pPr lvl="0"/>
            <a:r>
              <a:rPr lang="en-US" dirty="0" err="1"/>
              <a:t>Beberapa</a:t>
            </a:r>
            <a:r>
              <a:rPr lang="en-US" dirty="0"/>
              <a:t> </a:t>
            </a:r>
            <a:r>
              <a:rPr lang="en-US" dirty="0" err="1"/>
              <a:t>penyakit</a:t>
            </a:r>
            <a:r>
              <a:rPr lang="en-US" dirty="0"/>
              <a:t> yang </a:t>
            </a:r>
            <a:r>
              <a:rPr lang="en-US" dirty="0" err="1"/>
              <a:t>dialami</a:t>
            </a:r>
            <a:r>
              <a:rPr lang="en-US" dirty="0"/>
              <a:t> 1 </a:t>
            </a:r>
            <a:r>
              <a:rPr lang="en-US" dirty="0" err="1"/>
              <a:t>atau</a:t>
            </a:r>
            <a:r>
              <a:rPr lang="en-US" dirty="0"/>
              <a:t> </a:t>
            </a:r>
            <a:r>
              <a:rPr lang="en-US" dirty="0" err="1"/>
              <a:t>lebih</a:t>
            </a:r>
            <a:r>
              <a:rPr lang="en-US" dirty="0"/>
              <a:t> </a:t>
            </a:r>
            <a:r>
              <a:rPr lang="en-US" dirty="0" err="1"/>
              <a:t>penderita</a:t>
            </a:r>
            <a:r>
              <a:rPr lang="en-US" dirty="0"/>
              <a:t>:</a:t>
            </a:r>
            <a:br>
              <a:rPr lang="en-US" dirty="0"/>
            </a:br>
            <a:r>
              <a:rPr lang="en-US" dirty="0" err="1"/>
              <a:t>Keracunan</a:t>
            </a:r>
            <a:r>
              <a:rPr lang="en-US" dirty="0"/>
              <a:t> </a:t>
            </a:r>
            <a:r>
              <a:rPr lang="en-US" dirty="0" err="1"/>
              <a:t>makanan</a:t>
            </a:r>
            <a:r>
              <a:rPr lang="en-US" dirty="0"/>
              <a:t/>
            </a:r>
            <a:br>
              <a:rPr lang="en-US" dirty="0"/>
            </a:br>
            <a:r>
              <a:rPr lang="en-US" dirty="0" err="1"/>
              <a:t>Keracunan</a:t>
            </a:r>
            <a:r>
              <a:rPr lang="en-US" dirty="0"/>
              <a:t> </a:t>
            </a:r>
            <a:r>
              <a:rPr lang="en-US" dirty="0" err="1" smtClean="0"/>
              <a:t>pestisida</a:t>
            </a:r>
            <a:r>
              <a:rPr lang="en-US" dirty="0" smtClean="0"/>
              <a:t/>
            </a:r>
            <a:br>
              <a:rPr lang="en-US" dirty="0" smtClean="0"/>
            </a:br>
            <a:r>
              <a:rPr lang="en-US" dirty="0" smtClean="0"/>
              <a:t>tetanus N</a:t>
            </a:r>
            <a:br>
              <a:rPr lang="en-US" dirty="0" smtClean="0"/>
            </a:br>
            <a:r>
              <a:rPr lang="en-US" dirty="0" err="1" smtClean="0"/>
              <a:t>Gizi</a:t>
            </a:r>
            <a:r>
              <a:rPr lang="en-US" dirty="0" smtClean="0"/>
              <a:t> </a:t>
            </a:r>
            <a:r>
              <a:rPr lang="en-US" dirty="0" err="1" smtClean="0"/>
              <a:t>buruk</a:t>
            </a:r>
            <a:r>
              <a:rPr lang="en-US" dirty="0" smtClean="0"/>
              <a:t/>
            </a:r>
            <a:br>
              <a:rPr lang="en-US" dirty="0" smtClean="0"/>
            </a:br>
            <a:r>
              <a:rPr lang="en-US" dirty="0" err="1" smtClean="0"/>
              <a:t>Diptheri</a:t>
            </a:r>
            <a:r>
              <a:rPr lang="en-US" dirty="0"/>
              <a:t/>
            </a:r>
            <a:br>
              <a:rPr lang="en-US" dirty="0"/>
            </a:br>
            <a:r>
              <a:rPr lang="en-US" dirty="0"/>
              <a:t/>
            </a:r>
            <a:br>
              <a:rPr lang="en-US" dirty="0"/>
            </a:br>
            <a:endParaRPr lang="en-US" dirty="0"/>
          </a:p>
        </p:txBody>
      </p:sp>
      <p:sp>
        <p:nvSpPr>
          <p:cNvPr id="3" name="Text Placeholder 2"/>
          <p:cNvSpPr>
            <a:spLocks noGrp="1"/>
          </p:cNvSpPr>
          <p:nvPr>
            <p:ph type="body" idx="1"/>
          </p:nvPr>
        </p:nvSpPr>
        <p:spPr/>
        <p:txBody>
          <a:bodyPr/>
          <a:lstStyle/>
          <a:p>
            <a:r>
              <a:rPr lang="en-US" dirty="0" smtClean="0"/>
              <a:t>KRITERIA PENETAPAN KLB</a:t>
            </a:r>
            <a:endParaRPr lang="en-US" dirty="0"/>
          </a:p>
        </p:txBody>
      </p:sp>
      <p:sp>
        <p:nvSpPr>
          <p:cNvPr id="4" name="Rounded Rectangle 3"/>
          <p:cNvSpPr/>
          <p:nvPr/>
        </p:nvSpPr>
        <p:spPr>
          <a:xfrm>
            <a:off x="1447800" y="1676400"/>
            <a:ext cx="990600" cy="2133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9</a:t>
            </a:r>
            <a:endParaRPr lang="en-US" sz="6000" dirty="0"/>
          </a:p>
        </p:txBody>
      </p:sp>
    </p:spTree>
    <p:extLst>
      <p:ext uri="{BB962C8B-B14F-4D97-AF65-F5344CB8AC3E}">
        <p14:creationId xmlns:p14="http://schemas.microsoft.com/office/powerpoint/2010/main" val="4978890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Contoh</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62568979"/>
              </p:ext>
            </p:extLst>
          </p:nvPr>
        </p:nvGraphicFramePr>
        <p:xfrm>
          <a:off x="457200" y="1828800"/>
          <a:ext cx="4937760" cy="1846580"/>
        </p:xfrm>
        <a:graphic>
          <a:graphicData uri="http://schemas.openxmlformats.org/drawingml/2006/table">
            <a:tbl>
              <a:tblPr firstRow="1" bandRow="1">
                <a:tableStyleId>{5C22544A-7EE6-4342-B048-85BDC9FD1C3A}</a:tableStyleId>
              </a:tblPr>
              <a:tblGrid>
                <a:gridCol w="1645920"/>
                <a:gridCol w="1645920"/>
                <a:gridCol w="1645920"/>
              </a:tblGrid>
              <a:tr h="142240">
                <a:tc rowSpan="2">
                  <a:txBody>
                    <a:bodyPr/>
                    <a:lstStyle/>
                    <a:p>
                      <a:r>
                        <a:rPr lang="en-US" dirty="0" smtClean="0"/>
                        <a:t>JUMLAH</a:t>
                      </a:r>
                      <a:endParaRPr lang="en-US" dirty="0"/>
                    </a:p>
                  </a:txBody>
                  <a:tcPr/>
                </a:tc>
                <a:tc gridSpan="2">
                  <a:txBody>
                    <a:bodyPr/>
                    <a:lstStyle/>
                    <a:p>
                      <a:pPr algn="ctr"/>
                      <a:r>
                        <a:rPr lang="en-US" dirty="0" smtClean="0"/>
                        <a:t>TAHUN (</a:t>
                      </a:r>
                      <a:r>
                        <a:rPr lang="en-US" dirty="0" err="1" smtClean="0"/>
                        <a:t>minggu</a:t>
                      </a:r>
                      <a:r>
                        <a:rPr lang="en-US" dirty="0" smtClean="0"/>
                        <a:t> </a:t>
                      </a:r>
                      <a:r>
                        <a:rPr lang="en-US" dirty="0" err="1" smtClean="0"/>
                        <a:t>ke</a:t>
                      </a:r>
                      <a:r>
                        <a:rPr lang="en-US" dirty="0" smtClean="0"/>
                        <a:t> 50)</a:t>
                      </a:r>
                      <a:endParaRPr lang="en-US" dirty="0"/>
                    </a:p>
                  </a:txBody>
                  <a:tcPr/>
                </a:tc>
                <a:tc hMerge="1">
                  <a:txBody>
                    <a:bodyPr/>
                    <a:lstStyle/>
                    <a:p>
                      <a:endParaRPr lang="en-US" dirty="0"/>
                    </a:p>
                  </a:txBody>
                  <a:tcPr/>
                </a:tc>
              </a:tr>
              <a:tr h="368300">
                <a:tc vMerge="1">
                  <a:txBody>
                    <a:bodyPr/>
                    <a:lstStyle/>
                    <a:p>
                      <a:endParaRPr lang="en-US" dirty="0"/>
                    </a:p>
                  </a:txBody>
                  <a:tcPr/>
                </a:tc>
                <a:tc>
                  <a:txBody>
                    <a:bodyPr/>
                    <a:lstStyle/>
                    <a:p>
                      <a:r>
                        <a:rPr lang="en-US" dirty="0" smtClean="0"/>
                        <a:t>2010</a:t>
                      </a:r>
                      <a:endParaRPr lang="en-US" dirty="0"/>
                    </a:p>
                  </a:txBody>
                  <a:tcPr/>
                </a:tc>
                <a:tc>
                  <a:txBody>
                    <a:bodyPr/>
                    <a:lstStyle/>
                    <a:p>
                      <a:r>
                        <a:rPr lang="en-US" dirty="0" smtClean="0"/>
                        <a:t>2011</a:t>
                      </a:r>
                      <a:endParaRPr lang="en-US" dirty="0"/>
                    </a:p>
                  </a:txBody>
                  <a:tcPr/>
                </a:tc>
              </a:tr>
              <a:tr h="370840">
                <a:tc>
                  <a:txBody>
                    <a:bodyPr/>
                    <a:lstStyle/>
                    <a:p>
                      <a:r>
                        <a:rPr lang="en-US" dirty="0" smtClean="0"/>
                        <a:t>PENDUDUK</a:t>
                      </a:r>
                      <a:endParaRPr lang="en-US" dirty="0"/>
                    </a:p>
                  </a:txBody>
                  <a:tcPr/>
                </a:tc>
                <a:tc>
                  <a:txBody>
                    <a:bodyPr/>
                    <a:lstStyle/>
                    <a:p>
                      <a:r>
                        <a:rPr lang="en-US" dirty="0" smtClean="0"/>
                        <a:t>20.000</a:t>
                      </a:r>
                      <a:endParaRPr lang="en-US" dirty="0"/>
                    </a:p>
                  </a:txBody>
                  <a:tcPr/>
                </a:tc>
                <a:tc>
                  <a:txBody>
                    <a:bodyPr/>
                    <a:lstStyle/>
                    <a:p>
                      <a:r>
                        <a:rPr lang="en-US" dirty="0" smtClean="0"/>
                        <a:t>20.000</a:t>
                      </a:r>
                      <a:endParaRPr lang="en-US" dirty="0"/>
                    </a:p>
                  </a:txBody>
                  <a:tcPr/>
                </a:tc>
              </a:tr>
              <a:tr h="370840">
                <a:tc>
                  <a:txBody>
                    <a:bodyPr/>
                    <a:lstStyle/>
                    <a:p>
                      <a:r>
                        <a:rPr lang="en-US" dirty="0" err="1" smtClean="0"/>
                        <a:t>Kematian</a:t>
                      </a:r>
                      <a:endParaRPr lang="en-US" dirty="0"/>
                    </a:p>
                  </a:txBody>
                  <a:tcPr/>
                </a:tc>
                <a:tc>
                  <a:txBody>
                    <a:bodyPr/>
                    <a:lstStyle/>
                    <a:p>
                      <a:r>
                        <a:rPr lang="en-US" dirty="0" smtClean="0"/>
                        <a:t>2</a:t>
                      </a:r>
                      <a:endParaRPr lang="en-US" dirty="0"/>
                    </a:p>
                  </a:txBody>
                  <a:tcPr/>
                </a:tc>
                <a:tc>
                  <a:txBody>
                    <a:bodyPr/>
                    <a:lstStyle/>
                    <a:p>
                      <a:r>
                        <a:rPr lang="en-US" dirty="0" smtClean="0"/>
                        <a:t>5</a:t>
                      </a:r>
                      <a:endParaRPr lang="en-US" dirty="0"/>
                    </a:p>
                  </a:txBody>
                  <a:tcPr/>
                </a:tc>
              </a:tr>
              <a:tr h="370840">
                <a:tc>
                  <a:txBody>
                    <a:bodyPr/>
                    <a:lstStyle/>
                    <a:p>
                      <a:r>
                        <a:rPr lang="en-US" dirty="0" err="1" smtClean="0"/>
                        <a:t>kasus</a:t>
                      </a:r>
                      <a:endParaRPr lang="en-US" dirty="0"/>
                    </a:p>
                  </a:txBody>
                  <a:tcPr/>
                </a:tc>
                <a:tc>
                  <a:txBody>
                    <a:bodyPr/>
                    <a:lstStyle/>
                    <a:p>
                      <a:r>
                        <a:rPr lang="en-US" dirty="0" smtClean="0"/>
                        <a:t>10</a:t>
                      </a:r>
                      <a:endParaRPr lang="en-US" dirty="0"/>
                    </a:p>
                  </a:txBody>
                  <a:tcPr/>
                </a:tc>
                <a:tc>
                  <a:txBody>
                    <a:bodyPr/>
                    <a:lstStyle/>
                    <a:p>
                      <a:r>
                        <a:rPr lang="en-US" dirty="0" smtClean="0"/>
                        <a:t>10</a:t>
                      </a:r>
                      <a:endParaRPr lang="en-US" dirty="0"/>
                    </a:p>
                  </a:txBody>
                  <a:tcPr/>
                </a:tc>
              </a:tr>
            </a:tbl>
          </a:graphicData>
        </a:graphic>
      </p:graphicFrame>
      <p:sp>
        <p:nvSpPr>
          <p:cNvPr id="8" name="Rounded Rectangle 7"/>
          <p:cNvSpPr/>
          <p:nvPr/>
        </p:nvSpPr>
        <p:spPr>
          <a:xfrm>
            <a:off x="1066800" y="3886200"/>
            <a:ext cx="6400800" cy="23622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Tetapkan</a:t>
            </a:r>
            <a:r>
              <a:rPr lang="en-US" sz="3200" dirty="0" smtClean="0">
                <a:solidFill>
                  <a:schemeClr val="tx1"/>
                </a:solidFill>
              </a:rPr>
              <a:t> </a:t>
            </a:r>
            <a:r>
              <a:rPr lang="en-US" sz="3200" dirty="0" err="1" smtClean="0">
                <a:solidFill>
                  <a:schemeClr val="tx1"/>
                </a:solidFill>
              </a:rPr>
              <a:t>apakah</a:t>
            </a:r>
            <a:r>
              <a:rPr lang="en-US" sz="3200" dirty="0" smtClean="0">
                <a:solidFill>
                  <a:schemeClr val="tx1"/>
                </a:solidFill>
              </a:rPr>
              <a:t> di </a:t>
            </a:r>
            <a:r>
              <a:rPr lang="en-US" sz="3200" dirty="0" err="1" smtClean="0">
                <a:solidFill>
                  <a:schemeClr val="tx1"/>
                </a:solidFill>
              </a:rPr>
              <a:t>desa</a:t>
            </a:r>
            <a:r>
              <a:rPr lang="en-US" sz="3200" dirty="0" smtClean="0">
                <a:solidFill>
                  <a:schemeClr val="tx1"/>
                </a:solidFill>
              </a:rPr>
              <a:t>  </a:t>
            </a:r>
            <a:r>
              <a:rPr lang="en-US" sz="3200" dirty="0" err="1" smtClean="0">
                <a:solidFill>
                  <a:schemeClr val="tx1"/>
                </a:solidFill>
              </a:rPr>
              <a:t>watulimo</a:t>
            </a:r>
            <a:r>
              <a:rPr lang="en-US" sz="3200" dirty="0" smtClean="0">
                <a:solidFill>
                  <a:schemeClr val="tx1"/>
                </a:solidFill>
              </a:rPr>
              <a:t> </a:t>
            </a:r>
            <a:r>
              <a:rPr lang="en-US" sz="3200" dirty="0" err="1" smtClean="0">
                <a:solidFill>
                  <a:schemeClr val="tx1"/>
                </a:solidFill>
              </a:rPr>
              <a:t>telah</a:t>
            </a:r>
            <a:r>
              <a:rPr lang="en-US" sz="3200" dirty="0" smtClean="0">
                <a:solidFill>
                  <a:schemeClr val="tx1"/>
                </a:solidFill>
              </a:rPr>
              <a:t> </a:t>
            </a:r>
            <a:r>
              <a:rPr lang="en-US" sz="3200" dirty="0" err="1" smtClean="0">
                <a:solidFill>
                  <a:schemeClr val="tx1"/>
                </a:solidFill>
              </a:rPr>
              <a:t>terjadi</a:t>
            </a:r>
            <a:r>
              <a:rPr lang="en-US" sz="3200" dirty="0" smtClean="0">
                <a:solidFill>
                  <a:schemeClr val="tx1"/>
                </a:solidFill>
              </a:rPr>
              <a:t> </a:t>
            </a:r>
            <a:r>
              <a:rPr lang="en-US" sz="3200" dirty="0" err="1" smtClean="0">
                <a:solidFill>
                  <a:schemeClr val="tx1"/>
                </a:solidFill>
              </a:rPr>
              <a:t>klb</a:t>
            </a:r>
            <a:r>
              <a:rPr lang="en-US" sz="3200" dirty="0" smtClean="0">
                <a:solidFill>
                  <a:schemeClr val="tx1"/>
                </a:solidFill>
              </a:rPr>
              <a:t> DBD ?</a:t>
            </a:r>
            <a:endParaRPr lang="en-US" sz="3200" dirty="0">
              <a:solidFill>
                <a:schemeClr val="tx1"/>
              </a:solidFill>
            </a:endParaRPr>
          </a:p>
        </p:txBody>
      </p:sp>
    </p:spTree>
    <p:extLst>
      <p:ext uri="{BB962C8B-B14F-4D97-AF65-F5344CB8AC3E}">
        <p14:creationId xmlns:p14="http://schemas.microsoft.com/office/powerpoint/2010/main" val="16943683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err="1" smtClean="0"/>
              <a:t>Terima</a:t>
            </a:r>
            <a:r>
              <a:rPr lang="en-US" dirty="0" smtClean="0"/>
              <a:t> </a:t>
            </a:r>
            <a:r>
              <a:rPr lang="en-US" dirty="0" err="1" smtClean="0"/>
              <a:t>kasih</a:t>
            </a:r>
            <a:endParaRPr lang="en-US" dirty="0"/>
          </a:p>
        </p:txBody>
      </p:sp>
    </p:spTree>
    <p:extLst>
      <p:ext uri="{BB962C8B-B14F-4D97-AF65-F5344CB8AC3E}">
        <p14:creationId xmlns:p14="http://schemas.microsoft.com/office/powerpoint/2010/main" val="8809509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hangingPunct="0"/>
            <a:r>
              <a:rPr lang="en-US" b="1" dirty="0"/>
              <a:t>Outbreak………..</a:t>
            </a:r>
            <a:endParaRPr lang="en-US" dirty="0"/>
          </a:p>
          <a:p>
            <a:r>
              <a:rPr lang="en-US" dirty="0"/>
              <a:t>is the synonym of epidemic. Sometimes the preferred word, as it may escape sensationalism associated with the word epidemic. Alternatively, a localized as opposed to generalized epidemic</a:t>
            </a:r>
          </a:p>
        </p:txBody>
      </p:sp>
    </p:spTree>
    <p:extLst>
      <p:ext uri="{BB962C8B-B14F-4D97-AF65-F5344CB8AC3E}">
        <p14:creationId xmlns:p14="http://schemas.microsoft.com/office/powerpoint/2010/main" val="750168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UU No. 4/1984 tentang WABAH PENYAKIT MENULAR </a:t>
            </a:r>
            <a:endParaRPr lang="en-US" dirty="0"/>
          </a:p>
        </p:txBody>
      </p:sp>
      <p:sp>
        <p:nvSpPr>
          <p:cNvPr id="3" name="Content Placeholder 2"/>
          <p:cNvSpPr>
            <a:spLocks noGrp="1"/>
          </p:cNvSpPr>
          <p:nvPr>
            <p:ph idx="1"/>
          </p:nvPr>
        </p:nvSpPr>
        <p:spPr/>
        <p:txBody>
          <a:bodyPr>
            <a:normAutofit fontScale="92500"/>
          </a:bodyPr>
          <a:lstStyle/>
          <a:p>
            <a:pPr lvl="0"/>
            <a:r>
              <a:rPr lang="id-ID" dirty="0"/>
              <a:t>(pasal 1) Wabah penyakit menular yang selanjutnya disebut wabah adalah kejadian berjangkitnya suatu penyakit menular dalam masyarakat yang jumlah penderitanya meningkat secara nyata melebihi daripada keadaan lazim pada waktu dan daerah tertentu serta dapat menimbulkan mala petaka</a:t>
            </a:r>
            <a:endParaRPr lang="en-US" dirty="0"/>
          </a:p>
          <a:p>
            <a:pPr lvl="0"/>
            <a:r>
              <a:rPr lang="en-US" dirty="0"/>
              <a:t>(</a:t>
            </a:r>
            <a:r>
              <a:rPr lang="en-US" dirty="0" err="1"/>
              <a:t>pasal</a:t>
            </a:r>
            <a:r>
              <a:rPr lang="en-US" dirty="0"/>
              <a:t> 6) </a:t>
            </a:r>
            <a:r>
              <a:rPr lang="en-US" dirty="0" err="1"/>
              <a:t>Menteri</a:t>
            </a:r>
            <a:r>
              <a:rPr lang="en-US" dirty="0"/>
              <a:t> </a:t>
            </a:r>
            <a:r>
              <a:rPr lang="en-US" dirty="0" err="1"/>
              <a:t>menetapkan</a:t>
            </a:r>
            <a:r>
              <a:rPr lang="en-US" dirty="0"/>
              <a:t> </a:t>
            </a:r>
            <a:r>
              <a:rPr lang="en-US" dirty="0" err="1"/>
              <a:t>jenis</a:t>
            </a:r>
            <a:r>
              <a:rPr lang="en-US" dirty="0"/>
              <a:t> </a:t>
            </a:r>
            <a:r>
              <a:rPr lang="en-US" dirty="0" err="1"/>
              <a:t>penyakit</a:t>
            </a:r>
            <a:r>
              <a:rPr lang="en-US" dirty="0"/>
              <a:t> </a:t>
            </a:r>
            <a:r>
              <a:rPr lang="en-US" dirty="0" err="1"/>
              <a:t>tertentu</a:t>
            </a:r>
            <a:r>
              <a:rPr lang="en-US" dirty="0"/>
              <a:t> yang </a:t>
            </a:r>
            <a:r>
              <a:rPr lang="en-US" dirty="0" err="1"/>
              <a:t>dapat</a:t>
            </a:r>
            <a:r>
              <a:rPr lang="en-US" dirty="0"/>
              <a:t> </a:t>
            </a:r>
            <a:r>
              <a:rPr lang="en-US" dirty="0" err="1"/>
              <a:t>menimbulkan</a:t>
            </a:r>
            <a:r>
              <a:rPr lang="en-US" dirty="0"/>
              <a:t> </a:t>
            </a:r>
            <a:r>
              <a:rPr lang="en-US" dirty="0" err="1"/>
              <a:t>wabah</a:t>
            </a:r>
            <a:endParaRPr lang="en-US" dirty="0"/>
          </a:p>
          <a:p>
            <a:endParaRPr lang="en-US" dirty="0"/>
          </a:p>
        </p:txBody>
      </p:sp>
    </p:spTree>
    <p:extLst>
      <p:ext uri="{BB962C8B-B14F-4D97-AF65-F5344CB8AC3E}">
        <p14:creationId xmlns:p14="http://schemas.microsoft.com/office/powerpoint/2010/main" val="1242758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err="1"/>
              <a:t>Permenkes</a:t>
            </a:r>
            <a:r>
              <a:rPr lang="en-US" dirty="0"/>
              <a:t> 560/MENKES/PER/VIII/1989 </a:t>
            </a:r>
            <a:r>
              <a:rPr lang="en-US" dirty="0" err="1"/>
              <a:t>tentang</a:t>
            </a:r>
            <a:r>
              <a:rPr lang="en-US" dirty="0"/>
              <a:t> </a:t>
            </a:r>
            <a:r>
              <a:rPr lang="en-US" dirty="0" err="1"/>
              <a:t>Penyakit</a:t>
            </a:r>
            <a:r>
              <a:rPr lang="en-US" dirty="0"/>
              <a:t> </a:t>
            </a:r>
            <a:r>
              <a:rPr lang="en-US" dirty="0" err="1"/>
              <a:t>potensial</a:t>
            </a:r>
            <a:r>
              <a:rPr lang="en-US" dirty="0"/>
              <a:t> </a:t>
            </a:r>
            <a:r>
              <a:rPr lang="en-US" dirty="0" err="1"/>
              <a:t>wabah</a:t>
            </a:r>
            <a:r>
              <a:rPr lang="en-US" dirty="0"/>
              <a:t>:</a:t>
            </a:r>
          </a:p>
        </p:txBody>
      </p:sp>
      <p:sp>
        <p:nvSpPr>
          <p:cNvPr id="5" name="Content Placeholder 4"/>
          <p:cNvSpPr>
            <a:spLocks noGrp="1"/>
          </p:cNvSpPr>
          <p:nvPr>
            <p:ph sz="half" idx="1"/>
          </p:nvPr>
        </p:nvSpPr>
        <p:spPr/>
        <p:txBody>
          <a:bodyPr>
            <a:normAutofit fontScale="92500" lnSpcReduction="10000"/>
          </a:bodyPr>
          <a:lstStyle/>
          <a:p>
            <a:pPr lvl="0"/>
            <a:r>
              <a:rPr lang="en-US" dirty="0" err="1"/>
              <a:t>Kholera</a:t>
            </a:r>
            <a:endParaRPr lang="en-US" dirty="0"/>
          </a:p>
          <a:p>
            <a:pPr lvl="0"/>
            <a:r>
              <a:rPr lang="en-US" dirty="0" err="1"/>
              <a:t>Pes</a:t>
            </a:r>
            <a:endParaRPr lang="en-US" dirty="0"/>
          </a:p>
          <a:p>
            <a:pPr lvl="0"/>
            <a:r>
              <a:rPr lang="en-US" dirty="0" err="1"/>
              <a:t>Demam</a:t>
            </a:r>
            <a:r>
              <a:rPr lang="en-US" dirty="0"/>
              <a:t> </a:t>
            </a:r>
            <a:r>
              <a:rPr lang="en-US" dirty="0" err="1"/>
              <a:t>Kuning</a:t>
            </a:r>
            <a:endParaRPr lang="en-US" dirty="0"/>
          </a:p>
          <a:p>
            <a:pPr lvl="0"/>
            <a:r>
              <a:rPr lang="en-US" dirty="0" err="1"/>
              <a:t>Demam</a:t>
            </a:r>
            <a:r>
              <a:rPr lang="en-US" dirty="0"/>
              <a:t> </a:t>
            </a:r>
            <a:r>
              <a:rPr lang="en-US" dirty="0" err="1"/>
              <a:t>Bolak-balik</a:t>
            </a:r>
            <a:endParaRPr lang="en-US" dirty="0"/>
          </a:p>
          <a:p>
            <a:pPr lvl="0"/>
            <a:r>
              <a:rPr lang="en-US" dirty="0" err="1"/>
              <a:t>Tifus</a:t>
            </a:r>
            <a:r>
              <a:rPr lang="en-US" dirty="0"/>
              <a:t> </a:t>
            </a:r>
            <a:r>
              <a:rPr lang="en-US" dirty="0" err="1"/>
              <a:t>Bercak</a:t>
            </a:r>
            <a:r>
              <a:rPr lang="en-US" dirty="0"/>
              <a:t> </a:t>
            </a:r>
            <a:r>
              <a:rPr lang="en-US" dirty="0" err="1"/>
              <a:t>wabah</a:t>
            </a:r>
            <a:endParaRPr lang="en-US" dirty="0"/>
          </a:p>
          <a:p>
            <a:pPr lvl="0"/>
            <a:r>
              <a:rPr lang="en-US" dirty="0"/>
              <a:t>DBD</a:t>
            </a:r>
          </a:p>
          <a:p>
            <a:pPr lvl="0"/>
            <a:r>
              <a:rPr lang="en-US" dirty="0" err="1"/>
              <a:t>Campak</a:t>
            </a:r>
            <a:endParaRPr lang="en-US" dirty="0"/>
          </a:p>
          <a:p>
            <a:pPr lvl="0"/>
            <a:r>
              <a:rPr lang="en-US" dirty="0"/>
              <a:t>Polio</a:t>
            </a:r>
          </a:p>
          <a:p>
            <a:pPr lvl="0"/>
            <a:r>
              <a:rPr lang="en-US" dirty="0" err="1"/>
              <a:t>Difteri</a:t>
            </a:r>
            <a:endParaRPr lang="en-US" dirty="0"/>
          </a:p>
          <a:p>
            <a:endParaRPr lang="en-US" dirty="0"/>
          </a:p>
        </p:txBody>
      </p:sp>
      <p:sp>
        <p:nvSpPr>
          <p:cNvPr id="6" name="Content Placeholder 5"/>
          <p:cNvSpPr>
            <a:spLocks noGrp="1"/>
          </p:cNvSpPr>
          <p:nvPr>
            <p:ph sz="half" idx="2"/>
          </p:nvPr>
        </p:nvSpPr>
        <p:spPr/>
        <p:txBody>
          <a:bodyPr>
            <a:normAutofit fontScale="92500" lnSpcReduction="10000"/>
          </a:bodyPr>
          <a:lstStyle/>
          <a:p>
            <a:pPr lvl="0"/>
            <a:r>
              <a:rPr lang="en-US" dirty="0" err="1"/>
              <a:t>Pertusis</a:t>
            </a:r>
            <a:endParaRPr lang="en-US" dirty="0"/>
          </a:p>
          <a:p>
            <a:pPr lvl="0"/>
            <a:r>
              <a:rPr lang="en-US" dirty="0"/>
              <a:t>Rabies</a:t>
            </a:r>
          </a:p>
          <a:p>
            <a:pPr lvl="0"/>
            <a:r>
              <a:rPr lang="en-US" dirty="0"/>
              <a:t>Malaria</a:t>
            </a:r>
          </a:p>
          <a:p>
            <a:pPr lvl="0"/>
            <a:r>
              <a:rPr lang="en-US" dirty="0"/>
              <a:t>Influenza</a:t>
            </a:r>
          </a:p>
          <a:p>
            <a:pPr lvl="0"/>
            <a:r>
              <a:rPr lang="en-US" dirty="0"/>
              <a:t>Hepatitis</a:t>
            </a:r>
          </a:p>
          <a:p>
            <a:pPr lvl="0"/>
            <a:r>
              <a:rPr lang="en-US" dirty="0" err="1"/>
              <a:t>Tifus</a:t>
            </a:r>
            <a:r>
              <a:rPr lang="en-US" dirty="0"/>
              <a:t> </a:t>
            </a:r>
            <a:r>
              <a:rPr lang="en-US" dirty="0" err="1"/>
              <a:t>Perut</a:t>
            </a:r>
            <a:endParaRPr lang="en-US" dirty="0"/>
          </a:p>
          <a:p>
            <a:pPr lvl="0"/>
            <a:r>
              <a:rPr lang="en-US" dirty="0"/>
              <a:t>Meningitis</a:t>
            </a:r>
          </a:p>
          <a:p>
            <a:pPr lvl="0"/>
            <a:r>
              <a:rPr lang="en-US" dirty="0" err="1"/>
              <a:t>Ensefalitis</a:t>
            </a:r>
            <a:endParaRPr lang="en-US" dirty="0"/>
          </a:p>
          <a:p>
            <a:pPr lvl="0"/>
            <a:r>
              <a:rPr lang="en-US" dirty="0" err="1"/>
              <a:t>Antraks</a:t>
            </a:r>
            <a:endParaRPr lang="en-US" dirty="0"/>
          </a:p>
          <a:p>
            <a:endParaRPr lang="en-US" dirty="0"/>
          </a:p>
        </p:txBody>
      </p:sp>
    </p:spTree>
    <p:extLst>
      <p:ext uri="{BB962C8B-B14F-4D97-AF65-F5344CB8AC3E}">
        <p14:creationId xmlns:p14="http://schemas.microsoft.com/office/powerpoint/2010/main" val="1294415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36180" y="76200"/>
            <a:ext cx="8403020" cy="1066800"/>
          </a:xfrm>
        </p:spPr>
        <p:txBody>
          <a:bodyPr>
            <a:normAutofit fontScale="90000"/>
          </a:bodyPr>
          <a:lstStyle/>
          <a:p>
            <a:r>
              <a:rPr lang="en-US" dirty="0" err="1"/>
              <a:t>Dirjen</a:t>
            </a:r>
            <a:r>
              <a:rPr lang="en-US" dirty="0"/>
              <a:t> PPM&amp;PLP No.451-I/PD.03.04/1991 </a:t>
            </a:r>
            <a:r>
              <a:rPr lang="en-US" dirty="0" err="1"/>
              <a:t>tentang</a:t>
            </a:r>
            <a:r>
              <a:rPr lang="en-US" dirty="0"/>
              <a:t> </a:t>
            </a:r>
            <a:r>
              <a:rPr lang="en-US" dirty="0" err="1"/>
              <a:t>Pedoman</a:t>
            </a:r>
            <a:r>
              <a:rPr lang="en-US" dirty="0"/>
              <a:t> </a:t>
            </a:r>
            <a:r>
              <a:rPr lang="en-US" dirty="0" err="1"/>
              <a:t>Penyelidikan</a:t>
            </a:r>
            <a:r>
              <a:rPr lang="en-US" dirty="0"/>
              <a:t> </a:t>
            </a:r>
            <a:r>
              <a:rPr lang="en-US" dirty="0" err="1"/>
              <a:t>Epidemiologi</a:t>
            </a:r>
            <a:r>
              <a:rPr lang="en-US" dirty="0"/>
              <a:t> </a:t>
            </a:r>
            <a:r>
              <a:rPr lang="en-US" dirty="0" err="1"/>
              <a:t>dan</a:t>
            </a:r>
            <a:r>
              <a:rPr lang="en-US" dirty="0"/>
              <a:t> </a:t>
            </a:r>
            <a:r>
              <a:rPr lang="en-US" dirty="0" err="1"/>
              <a:t>Penanggulangan</a:t>
            </a:r>
            <a:r>
              <a:rPr lang="en-US" dirty="0"/>
              <a:t> KLB</a:t>
            </a:r>
          </a:p>
        </p:txBody>
      </p:sp>
      <p:sp>
        <p:nvSpPr>
          <p:cNvPr id="6" name="Content Placeholder 5"/>
          <p:cNvSpPr>
            <a:spLocks noGrp="1"/>
          </p:cNvSpPr>
          <p:nvPr>
            <p:ph idx="1"/>
          </p:nvPr>
        </p:nvSpPr>
        <p:spPr/>
        <p:txBody>
          <a:bodyPr/>
          <a:lstStyle/>
          <a:p>
            <a:pPr marL="342900" lvl="1" indent="-342900">
              <a:buFont typeface="Arial" pitchFamily="34" charset="0"/>
              <a:buChar char="•"/>
            </a:pPr>
            <a:r>
              <a:rPr lang="en-US" dirty="0" err="1"/>
              <a:t>Kejadian</a:t>
            </a:r>
            <a:r>
              <a:rPr lang="en-US" dirty="0"/>
              <a:t> </a:t>
            </a:r>
            <a:r>
              <a:rPr lang="en-US" dirty="0" err="1"/>
              <a:t>Luar</a:t>
            </a:r>
            <a:r>
              <a:rPr lang="en-US" dirty="0"/>
              <a:t> </a:t>
            </a:r>
            <a:r>
              <a:rPr lang="en-US" dirty="0" err="1"/>
              <a:t>Biasa</a:t>
            </a:r>
            <a:r>
              <a:rPr lang="en-US" dirty="0"/>
              <a:t> (KLB) </a:t>
            </a:r>
            <a:r>
              <a:rPr lang="en-US" dirty="0" err="1"/>
              <a:t>adalah</a:t>
            </a:r>
            <a:r>
              <a:rPr lang="en-US" dirty="0"/>
              <a:t> </a:t>
            </a:r>
            <a:r>
              <a:rPr lang="en-US" dirty="0" err="1"/>
              <a:t>timbulnya</a:t>
            </a:r>
            <a:r>
              <a:rPr lang="en-US" dirty="0"/>
              <a:t> </a:t>
            </a:r>
            <a:r>
              <a:rPr lang="en-US" dirty="0" err="1"/>
              <a:t>atau</a:t>
            </a:r>
            <a:r>
              <a:rPr lang="en-US" dirty="0"/>
              <a:t> </a:t>
            </a:r>
            <a:r>
              <a:rPr lang="en-US" dirty="0" err="1"/>
              <a:t>meningkatnya</a:t>
            </a:r>
            <a:r>
              <a:rPr lang="en-US" dirty="0"/>
              <a:t> </a:t>
            </a:r>
            <a:r>
              <a:rPr lang="en-US" dirty="0" err="1"/>
              <a:t>kesakitan</a:t>
            </a:r>
            <a:r>
              <a:rPr lang="en-US" dirty="0"/>
              <a:t>/</a:t>
            </a:r>
            <a:r>
              <a:rPr lang="en-US" dirty="0" err="1"/>
              <a:t>kematian</a:t>
            </a:r>
            <a:r>
              <a:rPr lang="en-US" dirty="0"/>
              <a:t> yang </a:t>
            </a:r>
            <a:r>
              <a:rPr lang="en-US" dirty="0" err="1"/>
              <a:t>bermakna</a:t>
            </a:r>
            <a:r>
              <a:rPr lang="en-US" dirty="0"/>
              <a:t> </a:t>
            </a:r>
            <a:r>
              <a:rPr lang="en-US" dirty="0" err="1"/>
              <a:t>secara</a:t>
            </a:r>
            <a:r>
              <a:rPr lang="en-US" dirty="0"/>
              <a:t> </a:t>
            </a:r>
            <a:r>
              <a:rPr lang="en-US" dirty="0" err="1"/>
              <a:t>epidemiologis</a:t>
            </a:r>
            <a:r>
              <a:rPr lang="en-US" dirty="0"/>
              <a:t> </a:t>
            </a:r>
            <a:r>
              <a:rPr lang="en-US" dirty="0" err="1"/>
              <a:t>dalam</a:t>
            </a:r>
            <a:r>
              <a:rPr lang="en-US" dirty="0"/>
              <a:t> </a:t>
            </a:r>
            <a:r>
              <a:rPr lang="en-US" dirty="0" err="1"/>
              <a:t>kurun</a:t>
            </a:r>
            <a:r>
              <a:rPr lang="en-US" dirty="0"/>
              <a:t> </a:t>
            </a:r>
            <a:r>
              <a:rPr lang="en-US" dirty="0" err="1"/>
              <a:t>waktu</a:t>
            </a:r>
            <a:r>
              <a:rPr lang="en-US" dirty="0"/>
              <a:t> </a:t>
            </a:r>
            <a:r>
              <a:rPr lang="en-US" dirty="0" err="1"/>
              <a:t>dan</a:t>
            </a:r>
            <a:r>
              <a:rPr lang="en-US" dirty="0"/>
              <a:t> </a:t>
            </a:r>
            <a:r>
              <a:rPr lang="en-US" dirty="0" err="1"/>
              <a:t>daerah</a:t>
            </a:r>
            <a:r>
              <a:rPr lang="en-US" dirty="0"/>
              <a:t> </a:t>
            </a:r>
            <a:r>
              <a:rPr lang="en-US" dirty="0" err="1"/>
              <a:t>tertentu</a:t>
            </a:r>
            <a:r>
              <a:rPr lang="en-US" dirty="0"/>
              <a:t>. </a:t>
            </a:r>
            <a:endParaRPr lang="en-US" sz="1800" dirty="0"/>
          </a:p>
          <a:p>
            <a:endParaRPr lang="en-US" dirty="0"/>
          </a:p>
        </p:txBody>
      </p:sp>
    </p:spTree>
    <p:extLst>
      <p:ext uri="{BB962C8B-B14F-4D97-AF65-F5344CB8AC3E}">
        <p14:creationId xmlns:p14="http://schemas.microsoft.com/office/powerpoint/2010/main" val="1504126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533400"/>
            <a:ext cx="7010400" cy="1143000"/>
          </a:xfrm>
        </p:spPr>
        <p:txBody>
          <a:bodyPr/>
          <a:lstStyle/>
          <a:p>
            <a:r>
              <a:rPr lang="en-US" dirty="0" err="1" smtClean="0"/>
              <a:t>Situasi</a:t>
            </a:r>
            <a:r>
              <a:rPr lang="en-US" dirty="0" smtClean="0"/>
              <a:t> KLB di Indonesia 2009</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0"/>
            <a:ext cx="8001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3292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Pseudo epidemik</a:t>
            </a:r>
          </a:p>
        </p:txBody>
      </p:sp>
      <p:sp>
        <p:nvSpPr>
          <p:cNvPr id="10243" name="Rectangle 3"/>
          <p:cNvSpPr>
            <a:spLocks noGrp="1" noChangeArrowheads="1"/>
          </p:cNvSpPr>
          <p:nvPr>
            <p:ph type="body" idx="1"/>
          </p:nvPr>
        </p:nvSpPr>
        <p:spPr/>
        <p:txBody>
          <a:bodyPr/>
          <a:lstStyle/>
          <a:p>
            <a:pPr eaLnBrk="1" hangingPunct="1"/>
            <a:r>
              <a:rPr lang="en-US" smtClean="0"/>
              <a:t>Adalah peningkatan laporan jumlah kasus yang bukan merupakan wabah</a:t>
            </a:r>
          </a:p>
          <a:p>
            <a:pPr eaLnBrk="1" hangingPunct="1">
              <a:buFontTx/>
              <a:buNone/>
            </a:pPr>
            <a:r>
              <a:rPr lang="en-US" smtClean="0"/>
              <a:t>   - perubahan cara pelaporan</a:t>
            </a:r>
          </a:p>
          <a:p>
            <a:pPr eaLnBrk="1" hangingPunct="1">
              <a:buFontTx/>
              <a:buNone/>
            </a:pPr>
            <a:r>
              <a:rPr lang="en-US" smtClean="0"/>
              <a:t>   - perbaikan cara diagnosa</a:t>
            </a:r>
          </a:p>
          <a:p>
            <a:pPr eaLnBrk="1" hangingPunct="1">
              <a:buFontTx/>
              <a:buNone/>
            </a:pPr>
            <a:r>
              <a:rPr lang="en-US" smtClean="0"/>
              <a:t>   - peningkatan proporsi yang berobat</a:t>
            </a:r>
          </a:p>
        </p:txBody>
      </p:sp>
    </p:spTree>
    <p:extLst>
      <p:ext uri="{BB962C8B-B14F-4D97-AF65-F5344CB8AC3E}">
        <p14:creationId xmlns:p14="http://schemas.microsoft.com/office/powerpoint/2010/main" val="1145368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chemeClr val="tx1"/>
                </a:solidFill>
                <a:effectLst/>
              </a:rPr>
              <a:t>Kriteria Kerja KLB</a:t>
            </a:r>
            <a:endParaRPr lang="en-US" dirty="0">
              <a:solidFill>
                <a:schemeClr val="tx1"/>
              </a:solidFill>
            </a:endParaRPr>
          </a:p>
        </p:txBody>
      </p:sp>
      <p:sp>
        <p:nvSpPr>
          <p:cNvPr id="3" name="Text Placeholder 2"/>
          <p:cNvSpPr>
            <a:spLocks noGrp="1"/>
          </p:cNvSpPr>
          <p:nvPr>
            <p:ph type="body" idx="1"/>
          </p:nvPr>
        </p:nvSpPr>
        <p:spPr/>
        <p:txBody>
          <a:bodyPr>
            <a:noAutofit/>
          </a:bodyPr>
          <a:lstStyle/>
          <a:p>
            <a:r>
              <a:rPr lang="en-US" sz="4000" dirty="0" smtClean="0">
                <a:solidFill>
                  <a:srgbClr val="FF0000">
                    <a:alpha val="81000"/>
                  </a:srgbClr>
                </a:solidFill>
              </a:rPr>
              <a:t>KONSEP KLB</a:t>
            </a:r>
            <a:endParaRPr lang="en-US" sz="4000" dirty="0">
              <a:solidFill>
                <a:srgbClr val="FF0000">
                  <a:alpha val="81000"/>
                </a:srgbClr>
              </a:solidFill>
            </a:endParaRPr>
          </a:p>
        </p:txBody>
      </p:sp>
      <p:sp>
        <p:nvSpPr>
          <p:cNvPr id="4" name="Rectangle 3"/>
          <p:cNvSpPr/>
          <p:nvPr/>
        </p:nvSpPr>
        <p:spPr>
          <a:xfrm>
            <a:off x="381000" y="4419600"/>
            <a:ext cx="8763000" cy="2862322"/>
          </a:xfrm>
          <a:prstGeom prst="rect">
            <a:avLst/>
          </a:prstGeom>
          <a:solidFill>
            <a:schemeClr val="tx1"/>
          </a:solidFill>
        </p:spPr>
        <p:txBody>
          <a:bodyPr wrap="square">
            <a:spAutoFit/>
          </a:bodyPr>
          <a:lstStyle/>
          <a:p>
            <a:r>
              <a:rPr lang="id-ID" sz="3600" dirty="0">
                <a:solidFill>
                  <a:schemeClr val="bg1"/>
                </a:solidFill>
              </a:rPr>
              <a:t>Kep. Dirjen PPM&amp;PLP No.451- I/PD.03.04/1991 tentang Pedoman Penyelidikan Epidemiologi dan Penanggulangan KLB telah menetapkan kriteria kerja KLB </a:t>
            </a:r>
            <a:endParaRPr lang="en-US" sz="3600" dirty="0">
              <a:solidFill>
                <a:schemeClr val="bg1"/>
              </a:solidFill>
            </a:endParaRPr>
          </a:p>
        </p:txBody>
      </p:sp>
    </p:spTree>
    <p:extLst>
      <p:ext uri="{BB962C8B-B14F-4D97-AF65-F5344CB8AC3E}">
        <p14:creationId xmlns:p14="http://schemas.microsoft.com/office/powerpoint/2010/main" val="277426786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theme/theme1.xml><?xml version="1.0" encoding="utf-8"?>
<a:theme xmlns:a="http://schemas.openxmlformats.org/drawingml/2006/main" name="Introducing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 PowerPoint 2011.potx</Template>
  <TotalTime>0</TotalTime>
  <Words>796</Words>
  <Application>Microsoft Office PowerPoint</Application>
  <PresentationFormat>On-screen Show (4:3)</PresentationFormat>
  <Paragraphs>241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Introducing PowerPoint 2011</vt:lpstr>
      <vt:lpstr>Konsep KLB/Wabah</vt:lpstr>
      <vt:lpstr>Epidemic</vt:lpstr>
      <vt:lpstr>PowerPoint Presentation</vt:lpstr>
      <vt:lpstr>UU No. 4/1984 tentang WABAH PENYAKIT MENULAR </vt:lpstr>
      <vt:lpstr>Permenkes 560/MENKES/PER/VIII/1989 tentang Penyakit potensial wabah:</vt:lpstr>
      <vt:lpstr>Dirjen PPM&amp;PLP No.451-I/PD.03.04/1991 tentang Pedoman Penyelidikan Epidemiologi dan Penanggulangan KLB</vt:lpstr>
      <vt:lpstr>Situasi KLB di Indonesia 2009</vt:lpstr>
      <vt:lpstr>Pseudo epidemik</vt:lpstr>
      <vt:lpstr>Kriteria Kerja KLB</vt:lpstr>
      <vt:lpstr>Timbulnya suatu penyakit menular yang sebelumnya tidak ada atau tidak dikenal </vt:lpstr>
      <vt:lpstr>Peningkatan kejadian penyakit/kematian terus menerus selama 3 kurun waktu berturut-turut menurut jenis penyakitnya </vt:lpstr>
      <vt:lpstr>Kriteria KLB</vt:lpstr>
      <vt:lpstr>Peningkatan kejadian/kematian ≥ 2 kali dibandingkan dengan periode sebelumnya  </vt:lpstr>
      <vt:lpstr>2013 minggu ke21 KLB? tidak</vt:lpstr>
      <vt:lpstr>Jumlah penderita baru dalam satu bulan menunjukkan kenaikan ≥ 2 kali bila dibandingkan dengan angka rata-rata per bulan tahun sebelumnya</vt:lpstr>
      <vt:lpstr>2013 januari KLB? ya</vt:lpstr>
      <vt:lpstr>Angka rata-rata per bulan selama satu tahun menunjukkan kenaikan ≥ 2 kali dibandingkan angka rata-rata per bulan dari tahun sebelumnya  </vt:lpstr>
      <vt:lpstr>2013  ----- 20 kasus KLB ? bukan 2012 =205/12=17</vt:lpstr>
      <vt:lpstr>CFR suatu penyakit dalam suatu kurun waktu tertentu menunjukkan kenaikan 50% atau lebih dibanding CFR periode sebelumnya</vt:lpstr>
      <vt:lpstr>bukan</vt:lpstr>
      <vt:lpstr>Proporsional Rate penderita baru dari suatu periode tertentu menunjukkan kenaikan ≥ 2 kali dibandingkan periode yang sama dan kurun waktu/tahun sebelumnya</vt:lpstr>
      <vt:lpstr>Tidak KLB</vt:lpstr>
      <vt:lpstr> Beberapa penyakit khusus: Kholera, DHF/DSS: - daerah endemis    Setiap peningkatan kasus dari periode      sebelumnya  - Terdapat satu/lebih penderita baru dimana        pada periode 4 minggu sebelumnya daerah     tersebut dinyatakan bebas dari penyakit     tersebut</vt:lpstr>
      <vt:lpstr>Klb (endemis)</vt:lpstr>
      <vt:lpstr>Beberapa penyakit yang dialami 1 atau lebih penderita: Keracunan makanan Keracunan pestisida tetanus N Gizi buruk Diptheri  </vt:lpstr>
      <vt:lpstr>Contoh</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2010-05-03T20:57:59Z</dcterms:created>
  <dcterms:modified xsi:type="dcterms:W3CDTF">2013-04-04T03:24:48Z</dcterms:modified>
</cp:coreProperties>
</file>