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300" r:id="rId2"/>
    <p:sldId id="411" r:id="rId3"/>
    <p:sldId id="405" r:id="rId4"/>
    <p:sldId id="429" r:id="rId5"/>
    <p:sldId id="423" r:id="rId6"/>
    <p:sldId id="424" r:id="rId7"/>
    <p:sldId id="425" r:id="rId8"/>
    <p:sldId id="426" r:id="rId9"/>
    <p:sldId id="427" r:id="rId10"/>
    <p:sldId id="428" r:id="rId11"/>
    <p:sldId id="413" r:id="rId12"/>
    <p:sldId id="414" r:id="rId13"/>
    <p:sldId id="415" r:id="rId14"/>
    <p:sldId id="416" r:id="rId15"/>
    <p:sldId id="417" r:id="rId16"/>
    <p:sldId id="418" r:id="rId17"/>
    <p:sldId id="419" r:id="rId18"/>
    <p:sldId id="421" r:id="rId19"/>
    <p:sldId id="42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00"/>
            <p14:sldId id="411"/>
            <p14:sldId id="405"/>
            <p14:sldId id="429"/>
            <p14:sldId id="423"/>
            <p14:sldId id="424"/>
            <p14:sldId id="425"/>
            <p14:sldId id="426"/>
            <p14:sldId id="427"/>
            <p14:sldId id="428"/>
            <p14:sldId id="413"/>
            <p14:sldId id="414"/>
            <p14:sldId id="415"/>
            <p14:sldId id="416"/>
            <p14:sldId id="417"/>
            <p14:sldId id="418"/>
            <p14:sldId id="419"/>
            <p14:sldId id="421"/>
            <p14:sldId id="420"/>
          </p14:sldIdLst>
        </p14:section>
        <p14:section name="Author Your Presentation" id="{16378913-E5ED-4281-BAF5-F1F938CB0BED}">
          <p14:sldIdLst/>
        </p14:section>
        <p14:section name="Enrich Your Presentation" id="{E2D565D1-BA5E-44E6-A40E-50A644912248}">
          <p14:sldIdLst/>
        </p14:section>
        <p14:section name="Share Your Presentation" id="{71D59651-8EFA-4415-9623-98B4C4A8699C}">
          <p14:sldIdLst/>
        </p14:section>
        <p14:section name="What's Your Message?" id="{3DAC647D-1BDE-4B25-A7F1-4DBC272CFF2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0464" autoAdjust="0"/>
  </p:normalViewPr>
  <p:slideViewPr>
    <p:cSldViewPr>
      <p:cViewPr varScale="1">
        <p:scale>
          <a:sx n="36" d="100"/>
          <a:sy n="36" d="100"/>
        </p:scale>
        <p:origin x="-1458" y="-8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256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6/13/2014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CC9574-A819-4FE4-99A7-1E27AD09ADC2}" type="slidenum">
              <a:rPr lang="en-US" smtClean="0"/>
              <a:pPr/>
              <a:t>16</a:t>
            </a:fld>
            <a:endParaRPr lang="en-US" dirty="0"/>
          </a:p>
        </p:txBody>
      </p:sp>
    </p:spTree>
    <p:extLst>
      <p:ext uri="{BB962C8B-B14F-4D97-AF65-F5344CB8AC3E}">
        <p14:creationId xmlns:p14="http://schemas.microsoft.com/office/powerpoint/2010/main" val="3299219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18</a:t>
            </a:fld>
            <a:endParaRPr lang="en-US" dirty="0"/>
          </a:p>
        </p:txBody>
      </p:sp>
    </p:spTree>
    <p:extLst>
      <p:ext uri="{BB962C8B-B14F-4D97-AF65-F5344CB8AC3E}">
        <p14:creationId xmlns:p14="http://schemas.microsoft.com/office/powerpoint/2010/main" val="37257278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6/13/2014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6/13/2014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6/13/2014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6/13/2014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6/13/2014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6/13/2014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6/13/2014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KLB%20-pasca/pemantauan%20KLB%20kirim.docx"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47979"/>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KEJADIAN LUAR BIASA</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L Y HENDRATI (2011)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332345" y="2325251"/>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KONSEP KLB</a:t>
              </a:r>
              <a:endParaRPr lang="en-US" sz="2400" b="1" dirty="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1963571" y="1046564"/>
            <a:ext cx="2475249"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PPENYELIDIKAN KLB</a:t>
              </a:r>
              <a:endParaRPr lang="en-US" sz="2300" b="1" dirty="0">
                <a:solidFill>
                  <a:schemeClr val="bg1"/>
                </a:solidFill>
                <a:effectLst>
                  <a:outerShdw blurRad="50800" dist="25400" dir="5400000" algn="t" rotWithShape="0">
                    <a:prstClr val="black">
                      <a:alpha val="15000"/>
                    </a:prstClr>
                  </a:outerShdw>
                </a:effectLst>
              </a:endParaRPr>
            </a:p>
          </p:txBody>
        </p:sp>
      </p:grpSp>
      <p:grpSp>
        <p:nvGrpSpPr>
          <p:cNvPr id="24" name="Group 23"/>
          <p:cNvGrpSpPr/>
          <p:nvPr/>
        </p:nvGrpSpPr>
        <p:grpSpPr>
          <a:xfrm>
            <a:off x="4438821" y="1481118"/>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dirty="0" smtClean="0">
                  <a:solidFill>
                    <a:schemeClr val="bg1"/>
                  </a:solidFill>
                  <a:effectLst>
                    <a:outerShdw blurRad="50800" dist="25400" dir="5400000" algn="t" rotWithShape="0">
                      <a:prstClr val="black">
                        <a:alpha val="15000"/>
                      </a:prstClr>
                    </a:outerShdw>
                  </a:effectLst>
                </a:rPr>
                <a:t>DESKRIPSI KLB</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721604" y="1955515"/>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30" name="Group 29"/>
          <p:cNvGrpSpPr/>
          <p:nvPr/>
        </p:nvGrpSpPr>
        <p:grpSpPr>
          <a:xfrm>
            <a:off x="6055025" y="2747263"/>
            <a:ext cx="2860375" cy="2708434"/>
            <a:chOff x="2740325" y="1591943"/>
            <a:chExt cx="2860375" cy="2708434"/>
          </a:xfrm>
        </p:grpSpPr>
        <p:sp>
          <p:nvSpPr>
            <p:cNvPr id="31" name="Oval 30"/>
            <p:cNvSpPr/>
            <p:nvPr/>
          </p:nvSpPr>
          <p:spPr>
            <a:xfrm>
              <a:off x="2740325" y="1946209"/>
              <a:ext cx="2860375"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 name="TextBox 31"/>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4</a:t>
              </a:r>
              <a:endParaRPr lang="en-US" sz="17000" b="1" dirty="0">
                <a:solidFill>
                  <a:srgbClr val="2A7A9E">
                    <a:alpha val="40000"/>
                  </a:srgbClr>
                </a:solidFill>
                <a:latin typeface="+mj-lt"/>
                <a:cs typeface="Arial" pitchFamily="34" charset="0"/>
              </a:endParaRPr>
            </a:p>
          </p:txBody>
        </p:sp>
        <p:sp>
          <p:nvSpPr>
            <p:cNvPr id="33" name="TextBox 32"/>
            <p:cNvSpPr txBox="1"/>
            <p:nvPr/>
          </p:nvSpPr>
          <p:spPr>
            <a:xfrm>
              <a:off x="2740325" y="2701385"/>
              <a:ext cx="2792707" cy="665695"/>
            </a:xfrm>
            <a:prstGeom prst="rect">
              <a:avLst/>
            </a:prstGeom>
            <a:noFill/>
          </p:spPr>
          <p:txBody>
            <a:bodyPr wrap="square" rtlCol="0">
              <a:normAutofit/>
            </a:bodyPr>
            <a:lstStyle/>
            <a:p>
              <a:pPr algn="ctr">
                <a:lnSpc>
                  <a:spcPct val="80000"/>
                </a:lnSpc>
              </a:pPr>
              <a:r>
                <a:rPr lang="en-US" sz="2300" b="1" spc="60" smtClean="0">
                  <a:solidFill>
                    <a:schemeClr val="bg1"/>
                  </a:solidFill>
                  <a:effectLst>
                    <a:outerShdw blurRad="50800" dist="25400" dir="5400000" algn="t" rotWithShape="0">
                      <a:prstClr val="black">
                        <a:alpha val="15000"/>
                      </a:prstClr>
                    </a:outerShdw>
                  </a:effectLst>
                </a:rPr>
                <a:t>PEMANTAUAN  </a:t>
              </a:r>
              <a:r>
                <a:rPr lang="en-US" sz="2300" b="1" spc="60" dirty="0" smtClean="0">
                  <a:solidFill>
                    <a:schemeClr val="bg1"/>
                  </a:solidFill>
                  <a:effectLst>
                    <a:outerShdw blurRad="50800" dist="25400" dir="5400000" algn="t" rotWithShape="0">
                      <a:prstClr val="black">
                        <a:alpha val="15000"/>
                      </a:prstClr>
                    </a:outerShdw>
                  </a:effectLst>
                </a:rPr>
                <a:t>KLB</a:t>
              </a:r>
              <a:endParaRPr lang="en-US" sz="2300" b="1" dirty="0">
                <a:solidFill>
                  <a:schemeClr val="bg1"/>
                </a:solidFill>
                <a:effectLst>
                  <a:outerShdw blurRad="50800" dist="25400" dir="5400000" algn="t" rotWithShape="0">
                    <a:prstClr val="black">
                      <a:alpha val="15000"/>
                    </a:prstClr>
                  </a:outerShdw>
                </a:effectLst>
              </a:endParaRPr>
            </a:p>
          </p:txBody>
        </p:sp>
        <p:sp>
          <p:nvSpPr>
            <p:cNvPr id="34" name="Oval 33"/>
            <p:cNvSpPr/>
            <p:nvPr/>
          </p:nvSpPr>
          <p:spPr>
            <a:xfrm>
              <a:off x="3929957" y="2156867"/>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ustDataLst>
      <p:tags r:id="rId1"/>
    </p:custDataLst>
    <p:extLst>
      <p:ext uri="{BB962C8B-B14F-4D97-AF65-F5344CB8AC3E}">
        <p14:creationId xmlns:p14="http://schemas.microsoft.com/office/powerpoint/2010/main" val="19483028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Upaya pada masyarakat</a:t>
            </a:r>
          </a:p>
        </p:txBody>
      </p:sp>
      <p:sp>
        <p:nvSpPr>
          <p:cNvPr id="8195" name="Rectangle 3"/>
          <p:cNvSpPr>
            <a:spLocks noGrp="1" noChangeArrowheads="1"/>
          </p:cNvSpPr>
          <p:nvPr>
            <p:ph type="body" idx="1"/>
          </p:nvPr>
        </p:nvSpPr>
        <p:spPr/>
        <p:txBody>
          <a:bodyPr/>
          <a:lstStyle/>
          <a:p>
            <a:pPr eaLnBrk="1" hangingPunct="1"/>
            <a:r>
              <a:rPr lang="en-US" smtClean="0"/>
              <a:t>Imunisasi massal</a:t>
            </a:r>
          </a:p>
          <a:p>
            <a:pPr eaLnBrk="1" hangingPunct="1"/>
            <a:r>
              <a:rPr lang="en-US" smtClean="0"/>
              <a:t>Pembatasan pertemuan massal</a:t>
            </a:r>
          </a:p>
          <a:p>
            <a:pPr eaLnBrk="1" hangingPunct="1"/>
            <a:r>
              <a:rPr lang="en-US" smtClean="0"/>
              <a:t>Pembatasan perjalanan</a:t>
            </a:r>
          </a:p>
          <a:p>
            <a:pPr eaLnBrk="1" hangingPunct="1"/>
            <a:r>
              <a:rPr lang="en-US" smtClean="0"/>
              <a:t>Surveillans</a:t>
            </a:r>
          </a:p>
          <a:p>
            <a:pPr eaLnBrk="1" hangingPunct="1"/>
            <a:r>
              <a:rPr lang="en-US" smtClean="0"/>
              <a:t>Partisipasi masyarakat</a:t>
            </a:r>
          </a:p>
        </p:txBody>
      </p:sp>
    </p:spTree>
    <p:extLst>
      <p:ext uri="{BB962C8B-B14F-4D97-AF65-F5344CB8AC3E}">
        <p14:creationId xmlns:p14="http://schemas.microsoft.com/office/powerpoint/2010/main" val="639938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p:txBody>
          <a:bodyPr/>
          <a:lstStyle/>
          <a:p>
            <a:r>
              <a:rPr lang="en-US" dirty="0" smtClean="0"/>
              <a:t>KLB</a:t>
            </a:r>
            <a:endParaRPr lang="en-US" dirty="0"/>
          </a:p>
        </p:txBody>
      </p:sp>
      <p:sp>
        <p:nvSpPr>
          <p:cNvPr id="4" name="Title 3"/>
          <p:cNvSpPr>
            <a:spLocks noGrp="1"/>
          </p:cNvSpPr>
          <p:nvPr>
            <p:ph type="title"/>
          </p:nvPr>
        </p:nvSpPr>
        <p:spPr/>
        <p:txBody>
          <a:bodyPr>
            <a:normAutofit fontScale="90000"/>
          </a:bodyPr>
          <a:lstStyle/>
          <a:p>
            <a:r>
              <a:rPr lang="en-US" dirty="0" smtClean="0"/>
              <a:t>PEMANTAUAN KLB DENGAN</a:t>
            </a:r>
            <a:br>
              <a:rPr lang="en-US" dirty="0" smtClean="0"/>
            </a:br>
            <a:r>
              <a:rPr lang="en-US" dirty="0" smtClean="0"/>
              <a:t> DATA SURVEILLANS</a:t>
            </a:r>
            <a:endParaRPr lang="en-US" dirty="0"/>
          </a:p>
        </p:txBody>
      </p:sp>
    </p:spTree>
    <p:extLst>
      <p:ext uri="{BB962C8B-B14F-4D97-AF65-F5344CB8AC3E}">
        <p14:creationId xmlns:p14="http://schemas.microsoft.com/office/powerpoint/2010/main" val="62502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id-ID" dirty="0"/>
              <a:t>Tujuan suatu </a:t>
            </a:r>
            <a:r>
              <a:rPr lang="id-ID" dirty="0" smtClean="0"/>
              <a:t>S</a:t>
            </a:r>
            <a:r>
              <a:rPr lang="en-US" dirty="0" err="1" smtClean="0"/>
              <a:t>istem</a:t>
            </a:r>
            <a:r>
              <a:rPr lang="en-US" dirty="0" smtClean="0"/>
              <a:t> </a:t>
            </a:r>
            <a:r>
              <a:rPr lang="id-ID" dirty="0" smtClean="0"/>
              <a:t>K</a:t>
            </a:r>
            <a:r>
              <a:rPr lang="en-US" dirty="0" err="1" smtClean="0"/>
              <a:t>ewaspadaan</a:t>
            </a:r>
            <a:r>
              <a:rPr lang="en-US" dirty="0" smtClean="0"/>
              <a:t> </a:t>
            </a:r>
            <a:r>
              <a:rPr lang="id-ID" dirty="0" smtClean="0"/>
              <a:t>D</a:t>
            </a:r>
            <a:r>
              <a:rPr lang="en-US" dirty="0" err="1" smtClean="0"/>
              <a:t>ini</a:t>
            </a:r>
            <a:r>
              <a:rPr lang="id-ID" dirty="0" smtClean="0"/>
              <a:t> </a:t>
            </a:r>
            <a:endParaRPr lang="en-US" dirty="0"/>
          </a:p>
        </p:txBody>
      </p:sp>
      <p:sp>
        <p:nvSpPr>
          <p:cNvPr id="8" name="Content Placeholder 7"/>
          <p:cNvSpPr>
            <a:spLocks noGrp="1"/>
          </p:cNvSpPr>
          <p:nvPr>
            <p:ph idx="1"/>
          </p:nvPr>
        </p:nvSpPr>
        <p:spPr/>
        <p:txBody>
          <a:bodyPr/>
          <a:lstStyle/>
          <a:p>
            <a:pPr hangingPunct="0"/>
            <a:r>
              <a:rPr lang="it-IT" dirty="0"/>
              <a:t>Antisipasi </a:t>
            </a:r>
            <a:endParaRPr lang="en-US" dirty="0"/>
          </a:p>
          <a:p>
            <a:pPr hangingPunct="0"/>
            <a:r>
              <a:rPr lang="it-IT" dirty="0" smtClean="0"/>
              <a:t>Deteksi </a:t>
            </a:r>
            <a:r>
              <a:rPr lang="it-IT" dirty="0"/>
              <a:t>Dini </a:t>
            </a:r>
            <a:endParaRPr lang="en-US" dirty="0"/>
          </a:p>
          <a:p>
            <a:pPr hangingPunct="0"/>
            <a:r>
              <a:rPr lang="it-IT" dirty="0" smtClean="0"/>
              <a:t>Tindakan </a:t>
            </a:r>
            <a:r>
              <a:rPr lang="it-IT" dirty="0"/>
              <a:t>Cepat</a:t>
            </a:r>
            <a:endParaRPr lang="en-US" dirty="0"/>
          </a:p>
          <a:p>
            <a:pPr hangingPunct="0"/>
            <a:r>
              <a:rPr lang="en-US" dirty="0" err="1" smtClean="0"/>
              <a:t>Tindakan</a:t>
            </a:r>
            <a:r>
              <a:rPr lang="en-US" dirty="0" smtClean="0"/>
              <a:t> </a:t>
            </a:r>
            <a:r>
              <a:rPr lang="en-US" dirty="0" err="1"/>
              <a:t>Efektif</a:t>
            </a:r>
            <a:endParaRPr lang="en-US" dirty="0"/>
          </a:p>
          <a:p>
            <a:pPr marL="0" indent="0">
              <a:buNone/>
            </a:pPr>
            <a:endParaRPr lang="en-US" dirty="0"/>
          </a:p>
        </p:txBody>
      </p:sp>
    </p:spTree>
    <p:extLst>
      <p:ext uri="{BB962C8B-B14F-4D97-AF65-F5344CB8AC3E}">
        <p14:creationId xmlns:p14="http://schemas.microsoft.com/office/powerpoint/2010/main" val="598805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Cara membuatnya </a:t>
            </a:r>
            <a:endParaRPr lang="en-US" dirty="0"/>
          </a:p>
        </p:txBody>
      </p:sp>
      <p:sp>
        <p:nvSpPr>
          <p:cNvPr id="3" name="Content Placeholder 2"/>
          <p:cNvSpPr>
            <a:spLocks noGrp="1"/>
          </p:cNvSpPr>
          <p:nvPr>
            <p:ph idx="1"/>
          </p:nvPr>
        </p:nvSpPr>
        <p:spPr/>
        <p:txBody>
          <a:bodyPr/>
          <a:lstStyle/>
          <a:p>
            <a:r>
              <a:rPr lang="id-ID" dirty="0"/>
              <a:t>Grafik Pola </a:t>
            </a:r>
            <a:r>
              <a:rPr lang="id-ID" dirty="0" smtClean="0"/>
              <a:t>Maksimum-minimum</a:t>
            </a:r>
            <a:endParaRPr lang="en-US" dirty="0" smtClean="0"/>
          </a:p>
          <a:p>
            <a:r>
              <a:rPr lang="id-ID" dirty="0"/>
              <a:t>Grafik Pola Maksimum-minimum dengan menghilangkan data KLB</a:t>
            </a:r>
            <a:r>
              <a:rPr lang="id-ID" dirty="0" smtClean="0"/>
              <a:t>:</a:t>
            </a:r>
            <a:endParaRPr lang="en-US" dirty="0" smtClean="0"/>
          </a:p>
          <a:p>
            <a:pPr lvl="0"/>
            <a:r>
              <a:rPr lang="id-ID" dirty="0"/>
              <a:t>Grafik Pola Maksimum-minimum dengan rerata dan SD (standar deviasi):</a:t>
            </a:r>
            <a:endParaRPr lang="en-US" dirty="0"/>
          </a:p>
          <a:p>
            <a:pPr marL="0" indent="0">
              <a:buNone/>
            </a:pPr>
            <a:endParaRPr lang="en-US" dirty="0"/>
          </a:p>
        </p:txBody>
      </p:sp>
    </p:spTree>
    <p:extLst>
      <p:ext uri="{BB962C8B-B14F-4D97-AF65-F5344CB8AC3E}">
        <p14:creationId xmlns:p14="http://schemas.microsoft.com/office/powerpoint/2010/main" val="332236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Grafik Pola Maksimum-minimum</a:t>
            </a:r>
            <a:endParaRPr lang="en-US" dirty="0"/>
          </a:p>
        </p:txBody>
      </p:sp>
      <p:sp>
        <p:nvSpPr>
          <p:cNvPr id="3" name="Content Placeholder 2"/>
          <p:cNvSpPr>
            <a:spLocks noGrp="1"/>
          </p:cNvSpPr>
          <p:nvPr>
            <p:ph idx="1"/>
          </p:nvPr>
        </p:nvSpPr>
        <p:spPr/>
        <p:txBody>
          <a:bodyPr/>
          <a:lstStyle/>
          <a:p>
            <a:r>
              <a:rPr lang="en-US" dirty="0" err="1" smtClean="0"/>
              <a:t>Kumpulkan</a:t>
            </a:r>
            <a:r>
              <a:rPr lang="en-US" dirty="0" smtClean="0"/>
              <a:t> </a:t>
            </a:r>
            <a:r>
              <a:rPr lang="id-ID" dirty="0" smtClean="0"/>
              <a:t>data </a:t>
            </a:r>
            <a:r>
              <a:rPr lang="id-ID" dirty="0"/>
              <a:t>pengamatan penyakit 3-5 tahun </a:t>
            </a:r>
            <a:endParaRPr lang="en-US" dirty="0" smtClean="0"/>
          </a:p>
          <a:p>
            <a:r>
              <a:rPr lang="id-ID" dirty="0" smtClean="0"/>
              <a:t>cari </a:t>
            </a:r>
            <a:r>
              <a:rPr lang="id-ID" dirty="0"/>
              <a:t>nilai maksimum dan minimum per </a:t>
            </a:r>
            <a:r>
              <a:rPr lang="id-ID" dirty="0" smtClean="0"/>
              <a:t>bulan/minggu</a:t>
            </a:r>
            <a:endParaRPr lang="en-US" dirty="0" smtClean="0"/>
          </a:p>
          <a:p>
            <a:r>
              <a:rPr lang="id-ID" dirty="0" smtClean="0"/>
              <a:t>Nilai </a:t>
            </a:r>
            <a:r>
              <a:rPr lang="id-ID" dirty="0"/>
              <a:t>maksimum per bulan/minggu saling </a:t>
            </a:r>
            <a:r>
              <a:rPr lang="id-ID" dirty="0" smtClean="0"/>
              <a:t>dihubungkan</a:t>
            </a:r>
            <a:endParaRPr lang="en-US" dirty="0" smtClean="0"/>
          </a:p>
          <a:p>
            <a:r>
              <a:rPr lang="id-ID" dirty="0" smtClean="0"/>
              <a:t>nilai </a:t>
            </a:r>
            <a:r>
              <a:rPr lang="id-ID" dirty="0"/>
              <a:t>minimum 	dihubungkan dengan 	minimum</a:t>
            </a:r>
            <a:endParaRPr lang="en-US" dirty="0"/>
          </a:p>
        </p:txBody>
      </p:sp>
    </p:spTree>
    <p:extLst>
      <p:ext uri="{BB962C8B-B14F-4D97-AF65-F5344CB8AC3E}">
        <p14:creationId xmlns:p14="http://schemas.microsoft.com/office/powerpoint/2010/main" val="3386894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Grafik Pola Maksimum-minimum dengan menghilangkan data KLB</a:t>
            </a:r>
            <a:endParaRPr lang="en-US" dirty="0"/>
          </a:p>
        </p:txBody>
      </p:sp>
      <p:sp>
        <p:nvSpPr>
          <p:cNvPr id="3" name="Content Placeholder 2"/>
          <p:cNvSpPr>
            <a:spLocks noGrp="1"/>
          </p:cNvSpPr>
          <p:nvPr>
            <p:ph idx="1"/>
          </p:nvPr>
        </p:nvSpPr>
        <p:spPr/>
        <p:txBody>
          <a:bodyPr>
            <a:normAutofit fontScale="85000" lnSpcReduction="10000"/>
          </a:bodyPr>
          <a:lstStyle/>
          <a:p>
            <a:pPr lvl="0"/>
            <a:r>
              <a:rPr lang="id-ID" dirty="0" smtClean="0"/>
              <a:t>Data </a:t>
            </a:r>
            <a:r>
              <a:rPr lang="id-ID" dirty="0"/>
              <a:t>pengamatan suatu penyakit selama 3-5 tahun </a:t>
            </a:r>
            <a:endParaRPr lang="en-US" dirty="0" smtClean="0"/>
          </a:p>
          <a:p>
            <a:pPr lvl="0"/>
            <a:r>
              <a:rPr lang="id-ID" dirty="0" smtClean="0"/>
              <a:t>identifikasi </a:t>
            </a:r>
            <a:r>
              <a:rPr lang="en-US" dirty="0" err="1" smtClean="0"/>
              <a:t>adanya</a:t>
            </a:r>
            <a:r>
              <a:rPr lang="en-US" dirty="0" smtClean="0"/>
              <a:t> </a:t>
            </a:r>
            <a:r>
              <a:rPr lang="id-ID" dirty="0" smtClean="0"/>
              <a:t>KLB</a:t>
            </a:r>
            <a:endParaRPr lang="en-US" dirty="0"/>
          </a:p>
          <a:p>
            <a:pPr lvl="0"/>
            <a:r>
              <a:rPr lang="id-ID" dirty="0" smtClean="0"/>
              <a:t> </a:t>
            </a:r>
            <a:r>
              <a:rPr lang="id-ID" dirty="0"/>
              <a:t>jika ada KLB yang pernah terjadi, data pada </a:t>
            </a:r>
            <a:r>
              <a:rPr lang="id-ID" dirty="0" smtClean="0"/>
              <a:t>bulan/minggu </a:t>
            </a:r>
            <a:r>
              <a:rPr lang="id-ID" dirty="0"/>
              <a:t>tersebut dikurangi dengan data jumlah kasus yang terjadi pada </a:t>
            </a:r>
            <a:r>
              <a:rPr lang="id-ID" dirty="0" smtClean="0"/>
              <a:t>KLB</a:t>
            </a:r>
            <a:endParaRPr lang="en-US" dirty="0"/>
          </a:p>
          <a:p>
            <a:r>
              <a:rPr lang="en-US" dirty="0" err="1" smtClean="0"/>
              <a:t>Identifikasi</a:t>
            </a:r>
            <a:r>
              <a:rPr lang="en-US" dirty="0" smtClean="0"/>
              <a:t> </a:t>
            </a:r>
            <a:r>
              <a:rPr lang="id-ID" dirty="0" smtClean="0"/>
              <a:t>nilai </a:t>
            </a:r>
            <a:r>
              <a:rPr lang="id-ID" dirty="0"/>
              <a:t>maksimum dan minimum per bulan/minggu (setelah dikurangi kasus </a:t>
            </a:r>
            <a:r>
              <a:rPr lang="id-ID" dirty="0" smtClean="0"/>
              <a:t>KLB)</a:t>
            </a:r>
            <a:endParaRPr lang="en-US" dirty="0" smtClean="0"/>
          </a:p>
          <a:p>
            <a:r>
              <a:rPr lang="id-ID" dirty="0" smtClean="0"/>
              <a:t>Nilai </a:t>
            </a:r>
            <a:r>
              <a:rPr lang="id-ID" dirty="0"/>
              <a:t>maksimum per bulan/minggu saling </a:t>
            </a:r>
            <a:r>
              <a:rPr lang="id-ID" dirty="0" smtClean="0"/>
              <a:t>dihubungkan</a:t>
            </a:r>
            <a:endParaRPr lang="en-US" dirty="0" smtClean="0"/>
          </a:p>
          <a:p>
            <a:r>
              <a:rPr lang="en-US" dirty="0" smtClean="0"/>
              <a:t>N</a:t>
            </a:r>
            <a:r>
              <a:rPr lang="id-ID" dirty="0" smtClean="0"/>
              <a:t>ilai </a:t>
            </a:r>
            <a:r>
              <a:rPr lang="id-ID" dirty="0"/>
              <a:t>minimum 	dihubungkan dengan 	minimum.</a:t>
            </a:r>
            <a:endParaRPr lang="en-US" dirty="0"/>
          </a:p>
          <a:p>
            <a:pPr lvl="0"/>
            <a:endParaRPr lang="en-US" dirty="0"/>
          </a:p>
          <a:p>
            <a:endParaRPr lang="en-US" dirty="0"/>
          </a:p>
        </p:txBody>
      </p:sp>
    </p:spTree>
    <p:extLst>
      <p:ext uri="{BB962C8B-B14F-4D97-AF65-F5344CB8AC3E}">
        <p14:creationId xmlns:p14="http://schemas.microsoft.com/office/powerpoint/2010/main" val="1088103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03020" cy="685800"/>
          </a:xfrm>
        </p:spPr>
        <p:txBody>
          <a:bodyPr>
            <a:normAutofit fontScale="90000"/>
          </a:bodyPr>
          <a:lstStyle/>
          <a:p>
            <a:pPr lvl="0"/>
            <a:r>
              <a:rPr lang="id-ID" dirty="0"/>
              <a:t>Grafik Pola Maksimum-minimum dengan rerata dan SD (standar deviasi</a:t>
            </a:r>
            <a:r>
              <a:rPr lang="id-ID"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id-ID" dirty="0"/>
              <a:t>Data pengamatan suatu penyakit selama 3-5 tahun </a:t>
            </a:r>
            <a:endParaRPr lang="en-US" dirty="0"/>
          </a:p>
          <a:p>
            <a:pPr lvl="0"/>
            <a:r>
              <a:rPr lang="id-ID" dirty="0"/>
              <a:t>identifikasi </a:t>
            </a:r>
            <a:r>
              <a:rPr lang="en-US" dirty="0" err="1"/>
              <a:t>adanya</a:t>
            </a:r>
            <a:r>
              <a:rPr lang="en-US" dirty="0"/>
              <a:t> </a:t>
            </a:r>
            <a:r>
              <a:rPr lang="id-ID" dirty="0"/>
              <a:t>KLB</a:t>
            </a:r>
            <a:endParaRPr lang="en-US" dirty="0"/>
          </a:p>
          <a:p>
            <a:pPr lvl="0"/>
            <a:r>
              <a:rPr lang="id-ID" dirty="0"/>
              <a:t> jika ada KLB yang pernah terjadi, data pada bulan/minggu tersebut dikurangi dengan data jumlah kasus yang terjadi pada KLB</a:t>
            </a:r>
            <a:endParaRPr lang="en-US" dirty="0"/>
          </a:p>
          <a:p>
            <a:r>
              <a:rPr lang="id-ID" dirty="0" smtClean="0"/>
              <a:t>. </a:t>
            </a:r>
            <a:endParaRPr lang="en-US" dirty="0"/>
          </a:p>
          <a:p>
            <a:pPr hangingPunct="0"/>
            <a:r>
              <a:rPr lang="id-ID" dirty="0"/>
              <a:t>Berikutnya kita  menghitung rerata dan SD data per bulan/minggu yang telah dikurangi dengan banyaknya kasus yang ditemukan pada saat KLB .	</a:t>
            </a:r>
            <a:endParaRPr lang="en-US" dirty="0"/>
          </a:p>
          <a:p>
            <a:pPr hangingPunct="0"/>
            <a:r>
              <a:rPr lang="en-US" dirty="0" smtClean="0"/>
              <a:t>T</a:t>
            </a:r>
            <a:r>
              <a:rPr lang="id-ID" dirty="0" smtClean="0"/>
              <a:t>entukan </a:t>
            </a:r>
            <a:r>
              <a:rPr lang="id-ID" dirty="0"/>
              <a:t>nilai maksimum dan minimum untuk masing-masing bulan/ minggu. </a:t>
            </a:r>
            <a:endParaRPr lang="en-US" dirty="0"/>
          </a:p>
          <a:p>
            <a:pPr hangingPunct="0"/>
            <a:endParaRPr lang="en-US" dirty="0"/>
          </a:p>
        </p:txBody>
      </p:sp>
    </p:spTree>
    <p:extLst>
      <p:ext uri="{BB962C8B-B14F-4D97-AF65-F5344CB8AC3E}">
        <p14:creationId xmlns:p14="http://schemas.microsoft.com/office/powerpoint/2010/main" val="1526936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Grafik Pola Maksimum-minimum dengan rerata dan SD (standar deviasi)</a:t>
            </a:r>
            <a:endParaRPr lang="en-US" dirty="0"/>
          </a:p>
        </p:txBody>
      </p:sp>
      <p:sp>
        <p:nvSpPr>
          <p:cNvPr id="3" name="Content Placeholder 2"/>
          <p:cNvSpPr>
            <a:spLocks noGrp="1"/>
          </p:cNvSpPr>
          <p:nvPr>
            <p:ph idx="1"/>
          </p:nvPr>
        </p:nvSpPr>
        <p:spPr/>
        <p:txBody>
          <a:bodyPr>
            <a:normAutofit/>
          </a:bodyPr>
          <a:lstStyle/>
          <a:p>
            <a:pPr hangingPunct="0"/>
            <a:r>
              <a:rPr lang="id-ID" dirty="0"/>
              <a:t>Nilai maksimum suatu bulan/ minggu adalah nilai rerata + SD</a:t>
            </a:r>
            <a:br>
              <a:rPr lang="id-ID" dirty="0"/>
            </a:br>
            <a:r>
              <a:rPr lang="id-ID" dirty="0"/>
              <a:t>Nilai minimum suatu bulan/ minggu adalah rerata – SD.</a:t>
            </a:r>
            <a:endParaRPr lang="en-US" dirty="0"/>
          </a:p>
          <a:p>
            <a:pPr hangingPunct="0"/>
            <a:r>
              <a:rPr lang="id-ID" dirty="0"/>
              <a:t>Nilai maksimum per bulan/minggu saling </a:t>
            </a:r>
            <a:r>
              <a:rPr lang="id-ID" dirty="0" smtClean="0"/>
              <a:t>dihubungkan</a:t>
            </a:r>
            <a:endParaRPr lang="en-US" dirty="0" smtClean="0"/>
          </a:p>
          <a:p>
            <a:pPr hangingPunct="0"/>
            <a:r>
              <a:rPr lang="id-ID" dirty="0" smtClean="0"/>
              <a:t> </a:t>
            </a:r>
            <a:r>
              <a:rPr lang="id-ID" dirty="0"/>
              <a:t>nilai minimum dihubungkan dengan 	minimum</a:t>
            </a:r>
            <a:r>
              <a:rPr lang="id-ID" dirty="0" smtClean="0"/>
              <a:t>.</a:t>
            </a:r>
            <a:endParaRPr lang="en-US" dirty="0"/>
          </a:p>
        </p:txBody>
      </p:sp>
    </p:spTree>
    <p:extLst>
      <p:ext uri="{BB962C8B-B14F-4D97-AF65-F5344CB8AC3E}">
        <p14:creationId xmlns:p14="http://schemas.microsoft.com/office/powerpoint/2010/main" val="1205811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41363" y="76200"/>
            <a:ext cx="8402637" cy="685800"/>
          </a:xfrm>
        </p:spPr>
        <p:txBody>
          <a:bodyPr>
            <a:normAutofit fontScale="90000"/>
          </a:bodyPr>
          <a:lstStyle/>
          <a:p>
            <a:r>
              <a:rPr lang="en-US" dirty="0" err="1" smtClean="0"/>
              <a:t>Latihan</a:t>
            </a:r>
            <a:endParaRPr lang="en-US" dirty="0"/>
          </a:p>
        </p:txBody>
      </p:sp>
      <p:sp>
        <p:nvSpPr>
          <p:cNvPr id="4" name="Pie 3">
            <a:hlinkClick r:id="rId3" action="ppaction://hlinkfile"/>
          </p:cNvPr>
          <p:cNvSpPr/>
          <p:nvPr/>
        </p:nvSpPr>
        <p:spPr>
          <a:xfrm>
            <a:off x="2514600" y="3048000"/>
            <a:ext cx="3505200" cy="1219200"/>
          </a:xfrm>
          <a:prstGeom prst="pi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78658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3" name="Text Placeholder 2"/>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705120848"/>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KEJADIAN LUAR BIASA</a:t>
            </a:r>
            <a:endParaRPr lang="en-US" dirty="0"/>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262626"/>
                </a:solidFill>
              </a:rPr>
              <a:t/>
            </a:r>
            <a:br>
              <a:rPr lang="en-US" sz="2400" b="0" dirty="0" smtClean="0">
                <a:solidFill>
                  <a:srgbClr val="262626"/>
                </a:solidFill>
              </a:rPr>
            </a:br>
            <a:r>
              <a:rPr lang="en-US" sz="4000" dirty="0" smtClean="0"/>
              <a:t>PENYELIDIKAN  KLB</a:t>
            </a:r>
            <a:endParaRPr lang="en-US" sz="4000" b="0" dirty="0"/>
          </a:p>
        </p:txBody>
      </p:sp>
      <p:sp>
        <p:nvSpPr>
          <p:cNvPr id="2" name="TextBox 1"/>
          <p:cNvSpPr txBox="1"/>
          <p:nvPr/>
        </p:nvSpPr>
        <p:spPr>
          <a:xfrm>
            <a:off x="152400" y="5181600"/>
            <a:ext cx="7848600" cy="923330"/>
          </a:xfrm>
          <a:prstGeom prst="rect">
            <a:avLst/>
          </a:prstGeom>
          <a:noFill/>
        </p:spPr>
        <p:txBody>
          <a:bodyPr wrap="square" rtlCol="0">
            <a:spAutoFit/>
          </a:bodyPr>
          <a:lstStyle/>
          <a:p>
            <a:r>
              <a:rPr lang="en-US" b="1" dirty="0"/>
              <a:t>UNIVERSITAS AIRLANGGA</a:t>
            </a:r>
            <a:endParaRPr lang="en-US" dirty="0"/>
          </a:p>
          <a:p>
            <a:r>
              <a:rPr lang="en-US" b="1" dirty="0"/>
              <a:t>FAKULTAS KESEHATAN MASYARAKAT</a:t>
            </a:r>
            <a:endParaRPr lang="en-US" dirty="0"/>
          </a:p>
          <a:p>
            <a:r>
              <a:rPr lang="en-US" b="1" dirty="0"/>
              <a:t>DEPARTEMEN EPIDEMIOLOGI</a:t>
            </a:r>
            <a:endParaRPr lang="en-US" dirty="0"/>
          </a:p>
        </p:txBody>
      </p:sp>
      <p:grpSp>
        <p:nvGrpSpPr>
          <p:cNvPr id="6" name="Group 5"/>
          <p:cNvGrpSpPr/>
          <p:nvPr/>
        </p:nvGrpSpPr>
        <p:grpSpPr>
          <a:xfrm>
            <a:off x="357793" y="228600"/>
            <a:ext cx="2057400" cy="2708434"/>
            <a:chOff x="762000" y="1557456"/>
            <a:chExt cx="2057400" cy="2708434"/>
          </a:xfrm>
        </p:grpSpPr>
        <p:sp>
          <p:nvSpPr>
            <p:cNvPr id="7" name="Oval 6"/>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TextBox 7"/>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0" name="Oval 9"/>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extLst>
      <p:ext uri="{BB962C8B-B14F-4D97-AF65-F5344CB8AC3E}">
        <p14:creationId xmlns:p14="http://schemas.microsoft.com/office/powerpoint/2010/main" val="2457657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10" name="Group 78"/>
          <p:cNvGraphicFramePr>
            <a:graphicFrameLocks noGrp="1"/>
          </p:cNvGraphicFramePr>
          <p:nvPr/>
        </p:nvGraphicFramePr>
        <p:xfrm>
          <a:off x="838200" y="2362200"/>
          <a:ext cx="7467600" cy="2887664"/>
        </p:xfrm>
        <a:graphic>
          <a:graphicData uri="http://schemas.openxmlformats.org/drawingml/2006/table">
            <a:tbl>
              <a:tblPr/>
              <a:tblGrid>
                <a:gridCol w="2489200"/>
                <a:gridCol w="2489200"/>
                <a:gridCol w="2489200"/>
              </a:tblGrid>
              <a:tr h="5159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Causative agent</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Source/mode of transmission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51435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Known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unknown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928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known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Investigation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Control + +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6A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Investigation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Control + </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6A2"/>
                    </a:solidFill>
                  </a:tcPr>
                </a:tc>
              </a:tr>
              <a:tr h="928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unknown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Investigation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Control + +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DE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Investigation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Control + </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DEF8"/>
                    </a:solidFill>
                  </a:tcPr>
                </a:tc>
              </a:tr>
            </a:tbl>
          </a:graphicData>
        </a:graphic>
      </p:graphicFrame>
      <p:sp>
        <p:nvSpPr>
          <p:cNvPr id="18511" name="Text Box 79"/>
          <p:cNvSpPr txBox="1">
            <a:spLocks noChangeArrowheads="1"/>
          </p:cNvSpPr>
          <p:nvPr/>
        </p:nvSpPr>
        <p:spPr bwMode="auto">
          <a:xfrm>
            <a:off x="762000" y="1066800"/>
            <a:ext cx="754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8512" name="Text Box 80"/>
          <p:cNvSpPr txBox="1">
            <a:spLocks noChangeArrowheads="1"/>
          </p:cNvSpPr>
          <p:nvPr/>
        </p:nvSpPr>
        <p:spPr bwMode="auto">
          <a:xfrm>
            <a:off x="838200" y="838200"/>
            <a:ext cx="7315200" cy="1190625"/>
          </a:xfrm>
          <a:prstGeom prst="rect">
            <a:avLst/>
          </a:prstGeom>
          <a:gradFill rotWithShape="1">
            <a:gsLst>
              <a:gs pos="0">
                <a:schemeClr val="accent1"/>
              </a:gs>
              <a:gs pos="100000">
                <a:schemeClr val="accent1">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a:t>Relative priority of investigate and control effort</a:t>
            </a:r>
          </a:p>
        </p:txBody>
      </p:sp>
      <p:sp>
        <p:nvSpPr>
          <p:cNvPr id="18513" name="Text Box 81"/>
          <p:cNvSpPr txBox="1">
            <a:spLocks noChangeArrowheads="1"/>
          </p:cNvSpPr>
          <p:nvPr/>
        </p:nvSpPr>
        <p:spPr bwMode="auto">
          <a:xfrm>
            <a:off x="838200" y="5715000"/>
            <a:ext cx="33528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 = highest priorty</a:t>
            </a:r>
          </a:p>
          <a:p>
            <a:pPr>
              <a:spcBef>
                <a:spcPct val="50000"/>
              </a:spcBef>
            </a:pPr>
            <a:r>
              <a:rPr lang="en-US"/>
              <a:t>+ = lower priorty</a:t>
            </a:r>
          </a:p>
        </p:txBody>
      </p:sp>
    </p:spTree>
    <p:extLst>
      <p:ext uri="{BB962C8B-B14F-4D97-AF65-F5344CB8AC3E}">
        <p14:creationId xmlns:p14="http://schemas.microsoft.com/office/powerpoint/2010/main" val="165824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DESAIN PENYELIDIKAN</a:t>
            </a:r>
            <a:endParaRPr lang="en-US" dirty="0"/>
          </a:p>
        </p:txBody>
      </p:sp>
      <p:sp>
        <p:nvSpPr>
          <p:cNvPr id="4" name="Content Placeholder 3"/>
          <p:cNvSpPr>
            <a:spLocks noGrp="1"/>
          </p:cNvSpPr>
          <p:nvPr>
            <p:ph sz="half" idx="1"/>
          </p:nvPr>
        </p:nvSpPr>
        <p:spPr/>
        <p:txBody>
          <a:bodyPr/>
          <a:lstStyle/>
          <a:p>
            <a:r>
              <a:rPr lang="en-US" dirty="0" err="1" smtClean="0"/>
              <a:t>Deskriptif</a:t>
            </a:r>
            <a:endParaRPr lang="en-US" dirty="0" smtClean="0"/>
          </a:p>
          <a:p>
            <a:r>
              <a:rPr lang="en-US" dirty="0" err="1" smtClean="0"/>
              <a:t>Analitik</a:t>
            </a:r>
            <a:endParaRPr lang="en-US" dirty="0" smtClean="0"/>
          </a:p>
          <a:p>
            <a:pPr marL="0" indent="0">
              <a:buNone/>
            </a:pPr>
            <a:r>
              <a:rPr lang="en-US" dirty="0"/>
              <a:t> </a:t>
            </a:r>
            <a:r>
              <a:rPr lang="en-US" dirty="0" smtClean="0"/>
              <a:t>  1. </a:t>
            </a:r>
            <a:r>
              <a:rPr lang="en-US" dirty="0" err="1" smtClean="0"/>
              <a:t>Crossectional</a:t>
            </a:r>
            <a:endParaRPr lang="en-US" dirty="0" smtClean="0"/>
          </a:p>
          <a:p>
            <a:pPr marL="0" indent="0">
              <a:buNone/>
            </a:pPr>
            <a:r>
              <a:rPr lang="en-US" dirty="0"/>
              <a:t> </a:t>
            </a:r>
            <a:r>
              <a:rPr lang="en-US" dirty="0" smtClean="0"/>
              <a:t>  2. Case Control</a:t>
            </a:r>
          </a:p>
          <a:p>
            <a:pPr marL="0" indent="0">
              <a:buNone/>
            </a:pPr>
            <a:r>
              <a:rPr lang="en-US" dirty="0"/>
              <a:t> </a:t>
            </a:r>
            <a:r>
              <a:rPr lang="en-US" dirty="0" smtClean="0"/>
              <a:t>  3. Cohort</a:t>
            </a:r>
            <a:endParaRPr lang="en-US" dirty="0"/>
          </a:p>
        </p:txBody>
      </p:sp>
      <p:sp>
        <p:nvSpPr>
          <p:cNvPr id="5" name="Content Placeholder 4"/>
          <p:cNvSpPr>
            <a:spLocks noGrp="1"/>
          </p:cNvSpPr>
          <p:nvPr>
            <p:ph sz="half" idx="2"/>
          </p:nvPr>
        </p:nvSpPr>
        <p:spPr/>
        <p:txBody>
          <a:bodyPr/>
          <a:lstStyle/>
          <a:p>
            <a:pPr marL="0" indent="0">
              <a:buNone/>
            </a:pPr>
            <a:r>
              <a:rPr lang="en-US" dirty="0" err="1" smtClean="0"/>
              <a:t>Ukuran</a:t>
            </a:r>
            <a:r>
              <a:rPr lang="en-US" dirty="0" smtClean="0"/>
              <a:t> </a:t>
            </a:r>
            <a:r>
              <a:rPr lang="en-US" dirty="0" err="1" smtClean="0"/>
              <a:t>untuk</a:t>
            </a:r>
            <a:r>
              <a:rPr lang="en-US" dirty="0" smtClean="0"/>
              <a:t> </a:t>
            </a:r>
            <a:r>
              <a:rPr lang="en-US" dirty="0" err="1" smtClean="0"/>
              <a:t>menggambarkan</a:t>
            </a:r>
            <a:r>
              <a:rPr lang="en-US" dirty="0" smtClean="0"/>
              <a:t> </a:t>
            </a:r>
            <a:r>
              <a:rPr lang="en-US" dirty="0" err="1" smtClean="0"/>
              <a:t>risiko</a:t>
            </a:r>
            <a:endParaRPr lang="en-US" dirty="0" smtClean="0"/>
          </a:p>
          <a:p>
            <a:r>
              <a:rPr lang="en-US" dirty="0" smtClean="0"/>
              <a:t>X</a:t>
            </a:r>
            <a:r>
              <a:rPr lang="en-US" baseline="30000" dirty="0" smtClean="0"/>
              <a:t>2</a:t>
            </a:r>
            <a:endParaRPr lang="en-US" dirty="0" smtClean="0"/>
          </a:p>
          <a:p>
            <a:r>
              <a:rPr lang="en-US" dirty="0" smtClean="0"/>
              <a:t>OR</a:t>
            </a:r>
          </a:p>
          <a:p>
            <a:r>
              <a:rPr lang="en-US" dirty="0" smtClean="0"/>
              <a:t>RR</a:t>
            </a:r>
          </a:p>
          <a:p>
            <a:endParaRPr lang="en-US" dirty="0"/>
          </a:p>
        </p:txBody>
      </p:sp>
    </p:spTree>
    <p:extLst>
      <p:ext uri="{BB962C8B-B14F-4D97-AF65-F5344CB8AC3E}">
        <p14:creationId xmlns:p14="http://schemas.microsoft.com/office/powerpoint/2010/main" val="1652167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Penanggulangan KLB</a:t>
            </a:r>
          </a:p>
        </p:txBody>
      </p:sp>
      <p:sp>
        <p:nvSpPr>
          <p:cNvPr id="3075" name="Rectangle 3"/>
          <p:cNvSpPr>
            <a:spLocks noGrp="1" noChangeArrowheads="1"/>
          </p:cNvSpPr>
          <p:nvPr>
            <p:ph type="body" sz="quarter" idx="14"/>
          </p:nvPr>
        </p:nvSpPr>
        <p:spPr>
          <a:xfrm>
            <a:off x="4724400" y="762000"/>
            <a:ext cx="4114800" cy="1600200"/>
          </a:xfrm>
          <a:prstGeom prst="rect">
            <a:avLst/>
          </a:prstGeom>
          <a:solidFill>
            <a:srgbClr val="FFFF00"/>
          </a:solidFill>
        </p:spPr>
        <p:txBody>
          <a:bodyPr>
            <a:noAutofit/>
          </a:bodyPr>
          <a:lstStyle/>
          <a:p>
            <a:pPr algn="l" eaLnBrk="1" hangingPunct="1"/>
            <a:r>
              <a:rPr lang="en-US" sz="2400" dirty="0" err="1" smtClean="0">
                <a:solidFill>
                  <a:srgbClr val="FF0000"/>
                </a:solidFill>
              </a:rPr>
              <a:t>Tujuan</a:t>
            </a:r>
            <a:r>
              <a:rPr lang="en-US" sz="2400" dirty="0" smtClean="0">
                <a:solidFill>
                  <a:srgbClr val="FF0000"/>
                </a:solidFill>
              </a:rPr>
              <a:t> </a:t>
            </a:r>
            <a:r>
              <a:rPr lang="en-US" sz="2400" dirty="0" err="1" smtClean="0">
                <a:solidFill>
                  <a:srgbClr val="FF0000"/>
                </a:solidFill>
              </a:rPr>
              <a:t>penanggulangan</a:t>
            </a:r>
            <a:r>
              <a:rPr lang="en-US" sz="2400" dirty="0" smtClean="0">
                <a:solidFill>
                  <a:srgbClr val="FF0000"/>
                </a:solidFill>
              </a:rPr>
              <a:t> KLB</a:t>
            </a:r>
          </a:p>
          <a:p>
            <a:pPr algn="l" eaLnBrk="1" hangingPunct="1"/>
            <a:r>
              <a:rPr lang="en-US" sz="2400" dirty="0" err="1" smtClean="0">
                <a:solidFill>
                  <a:srgbClr val="FF0000"/>
                </a:solidFill>
              </a:rPr>
              <a:t>Sasaran</a:t>
            </a:r>
            <a:endParaRPr lang="en-US" sz="2400" dirty="0" smtClean="0">
              <a:solidFill>
                <a:srgbClr val="FF0000"/>
              </a:solidFill>
            </a:endParaRPr>
          </a:p>
          <a:p>
            <a:pPr algn="l" eaLnBrk="1" hangingPunct="1"/>
            <a:r>
              <a:rPr lang="en-US" sz="2400" dirty="0" err="1" smtClean="0">
                <a:solidFill>
                  <a:srgbClr val="FF0000"/>
                </a:solidFill>
              </a:rPr>
              <a:t>Upaya</a:t>
            </a:r>
            <a:r>
              <a:rPr lang="en-US" sz="2400" dirty="0" smtClean="0">
                <a:solidFill>
                  <a:srgbClr val="FF0000"/>
                </a:solidFill>
              </a:rPr>
              <a:t> </a:t>
            </a:r>
            <a:r>
              <a:rPr lang="en-US" sz="2400" dirty="0" err="1" smtClean="0">
                <a:solidFill>
                  <a:srgbClr val="FF0000"/>
                </a:solidFill>
              </a:rPr>
              <a:t>penanggulangan</a:t>
            </a:r>
            <a:r>
              <a:rPr lang="en-US" sz="2400" dirty="0" smtClean="0">
                <a:solidFill>
                  <a:srgbClr val="FF0000"/>
                </a:solidFill>
              </a:rPr>
              <a:t> KLB</a:t>
            </a:r>
          </a:p>
        </p:txBody>
      </p:sp>
    </p:spTree>
    <p:extLst>
      <p:ext uri="{BB962C8B-B14F-4D97-AF65-F5344CB8AC3E}">
        <p14:creationId xmlns:p14="http://schemas.microsoft.com/office/powerpoint/2010/main" val="2792086829"/>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3800" smtClean="0"/>
              <a:t>Tujuan Penanggulangan KLB Penyakit Menular</a:t>
            </a:r>
          </a:p>
        </p:txBody>
      </p:sp>
      <p:sp>
        <p:nvSpPr>
          <p:cNvPr id="4099" name="Rectangle 3"/>
          <p:cNvSpPr>
            <a:spLocks noGrp="1" noChangeArrowheads="1"/>
          </p:cNvSpPr>
          <p:nvPr>
            <p:ph type="body" idx="1"/>
          </p:nvPr>
        </p:nvSpPr>
        <p:spPr/>
        <p:txBody>
          <a:bodyPr/>
          <a:lstStyle/>
          <a:p>
            <a:pPr eaLnBrk="1" hangingPunct="1"/>
            <a:r>
              <a:rPr lang="en-US" smtClean="0"/>
              <a:t>Menghilangkan atau mengurangi sumber infeksi</a:t>
            </a:r>
          </a:p>
          <a:p>
            <a:pPr eaLnBrk="1" hangingPunct="1"/>
            <a:r>
              <a:rPr lang="en-US" smtClean="0"/>
              <a:t>Memutuskan rantai penularan</a:t>
            </a:r>
          </a:p>
          <a:p>
            <a:pPr eaLnBrk="1" hangingPunct="1"/>
            <a:r>
              <a:rPr lang="en-US" smtClean="0"/>
              <a:t>Melindung populasi resiko</a:t>
            </a:r>
          </a:p>
        </p:txBody>
      </p:sp>
    </p:spTree>
    <p:extLst>
      <p:ext uri="{BB962C8B-B14F-4D97-AF65-F5344CB8AC3E}">
        <p14:creationId xmlns:p14="http://schemas.microsoft.com/office/powerpoint/2010/main" val="2727709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800" smtClean="0"/>
              <a:t>Sasaran upaya penanggulangan KLB</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en-US" smtClean="0"/>
              <a:t>Sasaran upaya penanggulangan KLB penyakit menular yang ditularkan dari orang ke orang</a:t>
            </a:r>
          </a:p>
          <a:p>
            <a:pPr eaLnBrk="1" hangingPunct="1"/>
            <a:r>
              <a:rPr lang="en-US" smtClean="0"/>
              <a:t>Penderita</a:t>
            </a:r>
          </a:p>
          <a:p>
            <a:pPr eaLnBrk="1" hangingPunct="1"/>
            <a:r>
              <a:rPr lang="en-US" smtClean="0"/>
              <a:t>Kontak Penderita</a:t>
            </a:r>
          </a:p>
          <a:p>
            <a:pPr eaLnBrk="1" hangingPunct="1"/>
            <a:r>
              <a:rPr lang="en-US" smtClean="0"/>
              <a:t>Masyarakat</a:t>
            </a:r>
          </a:p>
        </p:txBody>
      </p:sp>
    </p:spTree>
    <p:extLst>
      <p:ext uri="{BB962C8B-B14F-4D97-AF65-F5344CB8AC3E}">
        <p14:creationId xmlns:p14="http://schemas.microsoft.com/office/powerpoint/2010/main" val="429250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Upaya pada penderita</a:t>
            </a:r>
          </a:p>
        </p:txBody>
      </p:sp>
      <p:sp>
        <p:nvSpPr>
          <p:cNvPr id="6147" name="Rectangle 3"/>
          <p:cNvSpPr>
            <a:spLocks noGrp="1" noChangeArrowheads="1"/>
          </p:cNvSpPr>
          <p:nvPr>
            <p:ph type="body" idx="1"/>
          </p:nvPr>
        </p:nvSpPr>
        <p:spPr/>
        <p:txBody>
          <a:bodyPr/>
          <a:lstStyle/>
          <a:p>
            <a:pPr eaLnBrk="1" hangingPunct="1"/>
            <a:r>
              <a:rPr lang="en-US" smtClean="0"/>
              <a:t>Pengamanan umum</a:t>
            </a:r>
          </a:p>
          <a:p>
            <a:pPr eaLnBrk="1" hangingPunct="1">
              <a:buFont typeface="Wingdings" pitchFamily="2" charset="2"/>
              <a:buNone/>
            </a:pPr>
            <a:r>
              <a:rPr lang="en-US" smtClean="0"/>
              <a:t>   (pencegahan universal = universal precaution)</a:t>
            </a:r>
          </a:p>
          <a:p>
            <a:pPr eaLnBrk="1" hangingPunct="1">
              <a:buFont typeface="Wingdings" pitchFamily="2" charset="2"/>
              <a:buNone/>
            </a:pPr>
            <a:r>
              <a:rPr lang="en-US" smtClean="0"/>
              <a:t>   --</a:t>
            </a:r>
            <a:r>
              <a:rPr lang="en-US" smtClean="0">
                <a:sym typeface="Wingdings" pitchFamily="2" charset="2"/>
              </a:rPr>
              <a:t> cuci tangan</a:t>
            </a:r>
          </a:p>
          <a:p>
            <a:pPr eaLnBrk="1" hangingPunct="1"/>
            <a:r>
              <a:rPr lang="en-US" smtClean="0"/>
              <a:t>Isolasi</a:t>
            </a:r>
          </a:p>
          <a:p>
            <a:pPr eaLnBrk="1" hangingPunct="1"/>
            <a:r>
              <a:rPr lang="en-US" smtClean="0"/>
              <a:t>Pelayanan medik</a:t>
            </a:r>
          </a:p>
          <a:p>
            <a:pPr eaLnBrk="1" hangingPunct="1"/>
            <a:r>
              <a:rPr lang="en-US" smtClean="0"/>
              <a:t>Evakuasi medik</a:t>
            </a:r>
          </a:p>
          <a:p>
            <a:pPr eaLnBrk="1" hangingPunct="1"/>
            <a:r>
              <a:rPr lang="en-US" smtClean="0"/>
              <a:t>Desinfektan</a:t>
            </a:r>
          </a:p>
        </p:txBody>
      </p:sp>
    </p:spTree>
    <p:extLst>
      <p:ext uri="{BB962C8B-B14F-4D97-AF65-F5344CB8AC3E}">
        <p14:creationId xmlns:p14="http://schemas.microsoft.com/office/powerpoint/2010/main" val="2875532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457200"/>
            <a:ext cx="8229600" cy="1143000"/>
          </a:xfrm>
        </p:spPr>
        <p:txBody>
          <a:bodyPr/>
          <a:lstStyle/>
          <a:p>
            <a:pPr eaLnBrk="1" hangingPunct="1"/>
            <a:r>
              <a:rPr lang="en-US" smtClean="0"/>
              <a:t>Upaya pada Kontak Penderita</a:t>
            </a:r>
          </a:p>
        </p:txBody>
      </p:sp>
      <p:sp>
        <p:nvSpPr>
          <p:cNvPr id="7171" name="Rectangle 3"/>
          <p:cNvSpPr>
            <a:spLocks noGrp="1" noChangeArrowheads="1"/>
          </p:cNvSpPr>
          <p:nvPr>
            <p:ph type="body" idx="1"/>
          </p:nvPr>
        </p:nvSpPr>
        <p:spPr>
          <a:xfrm>
            <a:off x="381000" y="2971800"/>
            <a:ext cx="8305800" cy="3154363"/>
          </a:xfrm>
        </p:spPr>
        <p:txBody>
          <a:bodyPr/>
          <a:lstStyle/>
          <a:p>
            <a:pPr algn="ctr" eaLnBrk="1" hangingPunct="1">
              <a:buFont typeface="Wingdings" pitchFamily="2" charset="2"/>
              <a:buNone/>
            </a:pPr>
            <a:r>
              <a:rPr lang="en-US" smtClean="0"/>
              <a:t>Karantina</a:t>
            </a:r>
          </a:p>
        </p:txBody>
      </p:sp>
    </p:spTree>
    <p:extLst>
      <p:ext uri="{BB962C8B-B14F-4D97-AF65-F5344CB8AC3E}">
        <p14:creationId xmlns:p14="http://schemas.microsoft.com/office/powerpoint/2010/main" val="1500366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475</Words>
  <Application>Microsoft Office PowerPoint</Application>
  <PresentationFormat>On-screen Show (4:3)</PresentationFormat>
  <Paragraphs>123</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Introducing PowerPoint 2011</vt:lpstr>
      <vt:lpstr>PowerPoint Presentation</vt:lpstr>
      <vt:lpstr> PENYELIDIKAN  KLB</vt:lpstr>
      <vt:lpstr>PowerPoint Presentation</vt:lpstr>
      <vt:lpstr>DESAIN PENYELIDIKAN</vt:lpstr>
      <vt:lpstr>Penanggulangan KLB</vt:lpstr>
      <vt:lpstr>Tujuan Penanggulangan KLB Penyakit Menular</vt:lpstr>
      <vt:lpstr>Sasaran upaya penanggulangan KLB</vt:lpstr>
      <vt:lpstr>Upaya pada penderita</vt:lpstr>
      <vt:lpstr>Upaya pada Kontak Penderita</vt:lpstr>
      <vt:lpstr>Upaya pada masyarakat</vt:lpstr>
      <vt:lpstr>PEMANTAUAN KLB DENGAN  DATA SURVEILLANS</vt:lpstr>
      <vt:lpstr>Tujuan suatu Sistem Kewaspadaan Dini </vt:lpstr>
      <vt:lpstr>Cara membuatnya </vt:lpstr>
      <vt:lpstr>Grafik Pola Maksimum-minimum</vt:lpstr>
      <vt:lpstr>Grafik Pola Maksimum-minimum dengan menghilangkan data KLB</vt:lpstr>
      <vt:lpstr>Grafik Pola Maksimum-minimum dengan rerata dan SD (standar deviasi) </vt:lpstr>
      <vt:lpstr>Grafik Pola Maksimum-minimum dengan rerata dan SD (standar deviasi)</vt:lpstr>
      <vt:lpstr>Latihan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2014-06-13T08:32:44Z</dcterms:modified>
</cp:coreProperties>
</file>