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70" r:id="rId3"/>
    <p:sldId id="257" r:id="rId4"/>
    <p:sldId id="258" r:id="rId5"/>
    <p:sldId id="259" r:id="rId6"/>
    <p:sldId id="260" r:id="rId7"/>
    <p:sldId id="265" r:id="rId8"/>
    <p:sldId id="261" r:id="rId9"/>
    <p:sldId id="267" r:id="rId10"/>
    <p:sldId id="262" r:id="rId11"/>
    <p:sldId id="263" r:id="rId12"/>
    <p:sldId id="264" r:id="rId13"/>
    <p:sldId id="274" r:id="rId14"/>
    <p:sldId id="266" r:id="rId15"/>
    <p:sldId id="271" r:id="rId16"/>
    <p:sldId id="272" r:id="rId17"/>
    <p:sldId id="273" r:id="rId18"/>
    <p:sldId id="268" r:id="rId19"/>
    <p:sldId id="269"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620"/>
    <p:restoredTop sz="94660"/>
  </p:normalViewPr>
  <p:slideViewPr>
    <p:cSldViewPr>
      <p:cViewPr varScale="1">
        <p:scale>
          <a:sx n="74" d="100"/>
          <a:sy n="74" d="100"/>
        </p:scale>
        <p:origin x="-7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EE36AB-A171-47BF-846B-8BBDC189D755}" type="datetimeFigureOut">
              <a:rPr lang="en-US" smtClean="0"/>
              <a:pPr/>
              <a:t>9/20/2012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5444A-843F-4B80-A08C-F36EEFB2C1F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EE36AB-A171-47BF-846B-8BBDC189D755}" type="datetimeFigureOut">
              <a:rPr lang="en-US" smtClean="0"/>
              <a:pPr/>
              <a:t>9/20/2012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5444A-843F-4B80-A08C-F36EEFB2C1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EE36AB-A171-47BF-846B-8BBDC189D755}" type="datetimeFigureOut">
              <a:rPr lang="en-US" smtClean="0"/>
              <a:pPr/>
              <a:t>9/20/2012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5444A-843F-4B80-A08C-F36EEFB2C1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EE36AB-A171-47BF-846B-8BBDC189D755}" type="datetimeFigureOut">
              <a:rPr lang="en-US" smtClean="0"/>
              <a:pPr/>
              <a:t>9/20/2012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5444A-843F-4B80-A08C-F36EEFB2C1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EE36AB-A171-47BF-846B-8BBDC189D755}" type="datetimeFigureOut">
              <a:rPr lang="en-US" smtClean="0"/>
              <a:pPr/>
              <a:t>9/20/2012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5444A-843F-4B80-A08C-F36EEFB2C1F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EE36AB-A171-47BF-846B-8BBDC189D755}" type="datetimeFigureOut">
              <a:rPr lang="en-US" smtClean="0"/>
              <a:pPr/>
              <a:t>9/20/2012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B5444A-843F-4B80-A08C-F36EEFB2C1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EE36AB-A171-47BF-846B-8BBDC189D755}" type="datetimeFigureOut">
              <a:rPr lang="en-US" smtClean="0"/>
              <a:pPr/>
              <a:t>9/20/2012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B5444A-843F-4B80-A08C-F36EEFB2C1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EE36AB-A171-47BF-846B-8BBDC189D755}" type="datetimeFigureOut">
              <a:rPr lang="en-US" smtClean="0"/>
              <a:pPr/>
              <a:t>9/20/2012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B5444A-843F-4B80-A08C-F36EEFB2C1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EE36AB-A171-47BF-846B-8BBDC189D755}" type="datetimeFigureOut">
              <a:rPr lang="en-US" smtClean="0"/>
              <a:pPr/>
              <a:t>9/20/2012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B5444A-843F-4B80-A08C-F36EEFB2C1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EE36AB-A171-47BF-846B-8BBDC189D755}" type="datetimeFigureOut">
              <a:rPr lang="en-US" smtClean="0"/>
              <a:pPr/>
              <a:t>9/20/2012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B5444A-843F-4B80-A08C-F36EEFB2C1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EE36AB-A171-47BF-846B-8BBDC189D755}" type="datetimeFigureOut">
              <a:rPr lang="en-US" smtClean="0"/>
              <a:pPr/>
              <a:t>9/20/2012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B5444A-843F-4B80-A08C-F36EEFB2C1F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EE36AB-A171-47BF-846B-8BBDC189D755}" type="datetimeFigureOut">
              <a:rPr lang="en-US" smtClean="0"/>
              <a:pPr/>
              <a:t>9/20/2012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B5444A-843F-4B80-A08C-F36EEFB2C1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Advokasi</a:t>
            </a:r>
            <a:r>
              <a:rPr lang="en-US" dirty="0" smtClean="0"/>
              <a:t> </a:t>
            </a:r>
            <a:r>
              <a:rPr lang="en-US" dirty="0" err="1" smtClean="0"/>
              <a:t>dalam</a:t>
            </a:r>
            <a:r>
              <a:rPr lang="en-US" dirty="0" smtClean="0"/>
              <a:t> </a:t>
            </a:r>
            <a:r>
              <a:rPr lang="en-US" dirty="0" err="1" smtClean="0"/>
              <a:t>Promkes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Unsur</a:t>
            </a:r>
            <a:r>
              <a:rPr lang="en-US" dirty="0" smtClean="0"/>
              <a:t> </a:t>
            </a:r>
            <a:r>
              <a:rPr lang="en-US" dirty="0" err="1" smtClean="0"/>
              <a:t>advokasi</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err="1" smtClean="0"/>
              <a:t>Penetapan</a:t>
            </a:r>
            <a:r>
              <a:rPr lang="en-US" dirty="0" smtClean="0"/>
              <a:t> </a:t>
            </a:r>
            <a:r>
              <a:rPr lang="en-US" dirty="0" err="1" smtClean="0"/>
              <a:t>Tuj</a:t>
            </a:r>
            <a:endParaRPr lang="en-US" dirty="0" smtClean="0"/>
          </a:p>
          <a:p>
            <a:pPr marL="514350" indent="-514350">
              <a:buFont typeface="+mj-lt"/>
              <a:buAutoNum type="arabicPeriod"/>
            </a:pPr>
            <a:r>
              <a:rPr lang="en-US" dirty="0" err="1" smtClean="0"/>
              <a:t>Pemanfaatan</a:t>
            </a:r>
            <a:r>
              <a:rPr lang="en-US" dirty="0" smtClean="0"/>
              <a:t> </a:t>
            </a:r>
            <a:r>
              <a:rPr lang="en-US" dirty="0" err="1" smtClean="0"/>
              <a:t>ata</a:t>
            </a:r>
            <a:r>
              <a:rPr lang="en-US" dirty="0" smtClean="0"/>
              <a:t>/ reset </a:t>
            </a:r>
            <a:r>
              <a:rPr lang="en-US" dirty="0" err="1" smtClean="0"/>
              <a:t>utk</a:t>
            </a:r>
            <a:r>
              <a:rPr lang="en-US" dirty="0" smtClean="0"/>
              <a:t> </a:t>
            </a:r>
            <a:r>
              <a:rPr lang="en-US" dirty="0" err="1" smtClean="0"/>
              <a:t>advokasi</a:t>
            </a:r>
            <a:endParaRPr lang="en-US" dirty="0" smtClean="0"/>
          </a:p>
          <a:p>
            <a:pPr marL="514350" indent="-514350">
              <a:buFont typeface="+mj-lt"/>
              <a:buAutoNum type="arabicPeriod"/>
            </a:pPr>
            <a:r>
              <a:rPr lang="en-US" dirty="0" err="1" smtClean="0"/>
              <a:t>Identifikasi</a:t>
            </a:r>
            <a:r>
              <a:rPr lang="en-US" dirty="0" smtClean="0"/>
              <a:t> </a:t>
            </a:r>
            <a:r>
              <a:rPr lang="en-US" dirty="0" err="1" smtClean="0"/>
              <a:t>khalayak</a:t>
            </a:r>
            <a:endParaRPr lang="en-US" dirty="0" smtClean="0"/>
          </a:p>
          <a:p>
            <a:pPr marL="514350" indent="-514350">
              <a:buFont typeface="+mj-lt"/>
              <a:buAutoNum type="arabicPeriod"/>
            </a:pPr>
            <a:r>
              <a:rPr lang="en-US" dirty="0" err="1" smtClean="0"/>
              <a:t>Pengembangan</a:t>
            </a:r>
            <a:r>
              <a:rPr lang="en-US" dirty="0" smtClean="0"/>
              <a:t> </a:t>
            </a:r>
            <a:r>
              <a:rPr lang="en-US" dirty="0" err="1" smtClean="0"/>
              <a:t>pesan</a:t>
            </a:r>
            <a:endParaRPr lang="en-US" dirty="0" smtClean="0"/>
          </a:p>
          <a:p>
            <a:pPr marL="514350" indent="-514350">
              <a:buFont typeface="+mj-lt"/>
              <a:buAutoNum type="arabicPeriod"/>
            </a:pPr>
            <a:r>
              <a:rPr lang="en-US" dirty="0" err="1" smtClean="0"/>
              <a:t>Penyampaian</a:t>
            </a:r>
            <a:r>
              <a:rPr lang="en-US" dirty="0" smtClean="0"/>
              <a:t> </a:t>
            </a:r>
            <a:r>
              <a:rPr lang="en-US" dirty="0" err="1" smtClean="0"/>
              <a:t>pesan</a:t>
            </a:r>
            <a:endParaRPr lang="en-US" dirty="0" smtClean="0"/>
          </a:p>
          <a:p>
            <a:pPr marL="514350" indent="-514350">
              <a:buFont typeface="+mj-lt"/>
              <a:buAutoNum type="arabicPeriod"/>
            </a:pPr>
            <a:r>
              <a:rPr lang="en-US" dirty="0" err="1" smtClean="0"/>
              <a:t>Membangun</a:t>
            </a:r>
            <a:r>
              <a:rPr lang="en-US" dirty="0" smtClean="0"/>
              <a:t> </a:t>
            </a:r>
            <a:r>
              <a:rPr lang="en-US" dirty="0" err="1" smtClean="0"/>
              <a:t>koalisi</a:t>
            </a:r>
            <a:endParaRPr lang="en-US" dirty="0" smtClean="0"/>
          </a:p>
          <a:p>
            <a:pPr marL="514350" indent="-514350">
              <a:buFont typeface="+mj-lt"/>
              <a:buAutoNum type="arabicPeriod"/>
            </a:pPr>
            <a:r>
              <a:rPr lang="en-US" dirty="0" err="1" smtClean="0"/>
              <a:t>Presentasi</a:t>
            </a:r>
            <a:r>
              <a:rPr lang="en-US" dirty="0" smtClean="0"/>
              <a:t> </a:t>
            </a:r>
            <a:r>
              <a:rPr lang="en-US" dirty="0" err="1" smtClean="0"/>
              <a:t>persuasif</a:t>
            </a:r>
            <a:endParaRPr lang="en-US" dirty="0" smtClean="0"/>
          </a:p>
          <a:p>
            <a:pPr marL="514350" indent="-514350">
              <a:buFont typeface="+mj-lt"/>
              <a:buAutoNum type="arabicPeriod"/>
            </a:pPr>
            <a:r>
              <a:rPr lang="en-US" dirty="0" smtClean="0"/>
              <a:t>Dana</a:t>
            </a:r>
          </a:p>
          <a:p>
            <a:pPr marL="514350" indent="-514350">
              <a:buFont typeface="+mj-lt"/>
              <a:buAutoNum type="arabicPeriod"/>
            </a:pPr>
            <a:r>
              <a:rPr lang="en-US" dirty="0" err="1" smtClean="0"/>
              <a:t>Evaluasi</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Pendekatan</a:t>
            </a:r>
            <a:r>
              <a:rPr lang="en-US" dirty="0" smtClean="0"/>
              <a:t> A</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err="1" smtClean="0"/>
              <a:t>Melibatkan</a:t>
            </a:r>
            <a:r>
              <a:rPr lang="en-US" dirty="0" smtClean="0"/>
              <a:t> </a:t>
            </a:r>
            <a:r>
              <a:rPr lang="en-US" dirty="0" err="1" smtClean="0"/>
              <a:t>Pemimpin</a:t>
            </a:r>
            <a:endParaRPr lang="en-US" dirty="0" smtClean="0"/>
          </a:p>
          <a:p>
            <a:pPr marL="514350" indent="-514350">
              <a:buFont typeface="+mj-lt"/>
              <a:buAutoNum type="arabicPeriod"/>
            </a:pPr>
            <a:r>
              <a:rPr lang="en-US" dirty="0" err="1" smtClean="0"/>
              <a:t>Membangun</a:t>
            </a:r>
            <a:r>
              <a:rPr lang="en-US" dirty="0" smtClean="0"/>
              <a:t> </a:t>
            </a:r>
            <a:r>
              <a:rPr lang="en-US" dirty="0" err="1" smtClean="0"/>
              <a:t>kemitraan</a:t>
            </a:r>
            <a:endParaRPr lang="en-US" dirty="0" smtClean="0"/>
          </a:p>
          <a:p>
            <a:pPr marL="514350" indent="-514350">
              <a:buFont typeface="+mj-lt"/>
              <a:buAutoNum type="arabicPeriod"/>
            </a:pPr>
            <a:r>
              <a:rPr lang="en-US" dirty="0" err="1" smtClean="0"/>
              <a:t>Mobilisasi</a:t>
            </a:r>
            <a:r>
              <a:rPr lang="en-US" dirty="0" smtClean="0"/>
              <a:t> </a:t>
            </a:r>
            <a:r>
              <a:rPr lang="en-US" dirty="0" err="1" smtClean="0"/>
              <a:t>Komunitas</a:t>
            </a:r>
            <a:r>
              <a:rPr lang="en-US" dirty="0" smtClean="0"/>
              <a:t> </a:t>
            </a:r>
            <a:r>
              <a:rPr lang="en-US" dirty="0" err="1" smtClean="0"/>
              <a:t>Kelompok</a:t>
            </a:r>
            <a:endParaRPr lang="en-US" dirty="0" smtClean="0"/>
          </a:p>
          <a:p>
            <a:pPr marL="514350" indent="-514350">
              <a:buFont typeface="+mj-lt"/>
              <a:buAutoNum type="arabicPeriod"/>
            </a:pPr>
            <a:r>
              <a:rPr lang="en-US" dirty="0" err="1" smtClean="0"/>
              <a:t>Membangun</a:t>
            </a:r>
            <a:r>
              <a:rPr lang="en-US" dirty="0" smtClean="0"/>
              <a:t> </a:t>
            </a:r>
            <a:r>
              <a:rPr lang="en-US" dirty="0" err="1" smtClean="0"/>
              <a:t>Kapasitas</a:t>
            </a:r>
            <a:endParaRPr lang="en-US" dirty="0" smtClean="0"/>
          </a:p>
          <a:p>
            <a:pPr marL="514350" indent="-514350">
              <a:buFont typeface="+mj-lt"/>
              <a:buAutoNum type="arabicPeriod"/>
            </a:pPr>
            <a:r>
              <a:rPr lang="en-US" dirty="0" err="1" smtClean="0"/>
              <a:t>Kerja</a:t>
            </a:r>
            <a:r>
              <a:rPr lang="en-US" dirty="0" smtClean="0"/>
              <a:t> dg Media </a:t>
            </a:r>
            <a:r>
              <a:rPr lang="en-US" dirty="0" err="1" smtClean="0"/>
              <a:t>Kemitraan</a:t>
            </a:r>
            <a:endParaRPr lang="en-US" dirty="0" smtClean="0"/>
          </a:p>
          <a:p>
            <a:pPr marL="514350" indent="-514350">
              <a:buFont typeface="+mj-lt"/>
              <a:buAutoNum type="arabicPeriod"/>
            </a:pPr>
            <a:r>
              <a:rPr lang="en-US" dirty="0" err="1" smtClean="0"/>
              <a:t>Kerja</a:t>
            </a:r>
            <a:r>
              <a:rPr lang="en-US" dirty="0" smtClean="0"/>
              <a:t> </a:t>
            </a:r>
            <a:r>
              <a:rPr lang="en-US" dirty="0" err="1" smtClean="0"/>
              <a:t>sama</a:t>
            </a:r>
            <a:r>
              <a:rPr lang="en-US" dirty="0" smtClean="0"/>
              <a:t> dg Media </a:t>
            </a:r>
            <a:r>
              <a:rPr lang="en-US" dirty="0" err="1" smtClean="0"/>
              <a:t>massa</a:t>
            </a:r>
            <a:endParaRPr lang="en-US" dirty="0" smtClean="0"/>
          </a:p>
          <a:p>
            <a:pPr marL="514350" indent="-514350">
              <a:buFont typeface="+mj-lt"/>
              <a:buAutoNum type="arabicPeriod"/>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Langkah</a:t>
            </a:r>
            <a:r>
              <a:rPr lang="en-US" dirty="0" smtClean="0"/>
              <a:t> A</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err="1" smtClean="0"/>
              <a:t>Persiapan</a:t>
            </a:r>
            <a:r>
              <a:rPr lang="en-US" dirty="0" smtClean="0"/>
              <a:t>, </a:t>
            </a:r>
            <a:r>
              <a:rPr lang="en-US" dirty="0" err="1" smtClean="0"/>
              <a:t>kumpulkan</a:t>
            </a:r>
            <a:r>
              <a:rPr lang="en-US" dirty="0" smtClean="0"/>
              <a:t> data, </a:t>
            </a:r>
            <a:r>
              <a:rPr lang="en-US" dirty="0" err="1" smtClean="0">
                <a:solidFill>
                  <a:srgbClr val="C00000"/>
                </a:solidFill>
              </a:rPr>
              <a:t>analisis</a:t>
            </a:r>
            <a:r>
              <a:rPr lang="en-US" dirty="0" smtClean="0">
                <a:solidFill>
                  <a:srgbClr val="C00000"/>
                </a:solidFill>
              </a:rPr>
              <a:t>.</a:t>
            </a:r>
          </a:p>
          <a:p>
            <a:pPr marL="514350" indent="-514350">
              <a:buFont typeface="+mj-lt"/>
              <a:buAutoNum type="arabicPeriod"/>
            </a:pPr>
            <a:r>
              <a:rPr lang="en-US" dirty="0" err="1" smtClean="0"/>
              <a:t>Perencanaan</a:t>
            </a:r>
            <a:r>
              <a:rPr lang="en-US" dirty="0" smtClean="0"/>
              <a:t> </a:t>
            </a:r>
            <a:r>
              <a:rPr lang="en-US" dirty="0" err="1" smtClean="0">
                <a:solidFill>
                  <a:srgbClr val="FF0000"/>
                </a:solidFill>
              </a:rPr>
              <a:t>Strategi</a:t>
            </a:r>
            <a:r>
              <a:rPr lang="en-US" dirty="0" smtClean="0"/>
              <a:t> </a:t>
            </a:r>
            <a:r>
              <a:rPr lang="en-US" dirty="0" err="1" smtClean="0"/>
              <a:t>Bentuk</a:t>
            </a:r>
            <a:r>
              <a:rPr lang="en-US" dirty="0" smtClean="0"/>
              <a:t> </a:t>
            </a:r>
            <a:r>
              <a:rPr lang="en-US" dirty="0" err="1" smtClean="0"/>
              <a:t>jejaring</a:t>
            </a:r>
            <a:r>
              <a:rPr lang="en-US" dirty="0" smtClean="0"/>
              <a:t> </a:t>
            </a:r>
            <a:r>
              <a:rPr lang="en-US" dirty="0" err="1" smtClean="0"/>
              <a:t>mis</a:t>
            </a:r>
            <a:r>
              <a:rPr lang="en-US" dirty="0" smtClean="0"/>
              <a:t> </a:t>
            </a:r>
            <a:r>
              <a:rPr lang="en-US" dirty="0" err="1" smtClean="0"/>
              <a:t>kemitraan</a:t>
            </a:r>
            <a:r>
              <a:rPr lang="en-US" dirty="0" smtClean="0"/>
              <a:t>. </a:t>
            </a:r>
            <a:r>
              <a:rPr lang="en-US" dirty="0" err="1" smtClean="0"/>
              <a:t>Buat</a:t>
            </a:r>
            <a:r>
              <a:rPr lang="en-US" dirty="0" smtClean="0"/>
              <a:t> issue </a:t>
            </a:r>
            <a:r>
              <a:rPr lang="en-US" dirty="0" err="1" smtClean="0"/>
              <a:t>strategis</a:t>
            </a:r>
            <a:r>
              <a:rPr lang="en-US" dirty="0" smtClean="0"/>
              <a:t>. </a:t>
            </a:r>
          </a:p>
          <a:p>
            <a:pPr marL="514350" indent="-514350">
              <a:buFont typeface="+mj-lt"/>
              <a:buAutoNum type="arabicPeriod"/>
            </a:pPr>
            <a:r>
              <a:rPr lang="en-US" dirty="0" err="1" smtClean="0"/>
              <a:t>Pelaksanaan</a:t>
            </a:r>
            <a:r>
              <a:rPr lang="en-US" dirty="0" smtClean="0"/>
              <a:t>/</a:t>
            </a:r>
            <a:r>
              <a:rPr lang="en-US" dirty="0" err="1" smtClean="0">
                <a:solidFill>
                  <a:srgbClr val="FF0000"/>
                </a:solidFill>
              </a:rPr>
              <a:t>Tindakan</a:t>
            </a:r>
            <a:r>
              <a:rPr lang="en-US" dirty="0" smtClean="0"/>
              <a:t>  </a:t>
            </a:r>
            <a:r>
              <a:rPr lang="en-US" dirty="0" err="1" smtClean="0"/>
              <a:t>dari</a:t>
            </a:r>
            <a:r>
              <a:rPr lang="en-US" dirty="0" smtClean="0"/>
              <a:t> </a:t>
            </a:r>
            <a:r>
              <a:rPr lang="en-US" dirty="0" err="1" smtClean="0"/>
              <a:t>lobi</a:t>
            </a:r>
            <a:r>
              <a:rPr lang="en-US" dirty="0" smtClean="0"/>
              <a:t>, seminar, </a:t>
            </a:r>
            <a:r>
              <a:rPr lang="en-US" dirty="0" err="1" smtClean="0"/>
              <a:t>negosiasi</a:t>
            </a:r>
            <a:r>
              <a:rPr lang="en-US" dirty="0" smtClean="0"/>
              <a:t>, </a:t>
            </a:r>
            <a:r>
              <a:rPr lang="en-US" dirty="0" err="1" smtClean="0">
                <a:solidFill>
                  <a:srgbClr val="FF0000"/>
                </a:solidFill>
              </a:rPr>
              <a:t>mobilisasi</a:t>
            </a:r>
            <a:r>
              <a:rPr lang="en-US" dirty="0" smtClean="0"/>
              <a:t> </a:t>
            </a:r>
            <a:r>
              <a:rPr lang="en-US" dirty="0" err="1" smtClean="0"/>
              <a:t>petisi</a:t>
            </a:r>
            <a:r>
              <a:rPr lang="en-US" dirty="0" smtClean="0"/>
              <a:t> </a:t>
            </a:r>
            <a:r>
              <a:rPr lang="en-US" dirty="0" err="1" smtClean="0"/>
              <a:t>hingga</a:t>
            </a:r>
            <a:r>
              <a:rPr lang="en-US" dirty="0" smtClean="0"/>
              <a:t> </a:t>
            </a:r>
            <a:r>
              <a:rPr lang="en-US" dirty="0" err="1" smtClean="0"/>
              <a:t>debat</a:t>
            </a:r>
            <a:r>
              <a:rPr lang="en-US" dirty="0" smtClean="0"/>
              <a:t> </a:t>
            </a:r>
            <a:r>
              <a:rPr lang="en-US" dirty="0" err="1" smtClean="0"/>
              <a:t>selebaran</a:t>
            </a:r>
            <a:r>
              <a:rPr lang="en-US" dirty="0" smtClean="0"/>
              <a:t> demo.</a:t>
            </a:r>
          </a:p>
          <a:p>
            <a:pPr marL="514350" indent="-514350">
              <a:buFont typeface="+mj-lt"/>
              <a:buAutoNum type="arabicPeriod"/>
            </a:pPr>
            <a:r>
              <a:rPr lang="en-US" dirty="0" err="1" smtClean="0"/>
              <a:t>Penilaian</a:t>
            </a:r>
            <a:endParaRPr lang="en-US" dirty="0" smtClean="0"/>
          </a:p>
          <a:p>
            <a:pPr marL="514350" indent="-514350">
              <a:buFont typeface="+mj-lt"/>
              <a:buAutoNum type="arabicPeriod"/>
            </a:pPr>
            <a:r>
              <a:rPr lang="en-US" dirty="0" err="1" smtClean="0"/>
              <a:t>Kesinambungan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4"/>
          <p:cNvSpPr>
            <a:spLocks noChangeShapeType="1"/>
          </p:cNvSpPr>
          <p:nvPr/>
        </p:nvSpPr>
        <p:spPr bwMode="auto">
          <a:xfrm>
            <a:off x="685800" y="5257800"/>
            <a:ext cx="1752600" cy="0"/>
          </a:xfrm>
          <a:prstGeom prst="line">
            <a:avLst/>
          </a:prstGeom>
          <a:noFill/>
          <a:ln w="38100" cap="sq">
            <a:solidFill>
              <a:schemeClr val="tx1"/>
            </a:solidFill>
            <a:round/>
            <a:headEnd type="none" w="sm" len="sm"/>
            <a:tailEnd type="none" w="sm" len="sm"/>
          </a:ln>
        </p:spPr>
        <p:txBody>
          <a:bodyPr wrap="none"/>
          <a:lstStyle/>
          <a:p>
            <a:endParaRPr lang="en-US"/>
          </a:p>
        </p:txBody>
      </p:sp>
      <p:sp>
        <p:nvSpPr>
          <p:cNvPr id="4099" name="Line 5"/>
          <p:cNvSpPr>
            <a:spLocks noChangeShapeType="1"/>
          </p:cNvSpPr>
          <p:nvPr/>
        </p:nvSpPr>
        <p:spPr bwMode="auto">
          <a:xfrm flipV="1">
            <a:off x="685800" y="381000"/>
            <a:ext cx="3200400" cy="4876800"/>
          </a:xfrm>
          <a:prstGeom prst="line">
            <a:avLst/>
          </a:prstGeom>
          <a:noFill/>
          <a:ln w="38100" cap="sq">
            <a:solidFill>
              <a:schemeClr val="tx1"/>
            </a:solidFill>
            <a:round/>
            <a:headEnd type="none" w="sm" len="sm"/>
            <a:tailEnd type="none" w="sm" len="sm"/>
          </a:ln>
        </p:spPr>
        <p:txBody>
          <a:bodyPr wrap="none"/>
          <a:lstStyle/>
          <a:p>
            <a:endParaRPr lang="en-US"/>
          </a:p>
        </p:txBody>
      </p:sp>
      <p:sp>
        <p:nvSpPr>
          <p:cNvPr id="4100" name="Line 6"/>
          <p:cNvSpPr>
            <a:spLocks noChangeShapeType="1"/>
          </p:cNvSpPr>
          <p:nvPr/>
        </p:nvSpPr>
        <p:spPr bwMode="auto">
          <a:xfrm>
            <a:off x="4724400" y="381000"/>
            <a:ext cx="2895600" cy="4953000"/>
          </a:xfrm>
          <a:prstGeom prst="line">
            <a:avLst/>
          </a:prstGeom>
          <a:noFill/>
          <a:ln w="38100" cap="sq">
            <a:solidFill>
              <a:schemeClr val="tx1"/>
            </a:solidFill>
            <a:round/>
            <a:headEnd type="none" w="sm" len="sm"/>
            <a:tailEnd type="none" w="sm" len="sm"/>
          </a:ln>
        </p:spPr>
        <p:txBody>
          <a:bodyPr wrap="none"/>
          <a:lstStyle/>
          <a:p>
            <a:endParaRPr lang="en-US"/>
          </a:p>
        </p:txBody>
      </p:sp>
      <p:sp>
        <p:nvSpPr>
          <p:cNvPr id="4101" name="Line 7"/>
          <p:cNvSpPr>
            <a:spLocks noChangeShapeType="1"/>
          </p:cNvSpPr>
          <p:nvPr/>
        </p:nvSpPr>
        <p:spPr bwMode="auto">
          <a:xfrm>
            <a:off x="2971800" y="1905000"/>
            <a:ext cx="2590800" cy="0"/>
          </a:xfrm>
          <a:prstGeom prst="line">
            <a:avLst/>
          </a:prstGeom>
          <a:noFill/>
          <a:ln w="38100" cap="sq">
            <a:solidFill>
              <a:schemeClr val="tx1"/>
            </a:solidFill>
            <a:round/>
            <a:headEnd type="none" w="sm" len="sm"/>
            <a:tailEnd type="none" w="sm" len="sm"/>
          </a:ln>
        </p:spPr>
        <p:txBody>
          <a:bodyPr wrap="none"/>
          <a:lstStyle/>
          <a:p>
            <a:endParaRPr lang="en-US"/>
          </a:p>
        </p:txBody>
      </p:sp>
      <p:sp>
        <p:nvSpPr>
          <p:cNvPr id="4102" name="Line 8"/>
          <p:cNvSpPr>
            <a:spLocks noChangeShapeType="1"/>
          </p:cNvSpPr>
          <p:nvPr/>
        </p:nvSpPr>
        <p:spPr bwMode="auto">
          <a:xfrm flipH="1">
            <a:off x="6019800" y="5334000"/>
            <a:ext cx="1600200" cy="0"/>
          </a:xfrm>
          <a:prstGeom prst="line">
            <a:avLst/>
          </a:prstGeom>
          <a:noFill/>
          <a:ln w="38100" cap="sq">
            <a:solidFill>
              <a:schemeClr val="tx1"/>
            </a:solidFill>
            <a:round/>
            <a:headEnd type="none" w="sm" len="sm"/>
            <a:tailEnd type="none" w="sm" len="sm"/>
          </a:ln>
        </p:spPr>
        <p:txBody>
          <a:bodyPr wrap="none"/>
          <a:lstStyle/>
          <a:p>
            <a:endParaRPr lang="en-US"/>
          </a:p>
        </p:txBody>
      </p:sp>
      <p:sp>
        <p:nvSpPr>
          <p:cNvPr id="4103" name="Line 10"/>
          <p:cNvSpPr>
            <a:spLocks noChangeShapeType="1"/>
          </p:cNvSpPr>
          <p:nvPr/>
        </p:nvSpPr>
        <p:spPr bwMode="auto">
          <a:xfrm flipH="1" flipV="1">
            <a:off x="4114800" y="1905000"/>
            <a:ext cx="1905000" cy="3429000"/>
          </a:xfrm>
          <a:prstGeom prst="line">
            <a:avLst/>
          </a:prstGeom>
          <a:noFill/>
          <a:ln w="38100" cap="sq">
            <a:solidFill>
              <a:schemeClr val="tx1"/>
            </a:solidFill>
            <a:round/>
            <a:headEnd type="none" w="sm" len="sm"/>
            <a:tailEnd type="none" w="sm" len="sm"/>
          </a:ln>
        </p:spPr>
        <p:txBody>
          <a:bodyPr wrap="none"/>
          <a:lstStyle/>
          <a:p>
            <a:endParaRPr lang="en-US"/>
          </a:p>
        </p:txBody>
      </p:sp>
      <p:sp>
        <p:nvSpPr>
          <p:cNvPr id="4104" name="Line 11"/>
          <p:cNvSpPr>
            <a:spLocks noChangeShapeType="1"/>
          </p:cNvSpPr>
          <p:nvPr/>
        </p:nvSpPr>
        <p:spPr bwMode="auto">
          <a:xfrm>
            <a:off x="3886200" y="381000"/>
            <a:ext cx="838200" cy="0"/>
          </a:xfrm>
          <a:prstGeom prst="line">
            <a:avLst/>
          </a:prstGeom>
          <a:noFill/>
          <a:ln w="38100" cap="sq">
            <a:solidFill>
              <a:schemeClr val="tx1"/>
            </a:solidFill>
            <a:round/>
            <a:headEnd type="none" w="sm" len="sm"/>
            <a:tailEnd type="none" w="sm" len="sm"/>
          </a:ln>
        </p:spPr>
        <p:txBody>
          <a:bodyPr wrap="none"/>
          <a:lstStyle/>
          <a:p>
            <a:endParaRPr lang="en-US"/>
          </a:p>
        </p:txBody>
      </p:sp>
      <p:sp>
        <p:nvSpPr>
          <p:cNvPr id="4105" name="Line 12"/>
          <p:cNvSpPr>
            <a:spLocks noChangeShapeType="1"/>
          </p:cNvSpPr>
          <p:nvPr/>
        </p:nvSpPr>
        <p:spPr bwMode="auto">
          <a:xfrm>
            <a:off x="5105400" y="3581400"/>
            <a:ext cx="1524000" cy="0"/>
          </a:xfrm>
          <a:prstGeom prst="line">
            <a:avLst/>
          </a:prstGeom>
          <a:noFill/>
          <a:ln w="38100" cap="sq">
            <a:solidFill>
              <a:schemeClr val="tx1"/>
            </a:solidFill>
            <a:round/>
            <a:headEnd type="none" w="sm" len="sm"/>
            <a:tailEnd type="none" w="sm" len="sm"/>
          </a:ln>
        </p:spPr>
        <p:txBody>
          <a:bodyPr wrap="none"/>
          <a:lstStyle/>
          <a:p>
            <a:endParaRPr lang="en-US"/>
          </a:p>
        </p:txBody>
      </p:sp>
      <p:sp>
        <p:nvSpPr>
          <p:cNvPr id="4106" name="Line 13"/>
          <p:cNvSpPr>
            <a:spLocks noChangeShapeType="1"/>
          </p:cNvSpPr>
          <p:nvPr/>
        </p:nvSpPr>
        <p:spPr bwMode="auto">
          <a:xfrm flipH="1">
            <a:off x="2438400" y="1905000"/>
            <a:ext cx="1676400" cy="3352800"/>
          </a:xfrm>
          <a:prstGeom prst="line">
            <a:avLst/>
          </a:prstGeom>
          <a:noFill/>
          <a:ln w="38100" cap="sq">
            <a:solidFill>
              <a:schemeClr val="tx1"/>
            </a:solidFill>
            <a:round/>
            <a:headEnd type="none" w="sm" len="sm"/>
            <a:tailEnd type="none" w="sm" len="sm"/>
          </a:ln>
        </p:spPr>
        <p:txBody>
          <a:bodyPr wrap="none"/>
          <a:lstStyle/>
          <a:p>
            <a:endParaRPr lang="en-US"/>
          </a:p>
        </p:txBody>
      </p:sp>
      <p:sp>
        <p:nvSpPr>
          <p:cNvPr id="4107" name="Line 14"/>
          <p:cNvSpPr>
            <a:spLocks noChangeShapeType="1"/>
          </p:cNvSpPr>
          <p:nvPr/>
        </p:nvSpPr>
        <p:spPr bwMode="auto">
          <a:xfrm>
            <a:off x="1905000" y="3505200"/>
            <a:ext cx="1447800" cy="0"/>
          </a:xfrm>
          <a:prstGeom prst="line">
            <a:avLst/>
          </a:prstGeom>
          <a:noFill/>
          <a:ln w="38100" cap="sq">
            <a:solidFill>
              <a:schemeClr val="tx1"/>
            </a:solidFill>
            <a:round/>
            <a:headEnd type="none" w="sm" len="sm"/>
            <a:tailEnd type="none" w="sm" len="sm"/>
          </a:ln>
        </p:spPr>
        <p:txBody>
          <a:bodyPr wrap="none"/>
          <a:lstStyle/>
          <a:p>
            <a:endParaRPr lang="en-US"/>
          </a:p>
        </p:txBody>
      </p:sp>
      <p:sp>
        <p:nvSpPr>
          <p:cNvPr id="4108" name="Line 15"/>
          <p:cNvSpPr>
            <a:spLocks noChangeShapeType="1"/>
          </p:cNvSpPr>
          <p:nvPr/>
        </p:nvSpPr>
        <p:spPr bwMode="auto">
          <a:xfrm>
            <a:off x="3276600" y="3505200"/>
            <a:ext cx="2743200" cy="1828800"/>
          </a:xfrm>
          <a:prstGeom prst="line">
            <a:avLst/>
          </a:prstGeom>
          <a:noFill/>
          <a:ln w="38100" cap="sq">
            <a:solidFill>
              <a:schemeClr val="tx1"/>
            </a:solidFill>
            <a:round/>
            <a:headEnd type="none" w="sm" len="sm"/>
            <a:tailEnd type="none" w="sm" len="sm"/>
          </a:ln>
        </p:spPr>
        <p:txBody>
          <a:bodyPr wrap="none"/>
          <a:lstStyle/>
          <a:p>
            <a:endParaRPr lang="en-US"/>
          </a:p>
        </p:txBody>
      </p:sp>
      <p:sp>
        <p:nvSpPr>
          <p:cNvPr id="4109" name="Line 16"/>
          <p:cNvSpPr>
            <a:spLocks noChangeShapeType="1"/>
          </p:cNvSpPr>
          <p:nvPr/>
        </p:nvSpPr>
        <p:spPr bwMode="auto">
          <a:xfrm>
            <a:off x="3733800" y="2590800"/>
            <a:ext cx="1371600" cy="1066800"/>
          </a:xfrm>
          <a:prstGeom prst="line">
            <a:avLst/>
          </a:prstGeom>
          <a:noFill/>
          <a:ln w="38100" cap="sq">
            <a:solidFill>
              <a:schemeClr val="tx1"/>
            </a:solidFill>
            <a:round/>
            <a:headEnd type="none" w="sm" len="sm"/>
            <a:tailEnd type="none" w="sm" len="sm"/>
          </a:ln>
        </p:spPr>
        <p:txBody>
          <a:bodyPr wrap="none"/>
          <a:lstStyle/>
          <a:p>
            <a:endParaRPr lang="en-US"/>
          </a:p>
        </p:txBody>
      </p:sp>
      <p:sp>
        <p:nvSpPr>
          <p:cNvPr id="5137" name="Text Box 17"/>
          <p:cNvSpPr txBox="1">
            <a:spLocks noChangeArrowheads="1"/>
          </p:cNvSpPr>
          <p:nvPr/>
        </p:nvSpPr>
        <p:spPr bwMode="auto">
          <a:xfrm rot="-3315754">
            <a:off x="1254919" y="4312444"/>
            <a:ext cx="1296988" cy="457200"/>
          </a:xfrm>
          <a:prstGeom prst="rect">
            <a:avLst/>
          </a:prstGeom>
          <a:noFill/>
          <a:ln w="12700" cap="sq">
            <a:noFill/>
            <a:miter lim="800000"/>
            <a:headEnd type="none" w="sm" len="sm"/>
            <a:tailEnd type="none" w="sm" len="sm"/>
          </a:ln>
        </p:spPr>
        <p:txBody>
          <a:bodyPr wrap="none">
            <a:spAutoFit/>
          </a:bodyPr>
          <a:lstStyle/>
          <a:p>
            <a:r>
              <a:rPr lang="en-US" b="1">
                <a:latin typeface="Arial Narrow" pitchFamily="34" charset="0"/>
              </a:rPr>
              <a:t>ANALISA</a:t>
            </a:r>
          </a:p>
        </p:txBody>
      </p:sp>
      <p:sp>
        <p:nvSpPr>
          <p:cNvPr id="5138" name="Text Box 18"/>
          <p:cNvSpPr txBox="1">
            <a:spLocks noChangeArrowheads="1"/>
          </p:cNvSpPr>
          <p:nvPr/>
        </p:nvSpPr>
        <p:spPr bwMode="auto">
          <a:xfrm rot="-3452376">
            <a:off x="2417763" y="2619375"/>
            <a:ext cx="1238250" cy="396875"/>
          </a:xfrm>
          <a:prstGeom prst="rect">
            <a:avLst/>
          </a:prstGeom>
          <a:noFill/>
          <a:ln w="12700" cap="sq">
            <a:noFill/>
            <a:miter lim="800000"/>
            <a:headEnd type="none" w="sm" len="sm"/>
            <a:tailEnd type="none" w="sm" len="sm"/>
          </a:ln>
        </p:spPr>
        <p:txBody>
          <a:bodyPr wrap="none">
            <a:spAutoFit/>
          </a:bodyPr>
          <a:lstStyle/>
          <a:p>
            <a:r>
              <a:rPr lang="en-US" sz="2000" b="1">
                <a:latin typeface="Arial Narrow" pitchFamily="34" charset="0"/>
              </a:rPr>
              <a:t>STRATEGI</a:t>
            </a:r>
          </a:p>
        </p:txBody>
      </p:sp>
      <p:sp>
        <p:nvSpPr>
          <p:cNvPr id="5143" name="Text Box 23"/>
          <p:cNvSpPr txBox="1">
            <a:spLocks noChangeArrowheads="1"/>
          </p:cNvSpPr>
          <p:nvPr/>
        </p:nvSpPr>
        <p:spPr bwMode="auto">
          <a:xfrm>
            <a:off x="3352800" y="1143000"/>
            <a:ext cx="1644650" cy="457200"/>
          </a:xfrm>
          <a:prstGeom prst="rect">
            <a:avLst/>
          </a:prstGeom>
          <a:noFill/>
          <a:ln w="12700" cap="sq">
            <a:noFill/>
            <a:miter lim="800000"/>
            <a:headEnd type="none" w="sm" len="sm"/>
            <a:tailEnd type="none" w="sm" len="sm"/>
          </a:ln>
        </p:spPr>
        <p:txBody>
          <a:bodyPr wrap="none">
            <a:spAutoFit/>
          </a:bodyPr>
          <a:lstStyle/>
          <a:p>
            <a:r>
              <a:rPr lang="en-US" b="1">
                <a:latin typeface="Arial Narrow" pitchFamily="34" charset="0"/>
              </a:rPr>
              <a:t>MOBILISASI</a:t>
            </a:r>
          </a:p>
        </p:txBody>
      </p:sp>
      <p:sp>
        <p:nvSpPr>
          <p:cNvPr id="5144" name="Text Box 24"/>
          <p:cNvSpPr txBox="1">
            <a:spLocks noChangeArrowheads="1"/>
          </p:cNvSpPr>
          <p:nvPr/>
        </p:nvSpPr>
        <p:spPr bwMode="auto">
          <a:xfrm rot="3063311">
            <a:off x="4572794" y="2513806"/>
            <a:ext cx="1570038" cy="396875"/>
          </a:xfrm>
          <a:prstGeom prst="rect">
            <a:avLst/>
          </a:prstGeom>
          <a:noFill/>
          <a:ln w="12700" cap="sq">
            <a:noFill/>
            <a:miter lim="800000"/>
            <a:headEnd type="none" w="sm" len="sm"/>
            <a:tailEnd type="none" w="sm" len="sm"/>
          </a:ln>
        </p:spPr>
        <p:txBody>
          <a:bodyPr>
            <a:spAutoFit/>
          </a:bodyPr>
          <a:lstStyle/>
          <a:p>
            <a:r>
              <a:rPr lang="en-US" sz="2000" b="1">
                <a:latin typeface="Arial Narrow" pitchFamily="34" charset="0"/>
              </a:rPr>
              <a:t>TINDAKAN</a:t>
            </a:r>
          </a:p>
        </p:txBody>
      </p:sp>
      <p:sp>
        <p:nvSpPr>
          <p:cNvPr id="5145" name="Text Box 25"/>
          <p:cNvSpPr txBox="1">
            <a:spLocks noChangeArrowheads="1"/>
          </p:cNvSpPr>
          <p:nvPr/>
        </p:nvSpPr>
        <p:spPr bwMode="auto">
          <a:xfrm rot="3130626">
            <a:off x="5647532" y="4101306"/>
            <a:ext cx="1239838" cy="396875"/>
          </a:xfrm>
          <a:prstGeom prst="rect">
            <a:avLst/>
          </a:prstGeom>
          <a:noFill/>
          <a:ln w="12700" cap="sq">
            <a:noFill/>
            <a:miter lim="800000"/>
            <a:headEnd type="none" w="sm" len="sm"/>
            <a:tailEnd type="none" w="sm" len="sm"/>
          </a:ln>
        </p:spPr>
        <p:txBody>
          <a:bodyPr wrap="none">
            <a:spAutoFit/>
          </a:bodyPr>
          <a:lstStyle/>
          <a:p>
            <a:r>
              <a:rPr lang="en-US" sz="2000" b="1">
                <a:latin typeface="Arial Narrow" pitchFamily="34" charset="0"/>
              </a:rPr>
              <a:t>EVALUASI</a:t>
            </a:r>
          </a:p>
        </p:txBody>
      </p:sp>
      <p:sp>
        <p:nvSpPr>
          <p:cNvPr id="5146" name="Text Box 26"/>
          <p:cNvSpPr txBox="1">
            <a:spLocks noChangeArrowheads="1"/>
          </p:cNvSpPr>
          <p:nvPr/>
        </p:nvSpPr>
        <p:spPr bwMode="auto">
          <a:xfrm rot="1997563">
            <a:off x="3352800" y="3581400"/>
            <a:ext cx="2062163" cy="396875"/>
          </a:xfrm>
          <a:prstGeom prst="rect">
            <a:avLst/>
          </a:prstGeom>
          <a:noFill/>
          <a:ln w="12700" cap="sq">
            <a:noFill/>
            <a:miter lim="800000"/>
            <a:headEnd type="none" w="sm" len="sm"/>
            <a:tailEnd type="none" w="sm" len="sm"/>
          </a:ln>
        </p:spPr>
        <p:txBody>
          <a:bodyPr wrap="none">
            <a:spAutoFit/>
          </a:bodyPr>
          <a:lstStyle/>
          <a:p>
            <a:r>
              <a:rPr lang="en-US" sz="2000" b="1">
                <a:latin typeface="Arial Narrow" pitchFamily="34" charset="0"/>
              </a:rPr>
              <a:t>KESINAMBUNGAN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37"/>
                                        </p:tgtEl>
                                        <p:attrNameLst>
                                          <p:attrName>style.visibility</p:attrName>
                                        </p:attrNameLst>
                                      </p:cBhvr>
                                      <p:to>
                                        <p:strVal val="visible"/>
                                      </p:to>
                                    </p:set>
                                    <p:anim calcmode="lin" valueType="num">
                                      <p:cBhvr additive="base">
                                        <p:cTn id="7" dur="500" fill="hold"/>
                                        <p:tgtEl>
                                          <p:spTgt spid="5137"/>
                                        </p:tgtEl>
                                        <p:attrNameLst>
                                          <p:attrName>ppt_x</p:attrName>
                                        </p:attrNameLst>
                                      </p:cBhvr>
                                      <p:tavLst>
                                        <p:tav tm="0">
                                          <p:val>
                                            <p:strVal val="#ppt_x"/>
                                          </p:val>
                                        </p:tav>
                                        <p:tav tm="100000">
                                          <p:val>
                                            <p:strVal val="#ppt_x"/>
                                          </p:val>
                                        </p:tav>
                                      </p:tavLst>
                                    </p:anim>
                                    <p:anim calcmode="lin" valueType="num">
                                      <p:cBhvr additive="base">
                                        <p:cTn id="8" dur="500" fill="hold"/>
                                        <p:tgtEl>
                                          <p:spTgt spid="513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38"/>
                                        </p:tgtEl>
                                        <p:attrNameLst>
                                          <p:attrName>style.visibility</p:attrName>
                                        </p:attrNameLst>
                                      </p:cBhvr>
                                      <p:to>
                                        <p:strVal val="visible"/>
                                      </p:to>
                                    </p:set>
                                    <p:anim calcmode="lin" valueType="num">
                                      <p:cBhvr additive="base">
                                        <p:cTn id="13" dur="500" fill="hold"/>
                                        <p:tgtEl>
                                          <p:spTgt spid="5138"/>
                                        </p:tgtEl>
                                        <p:attrNameLst>
                                          <p:attrName>ppt_x</p:attrName>
                                        </p:attrNameLst>
                                      </p:cBhvr>
                                      <p:tavLst>
                                        <p:tav tm="0">
                                          <p:val>
                                            <p:strVal val="#ppt_x"/>
                                          </p:val>
                                        </p:tav>
                                        <p:tav tm="100000">
                                          <p:val>
                                            <p:strVal val="#ppt_x"/>
                                          </p:val>
                                        </p:tav>
                                      </p:tavLst>
                                    </p:anim>
                                    <p:anim calcmode="lin" valueType="num">
                                      <p:cBhvr additive="base">
                                        <p:cTn id="14" dur="500" fill="hold"/>
                                        <p:tgtEl>
                                          <p:spTgt spid="513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43"/>
                                        </p:tgtEl>
                                        <p:attrNameLst>
                                          <p:attrName>style.visibility</p:attrName>
                                        </p:attrNameLst>
                                      </p:cBhvr>
                                      <p:to>
                                        <p:strVal val="visible"/>
                                      </p:to>
                                    </p:set>
                                    <p:anim calcmode="lin" valueType="num">
                                      <p:cBhvr additive="base">
                                        <p:cTn id="19" dur="500" fill="hold"/>
                                        <p:tgtEl>
                                          <p:spTgt spid="5143"/>
                                        </p:tgtEl>
                                        <p:attrNameLst>
                                          <p:attrName>ppt_x</p:attrName>
                                        </p:attrNameLst>
                                      </p:cBhvr>
                                      <p:tavLst>
                                        <p:tav tm="0">
                                          <p:val>
                                            <p:strVal val="#ppt_x"/>
                                          </p:val>
                                        </p:tav>
                                        <p:tav tm="100000">
                                          <p:val>
                                            <p:strVal val="#ppt_x"/>
                                          </p:val>
                                        </p:tav>
                                      </p:tavLst>
                                    </p:anim>
                                    <p:anim calcmode="lin" valueType="num">
                                      <p:cBhvr additive="base">
                                        <p:cTn id="20" dur="500" fill="hold"/>
                                        <p:tgtEl>
                                          <p:spTgt spid="514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44"/>
                                        </p:tgtEl>
                                        <p:attrNameLst>
                                          <p:attrName>style.visibility</p:attrName>
                                        </p:attrNameLst>
                                      </p:cBhvr>
                                      <p:to>
                                        <p:strVal val="visible"/>
                                      </p:to>
                                    </p:set>
                                    <p:anim calcmode="lin" valueType="num">
                                      <p:cBhvr additive="base">
                                        <p:cTn id="25" dur="500" fill="hold"/>
                                        <p:tgtEl>
                                          <p:spTgt spid="5144"/>
                                        </p:tgtEl>
                                        <p:attrNameLst>
                                          <p:attrName>ppt_x</p:attrName>
                                        </p:attrNameLst>
                                      </p:cBhvr>
                                      <p:tavLst>
                                        <p:tav tm="0">
                                          <p:val>
                                            <p:strVal val="#ppt_x"/>
                                          </p:val>
                                        </p:tav>
                                        <p:tav tm="100000">
                                          <p:val>
                                            <p:strVal val="#ppt_x"/>
                                          </p:val>
                                        </p:tav>
                                      </p:tavLst>
                                    </p:anim>
                                    <p:anim calcmode="lin" valueType="num">
                                      <p:cBhvr additive="base">
                                        <p:cTn id="26" dur="500" fill="hold"/>
                                        <p:tgtEl>
                                          <p:spTgt spid="514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45"/>
                                        </p:tgtEl>
                                        <p:attrNameLst>
                                          <p:attrName>style.visibility</p:attrName>
                                        </p:attrNameLst>
                                      </p:cBhvr>
                                      <p:to>
                                        <p:strVal val="visible"/>
                                      </p:to>
                                    </p:set>
                                    <p:anim calcmode="lin" valueType="num">
                                      <p:cBhvr additive="base">
                                        <p:cTn id="31" dur="500" fill="hold"/>
                                        <p:tgtEl>
                                          <p:spTgt spid="5145"/>
                                        </p:tgtEl>
                                        <p:attrNameLst>
                                          <p:attrName>ppt_x</p:attrName>
                                        </p:attrNameLst>
                                      </p:cBhvr>
                                      <p:tavLst>
                                        <p:tav tm="0">
                                          <p:val>
                                            <p:strVal val="#ppt_x"/>
                                          </p:val>
                                        </p:tav>
                                        <p:tav tm="100000">
                                          <p:val>
                                            <p:strVal val="#ppt_x"/>
                                          </p:val>
                                        </p:tav>
                                      </p:tavLst>
                                    </p:anim>
                                    <p:anim calcmode="lin" valueType="num">
                                      <p:cBhvr additive="base">
                                        <p:cTn id="32" dur="500" fill="hold"/>
                                        <p:tgtEl>
                                          <p:spTgt spid="514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146"/>
                                        </p:tgtEl>
                                        <p:attrNameLst>
                                          <p:attrName>style.visibility</p:attrName>
                                        </p:attrNameLst>
                                      </p:cBhvr>
                                      <p:to>
                                        <p:strVal val="visible"/>
                                      </p:to>
                                    </p:set>
                                    <p:anim calcmode="lin" valueType="num">
                                      <p:cBhvr additive="base">
                                        <p:cTn id="37" dur="500" fill="hold"/>
                                        <p:tgtEl>
                                          <p:spTgt spid="5146"/>
                                        </p:tgtEl>
                                        <p:attrNameLst>
                                          <p:attrName>ppt_x</p:attrName>
                                        </p:attrNameLst>
                                      </p:cBhvr>
                                      <p:tavLst>
                                        <p:tav tm="0">
                                          <p:val>
                                            <p:strVal val="#ppt_x"/>
                                          </p:val>
                                        </p:tav>
                                        <p:tav tm="100000">
                                          <p:val>
                                            <p:strVal val="#ppt_x"/>
                                          </p:val>
                                        </p:tav>
                                      </p:tavLst>
                                    </p:anim>
                                    <p:anim calcmode="lin" valueType="num">
                                      <p:cBhvr additive="base">
                                        <p:cTn id="38" dur="500" fill="hold"/>
                                        <p:tgtEl>
                                          <p:spTgt spid="51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7" grpId="0" autoUpdateAnimBg="0"/>
      <p:bldP spid="5138" grpId="0" autoUpdateAnimBg="0"/>
      <p:bldP spid="5143" grpId="0" autoUpdateAnimBg="0"/>
      <p:bldP spid="5144" grpId="0" autoUpdateAnimBg="0"/>
      <p:bldP spid="5145" grpId="0" autoUpdateAnimBg="0"/>
      <p:bldP spid="5146"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AutoShape 2"/>
          <p:cNvSpPr>
            <a:spLocks noGrp="1" noChangeArrowheads="1"/>
          </p:cNvSpPr>
          <p:nvPr>
            <p:ph idx="1"/>
          </p:nvPr>
        </p:nvSpPr>
        <p:spPr>
          <a:xfrm>
            <a:off x="1828800" y="1219200"/>
            <a:ext cx="6934200" cy="5410200"/>
          </a:xfrm>
          <a:prstGeom prst="flowChartAlternateProcess">
            <a:avLst/>
          </a:prstGeom>
          <a:solidFill>
            <a:schemeClr val="bg1"/>
          </a:solidFill>
          <a:ln>
            <a:solidFill>
              <a:schemeClr val="tx1"/>
            </a:solidFill>
            <a:headEnd type="none" w="med" len="med"/>
            <a:tailEnd type="none" w="med" len="med"/>
          </a:ln>
          <a:effectLst>
            <a:prstShdw prst="shdw18" dist="17961" dir="13500000">
              <a:schemeClr val="tx1">
                <a:gamma/>
                <a:shade val="60000"/>
                <a:invGamma/>
              </a:schemeClr>
            </a:prstShdw>
          </a:effectLst>
        </p:spPr>
        <p:txBody>
          <a:bodyPr/>
          <a:lstStyle/>
          <a:p>
            <a:pPr marL="625475" indent="-285750" eaLnBrk="1" hangingPunct="1">
              <a:defRPr/>
            </a:pPr>
            <a:endParaRPr lang="en-US" sz="1800" smtClean="0"/>
          </a:p>
          <a:p>
            <a:pPr marL="625475" indent="-285750" eaLnBrk="1" hangingPunct="1">
              <a:defRPr/>
            </a:pPr>
            <a:r>
              <a:rPr lang="en-US" sz="1800" b="1" smtClean="0"/>
              <a:t>Kumpulan data/info/kebijakan</a:t>
            </a:r>
          </a:p>
          <a:p>
            <a:pPr marL="625475" indent="-285750" eaLnBrk="1" hangingPunct="1">
              <a:defRPr/>
            </a:pPr>
            <a:r>
              <a:rPr lang="en-US" sz="1800" b="1" smtClean="0"/>
              <a:t>Analisis kebijakan/data/info</a:t>
            </a:r>
            <a:endParaRPr lang="en-US" sz="2000" b="1" smtClean="0"/>
          </a:p>
        </p:txBody>
      </p:sp>
      <p:sp>
        <p:nvSpPr>
          <p:cNvPr id="33" name="Slide Number Placeholder 5"/>
          <p:cNvSpPr>
            <a:spLocks noGrp="1"/>
          </p:cNvSpPr>
          <p:nvPr>
            <p:ph type="sldNum" sz="quarter" idx="12"/>
          </p:nvPr>
        </p:nvSpPr>
        <p:spPr/>
        <p:txBody>
          <a:bodyPr/>
          <a:lstStyle/>
          <a:p>
            <a:pPr>
              <a:defRPr/>
            </a:pPr>
            <a:fld id="{E973DB7C-F335-46B5-ACC9-6DD7CBA639D9}" type="slidenum">
              <a:rPr lang="en-US"/>
              <a:pPr>
                <a:defRPr/>
              </a:pPr>
              <a:t>14</a:t>
            </a:fld>
            <a:endParaRPr lang="en-US"/>
          </a:p>
        </p:txBody>
      </p:sp>
      <p:grpSp>
        <p:nvGrpSpPr>
          <p:cNvPr id="2" name="Group 3"/>
          <p:cNvGrpSpPr>
            <a:grpSpLocks/>
          </p:cNvGrpSpPr>
          <p:nvPr/>
        </p:nvGrpSpPr>
        <p:grpSpPr bwMode="auto">
          <a:xfrm>
            <a:off x="457200" y="152400"/>
            <a:ext cx="8229600" cy="639763"/>
            <a:chOff x="288" y="173"/>
            <a:chExt cx="5184" cy="403"/>
          </a:xfrm>
        </p:grpSpPr>
        <p:sp>
          <p:nvSpPr>
            <p:cNvPr id="29727" name="Rectangle 4"/>
            <p:cNvSpPr>
              <a:spLocks noChangeArrowheads="1"/>
            </p:cNvSpPr>
            <p:nvPr/>
          </p:nvSpPr>
          <p:spPr bwMode="auto">
            <a:xfrm>
              <a:off x="528" y="192"/>
              <a:ext cx="4704" cy="384"/>
            </a:xfrm>
            <a:prstGeom prst="rect">
              <a:avLst/>
            </a:prstGeom>
            <a:solidFill>
              <a:schemeClr val="accent1"/>
            </a:solidFill>
            <a:ln w="9525">
              <a:noFill/>
              <a:miter lim="800000"/>
              <a:headEnd/>
              <a:tailEnd/>
            </a:ln>
          </p:spPr>
          <p:txBody>
            <a:bodyPr wrap="none" anchor="ctr"/>
            <a:lstStyle/>
            <a:p>
              <a:endParaRPr lang="en-US"/>
            </a:p>
          </p:txBody>
        </p:sp>
        <p:sp>
          <p:nvSpPr>
            <p:cNvPr id="29728" name="Rectangle 5"/>
            <p:cNvSpPr>
              <a:spLocks noChangeArrowheads="1"/>
            </p:cNvSpPr>
            <p:nvPr/>
          </p:nvSpPr>
          <p:spPr bwMode="auto">
            <a:xfrm>
              <a:off x="288" y="173"/>
              <a:ext cx="5184" cy="403"/>
            </a:xfrm>
            <a:prstGeom prst="rect">
              <a:avLst/>
            </a:prstGeom>
            <a:noFill/>
            <a:ln w="9525">
              <a:noFill/>
              <a:miter lim="800000"/>
              <a:headEnd/>
              <a:tailEnd/>
            </a:ln>
          </p:spPr>
          <p:txBody>
            <a:bodyPr anchor="ctr"/>
            <a:lstStyle/>
            <a:p>
              <a:pPr algn="ctr" eaLnBrk="1" hangingPunct="1"/>
              <a:r>
                <a:rPr lang="en-US" sz="3200" b="1">
                  <a:solidFill>
                    <a:schemeClr val="tx2"/>
                  </a:solidFill>
                </a:rPr>
                <a:t>Bagaimana melakukan Advokasi</a:t>
              </a:r>
              <a:endParaRPr lang="en-GB" sz="3200" b="1">
                <a:solidFill>
                  <a:schemeClr val="tx2"/>
                </a:solidFill>
              </a:endParaRPr>
            </a:p>
          </p:txBody>
        </p:sp>
      </p:grpSp>
      <p:sp>
        <p:nvSpPr>
          <p:cNvPr id="29701" name="AutoShape 6"/>
          <p:cNvSpPr>
            <a:spLocks noChangeArrowheads="1"/>
          </p:cNvSpPr>
          <p:nvPr/>
        </p:nvSpPr>
        <p:spPr bwMode="auto">
          <a:xfrm>
            <a:off x="609600" y="3505200"/>
            <a:ext cx="1447800" cy="533400"/>
          </a:xfrm>
          <a:prstGeom prst="roundRect">
            <a:avLst>
              <a:gd name="adj" fmla="val 16667"/>
            </a:avLst>
          </a:prstGeom>
          <a:solidFill>
            <a:schemeClr val="accent1"/>
          </a:solidFill>
          <a:ln w="9525">
            <a:solidFill>
              <a:schemeClr val="tx1"/>
            </a:solidFill>
            <a:round/>
            <a:headEnd/>
            <a:tailEnd/>
          </a:ln>
        </p:spPr>
        <p:txBody>
          <a:bodyPr wrap="none" anchor="ctr"/>
          <a:lstStyle/>
          <a:p>
            <a:pPr algn="ctr" eaLnBrk="1" hangingPunct="1"/>
            <a:r>
              <a:rPr lang="en-US" sz="1400" b="1"/>
              <a:t>Persiapan &amp;</a:t>
            </a:r>
          </a:p>
          <a:p>
            <a:pPr algn="ctr" eaLnBrk="1" hangingPunct="1"/>
            <a:r>
              <a:rPr lang="en-US" sz="1400" b="1"/>
              <a:t>Pelaksanaan</a:t>
            </a:r>
          </a:p>
        </p:txBody>
      </p:sp>
      <p:sp>
        <p:nvSpPr>
          <p:cNvPr id="29702" name="AutoShape 7"/>
          <p:cNvSpPr>
            <a:spLocks noChangeArrowheads="1"/>
          </p:cNvSpPr>
          <p:nvPr/>
        </p:nvSpPr>
        <p:spPr bwMode="auto">
          <a:xfrm>
            <a:off x="57150" y="4724400"/>
            <a:ext cx="1676400" cy="533400"/>
          </a:xfrm>
          <a:prstGeom prst="roundRect">
            <a:avLst>
              <a:gd name="adj" fmla="val 16667"/>
            </a:avLst>
          </a:prstGeom>
          <a:solidFill>
            <a:schemeClr val="accent1"/>
          </a:solidFill>
          <a:ln w="9525">
            <a:solidFill>
              <a:schemeClr val="tx1"/>
            </a:solidFill>
            <a:round/>
            <a:headEnd/>
            <a:tailEnd/>
          </a:ln>
        </p:spPr>
        <p:txBody>
          <a:bodyPr wrap="none" anchor="ctr"/>
          <a:lstStyle/>
          <a:p>
            <a:pPr algn="r" eaLnBrk="1" hangingPunct="1"/>
            <a:r>
              <a:rPr lang="en-US" sz="1400" b="1"/>
              <a:t>Identifikasi</a:t>
            </a:r>
          </a:p>
          <a:p>
            <a:pPr algn="r" eaLnBrk="1" hangingPunct="1"/>
            <a:r>
              <a:rPr lang="en-US" sz="1400" b="1"/>
              <a:t>Pemercaya/mitra</a:t>
            </a:r>
          </a:p>
        </p:txBody>
      </p:sp>
      <p:sp>
        <p:nvSpPr>
          <p:cNvPr id="29703" name="Line 8"/>
          <p:cNvSpPr>
            <a:spLocks noChangeShapeType="1"/>
          </p:cNvSpPr>
          <p:nvPr/>
        </p:nvSpPr>
        <p:spPr bwMode="auto">
          <a:xfrm>
            <a:off x="1447800" y="4038600"/>
            <a:ext cx="0" cy="685800"/>
          </a:xfrm>
          <a:prstGeom prst="line">
            <a:avLst/>
          </a:prstGeom>
          <a:noFill/>
          <a:ln w="19050">
            <a:solidFill>
              <a:schemeClr val="tx1"/>
            </a:solidFill>
            <a:round/>
            <a:headEnd/>
            <a:tailEnd/>
          </a:ln>
        </p:spPr>
        <p:txBody>
          <a:bodyPr/>
          <a:lstStyle/>
          <a:p>
            <a:endParaRPr lang="en-US"/>
          </a:p>
        </p:txBody>
      </p:sp>
      <p:sp>
        <p:nvSpPr>
          <p:cNvPr id="29704" name="AutoShape 9"/>
          <p:cNvSpPr>
            <a:spLocks noChangeArrowheads="1"/>
          </p:cNvSpPr>
          <p:nvPr/>
        </p:nvSpPr>
        <p:spPr bwMode="auto">
          <a:xfrm>
            <a:off x="2209800" y="3505200"/>
            <a:ext cx="1447800" cy="914400"/>
          </a:xfrm>
          <a:prstGeom prst="roundRect">
            <a:avLst>
              <a:gd name="adj" fmla="val 16667"/>
            </a:avLst>
          </a:prstGeom>
          <a:solidFill>
            <a:schemeClr val="accent1"/>
          </a:solidFill>
          <a:ln w="9525">
            <a:solidFill>
              <a:schemeClr val="tx1"/>
            </a:solidFill>
            <a:round/>
            <a:headEnd/>
            <a:tailEnd/>
          </a:ln>
        </p:spPr>
        <p:txBody>
          <a:bodyPr wrap="none" anchor="ctr"/>
          <a:lstStyle/>
          <a:p>
            <a:pPr algn="ctr" eaLnBrk="1" hangingPunct="1"/>
            <a:r>
              <a:rPr lang="en-US" sz="1400" b="1"/>
              <a:t>Bentuk</a:t>
            </a:r>
          </a:p>
          <a:p>
            <a:pPr algn="ctr" eaLnBrk="1" hangingPunct="1"/>
            <a:r>
              <a:rPr lang="en-US" sz="1400" b="1"/>
              <a:t>Jejaring inti</a:t>
            </a:r>
          </a:p>
          <a:p>
            <a:pPr algn="ctr" eaLnBrk="1" hangingPunct="1"/>
            <a:r>
              <a:rPr lang="en-US" sz="1400" b="1"/>
              <a:t>Kesehatan</a:t>
            </a:r>
          </a:p>
          <a:p>
            <a:pPr algn="ctr" eaLnBrk="1" hangingPunct="1"/>
            <a:r>
              <a:rPr lang="en-US" sz="1400" b="1"/>
              <a:t>masyarakat</a:t>
            </a:r>
          </a:p>
        </p:txBody>
      </p:sp>
      <p:sp>
        <p:nvSpPr>
          <p:cNvPr id="29705" name="AutoShape 10"/>
          <p:cNvSpPr>
            <a:spLocks noChangeArrowheads="1"/>
          </p:cNvSpPr>
          <p:nvPr/>
        </p:nvSpPr>
        <p:spPr bwMode="auto">
          <a:xfrm>
            <a:off x="3886200" y="3505200"/>
            <a:ext cx="1676400" cy="914400"/>
          </a:xfrm>
          <a:prstGeom prst="roundRect">
            <a:avLst>
              <a:gd name="adj" fmla="val 16667"/>
            </a:avLst>
          </a:prstGeom>
          <a:solidFill>
            <a:schemeClr val="accent1"/>
          </a:solidFill>
          <a:ln w="9525">
            <a:solidFill>
              <a:schemeClr val="tx1"/>
            </a:solidFill>
            <a:round/>
            <a:headEnd/>
            <a:tailEnd/>
          </a:ln>
        </p:spPr>
        <p:txBody>
          <a:bodyPr wrap="none" anchor="ctr"/>
          <a:lstStyle/>
          <a:p>
            <a:pPr algn="ctr" eaLnBrk="1" hangingPunct="1"/>
            <a:r>
              <a:rPr lang="en-US" sz="1400" b="1"/>
              <a:t>Pilih isu strategis</a:t>
            </a:r>
          </a:p>
          <a:p>
            <a:pPr algn="ctr" eaLnBrk="1" hangingPunct="1"/>
            <a:r>
              <a:rPr lang="en-US" sz="1400" b="1"/>
              <a:t>Kemas semenarik</a:t>
            </a:r>
          </a:p>
          <a:p>
            <a:pPr algn="ctr" eaLnBrk="1" hangingPunct="1"/>
            <a:r>
              <a:rPr lang="en-US" sz="1400" b="1"/>
              <a:t>mungkin</a:t>
            </a:r>
          </a:p>
        </p:txBody>
      </p:sp>
      <p:sp>
        <p:nvSpPr>
          <p:cNvPr id="29706" name="AutoShape 11"/>
          <p:cNvSpPr>
            <a:spLocks noChangeArrowheads="1"/>
          </p:cNvSpPr>
          <p:nvPr/>
        </p:nvSpPr>
        <p:spPr bwMode="auto">
          <a:xfrm>
            <a:off x="5715000" y="2895600"/>
            <a:ext cx="1447800" cy="914400"/>
          </a:xfrm>
          <a:prstGeom prst="roundRect">
            <a:avLst>
              <a:gd name="adj" fmla="val 16667"/>
            </a:avLst>
          </a:prstGeom>
          <a:solidFill>
            <a:schemeClr val="accent1"/>
          </a:solidFill>
          <a:ln w="9525">
            <a:solidFill>
              <a:schemeClr val="tx1"/>
            </a:solidFill>
            <a:round/>
            <a:headEnd/>
            <a:tailEnd/>
          </a:ln>
        </p:spPr>
        <p:txBody>
          <a:bodyPr wrap="none" anchor="ctr"/>
          <a:lstStyle/>
          <a:p>
            <a:pPr algn="ctr" eaLnBrk="1" hangingPunct="1"/>
            <a:r>
              <a:rPr lang="en-US" sz="1400" b="1"/>
              <a:t>Pengaruhi</a:t>
            </a:r>
          </a:p>
          <a:p>
            <a:pPr algn="ctr" eaLnBrk="1" hangingPunct="1"/>
            <a:r>
              <a:rPr lang="en-US" sz="1400" b="1"/>
              <a:t>Pembuat opini &amp;</a:t>
            </a:r>
          </a:p>
          <a:p>
            <a:pPr algn="ctr" eaLnBrk="1" hangingPunct="1"/>
            <a:r>
              <a:rPr lang="en-US" sz="1400" b="1"/>
              <a:t>Media massa</a:t>
            </a:r>
          </a:p>
        </p:txBody>
      </p:sp>
      <p:sp>
        <p:nvSpPr>
          <p:cNvPr id="29707" name="AutoShape 12"/>
          <p:cNvSpPr>
            <a:spLocks noChangeArrowheads="1"/>
          </p:cNvSpPr>
          <p:nvPr/>
        </p:nvSpPr>
        <p:spPr bwMode="auto">
          <a:xfrm>
            <a:off x="5715000" y="3962400"/>
            <a:ext cx="1447800" cy="914400"/>
          </a:xfrm>
          <a:prstGeom prst="roundRect">
            <a:avLst>
              <a:gd name="adj" fmla="val 16667"/>
            </a:avLst>
          </a:prstGeom>
          <a:solidFill>
            <a:schemeClr val="accent1"/>
          </a:solidFill>
          <a:ln w="9525">
            <a:solidFill>
              <a:schemeClr val="tx1"/>
            </a:solidFill>
            <a:round/>
            <a:headEnd/>
            <a:tailEnd/>
          </a:ln>
        </p:spPr>
        <p:txBody>
          <a:bodyPr wrap="none" anchor="ctr"/>
          <a:lstStyle/>
          <a:p>
            <a:pPr algn="ctr" eaLnBrk="1" hangingPunct="1"/>
            <a:r>
              <a:rPr lang="en-US" sz="1400" b="1"/>
              <a:t>Pengaruhi pem-</a:t>
            </a:r>
            <a:br>
              <a:rPr lang="en-US" sz="1400" b="1"/>
            </a:br>
            <a:r>
              <a:rPr lang="en-US" sz="1400" b="1"/>
              <a:t>buat &amp; pelaksana</a:t>
            </a:r>
            <a:br>
              <a:rPr lang="en-US" sz="1400" b="1"/>
            </a:br>
            <a:r>
              <a:rPr lang="en-US" sz="1400" b="1"/>
              <a:t>kebijakan</a:t>
            </a:r>
          </a:p>
        </p:txBody>
      </p:sp>
      <p:sp>
        <p:nvSpPr>
          <p:cNvPr id="29708" name="AutoShape 13"/>
          <p:cNvSpPr>
            <a:spLocks noChangeArrowheads="1"/>
          </p:cNvSpPr>
          <p:nvPr/>
        </p:nvSpPr>
        <p:spPr bwMode="auto">
          <a:xfrm>
            <a:off x="7315200" y="3657600"/>
            <a:ext cx="1600200" cy="533400"/>
          </a:xfrm>
          <a:prstGeom prst="roundRect">
            <a:avLst>
              <a:gd name="adj" fmla="val 16667"/>
            </a:avLst>
          </a:prstGeom>
          <a:solidFill>
            <a:schemeClr val="accent1"/>
          </a:solidFill>
          <a:ln w="9525">
            <a:solidFill>
              <a:schemeClr val="tx1"/>
            </a:solidFill>
            <a:round/>
            <a:headEnd/>
            <a:tailEnd/>
          </a:ln>
        </p:spPr>
        <p:txBody>
          <a:bodyPr wrap="none" anchor="ctr"/>
          <a:lstStyle/>
          <a:p>
            <a:pPr algn="r" eaLnBrk="1" hangingPunct="1"/>
            <a:r>
              <a:rPr lang="en-US" sz="1400" b="1"/>
              <a:t>Perubahan </a:t>
            </a:r>
          </a:p>
          <a:p>
            <a:pPr algn="r" eaLnBrk="1" hangingPunct="1"/>
            <a:r>
              <a:rPr lang="en-US" sz="1400" b="1"/>
              <a:t>Kebijakan publik</a:t>
            </a:r>
          </a:p>
        </p:txBody>
      </p:sp>
      <p:sp>
        <p:nvSpPr>
          <p:cNvPr id="29709" name="AutoShape 14"/>
          <p:cNvSpPr>
            <a:spLocks noChangeArrowheads="1"/>
          </p:cNvSpPr>
          <p:nvPr/>
        </p:nvSpPr>
        <p:spPr bwMode="auto">
          <a:xfrm>
            <a:off x="6553200" y="1676400"/>
            <a:ext cx="1447800" cy="914400"/>
          </a:xfrm>
          <a:prstGeom prst="roundRect">
            <a:avLst>
              <a:gd name="adj" fmla="val 16667"/>
            </a:avLst>
          </a:prstGeom>
          <a:noFill/>
          <a:ln w="9525">
            <a:noFill/>
            <a:round/>
            <a:headEnd/>
            <a:tailEnd/>
          </a:ln>
        </p:spPr>
        <p:txBody>
          <a:bodyPr wrap="none" anchor="ctr"/>
          <a:lstStyle/>
          <a:p>
            <a:pPr eaLnBrk="1" hangingPunct="1"/>
            <a:r>
              <a:rPr lang="en-US" sz="1400" b="1" dirty="0" err="1"/>
              <a:t>Lobi</a:t>
            </a:r>
            <a:r>
              <a:rPr lang="en-US" sz="1400" b="1" dirty="0"/>
              <a:t/>
            </a:r>
            <a:br>
              <a:rPr lang="en-US" sz="1400" b="1" dirty="0"/>
            </a:br>
            <a:r>
              <a:rPr lang="en-US" sz="1400" b="1" dirty="0" err="1"/>
              <a:t>Negoisasi</a:t>
            </a:r>
            <a:r>
              <a:rPr lang="en-US" sz="1400" b="1" dirty="0"/>
              <a:t/>
            </a:r>
            <a:br>
              <a:rPr lang="en-US" sz="1400" b="1" dirty="0"/>
            </a:br>
            <a:r>
              <a:rPr lang="en-US" sz="1400" b="1" dirty="0" err="1"/>
              <a:t>Mediasi</a:t>
            </a:r>
            <a:r>
              <a:rPr lang="en-US" sz="1400" b="1" dirty="0"/>
              <a:t/>
            </a:r>
            <a:br>
              <a:rPr lang="en-US" sz="1400" b="1" dirty="0"/>
            </a:br>
            <a:r>
              <a:rPr lang="en-US" sz="1400" b="1" dirty="0"/>
              <a:t>Dialog</a:t>
            </a:r>
            <a:br>
              <a:rPr lang="en-US" sz="1400" b="1" dirty="0"/>
            </a:br>
            <a:r>
              <a:rPr lang="en-US" sz="1400" b="1" dirty="0" err="1"/>
              <a:t>Petisi-Resolosi</a:t>
            </a:r>
            <a:endParaRPr lang="en-US" sz="1400" b="1" dirty="0"/>
          </a:p>
        </p:txBody>
      </p:sp>
      <p:sp>
        <p:nvSpPr>
          <p:cNvPr id="29710" name="AutoShape 15"/>
          <p:cNvSpPr>
            <a:spLocks noChangeArrowheads="1"/>
          </p:cNvSpPr>
          <p:nvPr/>
        </p:nvSpPr>
        <p:spPr bwMode="auto">
          <a:xfrm>
            <a:off x="6400800" y="5257800"/>
            <a:ext cx="1447800" cy="914400"/>
          </a:xfrm>
          <a:prstGeom prst="roundRect">
            <a:avLst>
              <a:gd name="adj" fmla="val 16667"/>
            </a:avLst>
          </a:prstGeom>
          <a:noFill/>
          <a:ln w="9525">
            <a:noFill/>
            <a:round/>
            <a:headEnd/>
            <a:tailEnd/>
          </a:ln>
        </p:spPr>
        <p:txBody>
          <a:bodyPr wrap="none" anchor="ctr"/>
          <a:lstStyle/>
          <a:p>
            <a:pPr eaLnBrk="1" hangingPunct="1">
              <a:lnSpc>
                <a:spcPct val="80000"/>
              </a:lnSpc>
            </a:pPr>
            <a:r>
              <a:rPr lang="en-US" sz="1400" b="1" dirty="0" err="1"/>
              <a:t>Mobilisasi</a:t>
            </a:r>
            <a:endParaRPr lang="en-US" sz="1400" b="1" dirty="0"/>
          </a:p>
          <a:p>
            <a:pPr eaLnBrk="1" hangingPunct="1">
              <a:lnSpc>
                <a:spcPct val="80000"/>
              </a:lnSpc>
            </a:pPr>
            <a:r>
              <a:rPr lang="en-US" sz="1400" b="1" dirty="0"/>
              <a:t>Seminar</a:t>
            </a:r>
            <a:br>
              <a:rPr lang="en-US" sz="1400" b="1" dirty="0"/>
            </a:br>
            <a:r>
              <a:rPr lang="en-US" sz="1400" b="1" dirty="0" err="1"/>
              <a:t>Kampanye</a:t>
            </a:r>
            <a:r>
              <a:rPr lang="en-US" sz="1400" b="1" dirty="0"/>
              <a:t/>
            </a:r>
            <a:br>
              <a:rPr lang="en-US" sz="1400" b="1" dirty="0"/>
            </a:br>
            <a:r>
              <a:rPr lang="en-US" sz="1400" b="1" dirty="0" err="1"/>
              <a:t>Siaran</a:t>
            </a:r>
            <a:r>
              <a:rPr lang="en-US" sz="1400" b="1" dirty="0"/>
              <a:t>/</a:t>
            </a:r>
            <a:r>
              <a:rPr lang="en-US" sz="1400" b="1" dirty="0" err="1"/>
              <a:t>penggunaan</a:t>
            </a:r>
            <a:r>
              <a:rPr lang="en-US" sz="1400" b="1" dirty="0"/>
              <a:t> Media</a:t>
            </a:r>
          </a:p>
          <a:p>
            <a:pPr eaLnBrk="1" hangingPunct="1">
              <a:lnSpc>
                <a:spcPct val="80000"/>
              </a:lnSpc>
            </a:pPr>
            <a:r>
              <a:rPr lang="en-US" sz="1400" b="1" dirty="0" err="1"/>
              <a:t>Jajak</a:t>
            </a:r>
            <a:r>
              <a:rPr lang="en-US" sz="1400" b="1" dirty="0"/>
              <a:t> </a:t>
            </a:r>
            <a:r>
              <a:rPr lang="en-US" sz="1400" b="1" dirty="0" err="1"/>
              <a:t>pendapat</a:t>
            </a:r>
            <a:endParaRPr lang="en-US" sz="1400" b="1" dirty="0"/>
          </a:p>
          <a:p>
            <a:pPr eaLnBrk="1" hangingPunct="1">
              <a:lnSpc>
                <a:spcPct val="80000"/>
              </a:lnSpc>
            </a:pPr>
            <a:r>
              <a:rPr lang="en-US" sz="1400" b="1" dirty="0" err="1"/>
              <a:t>Debat</a:t>
            </a:r>
            <a:endParaRPr lang="en-US" sz="1400" b="1" dirty="0"/>
          </a:p>
          <a:p>
            <a:pPr eaLnBrk="1" hangingPunct="1">
              <a:lnSpc>
                <a:spcPct val="80000"/>
              </a:lnSpc>
            </a:pPr>
            <a:r>
              <a:rPr lang="en-US" sz="1400" b="1" dirty="0" err="1"/>
              <a:t>Selebaran</a:t>
            </a:r>
            <a:r>
              <a:rPr lang="en-US" sz="1400" b="1" dirty="0"/>
              <a:t/>
            </a:r>
            <a:br>
              <a:rPr lang="en-US" sz="1400" b="1" dirty="0"/>
            </a:br>
            <a:r>
              <a:rPr lang="en-US" sz="1400" b="1" dirty="0" err="1"/>
              <a:t>Klp</a:t>
            </a:r>
            <a:r>
              <a:rPr lang="en-US" sz="1400" b="1" dirty="0"/>
              <a:t>. </a:t>
            </a:r>
            <a:r>
              <a:rPr lang="en-US" sz="1400" b="1" dirty="0" err="1"/>
              <a:t>peduli</a:t>
            </a:r>
            <a:endParaRPr lang="en-US" sz="1400" b="1" dirty="0"/>
          </a:p>
        </p:txBody>
      </p:sp>
      <p:sp>
        <p:nvSpPr>
          <p:cNvPr id="29711" name="Text Box 16"/>
          <p:cNvSpPr txBox="1">
            <a:spLocks noChangeArrowheads="1"/>
          </p:cNvSpPr>
          <p:nvPr/>
        </p:nvSpPr>
        <p:spPr bwMode="auto">
          <a:xfrm>
            <a:off x="3108325" y="5294313"/>
            <a:ext cx="2495550" cy="366712"/>
          </a:xfrm>
          <a:prstGeom prst="rect">
            <a:avLst/>
          </a:prstGeom>
          <a:noFill/>
          <a:ln w="9525">
            <a:noFill/>
            <a:miter lim="800000"/>
            <a:headEnd/>
            <a:tailEnd/>
          </a:ln>
        </p:spPr>
        <p:txBody>
          <a:bodyPr wrap="none">
            <a:spAutoFit/>
          </a:bodyPr>
          <a:lstStyle/>
          <a:p>
            <a:pPr eaLnBrk="1" hangingPunct="1"/>
            <a:r>
              <a:rPr lang="en-US" b="1" i="1"/>
              <a:t>Perencanaan strategi</a:t>
            </a:r>
          </a:p>
        </p:txBody>
      </p:sp>
      <p:sp>
        <p:nvSpPr>
          <p:cNvPr id="29712" name="Text Box 17"/>
          <p:cNvSpPr txBox="1">
            <a:spLocks noChangeArrowheads="1"/>
          </p:cNvSpPr>
          <p:nvPr/>
        </p:nvSpPr>
        <p:spPr bwMode="auto">
          <a:xfrm>
            <a:off x="3505200" y="6248400"/>
            <a:ext cx="2165350" cy="366713"/>
          </a:xfrm>
          <a:prstGeom prst="rect">
            <a:avLst/>
          </a:prstGeom>
          <a:noFill/>
          <a:ln w="9525">
            <a:noFill/>
            <a:miter lim="800000"/>
            <a:headEnd/>
            <a:tailEnd/>
          </a:ln>
        </p:spPr>
        <p:txBody>
          <a:bodyPr wrap="none">
            <a:spAutoFit/>
          </a:bodyPr>
          <a:lstStyle/>
          <a:p>
            <a:pPr eaLnBrk="1" hangingPunct="1"/>
            <a:r>
              <a:rPr lang="en-US" b="1" i="1"/>
              <a:t>Evaluasi/penilaian</a:t>
            </a:r>
          </a:p>
        </p:txBody>
      </p:sp>
      <p:sp>
        <p:nvSpPr>
          <p:cNvPr id="29713" name="Text Box 18"/>
          <p:cNvSpPr txBox="1">
            <a:spLocks noChangeArrowheads="1"/>
          </p:cNvSpPr>
          <p:nvPr/>
        </p:nvSpPr>
        <p:spPr bwMode="auto">
          <a:xfrm>
            <a:off x="3657600" y="1143000"/>
            <a:ext cx="2800350" cy="366713"/>
          </a:xfrm>
          <a:prstGeom prst="rect">
            <a:avLst/>
          </a:prstGeom>
          <a:noFill/>
          <a:ln w="9525">
            <a:noFill/>
            <a:miter lim="800000"/>
            <a:headEnd/>
            <a:tailEnd/>
          </a:ln>
        </p:spPr>
        <p:txBody>
          <a:bodyPr wrap="none">
            <a:spAutoFit/>
          </a:bodyPr>
          <a:lstStyle/>
          <a:p>
            <a:pPr eaLnBrk="1" hangingPunct="1"/>
            <a:r>
              <a:rPr lang="en-US" b="1" i="1"/>
              <a:t>Pemantauan/monitoring</a:t>
            </a:r>
          </a:p>
        </p:txBody>
      </p:sp>
      <p:sp>
        <p:nvSpPr>
          <p:cNvPr id="29714" name="Text Box 19"/>
          <p:cNvSpPr txBox="1">
            <a:spLocks noChangeArrowheads="1"/>
          </p:cNvSpPr>
          <p:nvPr/>
        </p:nvSpPr>
        <p:spPr bwMode="auto">
          <a:xfrm>
            <a:off x="3352800" y="1009650"/>
            <a:ext cx="331788" cy="396875"/>
          </a:xfrm>
          <a:prstGeom prst="rect">
            <a:avLst/>
          </a:prstGeom>
          <a:noFill/>
          <a:ln w="9525">
            <a:noFill/>
            <a:miter lim="800000"/>
            <a:headEnd/>
            <a:tailEnd/>
          </a:ln>
        </p:spPr>
        <p:txBody>
          <a:bodyPr wrap="none">
            <a:spAutoFit/>
          </a:bodyPr>
          <a:lstStyle/>
          <a:p>
            <a:pPr eaLnBrk="1" hangingPunct="1"/>
            <a:r>
              <a:rPr lang="en-US" sz="2000" b="1"/>
              <a:t>&lt;</a:t>
            </a:r>
          </a:p>
        </p:txBody>
      </p:sp>
      <p:sp>
        <p:nvSpPr>
          <p:cNvPr id="29715" name="Text Box 20"/>
          <p:cNvSpPr txBox="1">
            <a:spLocks noChangeArrowheads="1"/>
          </p:cNvSpPr>
          <p:nvPr/>
        </p:nvSpPr>
        <p:spPr bwMode="auto">
          <a:xfrm>
            <a:off x="6324600" y="6432550"/>
            <a:ext cx="331788" cy="396875"/>
          </a:xfrm>
          <a:prstGeom prst="rect">
            <a:avLst/>
          </a:prstGeom>
          <a:noFill/>
          <a:ln w="9525">
            <a:noFill/>
            <a:miter lim="800000"/>
            <a:headEnd/>
            <a:tailEnd/>
          </a:ln>
        </p:spPr>
        <p:txBody>
          <a:bodyPr wrap="none">
            <a:spAutoFit/>
          </a:bodyPr>
          <a:lstStyle/>
          <a:p>
            <a:pPr eaLnBrk="1" hangingPunct="1"/>
            <a:r>
              <a:rPr lang="en-US" sz="2000" b="1"/>
              <a:t>&gt;</a:t>
            </a:r>
          </a:p>
        </p:txBody>
      </p:sp>
      <p:sp>
        <p:nvSpPr>
          <p:cNvPr id="29716" name="Text Box 21"/>
          <p:cNvSpPr txBox="1">
            <a:spLocks noChangeArrowheads="1"/>
          </p:cNvSpPr>
          <p:nvPr/>
        </p:nvSpPr>
        <p:spPr bwMode="auto">
          <a:xfrm>
            <a:off x="3200400" y="6432550"/>
            <a:ext cx="331788" cy="396875"/>
          </a:xfrm>
          <a:prstGeom prst="rect">
            <a:avLst/>
          </a:prstGeom>
          <a:noFill/>
          <a:ln w="9525">
            <a:noFill/>
            <a:miter lim="800000"/>
            <a:headEnd/>
            <a:tailEnd/>
          </a:ln>
        </p:spPr>
        <p:txBody>
          <a:bodyPr wrap="none">
            <a:spAutoFit/>
          </a:bodyPr>
          <a:lstStyle/>
          <a:p>
            <a:pPr eaLnBrk="1" hangingPunct="1"/>
            <a:r>
              <a:rPr lang="en-US" sz="2000" b="1"/>
              <a:t>&gt;</a:t>
            </a:r>
          </a:p>
        </p:txBody>
      </p:sp>
      <p:sp>
        <p:nvSpPr>
          <p:cNvPr id="29717" name="Text Box 22"/>
          <p:cNvSpPr txBox="1">
            <a:spLocks noChangeArrowheads="1"/>
          </p:cNvSpPr>
          <p:nvPr/>
        </p:nvSpPr>
        <p:spPr bwMode="auto">
          <a:xfrm rot="-5400000">
            <a:off x="8592344" y="4418806"/>
            <a:ext cx="331788" cy="396875"/>
          </a:xfrm>
          <a:prstGeom prst="rect">
            <a:avLst/>
          </a:prstGeom>
          <a:noFill/>
          <a:ln w="9525">
            <a:noFill/>
            <a:miter lim="800000"/>
            <a:headEnd/>
            <a:tailEnd/>
          </a:ln>
        </p:spPr>
        <p:txBody>
          <a:bodyPr wrap="none">
            <a:spAutoFit/>
          </a:bodyPr>
          <a:lstStyle/>
          <a:p>
            <a:pPr eaLnBrk="1" hangingPunct="1"/>
            <a:r>
              <a:rPr lang="en-US" sz="2000" b="1"/>
              <a:t>&gt;</a:t>
            </a:r>
          </a:p>
        </p:txBody>
      </p:sp>
      <p:sp>
        <p:nvSpPr>
          <p:cNvPr id="29718" name="Text Box 23"/>
          <p:cNvSpPr txBox="1">
            <a:spLocks noChangeArrowheads="1"/>
          </p:cNvSpPr>
          <p:nvPr/>
        </p:nvSpPr>
        <p:spPr bwMode="auto">
          <a:xfrm rot="5505703">
            <a:off x="1677194" y="2742406"/>
            <a:ext cx="331788" cy="396875"/>
          </a:xfrm>
          <a:prstGeom prst="rect">
            <a:avLst/>
          </a:prstGeom>
          <a:noFill/>
          <a:ln w="9525">
            <a:noFill/>
            <a:miter lim="800000"/>
            <a:headEnd/>
            <a:tailEnd/>
          </a:ln>
        </p:spPr>
        <p:txBody>
          <a:bodyPr wrap="none">
            <a:spAutoFit/>
          </a:bodyPr>
          <a:lstStyle/>
          <a:p>
            <a:pPr eaLnBrk="1" hangingPunct="1"/>
            <a:r>
              <a:rPr lang="en-US" sz="2000" b="1"/>
              <a:t>&gt;</a:t>
            </a:r>
          </a:p>
        </p:txBody>
      </p:sp>
      <p:sp>
        <p:nvSpPr>
          <p:cNvPr id="29719" name="Line 24"/>
          <p:cNvSpPr>
            <a:spLocks noChangeShapeType="1"/>
          </p:cNvSpPr>
          <p:nvPr/>
        </p:nvSpPr>
        <p:spPr bwMode="auto">
          <a:xfrm>
            <a:off x="2057400" y="3810000"/>
            <a:ext cx="152400" cy="0"/>
          </a:xfrm>
          <a:prstGeom prst="line">
            <a:avLst/>
          </a:prstGeom>
          <a:noFill/>
          <a:ln w="9525">
            <a:solidFill>
              <a:schemeClr val="tx1"/>
            </a:solidFill>
            <a:round/>
            <a:headEnd/>
            <a:tailEnd type="triangle" w="med" len="med"/>
          </a:ln>
        </p:spPr>
        <p:txBody>
          <a:bodyPr/>
          <a:lstStyle/>
          <a:p>
            <a:endParaRPr lang="en-US"/>
          </a:p>
        </p:txBody>
      </p:sp>
      <p:sp>
        <p:nvSpPr>
          <p:cNvPr id="29720" name="Line 25"/>
          <p:cNvSpPr>
            <a:spLocks noChangeShapeType="1"/>
          </p:cNvSpPr>
          <p:nvPr/>
        </p:nvSpPr>
        <p:spPr bwMode="auto">
          <a:xfrm>
            <a:off x="3657600" y="3886200"/>
            <a:ext cx="228600" cy="0"/>
          </a:xfrm>
          <a:prstGeom prst="line">
            <a:avLst/>
          </a:prstGeom>
          <a:noFill/>
          <a:ln w="9525">
            <a:solidFill>
              <a:schemeClr val="tx1"/>
            </a:solidFill>
            <a:round/>
            <a:headEnd/>
            <a:tailEnd type="triangle" w="med" len="med"/>
          </a:ln>
        </p:spPr>
        <p:txBody>
          <a:bodyPr/>
          <a:lstStyle/>
          <a:p>
            <a:endParaRPr lang="en-US"/>
          </a:p>
        </p:txBody>
      </p:sp>
      <p:sp>
        <p:nvSpPr>
          <p:cNvPr id="29721" name="Line 26"/>
          <p:cNvSpPr>
            <a:spLocks noChangeShapeType="1"/>
          </p:cNvSpPr>
          <p:nvPr/>
        </p:nvSpPr>
        <p:spPr bwMode="auto">
          <a:xfrm>
            <a:off x="5562600" y="3657600"/>
            <a:ext cx="152400" cy="0"/>
          </a:xfrm>
          <a:prstGeom prst="line">
            <a:avLst/>
          </a:prstGeom>
          <a:noFill/>
          <a:ln w="9525">
            <a:solidFill>
              <a:schemeClr val="tx1"/>
            </a:solidFill>
            <a:round/>
            <a:headEnd/>
            <a:tailEnd type="triangle" w="med" len="med"/>
          </a:ln>
        </p:spPr>
        <p:txBody>
          <a:bodyPr/>
          <a:lstStyle/>
          <a:p>
            <a:endParaRPr lang="en-US"/>
          </a:p>
        </p:txBody>
      </p:sp>
      <p:sp>
        <p:nvSpPr>
          <p:cNvPr id="29722" name="Line 27"/>
          <p:cNvSpPr>
            <a:spLocks noChangeShapeType="1"/>
          </p:cNvSpPr>
          <p:nvPr/>
        </p:nvSpPr>
        <p:spPr bwMode="auto">
          <a:xfrm>
            <a:off x="5562600" y="4114800"/>
            <a:ext cx="152400" cy="0"/>
          </a:xfrm>
          <a:prstGeom prst="line">
            <a:avLst/>
          </a:prstGeom>
          <a:noFill/>
          <a:ln w="9525">
            <a:solidFill>
              <a:schemeClr val="tx1"/>
            </a:solidFill>
            <a:round/>
            <a:headEnd/>
            <a:tailEnd type="triangle" w="med" len="med"/>
          </a:ln>
        </p:spPr>
        <p:txBody>
          <a:bodyPr/>
          <a:lstStyle/>
          <a:p>
            <a:endParaRPr lang="en-US"/>
          </a:p>
        </p:txBody>
      </p:sp>
      <p:sp>
        <p:nvSpPr>
          <p:cNvPr id="29723" name="Line 28"/>
          <p:cNvSpPr>
            <a:spLocks noChangeShapeType="1"/>
          </p:cNvSpPr>
          <p:nvPr/>
        </p:nvSpPr>
        <p:spPr bwMode="auto">
          <a:xfrm flipV="1">
            <a:off x="7162800" y="4191000"/>
            <a:ext cx="228600" cy="228600"/>
          </a:xfrm>
          <a:prstGeom prst="line">
            <a:avLst/>
          </a:prstGeom>
          <a:noFill/>
          <a:ln w="9525">
            <a:solidFill>
              <a:schemeClr val="tx1"/>
            </a:solidFill>
            <a:round/>
            <a:headEnd/>
            <a:tailEnd type="triangle" w="med" len="med"/>
          </a:ln>
        </p:spPr>
        <p:txBody>
          <a:bodyPr/>
          <a:lstStyle/>
          <a:p>
            <a:endParaRPr lang="en-US"/>
          </a:p>
        </p:txBody>
      </p:sp>
      <p:sp>
        <p:nvSpPr>
          <p:cNvPr id="29724" name="Line 29"/>
          <p:cNvSpPr>
            <a:spLocks noChangeShapeType="1"/>
          </p:cNvSpPr>
          <p:nvPr/>
        </p:nvSpPr>
        <p:spPr bwMode="auto">
          <a:xfrm>
            <a:off x="7162800" y="3352800"/>
            <a:ext cx="228600" cy="228600"/>
          </a:xfrm>
          <a:prstGeom prst="line">
            <a:avLst/>
          </a:prstGeom>
          <a:noFill/>
          <a:ln w="9525">
            <a:solidFill>
              <a:schemeClr val="tx1"/>
            </a:solidFill>
            <a:round/>
            <a:headEnd/>
            <a:tailEnd type="triangle" w="med" len="med"/>
          </a:ln>
        </p:spPr>
        <p:txBody>
          <a:bodyPr/>
          <a:lstStyle/>
          <a:p>
            <a:endParaRPr lang="en-US"/>
          </a:p>
        </p:txBody>
      </p:sp>
      <p:sp>
        <p:nvSpPr>
          <p:cNvPr id="29725" name="AutoShape 30"/>
          <p:cNvSpPr>
            <a:spLocks noChangeArrowheads="1"/>
          </p:cNvSpPr>
          <p:nvPr/>
        </p:nvSpPr>
        <p:spPr bwMode="auto">
          <a:xfrm>
            <a:off x="3200400" y="4495800"/>
            <a:ext cx="1219200" cy="381000"/>
          </a:xfrm>
          <a:prstGeom prst="curvedUpArrow">
            <a:avLst>
              <a:gd name="adj1" fmla="val 64000"/>
              <a:gd name="adj2" fmla="val 128000"/>
              <a:gd name="adj3" fmla="val 33333"/>
            </a:avLst>
          </a:prstGeom>
          <a:solidFill>
            <a:schemeClr val="accent1"/>
          </a:solidFill>
          <a:ln w="9525">
            <a:solidFill>
              <a:schemeClr val="tx1"/>
            </a:solidFill>
            <a:miter lim="800000"/>
            <a:headEnd/>
            <a:tailEnd/>
          </a:ln>
        </p:spPr>
        <p:txBody>
          <a:bodyPr wrap="none" anchor="ctr"/>
          <a:lstStyle/>
          <a:p>
            <a:endParaRPr lang="en-US"/>
          </a:p>
        </p:txBody>
      </p:sp>
      <p:sp>
        <p:nvSpPr>
          <p:cNvPr id="29726" name="AutoShape 31"/>
          <p:cNvSpPr>
            <a:spLocks noChangeArrowheads="1"/>
          </p:cNvSpPr>
          <p:nvPr/>
        </p:nvSpPr>
        <p:spPr bwMode="auto">
          <a:xfrm rot="-10727204">
            <a:off x="3048000" y="3048000"/>
            <a:ext cx="1219200" cy="381000"/>
          </a:xfrm>
          <a:prstGeom prst="curvedUpArrow">
            <a:avLst>
              <a:gd name="adj1" fmla="val 64000"/>
              <a:gd name="adj2" fmla="val 128000"/>
              <a:gd name="adj3" fmla="val 33333"/>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p:cNvSpPr>
            <a:spLocks noGrp="1" noChangeArrowheads="1"/>
          </p:cNvSpPr>
          <p:nvPr>
            <p:ph type="sldNum" sz="quarter" idx="12"/>
          </p:nvPr>
        </p:nvSpPr>
        <p:spPr/>
        <p:txBody>
          <a:bodyPr/>
          <a:lstStyle/>
          <a:p>
            <a:pPr>
              <a:defRPr/>
            </a:pPr>
            <a:fld id="{873DC5F6-EA8E-445A-8A9D-4E7D558DD944}" type="slidenum">
              <a:rPr lang="en-US"/>
              <a:pPr>
                <a:defRPr/>
              </a:pPr>
              <a:t>15</a:t>
            </a:fld>
            <a:endParaRPr lang="en-US"/>
          </a:p>
        </p:txBody>
      </p:sp>
      <p:sp>
        <p:nvSpPr>
          <p:cNvPr id="163842" name="Rectangle 2"/>
          <p:cNvSpPr>
            <a:spLocks noGrp="1" noChangeArrowheads="1"/>
          </p:cNvSpPr>
          <p:nvPr>
            <p:ph type="subTitle" idx="1"/>
          </p:nvPr>
        </p:nvSpPr>
        <p:spPr>
          <a:xfrm>
            <a:off x="762000" y="1143000"/>
            <a:ext cx="7924800" cy="838200"/>
          </a:xfrm>
          <a:solidFill>
            <a:schemeClr val="folHlink"/>
          </a:solidFill>
        </p:spPr>
        <p:txBody>
          <a:bodyPr/>
          <a:lstStyle/>
          <a:p>
            <a:pPr eaLnBrk="1" hangingPunct="1">
              <a:defRPr/>
            </a:pPr>
            <a:r>
              <a:rPr lang="en-US" sz="2400" smtClean="0">
                <a:solidFill>
                  <a:schemeClr val="bg1"/>
                </a:solidFill>
              </a:rPr>
              <a:t>5 dari 10 anak kekurangan gizi vit A/garam beryodium, mengancam kederdasan anak bangsa</a:t>
            </a:r>
          </a:p>
        </p:txBody>
      </p:sp>
      <p:sp>
        <p:nvSpPr>
          <p:cNvPr id="21508" name="WordArt 3"/>
          <p:cNvSpPr>
            <a:spLocks noChangeArrowheads="1" noChangeShapeType="1" noTextEdit="1"/>
          </p:cNvSpPr>
          <p:nvPr/>
        </p:nvSpPr>
        <p:spPr bwMode="auto">
          <a:xfrm>
            <a:off x="2133600" y="304800"/>
            <a:ext cx="5257800" cy="371475"/>
          </a:xfrm>
          <a:prstGeom prst="rect">
            <a:avLst/>
          </a:prstGeom>
        </p:spPr>
        <p:txBody>
          <a:bodyPr wrap="none" fromWordArt="1">
            <a:prstTxWarp prst="textPlain">
              <a:avLst>
                <a:gd name="adj" fmla="val 50000"/>
              </a:avLst>
            </a:prstTxWarp>
          </a:bodyPr>
          <a:lstStyle/>
          <a:p>
            <a:pPr algn="ctr"/>
            <a:r>
              <a:rPr lang="en-US" sz="2400" kern="10">
                <a:ln w="19050">
                  <a:solidFill>
                    <a:srgbClr val="99CCFF"/>
                  </a:solidFill>
                  <a:round/>
                  <a:headEnd/>
                  <a:tailEnd/>
                </a:ln>
                <a:effectLst>
                  <a:outerShdw dist="35921" dir="2700000" algn="ctr" rotWithShape="0">
                    <a:srgbClr val="990000"/>
                  </a:outerShdw>
                </a:effectLst>
                <a:latin typeface="Impact"/>
              </a:rPr>
              <a:t>CONTOH ISSUE STRATEGIS</a:t>
            </a:r>
          </a:p>
        </p:txBody>
      </p:sp>
      <p:sp>
        <p:nvSpPr>
          <p:cNvPr id="21509" name="Rectangle 4"/>
          <p:cNvSpPr>
            <a:spLocks noChangeArrowheads="1"/>
          </p:cNvSpPr>
          <p:nvPr/>
        </p:nvSpPr>
        <p:spPr bwMode="auto">
          <a:xfrm>
            <a:off x="762000" y="2133600"/>
            <a:ext cx="7924800" cy="1143000"/>
          </a:xfrm>
          <a:prstGeom prst="rect">
            <a:avLst/>
          </a:prstGeom>
          <a:solidFill>
            <a:srgbClr val="FFCCCC"/>
          </a:solidFill>
          <a:ln w="9525">
            <a:noFill/>
            <a:miter lim="800000"/>
            <a:headEnd/>
            <a:tailEnd/>
          </a:ln>
        </p:spPr>
        <p:txBody>
          <a:bodyPr/>
          <a:lstStyle/>
          <a:p>
            <a:pPr eaLnBrk="1" hangingPunct="1"/>
            <a:r>
              <a:rPr lang="en-US" sz="2400" dirty="0">
                <a:solidFill>
                  <a:schemeClr val="bg1"/>
                </a:solidFill>
              </a:rPr>
              <a:t>43 </a:t>
            </a:r>
            <a:r>
              <a:rPr lang="en-US" sz="2400" dirty="0" err="1">
                <a:solidFill>
                  <a:schemeClr val="bg1"/>
                </a:solidFill>
              </a:rPr>
              <a:t>juta</a:t>
            </a:r>
            <a:r>
              <a:rPr lang="en-US" sz="2400" dirty="0">
                <a:solidFill>
                  <a:schemeClr val="bg1"/>
                </a:solidFill>
              </a:rPr>
              <a:t> </a:t>
            </a:r>
            <a:r>
              <a:rPr lang="en-US" sz="2400" dirty="0" err="1">
                <a:solidFill>
                  <a:schemeClr val="bg1"/>
                </a:solidFill>
              </a:rPr>
              <a:t>anak</a:t>
            </a:r>
            <a:r>
              <a:rPr lang="en-US" sz="2400" dirty="0">
                <a:solidFill>
                  <a:schemeClr val="bg1"/>
                </a:solidFill>
              </a:rPr>
              <a:t> Indonesia </a:t>
            </a:r>
            <a:r>
              <a:rPr lang="en-US" sz="2400" dirty="0" err="1">
                <a:solidFill>
                  <a:schemeClr val="bg1"/>
                </a:solidFill>
              </a:rPr>
              <a:t>usia</a:t>
            </a:r>
            <a:r>
              <a:rPr lang="en-US" sz="2400" dirty="0">
                <a:solidFill>
                  <a:schemeClr val="bg1"/>
                </a:solidFill>
              </a:rPr>
              <a:t> 0 – 14 </a:t>
            </a:r>
            <a:r>
              <a:rPr lang="en-US" sz="2400" dirty="0" err="1">
                <a:solidFill>
                  <a:schemeClr val="bg1"/>
                </a:solidFill>
              </a:rPr>
              <a:t>th</a:t>
            </a:r>
            <a:r>
              <a:rPr lang="en-US" sz="2400" dirty="0">
                <a:solidFill>
                  <a:schemeClr val="bg1"/>
                </a:solidFill>
              </a:rPr>
              <a:t> </a:t>
            </a:r>
            <a:r>
              <a:rPr lang="en-US" sz="2400" dirty="0" err="1">
                <a:solidFill>
                  <a:schemeClr val="bg1"/>
                </a:solidFill>
              </a:rPr>
              <a:t>tinggal</a:t>
            </a:r>
            <a:r>
              <a:rPr lang="en-US" sz="2400" dirty="0">
                <a:solidFill>
                  <a:schemeClr val="bg1"/>
                </a:solidFill>
              </a:rPr>
              <a:t> </a:t>
            </a:r>
            <a:r>
              <a:rPr lang="en-US" sz="2400" dirty="0" err="1">
                <a:solidFill>
                  <a:schemeClr val="bg1"/>
                </a:solidFill>
              </a:rPr>
              <a:t>dengan</a:t>
            </a:r>
            <a:r>
              <a:rPr lang="en-US" sz="2400" dirty="0">
                <a:solidFill>
                  <a:schemeClr val="bg1"/>
                </a:solidFill>
              </a:rPr>
              <a:t> </a:t>
            </a:r>
            <a:r>
              <a:rPr lang="en-US" sz="2400" dirty="0" err="1">
                <a:solidFill>
                  <a:schemeClr val="bg1"/>
                </a:solidFill>
              </a:rPr>
              <a:t>Perokok</a:t>
            </a:r>
            <a:r>
              <a:rPr lang="en-US" sz="2400" dirty="0">
                <a:solidFill>
                  <a:schemeClr val="bg1"/>
                </a:solidFill>
              </a:rPr>
              <a:t>. </a:t>
            </a:r>
            <a:r>
              <a:rPr lang="en-US" sz="2400" dirty="0" err="1">
                <a:solidFill>
                  <a:schemeClr val="bg1"/>
                </a:solidFill>
              </a:rPr>
              <a:t>Merokok</a:t>
            </a:r>
            <a:r>
              <a:rPr lang="en-US" sz="2400" dirty="0">
                <a:solidFill>
                  <a:schemeClr val="bg1"/>
                </a:solidFill>
              </a:rPr>
              <a:t> </a:t>
            </a:r>
            <a:r>
              <a:rPr lang="en-US" sz="2400" dirty="0" err="1">
                <a:solidFill>
                  <a:schemeClr val="bg1"/>
                </a:solidFill>
              </a:rPr>
              <a:t>menyebabkan</a:t>
            </a:r>
            <a:r>
              <a:rPr lang="en-US" sz="2400" dirty="0">
                <a:solidFill>
                  <a:schemeClr val="bg1"/>
                </a:solidFill>
              </a:rPr>
              <a:t> </a:t>
            </a:r>
            <a:r>
              <a:rPr lang="en-US" sz="2400" dirty="0" err="1">
                <a:solidFill>
                  <a:schemeClr val="bg1"/>
                </a:solidFill>
              </a:rPr>
              <a:t>kematian</a:t>
            </a:r>
            <a:r>
              <a:rPr lang="en-US" sz="2400" dirty="0">
                <a:solidFill>
                  <a:schemeClr val="bg1"/>
                </a:solidFill>
              </a:rPr>
              <a:t> </a:t>
            </a:r>
            <a:r>
              <a:rPr lang="en-US" sz="2400" dirty="0" err="1">
                <a:solidFill>
                  <a:schemeClr val="bg1"/>
                </a:solidFill>
              </a:rPr>
              <a:t>karena</a:t>
            </a:r>
            <a:r>
              <a:rPr lang="en-US" sz="2400" dirty="0">
                <a:solidFill>
                  <a:schemeClr val="bg1"/>
                </a:solidFill>
              </a:rPr>
              <a:t> </a:t>
            </a:r>
            <a:r>
              <a:rPr lang="en-US" sz="2400" dirty="0" err="1">
                <a:solidFill>
                  <a:schemeClr val="bg1"/>
                </a:solidFill>
              </a:rPr>
              <a:t>kanker</a:t>
            </a:r>
            <a:r>
              <a:rPr lang="en-US" sz="2400" dirty="0">
                <a:solidFill>
                  <a:schemeClr val="bg1"/>
                </a:solidFill>
              </a:rPr>
              <a:t> </a:t>
            </a:r>
            <a:r>
              <a:rPr lang="en-US" sz="2400" dirty="0" err="1">
                <a:solidFill>
                  <a:schemeClr val="bg1"/>
                </a:solidFill>
              </a:rPr>
              <a:t>paru</a:t>
            </a:r>
            <a:endParaRPr lang="en-US" sz="2400" dirty="0">
              <a:solidFill>
                <a:schemeClr val="bg1"/>
              </a:solidFill>
            </a:endParaRPr>
          </a:p>
        </p:txBody>
      </p:sp>
      <p:sp>
        <p:nvSpPr>
          <p:cNvPr id="21510" name="Rectangle 5"/>
          <p:cNvSpPr>
            <a:spLocks noChangeArrowheads="1"/>
          </p:cNvSpPr>
          <p:nvPr/>
        </p:nvSpPr>
        <p:spPr bwMode="auto">
          <a:xfrm>
            <a:off x="762000" y="3429000"/>
            <a:ext cx="7924800" cy="533400"/>
          </a:xfrm>
          <a:prstGeom prst="rect">
            <a:avLst/>
          </a:prstGeom>
          <a:solidFill>
            <a:srgbClr val="FFFF99"/>
          </a:solidFill>
          <a:ln w="9525">
            <a:noFill/>
            <a:miter lim="800000"/>
            <a:headEnd/>
            <a:tailEnd/>
          </a:ln>
        </p:spPr>
        <p:txBody>
          <a:bodyPr/>
          <a:lstStyle/>
          <a:p>
            <a:pPr eaLnBrk="1" hangingPunct="1"/>
            <a:r>
              <a:rPr lang="en-US" sz="2400" dirty="0">
                <a:solidFill>
                  <a:schemeClr val="accent2"/>
                </a:solidFill>
              </a:rPr>
              <a:t>SETIAP 2 jam, </a:t>
            </a:r>
            <a:r>
              <a:rPr lang="en-US" sz="2400" dirty="0" err="1">
                <a:solidFill>
                  <a:schemeClr val="accent2"/>
                </a:solidFill>
              </a:rPr>
              <a:t>ibu</a:t>
            </a:r>
            <a:r>
              <a:rPr lang="en-US" sz="2400" dirty="0">
                <a:solidFill>
                  <a:schemeClr val="accent2"/>
                </a:solidFill>
              </a:rPr>
              <a:t> </a:t>
            </a:r>
            <a:r>
              <a:rPr lang="en-US" sz="2400" dirty="0" err="1">
                <a:solidFill>
                  <a:schemeClr val="accent2"/>
                </a:solidFill>
              </a:rPr>
              <a:t>bersalin</a:t>
            </a:r>
            <a:r>
              <a:rPr lang="en-US" sz="2400" dirty="0">
                <a:solidFill>
                  <a:schemeClr val="accent2"/>
                </a:solidFill>
              </a:rPr>
              <a:t> </a:t>
            </a:r>
            <a:r>
              <a:rPr lang="en-US" sz="2400" dirty="0" err="1">
                <a:solidFill>
                  <a:schemeClr val="accent2"/>
                </a:solidFill>
              </a:rPr>
              <a:t>meninggal</a:t>
            </a:r>
            <a:endParaRPr lang="en-US" sz="2400" dirty="0">
              <a:solidFill>
                <a:schemeClr val="accent2"/>
              </a:solidFill>
            </a:endParaRPr>
          </a:p>
        </p:txBody>
      </p:sp>
      <p:sp>
        <p:nvSpPr>
          <p:cNvPr id="21511" name="Rectangle 6"/>
          <p:cNvSpPr>
            <a:spLocks noChangeArrowheads="1"/>
          </p:cNvSpPr>
          <p:nvPr/>
        </p:nvSpPr>
        <p:spPr bwMode="auto">
          <a:xfrm>
            <a:off x="762000" y="4114800"/>
            <a:ext cx="7924800" cy="457200"/>
          </a:xfrm>
          <a:prstGeom prst="rect">
            <a:avLst/>
          </a:prstGeom>
          <a:solidFill>
            <a:srgbClr val="99FF33"/>
          </a:solidFill>
          <a:ln w="9525">
            <a:noFill/>
            <a:miter lim="800000"/>
            <a:headEnd/>
            <a:tailEnd/>
          </a:ln>
        </p:spPr>
        <p:txBody>
          <a:bodyPr/>
          <a:lstStyle/>
          <a:p>
            <a:pPr eaLnBrk="1" hangingPunct="1"/>
            <a:r>
              <a:rPr lang="en-US" sz="2400">
                <a:solidFill>
                  <a:schemeClr val="bg1"/>
                </a:solidFill>
              </a:rPr>
              <a:t>Tiap 5 menit seorang bayi meninggal</a:t>
            </a:r>
          </a:p>
        </p:txBody>
      </p:sp>
      <p:sp>
        <p:nvSpPr>
          <p:cNvPr id="21512" name="Rectangle 7"/>
          <p:cNvSpPr>
            <a:spLocks noChangeArrowheads="1"/>
          </p:cNvSpPr>
          <p:nvPr/>
        </p:nvSpPr>
        <p:spPr bwMode="auto">
          <a:xfrm>
            <a:off x="762000" y="4724400"/>
            <a:ext cx="7924800" cy="1371600"/>
          </a:xfrm>
          <a:prstGeom prst="rect">
            <a:avLst/>
          </a:prstGeom>
          <a:solidFill>
            <a:srgbClr val="FF99FF"/>
          </a:solidFill>
          <a:ln w="9525">
            <a:noFill/>
            <a:miter lim="800000"/>
            <a:headEnd/>
            <a:tailEnd/>
          </a:ln>
        </p:spPr>
        <p:txBody>
          <a:bodyPr/>
          <a:lstStyle/>
          <a:p>
            <a:pPr eaLnBrk="1" hangingPunct="1"/>
            <a:r>
              <a:rPr lang="en-US" sz="2400">
                <a:solidFill>
                  <a:schemeClr val="bg1"/>
                </a:solidFill>
              </a:rPr>
              <a:t>Biaya penanggulangan penyakit yg disebabkan rokok memakan biaya 54,1 trilyun rupiah, sedangkan biaya Depkes hanya 2,913 trilyun rupiah/tahun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DB6AAA9E-0011-489D-8C7F-A4E661475693}" type="slidenum">
              <a:rPr lang="en-US"/>
              <a:pPr>
                <a:defRPr/>
              </a:pPr>
              <a:t>16</a:t>
            </a:fld>
            <a:endParaRPr lang="en-US"/>
          </a:p>
        </p:txBody>
      </p:sp>
      <p:sp>
        <p:nvSpPr>
          <p:cNvPr id="164866" name="Rectangle 2"/>
          <p:cNvSpPr>
            <a:spLocks noGrp="1" noChangeArrowheads="1"/>
          </p:cNvSpPr>
          <p:nvPr>
            <p:ph type="body" idx="1"/>
          </p:nvPr>
        </p:nvSpPr>
        <p:spPr>
          <a:xfrm>
            <a:off x="457200" y="1219200"/>
            <a:ext cx="8229600" cy="4267200"/>
          </a:xfrm>
          <a:solidFill>
            <a:srgbClr val="FF99FF"/>
          </a:solidFill>
        </p:spPr>
        <p:txBody>
          <a:bodyPr/>
          <a:lstStyle/>
          <a:p>
            <a:pPr marL="2122488" indent="-2122488" eaLnBrk="1" hangingPunct="1">
              <a:buFont typeface="Wingdings" pitchFamily="2" charset="2"/>
              <a:buNone/>
              <a:defRPr/>
            </a:pPr>
            <a:r>
              <a:rPr lang="en-US" sz="2400" dirty="0" err="1" smtClean="0"/>
              <a:t>Issu</a:t>
            </a:r>
            <a:r>
              <a:rPr lang="en-US" sz="2400" dirty="0" smtClean="0"/>
              <a:t> </a:t>
            </a:r>
            <a:r>
              <a:rPr lang="en-US" sz="2400" dirty="0" err="1" smtClean="0"/>
              <a:t>Strategis</a:t>
            </a:r>
            <a:r>
              <a:rPr lang="en-US" sz="2400" dirty="0" smtClean="0"/>
              <a:t> : 40% </a:t>
            </a:r>
            <a:r>
              <a:rPr lang="en-US" sz="2400" dirty="0" err="1" smtClean="0"/>
              <a:t>murid</a:t>
            </a:r>
            <a:r>
              <a:rPr lang="en-US" sz="2400" dirty="0" smtClean="0"/>
              <a:t> </a:t>
            </a:r>
            <a:r>
              <a:rPr lang="en-US" sz="2400" dirty="0" err="1" smtClean="0"/>
              <a:t>kelas</a:t>
            </a:r>
            <a:r>
              <a:rPr lang="en-US" sz="2400" dirty="0" smtClean="0"/>
              <a:t> VI SD </a:t>
            </a:r>
            <a:r>
              <a:rPr lang="en-US" sz="2400" dirty="0" err="1" smtClean="0"/>
              <a:t>di</a:t>
            </a:r>
            <a:r>
              <a:rPr lang="en-US" sz="2400" dirty="0" smtClean="0"/>
              <a:t> </a:t>
            </a:r>
            <a:r>
              <a:rPr lang="en-US" sz="2400" dirty="0" err="1" smtClean="0"/>
              <a:t>Kab</a:t>
            </a:r>
            <a:r>
              <a:rPr lang="en-US" sz="2400" dirty="0" smtClean="0"/>
              <a:t> A </a:t>
            </a:r>
            <a:r>
              <a:rPr lang="en-US" sz="2400" dirty="0" err="1" smtClean="0"/>
              <a:t>di</a:t>
            </a:r>
            <a:r>
              <a:rPr lang="en-US" sz="2400" dirty="0" smtClean="0"/>
              <a:t> </a:t>
            </a:r>
            <a:r>
              <a:rPr lang="en-US" sz="2400" dirty="0" err="1" smtClean="0"/>
              <a:t>daerah</a:t>
            </a:r>
            <a:r>
              <a:rPr lang="en-US" sz="2400" dirty="0" smtClean="0"/>
              <a:t> </a:t>
            </a:r>
            <a:r>
              <a:rPr lang="en-US" sz="2400" dirty="0" err="1" smtClean="0"/>
              <a:t>perbukitan</a:t>
            </a:r>
            <a:r>
              <a:rPr lang="en-US" sz="2400" dirty="0" smtClean="0"/>
              <a:t> </a:t>
            </a:r>
            <a:r>
              <a:rPr lang="en-US" sz="2400" dirty="0" err="1" smtClean="0"/>
              <a:t>tidak</a:t>
            </a:r>
            <a:r>
              <a:rPr lang="en-US" sz="2400" dirty="0" smtClean="0"/>
              <a:t> lulus </a:t>
            </a:r>
            <a:r>
              <a:rPr lang="en-US" sz="2400" dirty="0" err="1" smtClean="0"/>
              <a:t>ujian</a:t>
            </a:r>
            <a:endParaRPr lang="en-US" sz="2400" dirty="0" smtClean="0"/>
          </a:p>
          <a:p>
            <a:pPr marL="2122488" indent="-2122488" eaLnBrk="1" hangingPunct="1">
              <a:buFont typeface="Wingdings" pitchFamily="2" charset="2"/>
              <a:buNone/>
              <a:defRPr/>
            </a:pPr>
            <a:endParaRPr lang="en-US" sz="2400" dirty="0" smtClean="0"/>
          </a:p>
          <a:p>
            <a:pPr marL="2122488" indent="-2122488" eaLnBrk="1" hangingPunct="1">
              <a:buFont typeface="Wingdings" pitchFamily="2" charset="2"/>
              <a:buNone/>
              <a:defRPr/>
            </a:pPr>
            <a:r>
              <a:rPr lang="en-US" sz="2400" dirty="0" err="1" smtClean="0"/>
              <a:t>Tujuan</a:t>
            </a:r>
            <a:r>
              <a:rPr lang="en-US" sz="2400" dirty="0" smtClean="0"/>
              <a:t> </a:t>
            </a:r>
            <a:r>
              <a:rPr lang="en-US" sz="2400" dirty="0" err="1" smtClean="0"/>
              <a:t>umum</a:t>
            </a:r>
            <a:r>
              <a:rPr lang="en-US" sz="2400" dirty="0" smtClean="0"/>
              <a:t> :	</a:t>
            </a:r>
            <a:r>
              <a:rPr lang="en-US" sz="2400" dirty="0" err="1" smtClean="0"/>
              <a:t>Angka</a:t>
            </a:r>
            <a:r>
              <a:rPr lang="en-US" sz="2400" dirty="0" smtClean="0"/>
              <a:t> </a:t>
            </a:r>
            <a:r>
              <a:rPr lang="en-US" sz="2400" dirty="0" err="1" smtClean="0"/>
              <a:t>kelulusan</a:t>
            </a:r>
            <a:r>
              <a:rPr lang="en-US" sz="2400" dirty="0" smtClean="0"/>
              <a:t> </a:t>
            </a:r>
            <a:r>
              <a:rPr lang="en-US" sz="2400" dirty="0" err="1" smtClean="0"/>
              <a:t>murid</a:t>
            </a:r>
            <a:r>
              <a:rPr lang="en-US" sz="2400" dirty="0" smtClean="0"/>
              <a:t> </a:t>
            </a:r>
            <a:r>
              <a:rPr lang="en-US" sz="2400" dirty="0" err="1" smtClean="0"/>
              <a:t>kelas</a:t>
            </a:r>
            <a:r>
              <a:rPr lang="en-US" sz="2400" dirty="0" smtClean="0"/>
              <a:t> VI SD </a:t>
            </a:r>
            <a:r>
              <a:rPr lang="en-US" sz="2400" dirty="0" err="1" smtClean="0"/>
              <a:t>di</a:t>
            </a:r>
            <a:r>
              <a:rPr lang="en-US" sz="2400" dirty="0" smtClean="0"/>
              <a:t> </a:t>
            </a:r>
            <a:r>
              <a:rPr lang="en-US" sz="2400" dirty="0" err="1" smtClean="0"/>
              <a:t>Kab</a:t>
            </a:r>
            <a:r>
              <a:rPr lang="en-US" sz="2400" dirty="0" smtClean="0"/>
              <a:t> A </a:t>
            </a:r>
            <a:r>
              <a:rPr lang="en-US" sz="2400" dirty="0" err="1" smtClean="0"/>
              <a:t>mencapai</a:t>
            </a:r>
            <a:r>
              <a:rPr lang="en-US" sz="2400" dirty="0" smtClean="0"/>
              <a:t> 85% </a:t>
            </a:r>
            <a:r>
              <a:rPr lang="en-US" sz="2400" dirty="0" err="1" smtClean="0"/>
              <a:t>di</a:t>
            </a:r>
            <a:r>
              <a:rPr lang="en-US" sz="2400" dirty="0" smtClean="0"/>
              <a:t> </a:t>
            </a:r>
            <a:r>
              <a:rPr lang="en-US" sz="2400" dirty="0" err="1" smtClean="0"/>
              <a:t>tahun</a:t>
            </a:r>
            <a:r>
              <a:rPr lang="en-US" sz="2400" dirty="0" smtClean="0"/>
              <a:t> 2009</a:t>
            </a:r>
          </a:p>
          <a:p>
            <a:pPr marL="2122488" indent="-2122488" eaLnBrk="1" hangingPunct="1">
              <a:buFont typeface="Wingdings" pitchFamily="2" charset="2"/>
              <a:buNone/>
              <a:defRPr/>
            </a:pPr>
            <a:endParaRPr lang="en-US" sz="2400" dirty="0" smtClean="0"/>
          </a:p>
          <a:p>
            <a:pPr marL="2122488" indent="-2122488" eaLnBrk="1" hangingPunct="1">
              <a:buFont typeface="Wingdings" pitchFamily="2" charset="2"/>
              <a:buNone/>
              <a:defRPr/>
            </a:pPr>
            <a:r>
              <a:rPr lang="en-US" sz="2400" dirty="0" err="1" smtClean="0"/>
              <a:t>Tujuan</a:t>
            </a:r>
            <a:r>
              <a:rPr lang="en-US" sz="2400" dirty="0" smtClean="0"/>
              <a:t> </a:t>
            </a:r>
            <a:r>
              <a:rPr lang="en-US" sz="2400" dirty="0" err="1" smtClean="0"/>
              <a:t>khusus</a:t>
            </a:r>
            <a:r>
              <a:rPr lang="en-US" sz="2400" dirty="0" smtClean="0"/>
              <a:t>:	</a:t>
            </a:r>
            <a:r>
              <a:rPr lang="en-US" sz="2400" dirty="0" err="1" smtClean="0"/>
              <a:t>Meningkatnya</a:t>
            </a:r>
            <a:r>
              <a:rPr lang="en-US" sz="2400" dirty="0" smtClean="0"/>
              <a:t> </a:t>
            </a:r>
            <a:r>
              <a:rPr lang="en-US" sz="2400" dirty="0" err="1" smtClean="0"/>
              <a:t>cakupan</a:t>
            </a:r>
            <a:r>
              <a:rPr lang="en-US" sz="2400" dirty="0" smtClean="0"/>
              <a:t> </a:t>
            </a:r>
            <a:r>
              <a:rPr lang="en-US" sz="2400" dirty="0" err="1" smtClean="0"/>
              <a:t>konsumsi</a:t>
            </a:r>
            <a:r>
              <a:rPr lang="en-US" sz="2400" dirty="0" smtClean="0"/>
              <a:t> </a:t>
            </a:r>
            <a:r>
              <a:rPr lang="en-US" sz="2400" dirty="0" err="1" smtClean="0"/>
              <a:t>garam</a:t>
            </a:r>
            <a:r>
              <a:rPr lang="en-US" sz="2400" dirty="0" smtClean="0"/>
              <a:t> </a:t>
            </a:r>
            <a:r>
              <a:rPr lang="en-US" sz="2400" dirty="0" err="1" smtClean="0"/>
              <a:t>yodium</a:t>
            </a:r>
            <a:r>
              <a:rPr lang="en-US" sz="2400" dirty="0" smtClean="0"/>
              <a:t> </a:t>
            </a:r>
            <a:r>
              <a:rPr lang="en-US" sz="2400" dirty="0" err="1" smtClean="0"/>
              <a:t>di</a:t>
            </a:r>
            <a:r>
              <a:rPr lang="en-US" sz="2400" dirty="0" smtClean="0"/>
              <a:t> </a:t>
            </a:r>
            <a:r>
              <a:rPr lang="en-US" sz="2400" dirty="0" err="1" smtClean="0"/>
              <a:t>tatanan</a:t>
            </a:r>
            <a:r>
              <a:rPr lang="en-US" sz="2400" dirty="0" smtClean="0"/>
              <a:t> RT </a:t>
            </a:r>
            <a:r>
              <a:rPr lang="en-US" sz="2400" dirty="0" err="1" smtClean="0"/>
              <a:t>dan</a:t>
            </a:r>
            <a:r>
              <a:rPr lang="en-US" sz="2400" dirty="0" smtClean="0"/>
              <a:t> </a:t>
            </a:r>
            <a:r>
              <a:rPr lang="en-US" sz="2400" dirty="0" err="1" smtClean="0"/>
              <a:t>Sekolah</a:t>
            </a:r>
            <a:r>
              <a:rPr lang="en-US" sz="2400" dirty="0" smtClean="0"/>
              <a:t> </a:t>
            </a:r>
            <a:r>
              <a:rPr lang="en-US" sz="2400" dirty="0" err="1" smtClean="0"/>
              <a:t>Dasar</a:t>
            </a:r>
            <a:r>
              <a:rPr lang="en-US" sz="2400" dirty="0" smtClean="0"/>
              <a:t> </a:t>
            </a:r>
            <a:r>
              <a:rPr lang="en-US" sz="2400" dirty="0" err="1" smtClean="0"/>
              <a:t>di</a:t>
            </a:r>
            <a:r>
              <a:rPr lang="en-US" sz="2400" dirty="0" smtClean="0"/>
              <a:t> </a:t>
            </a:r>
            <a:r>
              <a:rPr lang="en-US" sz="2400" dirty="0" err="1" smtClean="0"/>
              <a:t>Kab</a:t>
            </a:r>
            <a:r>
              <a:rPr lang="en-US" sz="2400" dirty="0" smtClean="0"/>
              <a:t> A </a:t>
            </a:r>
            <a:r>
              <a:rPr lang="en-US" sz="2400" dirty="0" err="1" smtClean="0"/>
              <a:t>mencapai</a:t>
            </a:r>
            <a:r>
              <a:rPr lang="en-US" sz="2400" dirty="0" smtClean="0"/>
              <a:t> 90% </a:t>
            </a:r>
            <a:r>
              <a:rPr lang="en-US" sz="2400" dirty="0" err="1" smtClean="0"/>
              <a:t>di</a:t>
            </a:r>
            <a:r>
              <a:rPr lang="en-US" sz="2400" dirty="0" smtClean="0"/>
              <a:t> </a:t>
            </a:r>
            <a:r>
              <a:rPr lang="en-US" sz="2400" dirty="0" err="1" smtClean="0"/>
              <a:t>tahun</a:t>
            </a:r>
            <a:r>
              <a:rPr lang="en-US" sz="2400" dirty="0" smtClean="0"/>
              <a:t> 2006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5"/>
          <p:cNvSpPr>
            <a:spLocks noGrp="1"/>
          </p:cNvSpPr>
          <p:nvPr>
            <p:ph type="sldNum" sz="quarter" idx="12"/>
          </p:nvPr>
        </p:nvSpPr>
        <p:spPr/>
        <p:txBody>
          <a:bodyPr/>
          <a:lstStyle/>
          <a:p>
            <a:pPr>
              <a:defRPr/>
            </a:pPr>
            <a:fld id="{B9DBFD12-1967-44B8-AB5C-C63D2F51A091}" type="slidenum">
              <a:rPr lang="en-US"/>
              <a:pPr>
                <a:defRPr/>
              </a:pPr>
              <a:t>17</a:t>
            </a:fld>
            <a:endParaRPr lang="en-US"/>
          </a:p>
        </p:txBody>
      </p:sp>
      <p:sp>
        <p:nvSpPr>
          <p:cNvPr id="22530" name="Rectangle 2"/>
          <p:cNvSpPr>
            <a:spLocks noGrp="1" noChangeArrowheads="1"/>
          </p:cNvSpPr>
          <p:nvPr>
            <p:ph type="title"/>
          </p:nvPr>
        </p:nvSpPr>
        <p:spPr>
          <a:xfrm>
            <a:off x="1066800" y="381000"/>
            <a:ext cx="7010400" cy="768350"/>
          </a:xfrm>
          <a:solidFill>
            <a:srgbClr val="E6C0E8"/>
          </a:solidFill>
        </p:spPr>
        <p:txBody>
          <a:bodyPr/>
          <a:lstStyle/>
          <a:p>
            <a:pPr eaLnBrk="1" hangingPunct="1">
              <a:defRPr/>
            </a:pPr>
            <a:r>
              <a:rPr lang="en-US" sz="3200" b="1" smtClean="0">
                <a:solidFill>
                  <a:srgbClr val="000066"/>
                </a:solidFill>
              </a:rPr>
              <a:t>HASIL YANG DIHARAPKAN</a:t>
            </a:r>
          </a:p>
        </p:txBody>
      </p:sp>
      <p:sp>
        <p:nvSpPr>
          <p:cNvPr id="26628" name="Oval 4"/>
          <p:cNvSpPr>
            <a:spLocks noChangeArrowheads="1"/>
          </p:cNvSpPr>
          <p:nvPr/>
        </p:nvSpPr>
        <p:spPr bwMode="auto">
          <a:xfrm>
            <a:off x="5486400" y="2362200"/>
            <a:ext cx="3352800" cy="3352800"/>
          </a:xfrm>
          <a:prstGeom prst="ellipse">
            <a:avLst/>
          </a:prstGeom>
          <a:solidFill>
            <a:schemeClr val="accent1"/>
          </a:solidFill>
          <a:ln w="9525">
            <a:solidFill>
              <a:schemeClr val="tx1"/>
            </a:solidFill>
            <a:round/>
            <a:headEnd/>
            <a:tailEnd/>
          </a:ln>
        </p:spPr>
        <p:txBody>
          <a:bodyPr wrap="none" anchor="ctr"/>
          <a:lstStyle/>
          <a:p>
            <a:pPr algn="ctr" eaLnBrk="1" hangingPunct="1"/>
            <a:r>
              <a:rPr lang="en-US" sz="2400" b="1"/>
              <a:t>Dukungan : </a:t>
            </a:r>
          </a:p>
          <a:p>
            <a:pPr algn="ctr" eaLnBrk="1" hangingPunct="1"/>
            <a:r>
              <a:rPr lang="en-US" sz="2400" b="1"/>
              <a:t>Kebijakan,</a:t>
            </a:r>
          </a:p>
          <a:p>
            <a:pPr algn="ctr" eaLnBrk="1" hangingPunct="1"/>
            <a:r>
              <a:rPr lang="en-US" sz="2400" b="1"/>
              <a:t>Sumber-daya,</a:t>
            </a:r>
          </a:p>
          <a:p>
            <a:pPr algn="ctr" eaLnBrk="1" hangingPunct="1"/>
            <a:r>
              <a:rPr lang="en-US" sz="2400" b="1"/>
              <a:t>Fasilitas/kemudahan,</a:t>
            </a:r>
          </a:p>
          <a:p>
            <a:pPr algn="ctr" eaLnBrk="1" hangingPunct="1"/>
            <a:r>
              <a:rPr lang="en-US" sz="2400" b="1"/>
              <a:t>Keterlibatan </a:t>
            </a:r>
          </a:p>
          <a:p>
            <a:pPr algn="ctr" eaLnBrk="1" hangingPunct="1"/>
            <a:r>
              <a:rPr lang="en-US" sz="2400" b="1"/>
              <a:t>langsung</a:t>
            </a:r>
          </a:p>
        </p:txBody>
      </p:sp>
      <p:sp>
        <p:nvSpPr>
          <p:cNvPr id="26629" name="Rectangle 5"/>
          <p:cNvSpPr>
            <a:spLocks noChangeArrowheads="1"/>
          </p:cNvSpPr>
          <p:nvPr/>
        </p:nvSpPr>
        <p:spPr bwMode="auto">
          <a:xfrm>
            <a:off x="1828800" y="1219200"/>
            <a:ext cx="2743200" cy="17526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400" b="1"/>
              <a:t>Adanya </a:t>
            </a:r>
          </a:p>
          <a:p>
            <a:pPr algn="ctr" eaLnBrk="1" hangingPunct="1"/>
            <a:r>
              <a:rPr lang="en-US" sz="2400" b="1"/>
              <a:t>kedekatan</a:t>
            </a:r>
          </a:p>
        </p:txBody>
      </p:sp>
      <p:sp>
        <p:nvSpPr>
          <p:cNvPr id="26630" name="Rectangle 6"/>
          <p:cNvSpPr>
            <a:spLocks noChangeArrowheads="1"/>
          </p:cNvSpPr>
          <p:nvPr/>
        </p:nvSpPr>
        <p:spPr bwMode="auto">
          <a:xfrm>
            <a:off x="838200" y="3048000"/>
            <a:ext cx="2743200" cy="17526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400" b="1"/>
              <a:t>Adanya </a:t>
            </a:r>
          </a:p>
          <a:p>
            <a:pPr algn="ctr" eaLnBrk="1" hangingPunct="1"/>
            <a:r>
              <a:rPr lang="en-US" sz="2400" b="1"/>
              <a:t>kepercayaan</a:t>
            </a:r>
          </a:p>
        </p:txBody>
      </p:sp>
      <p:sp>
        <p:nvSpPr>
          <p:cNvPr id="26631" name="Rectangle 7"/>
          <p:cNvSpPr>
            <a:spLocks noChangeArrowheads="1"/>
          </p:cNvSpPr>
          <p:nvPr/>
        </p:nvSpPr>
        <p:spPr bwMode="auto">
          <a:xfrm>
            <a:off x="1828800" y="4876800"/>
            <a:ext cx="2743200" cy="17526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400" b="1"/>
              <a:t>Adanya </a:t>
            </a:r>
          </a:p>
          <a:p>
            <a:pPr algn="ctr" eaLnBrk="1" hangingPunct="1"/>
            <a:r>
              <a:rPr lang="en-US" sz="2400" b="1"/>
              <a:t>kepedulian</a:t>
            </a:r>
          </a:p>
        </p:txBody>
      </p:sp>
      <p:sp>
        <p:nvSpPr>
          <p:cNvPr id="26632" name="Line 8"/>
          <p:cNvSpPr>
            <a:spLocks noChangeShapeType="1"/>
          </p:cNvSpPr>
          <p:nvPr/>
        </p:nvSpPr>
        <p:spPr bwMode="auto">
          <a:xfrm>
            <a:off x="3657600" y="3886200"/>
            <a:ext cx="1752600" cy="0"/>
          </a:xfrm>
          <a:prstGeom prst="line">
            <a:avLst/>
          </a:prstGeom>
          <a:noFill/>
          <a:ln w="76200">
            <a:solidFill>
              <a:schemeClr val="tx1"/>
            </a:solidFill>
            <a:round/>
            <a:headEnd/>
            <a:tailEnd type="triangle" w="med" len="med"/>
          </a:ln>
        </p:spPr>
        <p:txBody>
          <a:bodyPr/>
          <a:lstStyle/>
          <a:p>
            <a:endParaRPr lang="en-US"/>
          </a:p>
        </p:txBody>
      </p:sp>
      <p:sp>
        <p:nvSpPr>
          <p:cNvPr id="26633" name="Line 9"/>
          <p:cNvSpPr>
            <a:spLocks noChangeShapeType="1"/>
          </p:cNvSpPr>
          <p:nvPr/>
        </p:nvSpPr>
        <p:spPr bwMode="auto">
          <a:xfrm>
            <a:off x="4572000" y="2133600"/>
            <a:ext cx="1219200" cy="838200"/>
          </a:xfrm>
          <a:prstGeom prst="line">
            <a:avLst/>
          </a:prstGeom>
          <a:noFill/>
          <a:ln w="76200">
            <a:solidFill>
              <a:schemeClr val="tx1"/>
            </a:solidFill>
            <a:round/>
            <a:headEnd/>
            <a:tailEnd type="triangle" w="med" len="med"/>
          </a:ln>
        </p:spPr>
        <p:txBody>
          <a:bodyPr/>
          <a:lstStyle/>
          <a:p>
            <a:endParaRPr lang="en-US"/>
          </a:p>
        </p:txBody>
      </p:sp>
      <p:sp>
        <p:nvSpPr>
          <p:cNvPr id="26634" name="Line 10"/>
          <p:cNvSpPr>
            <a:spLocks noChangeShapeType="1"/>
          </p:cNvSpPr>
          <p:nvPr/>
        </p:nvSpPr>
        <p:spPr bwMode="auto">
          <a:xfrm flipV="1">
            <a:off x="4572000" y="5105400"/>
            <a:ext cx="1219200" cy="685800"/>
          </a:xfrm>
          <a:prstGeom prst="line">
            <a:avLst/>
          </a:prstGeom>
          <a:noFill/>
          <a:ln w="76200">
            <a:solidFill>
              <a:schemeClr val="tx1"/>
            </a:solidFill>
            <a:round/>
            <a:headEnd/>
            <a:tailEnd type="triangle" w="med" len="med"/>
          </a:ln>
        </p:spPr>
        <p:txBody>
          <a:bodyPr/>
          <a:lstStyle/>
          <a:p>
            <a:endParaRPr lang="en-US"/>
          </a:p>
        </p:txBody>
      </p:sp>
      <p:pic>
        <p:nvPicPr>
          <p:cNvPr id="26635" name="Picture 11" descr="BD14866_"/>
          <p:cNvPicPr>
            <a:picLocks noChangeAspect="1" noChangeArrowheads="1"/>
          </p:cNvPicPr>
          <p:nvPr/>
        </p:nvPicPr>
        <p:blipFill>
          <a:blip r:embed="rId2"/>
          <a:srcRect/>
          <a:stretch>
            <a:fillRect/>
          </a:stretch>
        </p:blipFill>
        <p:spPr bwMode="auto">
          <a:xfrm>
            <a:off x="1123950" y="533400"/>
            <a:ext cx="171450" cy="171450"/>
          </a:xfrm>
          <a:prstGeom prst="rect">
            <a:avLst/>
          </a:prstGeom>
          <a:noFill/>
          <a:ln w="9525">
            <a:noFill/>
            <a:miter lim="800000"/>
            <a:headEnd/>
            <a:tailEnd/>
          </a:ln>
        </p:spPr>
      </p:pic>
      <p:pic>
        <p:nvPicPr>
          <p:cNvPr id="26636" name="Picture 12" descr="BD14866_"/>
          <p:cNvPicPr>
            <a:picLocks noChangeAspect="1" noChangeArrowheads="1"/>
          </p:cNvPicPr>
          <p:nvPr/>
        </p:nvPicPr>
        <p:blipFill>
          <a:blip r:embed="rId2"/>
          <a:srcRect/>
          <a:stretch>
            <a:fillRect/>
          </a:stretch>
        </p:blipFill>
        <p:spPr bwMode="auto">
          <a:xfrm>
            <a:off x="7848600" y="533400"/>
            <a:ext cx="171450" cy="171450"/>
          </a:xfrm>
          <a:prstGeom prst="rect">
            <a:avLst/>
          </a:prstGeom>
          <a:noFill/>
          <a:ln w="9525">
            <a:noFill/>
            <a:miter lim="800000"/>
            <a:headEnd/>
            <a:tailEnd/>
          </a:ln>
        </p:spPr>
      </p:pic>
      <p:pic>
        <p:nvPicPr>
          <p:cNvPr id="26637" name="Picture 13" descr="BD14866_"/>
          <p:cNvPicPr>
            <a:picLocks noChangeAspect="1" noChangeArrowheads="1"/>
          </p:cNvPicPr>
          <p:nvPr/>
        </p:nvPicPr>
        <p:blipFill>
          <a:blip r:embed="rId2"/>
          <a:srcRect/>
          <a:stretch>
            <a:fillRect/>
          </a:stretch>
        </p:blipFill>
        <p:spPr bwMode="auto">
          <a:xfrm>
            <a:off x="3124200" y="1371600"/>
            <a:ext cx="171450" cy="171450"/>
          </a:xfrm>
          <a:prstGeom prst="rect">
            <a:avLst/>
          </a:prstGeom>
          <a:noFill/>
          <a:ln w="9525">
            <a:noFill/>
            <a:miter lim="800000"/>
            <a:headEnd/>
            <a:tailEnd/>
          </a:ln>
        </p:spPr>
      </p:pic>
      <p:pic>
        <p:nvPicPr>
          <p:cNvPr id="26638" name="Picture 14" descr="BD14866_"/>
          <p:cNvPicPr>
            <a:picLocks noChangeAspect="1" noChangeArrowheads="1"/>
          </p:cNvPicPr>
          <p:nvPr/>
        </p:nvPicPr>
        <p:blipFill>
          <a:blip r:embed="rId2"/>
          <a:srcRect/>
          <a:stretch>
            <a:fillRect/>
          </a:stretch>
        </p:blipFill>
        <p:spPr bwMode="auto">
          <a:xfrm>
            <a:off x="7086600" y="2514600"/>
            <a:ext cx="171450" cy="171450"/>
          </a:xfrm>
          <a:prstGeom prst="rect">
            <a:avLst/>
          </a:prstGeom>
          <a:noFill/>
          <a:ln w="9525">
            <a:noFill/>
            <a:miter lim="800000"/>
            <a:headEnd/>
            <a:tailEnd/>
          </a:ln>
        </p:spPr>
      </p:pic>
      <p:pic>
        <p:nvPicPr>
          <p:cNvPr id="26639" name="Picture 15" descr="BD14866_"/>
          <p:cNvPicPr>
            <a:picLocks noChangeAspect="1" noChangeArrowheads="1"/>
          </p:cNvPicPr>
          <p:nvPr/>
        </p:nvPicPr>
        <p:blipFill>
          <a:blip r:embed="rId2"/>
          <a:srcRect/>
          <a:stretch>
            <a:fillRect/>
          </a:stretch>
        </p:blipFill>
        <p:spPr bwMode="auto">
          <a:xfrm>
            <a:off x="2038350" y="3124200"/>
            <a:ext cx="171450" cy="171450"/>
          </a:xfrm>
          <a:prstGeom prst="rect">
            <a:avLst/>
          </a:prstGeom>
          <a:noFill/>
          <a:ln w="9525">
            <a:noFill/>
            <a:miter lim="800000"/>
            <a:headEnd/>
            <a:tailEnd/>
          </a:ln>
        </p:spPr>
      </p:pic>
      <p:pic>
        <p:nvPicPr>
          <p:cNvPr id="26640" name="Picture 16" descr="BD14866_"/>
          <p:cNvPicPr>
            <a:picLocks noChangeAspect="1" noChangeArrowheads="1"/>
          </p:cNvPicPr>
          <p:nvPr/>
        </p:nvPicPr>
        <p:blipFill>
          <a:blip r:embed="rId2"/>
          <a:srcRect/>
          <a:stretch>
            <a:fillRect/>
          </a:stretch>
        </p:blipFill>
        <p:spPr bwMode="auto">
          <a:xfrm>
            <a:off x="3048000" y="5029200"/>
            <a:ext cx="171450" cy="171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idx="1"/>
          </p:nvPr>
        </p:nvSpPr>
        <p:spPr>
          <a:xfrm>
            <a:off x="762000" y="1524000"/>
            <a:ext cx="7772400" cy="4953000"/>
          </a:xfrm>
          <a:solidFill>
            <a:srgbClr val="62F889"/>
          </a:solidFill>
          <a:effectLst>
            <a:outerShdw dist="107763" dir="2700000" algn="ctr" rotWithShape="0">
              <a:srgbClr val="FF33CC"/>
            </a:outerShdw>
          </a:effectLst>
        </p:spPr>
        <p:txBody>
          <a:bodyPr/>
          <a:lstStyle/>
          <a:p>
            <a:pPr marL="520700" eaLnBrk="1" hangingPunct="1">
              <a:lnSpc>
                <a:spcPct val="80000"/>
              </a:lnSpc>
              <a:defRPr/>
            </a:pPr>
            <a:r>
              <a:rPr lang="en-US" sz="2400" smtClean="0">
                <a:solidFill>
                  <a:srgbClr val="000066"/>
                </a:solidFill>
              </a:rPr>
              <a:t>Adanya SK, MOU, surat edaran, intruksi, himbauan, fatwa, kesepakatan/kebulatan tekad, naskah kerjasama bidang kesmas.</a:t>
            </a:r>
          </a:p>
          <a:p>
            <a:pPr marL="520700" eaLnBrk="1" hangingPunct="1">
              <a:lnSpc>
                <a:spcPct val="80000"/>
              </a:lnSpc>
              <a:defRPr/>
            </a:pPr>
            <a:r>
              <a:rPr lang="en-US" sz="2400" smtClean="0">
                <a:solidFill>
                  <a:srgbClr val="000066"/>
                </a:solidFill>
              </a:rPr>
              <a:t>Adanya peningkatan anggaran untuk kegiatan sikda, sistem pembiayaan, manajemen SDM, P2KT, manajemen strategik dari DPRD dan direalisasikan di APBD tahunan</a:t>
            </a:r>
          </a:p>
          <a:p>
            <a:pPr marL="520700" eaLnBrk="1" hangingPunct="1">
              <a:lnSpc>
                <a:spcPct val="80000"/>
              </a:lnSpc>
              <a:defRPr/>
            </a:pPr>
            <a:r>
              <a:rPr lang="en-US" sz="2400" smtClean="0">
                <a:solidFill>
                  <a:srgbClr val="000066"/>
                </a:solidFill>
              </a:rPr>
              <a:t>Adanya jadwal koordinasi (termasuk pertemuan reguler/teratur), pemantauan &amp; penilaian antar DPRD dan Pemda</a:t>
            </a:r>
          </a:p>
          <a:p>
            <a:pPr marL="520700" eaLnBrk="1" hangingPunct="1">
              <a:lnSpc>
                <a:spcPct val="80000"/>
              </a:lnSpc>
              <a:defRPr/>
            </a:pPr>
            <a:r>
              <a:rPr lang="en-US" sz="2400" smtClean="0">
                <a:solidFill>
                  <a:srgbClr val="000066"/>
                </a:solidFill>
              </a:rPr>
              <a:t>Perubahan kebijakan, pelaksanaan dalam bidang kesehatan masyarakat</a:t>
            </a:r>
          </a:p>
          <a:p>
            <a:pPr marL="520700" eaLnBrk="1" hangingPunct="1">
              <a:lnSpc>
                <a:spcPct val="80000"/>
              </a:lnSpc>
              <a:defRPr/>
            </a:pPr>
            <a:r>
              <a:rPr lang="en-US" sz="2400" smtClean="0">
                <a:solidFill>
                  <a:srgbClr val="000066"/>
                </a:solidFill>
              </a:rPr>
              <a:t>Perbaikan status kesehatan masyarakat (jangka panjang)</a:t>
            </a:r>
          </a:p>
        </p:txBody>
      </p:sp>
      <p:sp>
        <p:nvSpPr>
          <p:cNvPr id="7" name="Slide Number Placeholder 5"/>
          <p:cNvSpPr>
            <a:spLocks noGrp="1"/>
          </p:cNvSpPr>
          <p:nvPr>
            <p:ph type="sldNum" sz="quarter" idx="12"/>
          </p:nvPr>
        </p:nvSpPr>
        <p:spPr/>
        <p:txBody>
          <a:bodyPr/>
          <a:lstStyle/>
          <a:p>
            <a:pPr>
              <a:defRPr/>
            </a:pPr>
            <a:fld id="{23ED5D6F-93AB-4AF1-BCD7-4D37BF075319}" type="slidenum">
              <a:rPr lang="en-US"/>
              <a:pPr>
                <a:defRPr/>
              </a:pPr>
              <a:t>18</a:t>
            </a:fld>
            <a:endParaRPr lang="en-US"/>
          </a:p>
        </p:txBody>
      </p:sp>
      <p:grpSp>
        <p:nvGrpSpPr>
          <p:cNvPr id="2" name="Group 3"/>
          <p:cNvGrpSpPr>
            <a:grpSpLocks/>
          </p:cNvGrpSpPr>
          <p:nvPr/>
        </p:nvGrpSpPr>
        <p:grpSpPr bwMode="auto">
          <a:xfrm>
            <a:off x="457200" y="457200"/>
            <a:ext cx="8229600" cy="639763"/>
            <a:chOff x="288" y="173"/>
            <a:chExt cx="5184" cy="403"/>
          </a:xfrm>
        </p:grpSpPr>
        <p:sp>
          <p:nvSpPr>
            <p:cNvPr id="27653" name="Rectangle 4"/>
            <p:cNvSpPr>
              <a:spLocks noChangeArrowheads="1"/>
            </p:cNvSpPr>
            <p:nvPr/>
          </p:nvSpPr>
          <p:spPr bwMode="auto">
            <a:xfrm>
              <a:off x="528" y="192"/>
              <a:ext cx="4704" cy="384"/>
            </a:xfrm>
            <a:prstGeom prst="rect">
              <a:avLst/>
            </a:prstGeom>
            <a:solidFill>
              <a:schemeClr val="accent1"/>
            </a:solidFill>
            <a:ln w="9525">
              <a:noFill/>
              <a:miter lim="800000"/>
              <a:headEnd/>
              <a:tailEnd/>
            </a:ln>
          </p:spPr>
          <p:txBody>
            <a:bodyPr wrap="none" anchor="ctr"/>
            <a:lstStyle/>
            <a:p>
              <a:endParaRPr lang="en-US"/>
            </a:p>
          </p:txBody>
        </p:sp>
        <p:sp>
          <p:nvSpPr>
            <p:cNvPr id="27654" name="Rectangle 5"/>
            <p:cNvSpPr>
              <a:spLocks noChangeArrowheads="1"/>
            </p:cNvSpPr>
            <p:nvPr/>
          </p:nvSpPr>
          <p:spPr bwMode="auto">
            <a:xfrm>
              <a:off x="288" y="173"/>
              <a:ext cx="5184" cy="403"/>
            </a:xfrm>
            <a:prstGeom prst="rect">
              <a:avLst/>
            </a:prstGeom>
            <a:noFill/>
            <a:ln w="9525">
              <a:noFill/>
              <a:miter lim="800000"/>
              <a:headEnd/>
              <a:tailEnd/>
            </a:ln>
          </p:spPr>
          <p:txBody>
            <a:bodyPr anchor="ctr"/>
            <a:lstStyle/>
            <a:p>
              <a:pPr algn="ctr" eaLnBrk="1" hangingPunct="1"/>
              <a:r>
                <a:rPr lang="en-US" sz="3200" b="1">
                  <a:solidFill>
                    <a:schemeClr val="tx2"/>
                  </a:solidFill>
                </a:rPr>
                <a:t>Indikator keberhasilan</a:t>
              </a:r>
              <a:endParaRPr lang="en-GB" sz="3200" b="1">
                <a:solidFill>
                  <a:schemeClr val="tx2"/>
                </a:solidFill>
              </a:endParaRPr>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7" name="Rectangle 3"/>
          <p:cNvSpPr>
            <a:spLocks noGrp="1" noChangeArrowheads="1"/>
          </p:cNvSpPr>
          <p:nvPr>
            <p:ph type="title"/>
          </p:nvPr>
        </p:nvSpPr>
        <p:spPr/>
        <p:txBody>
          <a:bodyPr/>
          <a:lstStyle/>
          <a:p>
            <a:pPr eaLnBrk="1" hangingPunct="1">
              <a:defRPr/>
            </a:pPr>
            <a:endParaRPr lang="en-GB" smtClean="0"/>
          </a:p>
        </p:txBody>
      </p:sp>
      <p:sp>
        <p:nvSpPr>
          <p:cNvPr id="98308" name="Rectangle 4"/>
          <p:cNvSpPr>
            <a:spLocks noGrp="1" noChangeArrowheads="1"/>
          </p:cNvSpPr>
          <p:nvPr>
            <p:ph idx="1"/>
          </p:nvPr>
        </p:nvSpPr>
        <p:spPr/>
        <p:txBody>
          <a:bodyPr/>
          <a:lstStyle/>
          <a:p>
            <a:pPr eaLnBrk="1" hangingPunct="1">
              <a:defRPr/>
            </a:pPr>
            <a:endParaRPr lang="en-GB" smtClean="0"/>
          </a:p>
        </p:txBody>
      </p:sp>
      <p:sp>
        <p:nvSpPr>
          <p:cNvPr id="7" name="Slide Number Placeholder 5"/>
          <p:cNvSpPr>
            <a:spLocks noGrp="1"/>
          </p:cNvSpPr>
          <p:nvPr>
            <p:ph type="sldNum" sz="quarter" idx="12"/>
          </p:nvPr>
        </p:nvSpPr>
        <p:spPr/>
        <p:txBody>
          <a:bodyPr/>
          <a:lstStyle/>
          <a:p>
            <a:pPr>
              <a:defRPr/>
            </a:pPr>
            <a:fld id="{1F50375B-F482-4E48-9AEE-CDA936C740E6}" type="slidenum">
              <a:rPr lang="en-US"/>
              <a:pPr>
                <a:defRPr/>
              </a:pPr>
              <a:t>19</a:t>
            </a:fld>
            <a:endParaRPr lang="en-US"/>
          </a:p>
        </p:txBody>
      </p:sp>
      <p:pic>
        <p:nvPicPr>
          <p:cNvPr id="40963" name="Picture 2" descr="Sunset"/>
          <p:cNvPicPr>
            <a:picLocks noChangeAspect="1" noChangeArrowheads="1"/>
          </p:cNvPicPr>
          <p:nvPr/>
        </p:nvPicPr>
        <p:blipFill>
          <a:blip r:embed="rId2"/>
          <a:srcRect/>
          <a:stretch>
            <a:fillRect/>
          </a:stretch>
        </p:blipFill>
        <p:spPr bwMode="auto">
          <a:xfrm>
            <a:off x="762000" y="571500"/>
            <a:ext cx="7620000" cy="5715000"/>
          </a:xfrm>
          <a:prstGeom prst="rect">
            <a:avLst/>
          </a:prstGeom>
          <a:noFill/>
          <a:ln w="9525">
            <a:noFill/>
            <a:miter lim="800000"/>
            <a:headEnd/>
            <a:tailEnd/>
          </a:ln>
        </p:spPr>
      </p:pic>
      <p:sp>
        <p:nvSpPr>
          <p:cNvPr id="98309" name="WordArt 5"/>
          <p:cNvSpPr>
            <a:spLocks noChangeArrowheads="1" noChangeShapeType="1" noTextEdit="1"/>
          </p:cNvSpPr>
          <p:nvPr/>
        </p:nvSpPr>
        <p:spPr bwMode="auto">
          <a:xfrm>
            <a:off x="1403350" y="1557338"/>
            <a:ext cx="6408738" cy="2087562"/>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1">
                  <a:gsLst>
                    <a:gs pos="0">
                      <a:srgbClr val="FF8200"/>
                    </a:gs>
                    <a:gs pos="5000">
                      <a:srgbClr val="FF0000"/>
                    </a:gs>
                    <a:gs pos="17500">
                      <a:srgbClr val="BA0066"/>
                    </a:gs>
                    <a:gs pos="35001">
                      <a:srgbClr val="66008F"/>
                    </a:gs>
                    <a:gs pos="50000">
                      <a:srgbClr val="000082"/>
                    </a:gs>
                    <a:gs pos="64999">
                      <a:srgbClr val="66008F"/>
                    </a:gs>
                    <a:gs pos="82500">
                      <a:srgbClr val="BA0066"/>
                    </a:gs>
                    <a:gs pos="95000">
                      <a:srgbClr val="FF0000"/>
                    </a:gs>
                    <a:gs pos="100000">
                      <a:srgbClr val="FF8200"/>
                    </a:gs>
                  </a:gsLst>
                  <a:lin ang="5400000" scaled="1"/>
                </a:gradFill>
                <a:effectLst>
                  <a:outerShdw dist="35921" dir="2700000" algn="ctr" rotWithShape="0">
                    <a:srgbClr val="C0C0C0">
                      <a:alpha val="79999"/>
                    </a:srgbClr>
                  </a:outerShdw>
                </a:effectLst>
                <a:latin typeface="Impact"/>
              </a:rPr>
              <a:t>Terima  Kasih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98309"/>
                                        </p:tgtEl>
                                        <p:attrNameLst>
                                          <p:attrName>style.visibility</p:attrName>
                                        </p:attrNameLst>
                                      </p:cBhvr>
                                      <p:to>
                                        <p:strVal val="visible"/>
                                      </p:to>
                                    </p:set>
                                    <p:animEffect transition="in" filter="wedge">
                                      <p:cBhvr>
                                        <p:cTn id="7" dur="2000"/>
                                        <p:tgtEl>
                                          <p:spTgt spid="983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Text Box 4"/>
          <p:cNvSpPr txBox="1">
            <a:spLocks noChangeArrowheads="1"/>
          </p:cNvSpPr>
          <p:nvPr/>
        </p:nvSpPr>
        <p:spPr bwMode="auto">
          <a:xfrm>
            <a:off x="914400" y="1447800"/>
            <a:ext cx="8229600" cy="1016000"/>
          </a:xfrm>
          <a:prstGeom prst="rect">
            <a:avLst/>
          </a:prstGeom>
          <a:noFill/>
          <a:ln w="12700" cap="sq">
            <a:noFill/>
            <a:miter lim="800000"/>
            <a:headEnd type="none" w="sm" len="sm"/>
            <a:tailEnd type="none" w="sm" len="sm"/>
          </a:ln>
        </p:spPr>
        <p:txBody>
          <a:bodyPr>
            <a:spAutoFit/>
          </a:bodyPr>
          <a:lstStyle/>
          <a:p>
            <a:r>
              <a:rPr lang="en-US" sz="2000" b="1" dirty="0">
                <a:solidFill>
                  <a:schemeClr val="tx2"/>
                </a:solidFill>
                <a:latin typeface="Arial" charset="0"/>
              </a:rPr>
              <a:t>USAHA UNTUK MEMPENGARUHI KEBIJAKAN MASYARAKAT/PUBLIC  MELALUI BERBAGAI CARA KOMUNIKASI PERSUASIF</a:t>
            </a:r>
            <a:r>
              <a:rPr lang="en-US" sz="2000" dirty="0">
                <a:latin typeface="Arial" charset="0"/>
              </a:rPr>
              <a:t> (JHU, 1999)</a:t>
            </a:r>
            <a:endParaRPr lang="en-US" dirty="0"/>
          </a:p>
        </p:txBody>
      </p:sp>
      <p:sp>
        <p:nvSpPr>
          <p:cNvPr id="37894" name="Text Box 6"/>
          <p:cNvSpPr txBox="1">
            <a:spLocks noChangeArrowheads="1"/>
          </p:cNvSpPr>
          <p:nvPr/>
        </p:nvSpPr>
        <p:spPr bwMode="auto">
          <a:xfrm>
            <a:off x="914400" y="3352800"/>
            <a:ext cx="8229600" cy="2215991"/>
          </a:xfrm>
          <a:prstGeom prst="rect">
            <a:avLst/>
          </a:prstGeom>
          <a:noFill/>
          <a:ln w="12700" cap="sq">
            <a:noFill/>
            <a:miter lim="800000"/>
            <a:headEnd type="none" w="sm" len="sm"/>
            <a:tailEnd type="none" w="sm" len="sm"/>
          </a:ln>
        </p:spPr>
        <p:txBody>
          <a:bodyPr>
            <a:spAutoFit/>
          </a:bodyPr>
          <a:lstStyle/>
          <a:p>
            <a:r>
              <a:rPr lang="en-US" sz="2000" b="1" dirty="0">
                <a:latin typeface="Arial" charset="0"/>
              </a:rPr>
              <a:t>ADALAH SUATU RANGKAIAN KOMUNIKASI STRATEGIS YANG DIRANCANG SECARA SISTEMATIS DAN DILAKUKAN PADA KURUN WAKTU TERTENTU BAIK OLEH INDIVIDU MAUPUN KELOMPOK AGAR PEMBUAT KEPUTUSAN MEMBUAT SUATU KEBIJAKAN PUBLIK YANG MENGUNTUNGKAN KELOMPOK MASYARAKAT (</a:t>
            </a:r>
            <a:r>
              <a:rPr lang="en-US" sz="2000" b="1" dirty="0" err="1">
                <a:latin typeface="Arial" charset="0"/>
              </a:rPr>
              <a:t>Depkes</a:t>
            </a:r>
            <a:r>
              <a:rPr lang="en-US" sz="2000" b="1" dirty="0">
                <a:latin typeface="Arial" charset="0"/>
              </a:rPr>
              <a:t>, RI. 2003)</a:t>
            </a:r>
          </a:p>
          <a:p>
            <a:endParaRPr lang="en-US"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300"/>
                                  </p:iterate>
                                  <p:childTnLst>
                                    <p:set>
                                      <p:cBhvr>
                                        <p:cTn id="6" dur="1" fill="hold">
                                          <p:stCondLst>
                                            <p:cond delay="299"/>
                                          </p:stCondLst>
                                        </p:cTn>
                                        <p:tgtEl>
                                          <p:spTgt spid="378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wd">
                                    <p:tmAbs val="300"/>
                                  </p:iterate>
                                  <p:childTnLst>
                                    <p:set>
                                      <p:cBhvr>
                                        <p:cTn id="10" dur="1" fill="hold">
                                          <p:stCondLst>
                                            <p:cond delay="299"/>
                                          </p:stCondLst>
                                        </p:cTn>
                                        <p:tgtEl>
                                          <p:spTgt spid="378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autoUpdateAnimBg="0"/>
      <p:bldP spid="3789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5"/>
          <p:cNvSpPr>
            <a:spLocks noGrp="1"/>
          </p:cNvSpPr>
          <p:nvPr>
            <p:ph type="sldNum" sz="quarter" idx="12"/>
          </p:nvPr>
        </p:nvSpPr>
        <p:spPr/>
        <p:txBody>
          <a:bodyPr/>
          <a:lstStyle/>
          <a:p>
            <a:pPr>
              <a:defRPr/>
            </a:pPr>
            <a:fld id="{0377AA6F-8F80-416D-94AB-A4F661FDD465}" type="slidenum">
              <a:rPr lang="en-US"/>
              <a:pPr>
                <a:defRPr/>
              </a:pPr>
              <a:t>20</a:t>
            </a:fld>
            <a:endParaRPr lang="en-US"/>
          </a:p>
        </p:txBody>
      </p:sp>
      <p:sp>
        <p:nvSpPr>
          <p:cNvPr id="14338" name="Rectangle 2"/>
          <p:cNvSpPr>
            <a:spLocks noGrp="1" noChangeArrowheads="1"/>
          </p:cNvSpPr>
          <p:nvPr>
            <p:ph type="title"/>
          </p:nvPr>
        </p:nvSpPr>
        <p:spPr>
          <a:xfrm>
            <a:off x="457200" y="152400"/>
            <a:ext cx="8229600" cy="1066800"/>
          </a:xfrm>
          <a:solidFill>
            <a:srgbClr val="E6C0E8"/>
          </a:solidFill>
          <a:effectLst>
            <a:prstShdw prst="shdw17" dist="17961" dir="2700000">
              <a:srgbClr val="E6C0E8">
                <a:gamma/>
                <a:shade val="60000"/>
                <a:invGamma/>
              </a:srgbClr>
            </a:prstShdw>
          </a:effectLst>
        </p:spPr>
        <p:txBody>
          <a:bodyPr/>
          <a:lstStyle/>
          <a:p>
            <a:pPr eaLnBrk="1" hangingPunct="1">
              <a:defRPr/>
            </a:pPr>
            <a:r>
              <a:rPr lang="en-US" sz="3200" b="1" smtClean="0"/>
              <a:t>ADVOKASI, SOSIALISASI, PEMBERDAYAAN DAN MOBILISASI</a:t>
            </a:r>
          </a:p>
        </p:txBody>
      </p:sp>
      <p:sp>
        <p:nvSpPr>
          <p:cNvPr id="14343" name="Line 7"/>
          <p:cNvSpPr>
            <a:spLocks noChangeShapeType="1"/>
          </p:cNvSpPr>
          <p:nvPr/>
        </p:nvSpPr>
        <p:spPr bwMode="auto">
          <a:xfrm>
            <a:off x="1295400" y="2819400"/>
            <a:ext cx="0" cy="381000"/>
          </a:xfrm>
          <a:prstGeom prst="line">
            <a:avLst/>
          </a:prstGeom>
          <a:noFill/>
          <a:ln w="76200">
            <a:solidFill>
              <a:schemeClr val="tx1"/>
            </a:solidFill>
            <a:round/>
            <a:headEnd/>
            <a:tailEnd type="triangle" w="med" len="med"/>
          </a:ln>
          <a:effectLst>
            <a:prstShdw prst="shdw17" dist="17961" dir="2700000">
              <a:schemeClr val="tx1">
                <a:gamma/>
                <a:shade val="60000"/>
                <a:invGamma/>
              </a:schemeClr>
            </a:prstShdw>
          </a:effectLst>
        </p:spPr>
        <p:txBody>
          <a:bodyPr/>
          <a:lstStyle/>
          <a:p>
            <a:pPr>
              <a:defRPr/>
            </a:pPr>
            <a:endParaRPr lang="en-US"/>
          </a:p>
        </p:txBody>
      </p:sp>
      <p:sp>
        <p:nvSpPr>
          <p:cNvPr id="14346" name="Oval 10"/>
          <p:cNvSpPr>
            <a:spLocks noChangeArrowheads="1"/>
          </p:cNvSpPr>
          <p:nvPr/>
        </p:nvSpPr>
        <p:spPr bwMode="auto">
          <a:xfrm>
            <a:off x="6858000" y="1447800"/>
            <a:ext cx="1981200" cy="1371600"/>
          </a:xfrm>
          <a:prstGeom prst="ellipse">
            <a:avLst/>
          </a:prstGeom>
          <a:solidFill>
            <a:schemeClr val="accent1"/>
          </a:solidFill>
          <a:ln w="9525">
            <a:noFill/>
            <a:round/>
            <a:headEnd/>
            <a:tailEnd/>
          </a:ln>
          <a:effectLst>
            <a:prstShdw prst="shdw17" dist="17961" dir="2700000">
              <a:schemeClr val="accent1">
                <a:gamma/>
                <a:shade val="60000"/>
                <a:invGamma/>
              </a:schemeClr>
            </a:prstShdw>
          </a:effectLst>
        </p:spPr>
        <p:txBody>
          <a:bodyPr wrap="none" anchor="ctr"/>
          <a:lstStyle/>
          <a:p>
            <a:pPr algn="ctr" eaLnBrk="1" hangingPunct="1">
              <a:defRPr/>
            </a:pPr>
            <a:r>
              <a:rPr lang="en-US" sz="2400" b="1"/>
              <a:t>MOBILI-</a:t>
            </a:r>
          </a:p>
          <a:p>
            <a:pPr algn="ctr" eaLnBrk="1" hangingPunct="1">
              <a:defRPr/>
            </a:pPr>
            <a:r>
              <a:rPr lang="en-US" sz="2400" b="1"/>
              <a:t>SASI</a:t>
            </a:r>
          </a:p>
        </p:txBody>
      </p:sp>
      <p:sp>
        <p:nvSpPr>
          <p:cNvPr id="14347" name="Oval 11"/>
          <p:cNvSpPr>
            <a:spLocks noChangeArrowheads="1"/>
          </p:cNvSpPr>
          <p:nvPr/>
        </p:nvSpPr>
        <p:spPr bwMode="auto">
          <a:xfrm>
            <a:off x="2514600" y="1447800"/>
            <a:ext cx="1981200" cy="1371600"/>
          </a:xfrm>
          <a:prstGeom prst="ellipse">
            <a:avLst/>
          </a:prstGeom>
          <a:solidFill>
            <a:schemeClr val="accent1"/>
          </a:solidFill>
          <a:ln w="9525">
            <a:noFill/>
            <a:round/>
            <a:headEnd/>
            <a:tailEnd/>
          </a:ln>
          <a:effectLst>
            <a:prstShdw prst="shdw17" dist="17961" dir="2700000">
              <a:schemeClr val="accent1">
                <a:gamma/>
                <a:shade val="60000"/>
                <a:invGamma/>
              </a:schemeClr>
            </a:prstShdw>
          </a:effectLst>
        </p:spPr>
        <p:txBody>
          <a:bodyPr wrap="none" anchor="ctr"/>
          <a:lstStyle/>
          <a:p>
            <a:pPr algn="ctr" eaLnBrk="1" hangingPunct="1">
              <a:defRPr/>
            </a:pPr>
            <a:r>
              <a:rPr lang="en-US" sz="2400" b="1"/>
              <a:t>SOSIALI-</a:t>
            </a:r>
          </a:p>
          <a:p>
            <a:pPr algn="ctr" eaLnBrk="1" hangingPunct="1">
              <a:defRPr/>
            </a:pPr>
            <a:r>
              <a:rPr lang="en-US" sz="2400" b="1"/>
              <a:t>SASI</a:t>
            </a:r>
          </a:p>
        </p:txBody>
      </p:sp>
      <p:sp>
        <p:nvSpPr>
          <p:cNvPr id="14348" name="Oval 12"/>
          <p:cNvSpPr>
            <a:spLocks noChangeArrowheads="1"/>
          </p:cNvSpPr>
          <p:nvPr/>
        </p:nvSpPr>
        <p:spPr bwMode="auto">
          <a:xfrm>
            <a:off x="4724400" y="1447800"/>
            <a:ext cx="1981200" cy="1371600"/>
          </a:xfrm>
          <a:prstGeom prst="ellipse">
            <a:avLst/>
          </a:prstGeom>
          <a:solidFill>
            <a:schemeClr val="accent1"/>
          </a:solidFill>
          <a:ln w="9525">
            <a:noFill/>
            <a:round/>
            <a:headEnd/>
            <a:tailEnd/>
          </a:ln>
          <a:effectLst>
            <a:prstShdw prst="shdw17" dist="17961" dir="2700000">
              <a:schemeClr val="accent1">
                <a:gamma/>
                <a:shade val="60000"/>
                <a:invGamma/>
              </a:schemeClr>
            </a:prstShdw>
          </a:effectLst>
        </p:spPr>
        <p:txBody>
          <a:bodyPr wrap="none" anchor="ctr"/>
          <a:lstStyle/>
          <a:p>
            <a:pPr algn="ctr" eaLnBrk="1" hangingPunct="1">
              <a:defRPr/>
            </a:pPr>
            <a:r>
              <a:rPr lang="en-US" sz="2400" b="1"/>
              <a:t>PEMBER-</a:t>
            </a:r>
          </a:p>
          <a:p>
            <a:pPr algn="ctr" eaLnBrk="1" hangingPunct="1">
              <a:defRPr/>
            </a:pPr>
            <a:r>
              <a:rPr lang="en-US" sz="2400" b="1"/>
              <a:t>DAYAAN</a:t>
            </a:r>
          </a:p>
        </p:txBody>
      </p:sp>
      <p:sp>
        <p:nvSpPr>
          <p:cNvPr id="14349" name="Oval 13"/>
          <p:cNvSpPr>
            <a:spLocks noChangeArrowheads="1"/>
          </p:cNvSpPr>
          <p:nvPr/>
        </p:nvSpPr>
        <p:spPr bwMode="auto">
          <a:xfrm>
            <a:off x="304800" y="1447800"/>
            <a:ext cx="1981200" cy="1371600"/>
          </a:xfrm>
          <a:prstGeom prst="ellipse">
            <a:avLst/>
          </a:prstGeom>
          <a:solidFill>
            <a:schemeClr val="accent1"/>
          </a:solidFill>
          <a:ln w="9525">
            <a:noFill/>
            <a:round/>
            <a:headEnd/>
            <a:tailEnd/>
          </a:ln>
          <a:effectLst>
            <a:prstShdw prst="shdw17" dist="17961" dir="2700000">
              <a:schemeClr val="accent1">
                <a:gamma/>
                <a:shade val="60000"/>
                <a:invGamma/>
              </a:schemeClr>
            </a:prstShdw>
          </a:effectLst>
        </p:spPr>
        <p:txBody>
          <a:bodyPr wrap="none" anchor="ctr"/>
          <a:lstStyle/>
          <a:p>
            <a:pPr algn="ctr" eaLnBrk="1" hangingPunct="1">
              <a:defRPr/>
            </a:pPr>
            <a:r>
              <a:rPr lang="en-US" sz="2400" b="1"/>
              <a:t>ADVO-</a:t>
            </a:r>
          </a:p>
          <a:p>
            <a:pPr algn="ctr" eaLnBrk="1" hangingPunct="1">
              <a:defRPr/>
            </a:pPr>
            <a:r>
              <a:rPr lang="en-US" sz="2400" b="1"/>
              <a:t>KASI</a:t>
            </a:r>
          </a:p>
        </p:txBody>
      </p:sp>
      <p:sp>
        <p:nvSpPr>
          <p:cNvPr id="9225" name="Text Box 15"/>
          <p:cNvSpPr txBox="1">
            <a:spLocks noChangeArrowheads="1"/>
          </p:cNvSpPr>
          <p:nvPr/>
        </p:nvSpPr>
        <p:spPr bwMode="auto">
          <a:xfrm>
            <a:off x="304800" y="3168650"/>
            <a:ext cx="1981200" cy="701675"/>
          </a:xfrm>
          <a:prstGeom prst="rect">
            <a:avLst/>
          </a:prstGeom>
          <a:solidFill>
            <a:srgbClr val="66CCFF"/>
          </a:solidFill>
          <a:ln w="9525">
            <a:noFill/>
            <a:miter lim="800000"/>
            <a:headEnd/>
            <a:tailEnd/>
          </a:ln>
          <a:effectLst>
            <a:prstShdw prst="shdw17" dist="17961" dir="2700000">
              <a:srgbClr val="3D7A99"/>
            </a:prstShdw>
          </a:effectLst>
        </p:spPr>
        <p:txBody>
          <a:bodyPr>
            <a:spAutoFit/>
          </a:bodyPr>
          <a:lstStyle/>
          <a:p>
            <a:pPr algn="ctr" eaLnBrk="1" hangingPunct="1">
              <a:spcBef>
                <a:spcPct val="50000"/>
              </a:spcBef>
            </a:pPr>
            <a:r>
              <a:rPr lang="en-US" sz="2000" b="1"/>
              <a:t>PEMBUAT KEBIJAKAN  </a:t>
            </a:r>
          </a:p>
        </p:txBody>
      </p:sp>
      <p:sp>
        <p:nvSpPr>
          <p:cNvPr id="9226" name="Text Box 16"/>
          <p:cNvSpPr txBox="1">
            <a:spLocks noChangeArrowheads="1"/>
          </p:cNvSpPr>
          <p:nvPr/>
        </p:nvSpPr>
        <p:spPr bwMode="auto">
          <a:xfrm>
            <a:off x="2514600" y="3168650"/>
            <a:ext cx="1981200" cy="701675"/>
          </a:xfrm>
          <a:prstGeom prst="rect">
            <a:avLst/>
          </a:prstGeom>
          <a:solidFill>
            <a:srgbClr val="66CCFF"/>
          </a:solidFill>
          <a:ln w="9525">
            <a:noFill/>
            <a:miter lim="800000"/>
            <a:headEnd/>
            <a:tailEnd/>
          </a:ln>
          <a:effectLst>
            <a:prstShdw prst="shdw17" dist="17961" dir="2700000">
              <a:srgbClr val="3D7A99"/>
            </a:prstShdw>
          </a:effectLst>
        </p:spPr>
        <p:txBody>
          <a:bodyPr>
            <a:spAutoFit/>
          </a:bodyPr>
          <a:lstStyle/>
          <a:p>
            <a:pPr algn="ctr" eaLnBrk="1" hangingPunct="1">
              <a:spcBef>
                <a:spcPct val="50000"/>
              </a:spcBef>
            </a:pPr>
            <a:r>
              <a:rPr lang="en-US" sz="2000" b="1"/>
              <a:t>ORGANISASI/ TOKOH MASY</a:t>
            </a:r>
          </a:p>
        </p:txBody>
      </p:sp>
      <p:sp>
        <p:nvSpPr>
          <p:cNvPr id="9227" name="Text Box 17"/>
          <p:cNvSpPr txBox="1">
            <a:spLocks noChangeArrowheads="1"/>
          </p:cNvSpPr>
          <p:nvPr/>
        </p:nvSpPr>
        <p:spPr bwMode="auto">
          <a:xfrm>
            <a:off x="4724400" y="3168650"/>
            <a:ext cx="1981200" cy="701675"/>
          </a:xfrm>
          <a:prstGeom prst="rect">
            <a:avLst/>
          </a:prstGeom>
          <a:solidFill>
            <a:srgbClr val="66CCFF"/>
          </a:solidFill>
          <a:ln w="9525">
            <a:noFill/>
            <a:miter lim="800000"/>
            <a:headEnd/>
            <a:tailEnd/>
          </a:ln>
          <a:effectLst>
            <a:prstShdw prst="shdw17" dist="17961" dir="2700000">
              <a:srgbClr val="3D7A99"/>
            </a:prstShdw>
          </a:effectLst>
        </p:spPr>
        <p:txBody>
          <a:bodyPr>
            <a:spAutoFit/>
          </a:bodyPr>
          <a:lstStyle/>
          <a:p>
            <a:pPr algn="ctr" eaLnBrk="1" hangingPunct="1">
              <a:spcBef>
                <a:spcPct val="50000"/>
              </a:spcBef>
            </a:pPr>
            <a:r>
              <a:rPr lang="en-US" sz="2000" b="1"/>
              <a:t>ORGANISASI/ TOKOH MASY</a:t>
            </a:r>
          </a:p>
        </p:txBody>
      </p:sp>
      <p:sp>
        <p:nvSpPr>
          <p:cNvPr id="9228" name="Text Box 18"/>
          <p:cNvSpPr txBox="1">
            <a:spLocks noChangeArrowheads="1"/>
          </p:cNvSpPr>
          <p:nvPr/>
        </p:nvSpPr>
        <p:spPr bwMode="auto">
          <a:xfrm>
            <a:off x="6858000" y="3184525"/>
            <a:ext cx="1981200" cy="701675"/>
          </a:xfrm>
          <a:prstGeom prst="rect">
            <a:avLst/>
          </a:prstGeom>
          <a:solidFill>
            <a:srgbClr val="66CCFF"/>
          </a:solidFill>
          <a:ln w="9525">
            <a:noFill/>
            <a:miter lim="800000"/>
            <a:headEnd/>
            <a:tailEnd/>
          </a:ln>
          <a:effectLst>
            <a:prstShdw prst="shdw17" dist="17961" dir="2700000">
              <a:srgbClr val="3D7A99"/>
            </a:prstShdw>
          </a:effectLst>
        </p:spPr>
        <p:txBody>
          <a:bodyPr>
            <a:spAutoFit/>
          </a:bodyPr>
          <a:lstStyle/>
          <a:p>
            <a:pPr algn="ctr" eaLnBrk="1" hangingPunct="1">
              <a:spcBef>
                <a:spcPct val="50000"/>
              </a:spcBef>
            </a:pPr>
            <a:r>
              <a:rPr lang="en-US" sz="2000" b="1"/>
              <a:t>MASYARA-KAT UMUM</a:t>
            </a:r>
          </a:p>
        </p:txBody>
      </p:sp>
      <p:sp>
        <p:nvSpPr>
          <p:cNvPr id="9229" name="Text Box 23"/>
          <p:cNvSpPr txBox="1">
            <a:spLocks noChangeArrowheads="1"/>
          </p:cNvSpPr>
          <p:nvPr/>
        </p:nvSpPr>
        <p:spPr bwMode="auto">
          <a:xfrm>
            <a:off x="304800" y="4251325"/>
            <a:ext cx="1981200" cy="701675"/>
          </a:xfrm>
          <a:prstGeom prst="rect">
            <a:avLst/>
          </a:prstGeom>
          <a:solidFill>
            <a:srgbClr val="FF99FF"/>
          </a:solidFill>
          <a:ln w="9525">
            <a:noFill/>
            <a:miter lim="800000"/>
            <a:headEnd/>
            <a:tailEnd/>
          </a:ln>
          <a:effectLst>
            <a:prstShdw prst="shdw17" dist="17961" dir="2700000">
              <a:srgbClr val="995C99"/>
            </a:prstShdw>
          </a:effectLst>
        </p:spPr>
        <p:txBody>
          <a:bodyPr>
            <a:spAutoFit/>
          </a:bodyPr>
          <a:lstStyle/>
          <a:p>
            <a:pPr algn="ctr" eaLnBrk="1" hangingPunct="1">
              <a:spcBef>
                <a:spcPct val="50000"/>
              </a:spcBef>
            </a:pPr>
            <a:r>
              <a:rPr lang="en-US" sz="2000" b="1"/>
              <a:t>KEPEDULIAN, TINDAKAN  </a:t>
            </a:r>
          </a:p>
        </p:txBody>
      </p:sp>
      <p:sp>
        <p:nvSpPr>
          <p:cNvPr id="9230" name="Text Box 24"/>
          <p:cNvSpPr txBox="1">
            <a:spLocks noChangeArrowheads="1"/>
          </p:cNvSpPr>
          <p:nvPr/>
        </p:nvSpPr>
        <p:spPr bwMode="auto">
          <a:xfrm>
            <a:off x="2514600" y="4251325"/>
            <a:ext cx="1981200" cy="701675"/>
          </a:xfrm>
          <a:prstGeom prst="rect">
            <a:avLst/>
          </a:prstGeom>
          <a:solidFill>
            <a:srgbClr val="FF99FF"/>
          </a:solidFill>
          <a:ln w="9525">
            <a:noFill/>
            <a:miter lim="800000"/>
            <a:headEnd/>
            <a:tailEnd/>
          </a:ln>
          <a:effectLst>
            <a:prstShdw prst="shdw17" dist="17961" dir="2700000">
              <a:srgbClr val="995C99"/>
            </a:prstShdw>
          </a:effectLst>
        </p:spPr>
        <p:txBody>
          <a:bodyPr>
            <a:spAutoFit/>
          </a:bodyPr>
          <a:lstStyle/>
          <a:p>
            <a:pPr algn="ctr" eaLnBrk="1" hangingPunct="1">
              <a:spcBef>
                <a:spcPct val="50000"/>
              </a:spcBef>
            </a:pPr>
            <a:r>
              <a:rPr lang="en-US" sz="2000" b="1"/>
              <a:t>PEMAHAMAN, TINDAKAN  </a:t>
            </a:r>
          </a:p>
        </p:txBody>
      </p:sp>
      <p:sp>
        <p:nvSpPr>
          <p:cNvPr id="9231" name="Text Box 25"/>
          <p:cNvSpPr txBox="1">
            <a:spLocks noChangeArrowheads="1"/>
          </p:cNvSpPr>
          <p:nvPr/>
        </p:nvSpPr>
        <p:spPr bwMode="auto">
          <a:xfrm>
            <a:off x="4724400" y="4267200"/>
            <a:ext cx="1981200" cy="701675"/>
          </a:xfrm>
          <a:prstGeom prst="rect">
            <a:avLst/>
          </a:prstGeom>
          <a:solidFill>
            <a:srgbClr val="FF99FF"/>
          </a:solidFill>
          <a:ln w="9525">
            <a:noFill/>
            <a:miter lim="800000"/>
            <a:headEnd/>
            <a:tailEnd/>
          </a:ln>
          <a:effectLst>
            <a:prstShdw prst="shdw17" dist="17961" dir="2700000">
              <a:srgbClr val="995C99"/>
            </a:prstShdw>
          </a:effectLst>
        </p:spPr>
        <p:txBody>
          <a:bodyPr>
            <a:spAutoFit/>
          </a:bodyPr>
          <a:lstStyle/>
          <a:p>
            <a:pPr algn="ctr" eaLnBrk="1" hangingPunct="1">
              <a:spcBef>
                <a:spcPct val="50000"/>
              </a:spcBef>
            </a:pPr>
            <a:r>
              <a:rPr lang="en-US" sz="2000" b="1"/>
              <a:t>KEMAMPUAN, PERILAKU</a:t>
            </a:r>
          </a:p>
        </p:txBody>
      </p:sp>
      <p:sp>
        <p:nvSpPr>
          <p:cNvPr id="9232" name="Text Box 26"/>
          <p:cNvSpPr txBox="1">
            <a:spLocks noChangeArrowheads="1"/>
          </p:cNvSpPr>
          <p:nvPr/>
        </p:nvSpPr>
        <p:spPr bwMode="auto">
          <a:xfrm>
            <a:off x="6858000" y="4267200"/>
            <a:ext cx="1981200" cy="701675"/>
          </a:xfrm>
          <a:prstGeom prst="rect">
            <a:avLst/>
          </a:prstGeom>
          <a:solidFill>
            <a:srgbClr val="FF99FF"/>
          </a:solidFill>
          <a:ln w="9525">
            <a:noFill/>
            <a:miter lim="800000"/>
            <a:headEnd/>
            <a:tailEnd/>
          </a:ln>
          <a:effectLst>
            <a:prstShdw prst="shdw17" dist="17961" dir="2700000">
              <a:srgbClr val="995C99"/>
            </a:prstShdw>
          </a:effectLst>
        </p:spPr>
        <p:txBody>
          <a:bodyPr>
            <a:spAutoFit/>
          </a:bodyPr>
          <a:lstStyle/>
          <a:p>
            <a:pPr algn="ctr" eaLnBrk="1" hangingPunct="1">
              <a:spcBef>
                <a:spcPct val="50000"/>
              </a:spcBef>
            </a:pPr>
            <a:r>
              <a:rPr lang="en-US" sz="2000" b="1"/>
              <a:t>TINDAKAN,KEBERSAMAAN  </a:t>
            </a:r>
          </a:p>
        </p:txBody>
      </p:sp>
      <p:sp>
        <p:nvSpPr>
          <p:cNvPr id="9233" name="Oval 27"/>
          <p:cNvSpPr>
            <a:spLocks noChangeArrowheads="1"/>
          </p:cNvSpPr>
          <p:nvPr/>
        </p:nvSpPr>
        <p:spPr bwMode="auto">
          <a:xfrm>
            <a:off x="533400" y="5257800"/>
            <a:ext cx="1447800" cy="1371600"/>
          </a:xfrm>
          <a:prstGeom prst="ellipse">
            <a:avLst/>
          </a:prstGeom>
          <a:solidFill>
            <a:srgbClr val="62F889"/>
          </a:solidFill>
          <a:ln w="9525">
            <a:noFill/>
            <a:round/>
            <a:headEnd/>
            <a:tailEnd/>
          </a:ln>
          <a:effectLst>
            <a:prstShdw prst="shdw17" dist="17961" dir="2700000">
              <a:srgbClr val="3B9552"/>
            </a:prstShdw>
          </a:effectLst>
        </p:spPr>
        <p:txBody>
          <a:bodyPr wrap="none" anchor="ctr"/>
          <a:lstStyle/>
          <a:p>
            <a:pPr algn="ctr" eaLnBrk="1" hangingPunct="1"/>
            <a:r>
              <a:rPr lang="en-US" sz="2000" b="1"/>
              <a:t>DUKUNG-</a:t>
            </a:r>
          </a:p>
          <a:p>
            <a:pPr algn="ctr" eaLnBrk="1" hangingPunct="1"/>
            <a:r>
              <a:rPr lang="en-US" sz="2000" b="1"/>
              <a:t>AN</a:t>
            </a:r>
          </a:p>
        </p:txBody>
      </p:sp>
      <p:sp>
        <p:nvSpPr>
          <p:cNvPr id="9234" name="Oval 28"/>
          <p:cNvSpPr>
            <a:spLocks noChangeArrowheads="1"/>
          </p:cNvSpPr>
          <p:nvPr/>
        </p:nvSpPr>
        <p:spPr bwMode="auto">
          <a:xfrm>
            <a:off x="4953000" y="5257800"/>
            <a:ext cx="1447800" cy="1371600"/>
          </a:xfrm>
          <a:prstGeom prst="ellipse">
            <a:avLst/>
          </a:prstGeom>
          <a:solidFill>
            <a:srgbClr val="62F889"/>
          </a:solidFill>
          <a:ln w="9525">
            <a:noFill/>
            <a:round/>
            <a:headEnd/>
            <a:tailEnd/>
          </a:ln>
          <a:effectLst>
            <a:prstShdw prst="shdw17" dist="17961" dir="2700000">
              <a:srgbClr val="3B9552"/>
            </a:prstShdw>
          </a:effectLst>
        </p:spPr>
        <p:txBody>
          <a:bodyPr wrap="none" anchor="ctr"/>
          <a:lstStyle/>
          <a:p>
            <a:pPr algn="ctr" eaLnBrk="1" hangingPunct="1"/>
            <a:r>
              <a:rPr lang="en-US" sz="2000" b="1"/>
              <a:t>KEMANDI-</a:t>
            </a:r>
          </a:p>
          <a:p>
            <a:pPr algn="ctr" eaLnBrk="1" hangingPunct="1"/>
            <a:r>
              <a:rPr lang="en-US" sz="2000" b="1"/>
              <a:t>RIAN</a:t>
            </a:r>
          </a:p>
        </p:txBody>
      </p:sp>
      <p:sp>
        <p:nvSpPr>
          <p:cNvPr id="9235" name="Oval 29"/>
          <p:cNvSpPr>
            <a:spLocks noChangeArrowheads="1"/>
          </p:cNvSpPr>
          <p:nvPr/>
        </p:nvSpPr>
        <p:spPr bwMode="auto">
          <a:xfrm>
            <a:off x="2743200" y="5257800"/>
            <a:ext cx="1447800" cy="1371600"/>
          </a:xfrm>
          <a:prstGeom prst="ellipse">
            <a:avLst/>
          </a:prstGeom>
          <a:solidFill>
            <a:srgbClr val="62F889"/>
          </a:solidFill>
          <a:ln w="9525">
            <a:noFill/>
            <a:round/>
            <a:headEnd/>
            <a:tailEnd/>
          </a:ln>
          <a:effectLst>
            <a:prstShdw prst="shdw17" dist="17961" dir="2700000">
              <a:srgbClr val="3B9552"/>
            </a:prstShdw>
          </a:effectLst>
        </p:spPr>
        <p:txBody>
          <a:bodyPr wrap="none" anchor="ctr"/>
          <a:lstStyle/>
          <a:p>
            <a:pPr algn="ctr" eaLnBrk="1" hangingPunct="1"/>
            <a:r>
              <a:rPr lang="en-US" sz="2000" b="1"/>
              <a:t>KETER-</a:t>
            </a:r>
          </a:p>
          <a:p>
            <a:pPr algn="ctr" eaLnBrk="1" hangingPunct="1"/>
            <a:r>
              <a:rPr lang="en-US" sz="2000" b="1"/>
              <a:t>LIBATAN</a:t>
            </a:r>
          </a:p>
        </p:txBody>
      </p:sp>
      <p:sp>
        <p:nvSpPr>
          <p:cNvPr id="9236" name="Oval 30"/>
          <p:cNvSpPr>
            <a:spLocks noChangeArrowheads="1"/>
          </p:cNvSpPr>
          <p:nvPr/>
        </p:nvSpPr>
        <p:spPr bwMode="auto">
          <a:xfrm>
            <a:off x="7086600" y="5257800"/>
            <a:ext cx="1447800" cy="1371600"/>
          </a:xfrm>
          <a:prstGeom prst="ellipse">
            <a:avLst/>
          </a:prstGeom>
          <a:solidFill>
            <a:srgbClr val="62F889"/>
          </a:solidFill>
          <a:ln w="9525">
            <a:noFill/>
            <a:round/>
            <a:headEnd/>
            <a:tailEnd/>
          </a:ln>
          <a:effectLst>
            <a:prstShdw prst="shdw17" dist="17961" dir="2700000">
              <a:srgbClr val="3B9552"/>
            </a:prstShdw>
          </a:effectLst>
        </p:spPr>
        <p:txBody>
          <a:bodyPr wrap="none" anchor="ctr"/>
          <a:lstStyle/>
          <a:p>
            <a:pPr algn="ctr" eaLnBrk="1" hangingPunct="1"/>
            <a:r>
              <a:rPr lang="en-US" sz="2000" b="1"/>
              <a:t>GERAKAN</a:t>
            </a:r>
          </a:p>
          <a:p>
            <a:pPr algn="ctr" eaLnBrk="1" hangingPunct="1"/>
            <a:r>
              <a:rPr lang="en-US" sz="2000" b="1"/>
              <a:t>MASY.</a:t>
            </a:r>
          </a:p>
        </p:txBody>
      </p:sp>
      <p:sp>
        <p:nvSpPr>
          <p:cNvPr id="14371" name="Line 35"/>
          <p:cNvSpPr>
            <a:spLocks noChangeShapeType="1"/>
          </p:cNvSpPr>
          <p:nvPr/>
        </p:nvSpPr>
        <p:spPr bwMode="auto">
          <a:xfrm>
            <a:off x="1295400" y="3886200"/>
            <a:ext cx="0" cy="381000"/>
          </a:xfrm>
          <a:prstGeom prst="line">
            <a:avLst/>
          </a:prstGeom>
          <a:noFill/>
          <a:ln w="76200">
            <a:solidFill>
              <a:schemeClr val="tx1"/>
            </a:solidFill>
            <a:round/>
            <a:headEnd/>
            <a:tailEnd type="triangle" w="med" len="med"/>
          </a:ln>
          <a:effectLst>
            <a:prstShdw prst="shdw17" dist="17961" dir="2700000">
              <a:schemeClr val="tx1">
                <a:gamma/>
                <a:shade val="60000"/>
                <a:invGamma/>
              </a:schemeClr>
            </a:prstShdw>
          </a:effectLst>
        </p:spPr>
        <p:txBody>
          <a:bodyPr/>
          <a:lstStyle/>
          <a:p>
            <a:pPr>
              <a:defRPr/>
            </a:pPr>
            <a:endParaRPr lang="en-US"/>
          </a:p>
        </p:txBody>
      </p:sp>
      <p:sp>
        <p:nvSpPr>
          <p:cNvPr id="14372" name="Line 36"/>
          <p:cNvSpPr>
            <a:spLocks noChangeShapeType="1"/>
          </p:cNvSpPr>
          <p:nvPr/>
        </p:nvSpPr>
        <p:spPr bwMode="auto">
          <a:xfrm>
            <a:off x="5715000" y="2819400"/>
            <a:ext cx="0" cy="381000"/>
          </a:xfrm>
          <a:prstGeom prst="line">
            <a:avLst/>
          </a:prstGeom>
          <a:noFill/>
          <a:ln w="76200">
            <a:solidFill>
              <a:schemeClr val="tx1"/>
            </a:solidFill>
            <a:round/>
            <a:headEnd/>
            <a:tailEnd type="triangle" w="med" len="med"/>
          </a:ln>
          <a:effectLst>
            <a:prstShdw prst="shdw17" dist="17961" dir="2700000">
              <a:schemeClr val="tx1">
                <a:gamma/>
                <a:shade val="60000"/>
                <a:invGamma/>
              </a:schemeClr>
            </a:prstShdw>
          </a:effectLst>
        </p:spPr>
        <p:txBody>
          <a:bodyPr/>
          <a:lstStyle/>
          <a:p>
            <a:pPr>
              <a:defRPr/>
            </a:pPr>
            <a:endParaRPr lang="en-US"/>
          </a:p>
        </p:txBody>
      </p:sp>
      <p:sp>
        <p:nvSpPr>
          <p:cNvPr id="14373" name="Line 37"/>
          <p:cNvSpPr>
            <a:spLocks noChangeShapeType="1"/>
          </p:cNvSpPr>
          <p:nvPr/>
        </p:nvSpPr>
        <p:spPr bwMode="auto">
          <a:xfrm>
            <a:off x="3429000" y="2819400"/>
            <a:ext cx="0" cy="381000"/>
          </a:xfrm>
          <a:prstGeom prst="line">
            <a:avLst/>
          </a:prstGeom>
          <a:noFill/>
          <a:ln w="76200">
            <a:solidFill>
              <a:schemeClr val="tx1"/>
            </a:solidFill>
            <a:round/>
            <a:headEnd/>
            <a:tailEnd type="triangle" w="med" len="med"/>
          </a:ln>
          <a:effectLst>
            <a:prstShdw prst="shdw17" dist="17961" dir="2700000">
              <a:schemeClr val="tx1">
                <a:gamma/>
                <a:shade val="60000"/>
                <a:invGamma/>
              </a:schemeClr>
            </a:prstShdw>
          </a:effectLst>
        </p:spPr>
        <p:txBody>
          <a:bodyPr/>
          <a:lstStyle/>
          <a:p>
            <a:pPr>
              <a:defRPr/>
            </a:pPr>
            <a:endParaRPr lang="en-US"/>
          </a:p>
        </p:txBody>
      </p:sp>
      <p:sp>
        <p:nvSpPr>
          <p:cNvPr id="14374" name="Line 38"/>
          <p:cNvSpPr>
            <a:spLocks noChangeShapeType="1"/>
          </p:cNvSpPr>
          <p:nvPr/>
        </p:nvSpPr>
        <p:spPr bwMode="auto">
          <a:xfrm>
            <a:off x="7848600" y="2819400"/>
            <a:ext cx="0" cy="381000"/>
          </a:xfrm>
          <a:prstGeom prst="line">
            <a:avLst/>
          </a:prstGeom>
          <a:noFill/>
          <a:ln w="76200">
            <a:solidFill>
              <a:schemeClr val="tx1"/>
            </a:solidFill>
            <a:round/>
            <a:headEnd/>
            <a:tailEnd type="triangle" w="med" len="med"/>
          </a:ln>
          <a:effectLst>
            <a:prstShdw prst="shdw17" dist="17961" dir="2700000">
              <a:schemeClr val="tx1">
                <a:gamma/>
                <a:shade val="60000"/>
                <a:invGamma/>
              </a:schemeClr>
            </a:prstShdw>
          </a:effectLst>
        </p:spPr>
        <p:txBody>
          <a:bodyPr/>
          <a:lstStyle/>
          <a:p>
            <a:pPr>
              <a:defRPr/>
            </a:pPr>
            <a:endParaRPr lang="en-US"/>
          </a:p>
        </p:txBody>
      </p:sp>
      <p:sp>
        <p:nvSpPr>
          <p:cNvPr id="14375" name="Line 39"/>
          <p:cNvSpPr>
            <a:spLocks noChangeShapeType="1"/>
          </p:cNvSpPr>
          <p:nvPr/>
        </p:nvSpPr>
        <p:spPr bwMode="auto">
          <a:xfrm>
            <a:off x="7848600" y="3886200"/>
            <a:ext cx="0" cy="381000"/>
          </a:xfrm>
          <a:prstGeom prst="line">
            <a:avLst/>
          </a:prstGeom>
          <a:noFill/>
          <a:ln w="76200">
            <a:solidFill>
              <a:schemeClr val="tx1"/>
            </a:solidFill>
            <a:round/>
            <a:headEnd/>
            <a:tailEnd type="triangle" w="med" len="med"/>
          </a:ln>
          <a:effectLst>
            <a:prstShdw prst="shdw17" dist="17961" dir="2700000">
              <a:schemeClr val="tx1">
                <a:gamma/>
                <a:shade val="60000"/>
                <a:invGamma/>
              </a:schemeClr>
            </a:prstShdw>
          </a:effectLst>
        </p:spPr>
        <p:txBody>
          <a:bodyPr/>
          <a:lstStyle/>
          <a:p>
            <a:pPr>
              <a:defRPr/>
            </a:pPr>
            <a:endParaRPr lang="en-US"/>
          </a:p>
        </p:txBody>
      </p:sp>
      <p:sp>
        <p:nvSpPr>
          <p:cNvPr id="14376" name="Line 40"/>
          <p:cNvSpPr>
            <a:spLocks noChangeShapeType="1"/>
          </p:cNvSpPr>
          <p:nvPr/>
        </p:nvSpPr>
        <p:spPr bwMode="auto">
          <a:xfrm>
            <a:off x="5715000" y="3886200"/>
            <a:ext cx="0" cy="381000"/>
          </a:xfrm>
          <a:prstGeom prst="line">
            <a:avLst/>
          </a:prstGeom>
          <a:noFill/>
          <a:ln w="76200">
            <a:solidFill>
              <a:schemeClr val="tx1"/>
            </a:solidFill>
            <a:round/>
            <a:headEnd/>
            <a:tailEnd type="triangle" w="med" len="med"/>
          </a:ln>
          <a:effectLst>
            <a:prstShdw prst="shdw17" dist="17961" dir="2700000">
              <a:schemeClr val="tx1">
                <a:gamma/>
                <a:shade val="60000"/>
                <a:invGamma/>
              </a:schemeClr>
            </a:prstShdw>
          </a:effectLst>
        </p:spPr>
        <p:txBody>
          <a:bodyPr/>
          <a:lstStyle/>
          <a:p>
            <a:pPr>
              <a:defRPr/>
            </a:pPr>
            <a:endParaRPr lang="en-US"/>
          </a:p>
        </p:txBody>
      </p:sp>
      <p:sp>
        <p:nvSpPr>
          <p:cNvPr id="14377" name="Line 41"/>
          <p:cNvSpPr>
            <a:spLocks noChangeShapeType="1"/>
          </p:cNvSpPr>
          <p:nvPr/>
        </p:nvSpPr>
        <p:spPr bwMode="auto">
          <a:xfrm>
            <a:off x="3429000" y="3886200"/>
            <a:ext cx="0" cy="381000"/>
          </a:xfrm>
          <a:prstGeom prst="line">
            <a:avLst/>
          </a:prstGeom>
          <a:noFill/>
          <a:ln w="76200">
            <a:solidFill>
              <a:schemeClr val="tx1"/>
            </a:solidFill>
            <a:round/>
            <a:headEnd/>
            <a:tailEnd type="triangle" w="med" len="med"/>
          </a:ln>
          <a:effectLst>
            <a:prstShdw prst="shdw17" dist="17961" dir="2700000">
              <a:schemeClr val="tx1">
                <a:gamma/>
                <a:shade val="60000"/>
                <a:invGamma/>
              </a:schemeClr>
            </a:prstShdw>
          </a:effectLst>
        </p:spPr>
        <p:txBody>
          <a:bodyPr/>
          <a:lstStyle/>
          <a:p>
            <a:pPr>
              <a:defRPr/>
            </a:pPr>
            <a:endParaRPr lang="en-US"/>
          </a:p>
        </p:txBody>
      </p:sp>
      <p:sp>
        <p:nvSpPr>
          <p:cNvPr id="14378" name="Line 42"/>
          <p:cNvSpPr>
            <a:spLocks noChangeShapeType="1"/>
          </p:cNvSpPr>
          <p:nvPr/>
        </p:nvSpPr>
        <p:spPr bwMode="auto">
          <a:xfrm>
            <a:off x="1295400" y="4953000"/>
            <a:ext cx="0" cy="381000"/>
          </a:xfrm>
          <a:prstGeom prst="line">
            <a:avLst/>
          </a:prstGeom>
          <a:noFill/>
          <a:ln w="76200">
            <a:solidFill>
              <a:schemeClr val="tx1"/>
            </a:solidFill>
            <a:round/>
            <a:headEnd/>
            <a:tailEnd type="triangle" w="med" len="med"/>
          </a:ln>
          <a:effectLst>
            <a:prstShdw prst="shdw17" dist="17961" dir="2700000">
              <a:schemeClr val="tx1">
                <a:gamma/>
                <a:shade val="60000"/>
                <a:invGamma/>
              </a:schemeClr>
            </a:prstShdw>
          </a:effectLst>
        </p:spPr>
        <p:txBody>
          <a:bodyPr/>
          <a:lstStyle/>
          <a:p>
            <a:pPr>
              <a:defRPr/>
            </a:pPr>
            <a:endParaRPr lang="en-US"/>
          </a:p>
        </p:txBody>
      </p:sp>
      <p:sp>
        <p:nvSpPr>
          <p:cNvPr id="14379" name="Line 43"/>
          <p:cNvSpPr>
            <a:spLocks noChangeShapeType="1"/>
          </p:cNvSpPr>
          <p:nvPr/>
        </p:nvSpPr>
        <p:spPr bwMode="auto">
          <a:xfrm>
            <a:off x="3429000" y="4953000"/>
            <a:ext cx="0" cy="381000"/>
          </a:xfrm>
          <a:prstGeom prst="line">
            <a:avLst/>
          </a:prstGeom>
          <a:noFill/>
          <a:ln w="76200">
            <a:solidFill>
              <a:schemeClr val="tx1"/>
            </a:solidFill>
            <a:round/>
            <a:headEnd/>
            <a:tailEnd type="triangle" w="med" len="med"/>
          </a:ln>
          <a:effectLst>
            <a:prstShdw prst="shdw17" dist="17961" dir="2700000">
              <a:schemeClr val="tx1">
                <a:gamma/>
                <a:shade val="60000"/>
                <a:invGamma/>
              </a:schemeClr>
            </a:prstShdw>
          </a:effectLst>
        </p:spPr>
        <p:txBody>
          <a:bodyPr/>
          <a:lstStyle/>
          <a:p>
            <a:pPr>
              <a:defRPr/>
            </a:pPr>
            <a:endParaRPr lang="en-US"/>
          </a:p>
        </p:txBody>
      </p:sp>
      <p:sp>
        <p:nvSpPr>
          <p:cNvPr id="14380" name="Line 44"/>
          <p:cNvSpPr>
            <a:spLocks noChangeShapeType="1"/>
          </p:cNvSpPr>
          <p:nvPr/>
        </p:nvSpPr>
        <p:spPr bwMode="auto">
          <a:xfrm>
            <a:off x="5715000" y="4953000"/>
            <a:ext cx="0" cy="381000"/>
          </a:xfrm>
          <a:prstGeom prst="line">
            <a:avLst/>
          </a:prstGeom>
          <a:noFill/>
          <a:ln w="76200">
            <a:solidFill>
              <a:schemeClr val="tx1"/>
            </a:solidFill>
            <a:round/>
            <a:headEnd/>
            <a:tailEnd type="triangle" w="med" len="med"/>
          </a:ln>
          <a:effectLst>
            <a:prstShdw prst="shdw17" dist="17961" dir="2700000">
              <a:schemeClr val="tx1">
                <a:gamma/>
                <a:shade val="60000"/>
                <a:invGamma/>
              </a:schemeClr>
            </a:prstShdw>
          </a:effectLst>
        </p:spPr>
        <p:txBody>
          <a:bodyPr/>
          <a:lstStyle/>
          <a:p>
            <a:pPr>
              <a:defRPr/>
            </a:pPr>
            <a:endParaRPr lang="en-US"/>
          </a:p>
        </p:txBody>
      </p:sp>
      <p:sp>
        <p:nvSpPr>
          <p:cNvPr id="14381" name="Line 45"/>
          <p:cNvSpPr>
            <a:spLocks noChangeShapeType="1"/>
          </p:cNvSpPr>
          <p:nvPr/>
        </p:nvSpPr>
        <p:spPr bwMode="auto">
          <a:xfrm>
            <a:off x="7848600" y="4953000"/>
            <a:ext cx="0" cy="381000"/>
          </a:xfrm>
          <a:prstGeom prst="line">
            <a:avLst/>
          </a:prstGeom>
          <a:noFill/>
          <a:ln w="76200">
            <a:solidFill>
              <a:schemeClr val="tx1"/>
            </a:solidFill>
            <a:round/>
            <a:headEnd/>
            <a:tailEnd type="triangle" w="med" len="med"/>
          </a:ln>
          <a:effectLst>
            <a:prstShdw prst="shdw17" dist="17961" dir="2700000">
              <a:schemeClr val="tx1">
                <a:gamma/>
                <a:shade val="60000"/>
                <a:invGamma/>
              </a:schemeClr>
            </a:prstShdw>
          </a:effectLst>
        </p:spPr>
        <p:txBody>
          <a:bodyPr/>
          <a:lstStyle/>
          <a:p>
            <a:pPr>
              <a:defRPr/>
            </a:pPr>
            <a:endParaRPr lang="en-US"/>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Jadi</a:t>
            </a:r>
            <a:r>
              <a:rPr lang="en-US" dirty="0" smtClean="0"/>
              <a:t> </a:t>
            </a:r>
            <a:r>
              <a:rPr lang="en-US" dirty="0" err="1" smtClean="0"/>
              <a:t>Pengertiannya</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Usaha </a:t>
            </a:r>
            <a:r>
              <a:rPr lang="en-US" dirty="0" err="1" smtClean="0"/>
              <a:t>mempengaruhi</a:t>
            </a:r>
            <a:r>
              <a:rPr lang="en-US" dirty="0" smtClean="0"/>
              <a:t> </a:t>
            </a:r>
            <a:r>
              <a:rPr lang="en-US" dirty="0" err="1" smtClean="0"/>
              <a:t>kebijakan</a:t>
            </a:r>
            <a:r>
              <a:rPr lang="en-US" dirty="0" smtClean="0"/>
              <a:t> </a:t>
            </a:r>
            <a:r>
              <a:rPr lang="en-US" dirty="0" err="1" smtClean="0"/>
              <a:t>publik</a:t>
            </a:r>
            <a:r>
              <a:rPr lang="en-US" dirty="0" smtClean="0"/>
              <a:t> dg </a:t>
            </a:r>
            <a:r>
              <a:rPr lang="en-US" dirty="0" err="1" smtClean="0"/>
              <a:t>kom</a:t>
            </a:r>
            <a:r>
              <a:rPr lang="en-US" dirty="0" smtClean="0"/>
              <a:t> </a:t>
            </a:r>
            <a:r>
              <a:rPr lang="en-US" dirty="0" err="1" smtClean="0"/>
              <a:t>persuasif</a:t>
            </a:r>
            <a:r>
              <a:rPr lang="en-US" dirty="0" smtClean="0"/>
              <a:t>.</a:t>
            </a:r>
          </a:p>
          <a:p>
            <a:pPr marL="514350" indent="-514350">
              <a:buFont typeface="+mj-lt"/>
              <a:buAutoNum type="arabicPeriod"/>
            </a:pPr>
            <a:r>
              <a:rPr lang="en-US" dirty="0" err="1" smtClean="0"/>
              <a:t>Berbicara</a:t>
            </a:r>
            <a:r>
              <a:rPr lang="en-US" dirty="0" smtClean="0"/>
              <a:t> </a:t>
            </a:r>
            <a:r>
              <a:rPr lang="en-US" dirty="0" err="1" smtClean="0"/>
              <a:t>isu</a:t>
            </a:r>
            <a:r>
              <a:rPr lang="en-US" dirty="0" smtClean="0"/>
              <a:t> </a:t>
            </a:r>
            <a:r>
              <a:rPr lang="en-US" dirty="0" err="1" smtClean="0"/>
              <a:t>penting</a:t>
            </a:r>
            <a:r>
              <a:rPr lang="en-US" dirty="0" smtClean="0"/>
              <a:t> dg </a:t>
            </a:r>
            <a:r>
              <a:rPr lang="en-US" dirty="0" err="1" smtClean="0"/>
              <a:t>pembuat</a:t>
            </a:r>
            <a:r>
              <a:rPr lang="en-US" dirty="0" smtClean="0"/>
              <a:t> </a:t>
            </a:r>
            <a:r>
              <a:rPr lang="en-US" dirty="0" err="1" smtClean="0"/>
              <a:t>keputusan</a:t>
            </a:r>
            <a:r>
              <a:rPr lang="en-US" dirty="0" smtClean="0"/>
              <a:t> </a:t>
            </a:r>
            <a:r>
              <a:rPr lang="en-US" dirty="0" err="1" smtClean="0"/>
              <a:t>intu</a:t>
            </a:r>
            <a:r>
              <a:rPr lang="en-US" dirty="0" smtClean="0"/>
              <a:t> </a:t>
            </a:r>
            <a:r>
              <a:rPr lang="en-US" dirty="0" err="1" smtClean="0"/>
              <a:t>menmperoleh</a:t>
            </a:r>
            <a:r>
              <a:rPr lang="en-US" dirty="0" smtClean="0"/>
              <a:t> </a:t>
            </a:r>
            <a:r>
              <a:rPr lang="en-US" dirty="0" err="1" smtClean="0"/>
              <a:t>komitmen</a:t>
            </a:r>
            <a:r>
              <a:rPr lang="en-US" dirty="0" smtClean="0"/>
              <a:t> </a:t>
            </a:r>
            <a:r>
              <a:rPr lang="en-US" dirty="0" err="1" smtClean="0"/>
              <a:t>atau</a:t>
            </a:r>
            <a:r>
              <a:rPr lang="en-US" dirty="0" smtClean="0"/>
              <a:t> </a:t>
            </a:r>
            <a:r>
              <a:rPr lang="en-US" dirty="0" err="1" smtClean="0"/>
              <a:t>mendukung</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Peran</a:t>
            </a:r>
            <a:r>
              <a:rPr lang="en-US" dirty="0" smtClean="0"/>
              <a:t> </a:t>
            </a:r>
            <a:r>
              <a:rPr lang="en-US" dirty="0" err="1" smtClean="0"/>
              <a:t>Kom</a:t>
            </a:r>
            <a:r>
              <a:rPr lang="en-US" dirty="0" smtClean="0"/>
              <a:t> </a:t>
            </a:r>
            <a:r>
              <a:rPr lang="en-US" dirty="0" err="1" smtClean="0"/>
              <a:t>dlm</a:t>
            </a:r>
            <a:r>
              <a:rPr lang="en-US" dirty="0" smtClean="0"/>
              <a:t> </a:t>
            </a:r>
            <a:r>
              <a:rPr lang="en-US" dirty="0" err="1" smtClean="0"/>
              <a:t>Advokasi</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Kom</a:t>
            </a:r>
            <a:r>
              <a:rPr lang="en-US" dirty="0" smtClean="0"/>
              <a:t> </a:t>
            </a:r>
            <a:r>
              <a:rPr lang="en-US" dirty="0" err="1" smtClean="0"/>
              <a:t>Efektif</a:t>
            </a:r>
            <a:r>
              <a:rPr lang="en-US" dirty="0" smtClean="0"/>
              <a:t> </a:t>
            </a:r>
            <a:r>
              <a:rPr lang="en-US" dirty="0" err="1" smtClean="0"/>
              <a:t>kiat</a:t>
            </a:r>
            <a:r>
              <a:rPr lang="en-US" dirty="0" smtClean="0"/>
              <a:t> </a:t>
            </a:r>
            <a:r>
              <a:rPr lang="en-US" dirty="0" err="1" smtClean="0"/>
              <a:t>khusus</a:t>
            </a:r>
            <a:endParaRPr lang="en-US" dirty="0" smtClean="0"/>
          </a:p>
          <a:p>
            <a:pPr marL="514350" indent="-514350">
              <a:buFont typeface="+mj-lt"/>
              <a:buAutoNum type="arabicPeriod"/>
            </a:pPr>
            <a:r>
              <a:rPr lang="en-US" dirty="0" err="1" smtClean="0"/>
              <a:t>Jelas</a:t>
            </a:r>
            <a:endParaRPr lang="en-US" dirty="0" smtClean="0"/>
          </a:p>
          <a:p>
            <a:pPr marL="514350" indent="-514350">
              <a:buFont typeface="+mj-lt"/>
              <a:buAutoNum type="arabicPeriod"/>
            </a:pPr>
            <a:r>
              <a:rPr lang="en-US" dirty="0" err="1" smtClean="0"/>
              <a:t>Benar</a:t>
            </a:r>
            <a:endParaRPr lang="en-US" dirty="0" smtClean="0"/>
          </a:p>
          <a:p>
            <a:pPr marL="514350" indent="-514350">
              <a:buFont typeface="+mj-lt"/>
              <a:buAutoNum type="arabicPeriod"/>
            </a:pPr>
            <a:r>
              <a:rPr lang="en-US" dirty="0" err="1" smtClean="0"/>
              <a:t>Kongkret</a:t>
            </a:r>
            <a:endParaRPr lang="en-US" dirty="0" smtClean="0"/>
          </a:p>
          <a:p>
            <a:pPr marL="514350" indent="-514350">
              <a:buFont typeface="+mj-lt"/>
              <a:buAutoNum type="arabicPeriod"/>
            </a:pPr>
            <a:r>
              <a:rPr lang="en-US" dirty="0" err="1" smtClean="0"/>
              <a:t>Lengkap</a:t>
            </a:r>
            <a:endParaRPr lang="en-US" dirty="0" smtClean="0"/>
          </a:p>
          <a:p>
            <a:pPr marL="514350" indent="-514350">
              <a:buFont typeface="+mj-lt"/>
              <a:buAutoNum type="arabicPeriod"/>
            </a:pPr>
            <a:r>
              <a:rPr lang="en-US" dirty="0" err="1" smtClean="0"/>
              <a:t>Ringkas</a:t>
            </a:r>
            <a:endParaRPr lang="en-US" dirty="0" smtClean="0"/>
          </a:p>
          <a:p>
            <a:pPr marL="514350" indent="-514350">
              <a:buFont typeface="+mj-lt"/>
              <a:buAutoNum type="arabicPeriod"/>
            </a:pPr>
            <a:r>
              <a:rPr lang="en-US" dirty="0" err="1" smtClean="0"/>
              <a:t>Meyakinkan</a:t>
            </a:r>
            <a:endParaRPr lang="en-US" dirty="0" smtClean="0"/>
          </a:p>
          <a:p>
            <a:pPr marL="514350" indent="-514350">
              <a:buFont typeface="+mj-lt"/>
              <a:buAutoNum type="arabicPeriod"/>
            </a:pPr>
            <a:r>
              <a:rPr lang="en-US" dirty="0" err="1" smtClean="0"/>
              <a:t>Konstektual</a:t>
            </a:r>
            <a:endParaRPr lang="en-US" dirty="0" smtClean="0"/>
          </a:p>
          <a:p>
            <a:pPr marL="514350" indent="-514350">
              <a:buFont typeface="+mj-lt"/>
              <a:buAutoNum type="arabicPeriod"/>
            </a:pPr>
            <a:r>
              <a:rPr lang="en-US" dirty="0" err="1" smtClean="0"/>
              <a:t>Berani</a:t>
            </a:r>
            <a:endParaRPr lang="en-US" dirty="0" smtClean="0"/>
          </a:p>
          <a:p>
            <a:pPr marL="514350" indent="-514350">
              <a:buFont typeface="+mj-lt"/>
              <a:buAutoNum type="arabicPeriod"/>
            </a:pPr>
            <a:r>
              <a:rPr lang="en-US" dirty="0" err="1" smtClean="0"/>
              <a:t>Hati</a:t>
            </a:r>
            <a:r>
              <a:rPr lang="en-US" dirty="0" smtClean="0"/>
              <a:t> </a:t>
            </a:r>
            <a:r>
              <a:rPr lang="en-US" dirty="0" err="1" smtClean="0"/>
              <a:t>hati</a:t>
            </a:r>
            <a:endParaRPr lang="en-US" dirty="0" smtClean="0"/>
          </a:p>
          <a:p>
            <a:pPr marL="514350" indent="-514350">
              <a:buFont typeface="+mj-lt"/>
              <a:buAutoNum type="arabicPeriod"/>
            </a:pPr>
            <a:r>
              <a:rPr lang="en-US" dirty="0" err="1" smtClean="0"/>
              <a:t>Sopan</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Prinsip</a:t>
            </a:r>
            <a:r>
              <a:rPr lang="en-US" dirty="0" smtClean="0"/>
              <a:t> </a:t>
            </a:r>
            <a:r>
              <a:rPr lang="en-US" dirty="0" err="1" smtClean="0"/>
              <a:t>dasar</a:t>
            </a:r>
            <a:endParaRPr lang="en-US" dirty="0"/>
          </a:p>
        </p:txBody>
      </p:sp>
      <p:sp>
        <p:nvSpPr>
          <p:cNvPr id="3" name="Content Placeholder 2"/>
          <p:cNvSpPr>
            <a:spLocks noGrp="1"/>
          </p:cNvSpPr>
          <p:nvPr>
            <p:ph idx="1"/>
          </p:nvPr>
        </p:nvSpPr>
        <p:spPr/>
        <p:txBody>
          <a:bodyPr/>
          <a:lstStyle/>
          <a:p>
            <a:r>
              <a:rPr lang="en-US" dirty="0" err="1" smtClean="0"/>
              <a:t>Tak</a:t>
            </a:r>
            <a:r>
              <a:rPr lang="en-US" dirty="0" smtClean="0"/>
              <a:t> </a:t>
            </a:r>
            <a:r>
              <a:rPr lang="en-US" dirty="0" err="1" smtClean="0"/>
              <a:t>sekedar</a:t>
            </a:r>
            <a:r>
              <a:rPr lang="en-US" dirty="0" smtClean="0"/>
              <a:t> </a:t>
            </a:r>
            <a:r>
              <a:rPr lang="en-US" dirty="0" err="1" smtClean="0"/>
              <a:t>loby</a:t>
            </a:r>
            <a:r>
              <a:rPr lang="en-US" dirty="0" smtClean="0"/>
              <a:t> </a:t>
            </a:r>
            <a:r>
              <a:rPr lang="en-US" dirty="0" err="1" smtClean="0"/>
              <a:t>tetapi</a:t>
            </a:r>
            <a:r>
              <a:rPr lang="en-US" dirty="0" smtClean="0"/>
              <a:t> </a:t>
            </a:r>
            <a:r>
              <a:rPr lang="en-US" dirty="0" err="1" smtClean="0"/>
              <a:t>mencakup</a:t>
            </a:r>
            <a:r>
              <a:rPr lang="en-US" dirty="0" smtClean="0"/>
              <a:t> </a:t>
            </a:r>
            <a:r>
              <a:rPr lang="en-US" dirty="0" err="1" smtClean="0"/>
              <a:t>kegiatan</a:t>
            </a:r>
            <a:r>
              <a:rPr lang="en-US" dirty="0" smtClean="0"/>
              <a:t> </a:t>
            </a:r>
            <a:r>
              <a:rPr lang="en-US" dirty="0" err="1" smtClean="0"/>
              <a:t>persuasif</a:t>
            </a:r>
            <a:r>
              <a:rPr lang="en-US" dirty="0" smtClean="0"/>
              <a:t>, </a:t>
            </a:r>
            <a:r>
              <a:rPr lang="en-US" dirty="0" err="1" smtClean="0"/>
              <a:t>memberi</a:t>
            </a:r>
            <a:r>
              <a:rPr lang="en-US" dirty="0" smtClean="0"/>
              <a:t> </a:t>
            </a:r>
            <a:r>
              <a:rPr lang="en-US" dirty="0" err="1" smtClean="0"/>
              <a:t>semangat</a:t>
            </a:r>
            <a:r>
              <a:rPr lang="en-US" dirty="0" smtClean="0"/>
              <a:t>, </a:t>
            </a:r>
            <a:r>
              <a:rPr lang="en-US" dirty="0" err="1" smtClean="0"/>
              <a:t>bahkan</a:t>
            </a:r>
            <a:r>
              <a:rPr lang="en-US" dirty="0" smtClean="0"/>
              <a:t> </a:t>
            </a:r>
            <a:r>
              <a:rPr lang="en-US" dirty="0" err="1" smtClean="0"/>
              <a:t>sampai</a:t>
            </a:r>
            <a:r>
              <a:rPr lang="en-US" dirty="0" smtClean="0"/>
              <a:t> pressure/</a:t>
            </a:r>
            <a:r>
              <a:rPr lang="en-US" dirty="0" err="1" smtClean="0"/>
              <a:t>tekanan</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Tujuan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err="1" smtClean="0"/>
              <a:t>Dapat</a:t>
            </a:r>
            <a:r>
              <a:rPr lang="en-US" dirty="0" smtClean="0"/>
              <a:t> </a:t>
            </a:r>
            <a:r>
              <a:rPr lang="en-US" dirty="0" err="1" smtClean="0"/>
              <a:t>dukungan</a:t>
            </a:r>
            <a:r>
              <a:rPr lang="en-US" dirty="0" smtClean="0"/>
              <a:t> </a:t>
            </a:r>
            <a:r>
              <a:rPr lang="en-US" dirty="0" err="1" smtClean="0"/>
              <a:t>lisan</a:t>
            </a:r>
            <a:r>
              <a:rPr lang="en-US" dirty="0" smtClean="0"/>
              <a:t> </a:t>
            </a:r>
            <a:r>
              <a:rPr lang="en-US" dirty="0" err="1" smtClean="0"/>
              <a:t>tertulis</a:t>
            </a:r>
            <a:r>
              <a:rPr lang="en-US" dirty="0" smtClean="0"/>
              <a:t> </a:t>
            </a:r>
            <a:r>
              <a:rPr lang="en-US" dirty="0" err="1" smtClean="0"/>
              <a:t>dlm</a:t>
            </a:r>
            <a:r>
              <a:rPr lang="en-US" dirty="0" smtClean="0"/>
              <a:t> </a:t>
            </a:r>
            <a:r>
              <a:rPr lang="en-US" dirty="0" err="1" smtClean="0"/>
              <a:t>btk</a:t>
            </a:r>
            <a:r>
              <a:rPr lang="en-US" dirty="0" smtClean="0"/>
              <a:t> </a:t>
            </a:r>
            <a:r>
              <a:rPr lang="en-US" dirty="0" err="1" smtClean="0"/>
              <a:t>sk</a:t>
            </a:r>
            <a:r>
              <a:rPr lang="en-US" dirty="0" smtClean="0"/>
              <a:t> Political </a:t>
            </a:r>
            <a:r>
              <a:rPr lang="en-US" dirty="0" err="1" smtClean="0"/>
              <a:t>Commitmen</a:t>
            </a:r>
            <a:endParaRPr lang="en-US" dirty="0" smtClean="0"/>
          </a:p>
          <a:p>
            <a:pPr marL="514350" indent="-514350">
              <a:buFont typeface="+mj-lt"/>
              <a:buAutoNum type="arabicPeriod"/>
            </a:pPr>
            <a:r>
              <a:rPr lang="en-US" dirty="0" err="1" smtClean="0"/>
              <a:t>Perubahan</a:t>
            </a:r>
            <a:r>
              <a:rPr lang="en-US" dirty="0" smtClean="0"/>
              <a:t> </a:t>
            </a:r>
            <a:r>
              <a:rPr lang="en-US" dirty="0" err="1" smtClean="0"/>
              <a:t>Kebijakan</a:t>
            </a:r>
            <a:r>
              <a:rPr lang="en-US" dirty="0" smtClean="0"/>
              <a:t> </a:t>
            </a:r>
            <a:r>
              <a:rPr lang="en-US" dirty="0" err="1" smtClean="0"/>
              <a:t>Penerimaan</a:t>
            </a:r>
            <a:r>
              <a:rPr lang="en-US" dirty="0" smtClean="0"/>
              <a:t> </a:t>
            </a:r>
            <a:r>
              <a:rPr lang="en-US" dirty="0" err="1" smtClean="0"/>
              <a:t>sosial</a:t>
            </a:r>
            <a:endParaRPr lang="en-US" dirty="0" smtClean="0"/>
          </a:p>
          <a:p>
            <a:pPr marL="514350" indent="-514350">
              <a:buFont typeface="+mj-lt"/>
              <a:buAutoNum type="arabicPeriod"/>
            </a:pPr>
            <a:r>
              <a:rPr lang="en-US" dirty="0" err="1" smtClean="0"/>
              <a:t>Pengambil</a:t>
            </a:r>
            <a:r>
              <a:rPr lang="en-US" dirty="0" smtClean="0"/>
              <a:t> </a:t>
            </a:r>
            <a:r>
              <a:rPr lang="en-US" dirty="0" err="1" smtClean="0"/>
              <a:t>kebijakan</a:t>
            </a:r>
            <a:r>
              <a:rPr lang="en-US" dirty="0" smtClean="0"/>
              <a:t> </a:t>
            </a:r>
            <a:r>
              <a:rPr lang="en-US" dirty="0" err="1" smtClean="0"/>
              <a:t>aktif</a:t>
            </a:r>
            <a:r>
              <a:rPr lang="en-US" dirty="0" smtClean="0"/>
              <a:t> </a:t>
            </a:r>
            <a:r>
              <a:rPr lang="en-US" dirty="0" err="1" smtClean="0"/>
              <a:t>mendukung</a:t>
            </a:r>
            <a:r>
              <a:rPr lang="en-US" dirty="0" smtClean="0"/>
              <a:t>, </a:t>
            </a:r>
            <a:r>
              <a:rPr lang="en-US" dirty="0" err="1" smtClean="0"/>
              <a:t>Dukungan</a:t>
            </a:r>
            <a:r>
              <a:rPr lang="en-US" dirty="0" smtClean="0"/>
              <a:t> system</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Sasaran</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err="1" smtClean="0"/>
              <a:t>Pengambil</a:t>
            </a:r>
            <a:r>
              <a:rPr lang="en-US" dirty="0" smtClean="0"/>
              <a:t> </a:t>
            </a:r>
            <a:r>
              <a:rPr lang="en-US" dirty="0" err="1" smtClean="0"/>
              <a:t>keputusan</a:t>
            </a:r>
            <a:r>
              <a:rPr lang="en-US" dirty="0" smtClean="0"/>
              <a:t> </a:t>
            </a:r>
            <a:r>
              <a:rPr lang="en-US" dirty="0" err="1" smtClean="0"/>
              <a:t>pusat</a:t>
            </a:r>
            <a:r>
              <a:rPr lang="en-US" dirty="0" smtClean="0"/>
              <a:t>, DPR </a:t>
            </a:r>
            <a:r>
              <a:rPr lang="en-US" dirty="0" err="1" smtClean="0"/>
              <a:t>komisi</a:t>
            </a:r>
            <a:r>
              <a:rPr lang="en-US" dirty="0" smtClean="0"/>
              <a:t> 7, </a:t>
            </a:r>
            <a:r>
              <a:rPr lang="en-US" dirty="0" err="1" smtClean="0"/>
              <a:t>Menteri</a:t>
            </a:r>
            <a:r>
              <a:rPr lang="en-US" dirty="0" smtClean="0"/>
              <a:t>, </a:t>
            </a:r>
            <a:r>
              <a:rPr lang="en-US" dirty="0" err="1" smtClean="0"/>
              <a:t>Dirjen</a:t>
            </a:r>
            <a:r>
              <a:rPr lang="en-US" dirty="0" smtClean="0"/>
              <a:t>. </a:t>
            </a:r>
            <a:r>
              <a:rPr lang="en-US" dirty="0" err="1" smtClean="0"/>
              <a:t>Bappenas</a:t>
            </a:r>
            <a:r>
              <a:rPr lang="en-US" dirty="0" smtClean="0"/>
              <a:t>, </a:t>
            </a:r>
            <a:r>
              <a:rPr lang="en-US" dirty="0" err="1" smtClean="0"/>
              <a:t>Lembaga</a:t>
            </a:r>
            <a:r>
              <a:rPr lang="en-US" dirty="0" smtClean="0"/>
              <a:t> Donor (WHO, </a:t>
            </a:r>
            <a:r>
              <a:rPr lang="en-US" dirty="0" err="1" smtClean="0"/>
              <a:t>Worl</a:t>
            </a:r>
            <a:r>
              <a:rPr lang="en-US" dirty="0" smtClean="0"/>
              <a:t> Bank, </a:t>
            </a:r>
            <a:r>
              <a:rPr lang="en-US" dirty="0" err="1" smtClean="0"/>
              <a:t>Unisef</a:t>
            </a:r>
            <a:r>
              <a:rPr lang="en-US" dirty="0" smtClean="0"/>
              <a:t>, ADB), Org </a:t>
            </a:r>
            <a:r>
              <a:rPr lang="en-US" dirty="0" err="1" smtClean="0"/>
              <a:t>Profesi</a:t>
            </a:r>
            <a:r>
              <a:rPr lang="en-US" dirty="0" smtClean="0"/>
              <a:t>, LSM, </a:t>
            </a:r>
            <a:r>
              <a:rPr lang="en-US" dirty="0" err="1" smtClean="0"/>
              <a:t>Parpol</a:t>
            </a:r>
            <a:r>
              <a:rPr lang="en-US" dirty="0" smtClean="0"/>
              <a:t>.</a:t>
            </a:r>
          </a:p>
          <a:p>
            <a:pPr marL="514350" indent="-514350">
              <a:buFont typeface="+mj-lt"/>
              <a:buAutoNum type="arabicPeriod"/>
            </a:pPr>
            <a:endParaRPr lang="en-US" dirty="0" smtClean="0"/>
          </a:p>
          <a:p>
            <a:pPr marL="514350" indent="-514350">
              <a:buFont typeface="+mj-lt"/>
              <a:buAutoNum type="arabicPeriod"/>
            </a:pPr>
            <a:r>
              <a:rPr lang="en-US" dirty="0" err="1" smtClean="0"/>
              <a:t>Peng</a:t>
            </a:r>
            <a:r>
              <a:rPr lang="en-US" dirty="0" smtClean="0"/>
              <a:t> </a:t>
            </a:r>
            <a:r>
              <a:rPr lang="en-US" dirty="0" err="1" smtClean="0"/>
              <a:t>Kep</a:t>
            </a:r>
            <a:r>
              <a:rPr lang="en-US" dirty="0" smtClean="0"/>
              <a:t> </a:t>
            </a:r>
            <a:r>
              <a:rPr lang="en-US" dirty="0" err="1" smtClean="0"/>
              <a:t>Tk</a:t>
            </a:r>
            <a:r>
              <a:rPr lang="en-US" dirty="0" smtClean="0"/>
              <a:t> </a:t>
            </a:r>
            <a:r>
              <a:rPr lang="en-US" dirty="0" err="1" smtClean="0"/>
              <a:t>Propinsi</a:t>
            </a:r>
            <a:r>
              <a:rPr lang="en-US" dirty="0" smtClean="0"/>
              <a:t> DPR </a:t>
            </a:r>
            <a:r>
              <a:rPr lang="en-US" dirty="0" err="1" smtClean="0"/>
              <a:t>Kom</a:t>
            </a:r>
            <a:r>
              <a:rPr lang="en-US" dirty="0" smtClean="0"/>
              <a:t> E, BAPPEDA, </a:t>
            </a:r>
            <a:r>
              <a:rPr lang="en-US" dirty="0" err="1" smtClean="0"/>
              <a:t>Gubernur</a:t>
            </a:r>
            <a:r>
              <a:rPr lang="en-US" dirty="0" smtClean="0"/>
              <a:t>, </a:t>
            </a:r>
            <a:r>
              <a:rPr lang="en-US" dirty="0" err="1" smtClean="0"/>
              <a:t>asisten</a:t>
            </a:r>
            <a:r>
              <a:rPr lang="en-US" dirty="0" smtClean="0"/>
              <a:t> </a:t>
            </a:r>
            <a:r>
              <a:rPr lang="en-US" dirty="0" err="1" smtClean="0"/>
              <a:t>kesejahteraan</a:t>
            </a:r>
            <a:r>
              <a:rPr lang="en-US" dirty="0" smtClean="0"/>
              <a:t> </a:t>
            </a:r>
            <a:r>
              <a:rPr lang="en-US" dirty="0" err="1" smtClean="0"/>
              <a:t>rakyat</a:t>
            </a:r>
            <a:r>
              <a:rPr lang="en-US" dirty="0" smtClean="0"/>
              <a:t>, </a:t>
            </a:r>
            <a:r>
              <a:rPr lang="en-US" dirty="0" err="1" smtClean="0"/>
              <a:t>Kadinkes</a:t>
            </a:r>
            <a:r>
              <a:rPr lang="en-US" dirty="0" smtClean="0"/>
              <a:t>, LSM, </a:t>
            </a:r>
            <a:r>
              <a:rPr lang="en-US" dirty="0" err="1" smtClean="0"/>
              <a:t>Lembaga</a:t>
            </a:r>
            <a:r>
              <a:rPr lang="en-US" dirty="0" smtClean="0"/>
              <a:t> </a:t>
            </a:r>
            <a:r>
              <a:rPr lang="en-US" dirty="0" err="1" smtClean="0"/>
              <a:t>swasta</a:t>
            </a:r>
            <a:r>
              <a:rPr lang="en-US" dirty="0" smtClean="0"/>
              <a:t>, </a:t>
            </a:r>
            <a:r>
              <a:rPr lang="en-US" dirty="0" err="1" smtClean="0"/>
              <a:t>Industri</a:t>
            </a:r>
            <a:r>
              <a:rPr lang="en-US" dirty="0" smtClean="0"/>
              <a:t>, </a:t>
            </a:r>
            <a:r>
              <a:rPr lang="en-US" dirty="0" err="1" smtClean="0"/>
              <a:t>parpol</a:t>
            </a:r>
            <a:r>
              <a:rPr lang="en-US" dirty="0" smtClean="0"/>
              <a:t>.</a:t>
            </a:r>
          </a:p>
          <a:p>
            <a:pPr marL="514350" indent="-514350">
              <a:buFont typeface="+mj-lt"/>
              <a:buAutoNum type="arabicPeriod"/>
            </a:pPr>
            <a:endParaRPr lang="en-US" dirty="0" smtClean="0"/>
          </a:p>
          <a:p>
            <a:pPr marL="514350" indent="-514350">
              <a:buFont typeface="+mj-lt"/>
              <a:buAutoNum type="arabicPeriod"/>
            </a:pPr>
            <a:r>
              <a:rPr lang="en-US" dirty="0" err="1" smtClean="0"/>
              <a:t>Tk</a:t>
            </a:r>
            <a:r>
              <a:rPr lang="en-US" dirty="0" smtClean="0"/>
              <a:t> </a:t>
            </a:r>
            <a:r>
              <a:rPr lang="en-US" dirty="0" err="1" smtClean="0"/>
              <a:t>Kab</a:t>
            </a:r>
            <a:r>
              <a:rPr lang="en-US" dirty="0" smtClean="0"/>
              <a:t> DPR </a:t>
            </a:r>
            <a:r>
              <a:rPr lang="en-US" dirty="0" err="1" smtClean="0"/>
              <a:t>Kab</a:t>
            </a:r>
            <a:r>
              <a:rPr lang="en-US" dirty="0" smtClean="0"/>
              <a:t> </a:t>
            </a:r>
            <a:r>
              <a:rPr lang="en-US" dirty="0" err="1" smtClean="0"/>
              <a:t>kom</a:t>
            </a:r>
            <a:r>
              <a:rPr lang="en-US" dirty="0" smtClean="0"/>
              <a:t> E, BAPPEDA, </a:t>
            </a:r>
            <a:r>
              <a:rPr lang="en-US" dirty="0" err="1" smtClean="0"/>
              <a:t>Bupati</a:t>
            </a:r>
            <a:r>
              <a:rPr lang="en-US" dirty="0" smtClean="0"/>
              <a:t>, </a:t>
            </a:r>
            <a:r>
              <a:rPr lang="en-US" dirty="0" err="1" smtClean="0"/>
              <a:t>Asisten</a:t>
            </a:r>
            <a:r>
              <a:rPr lang="en-US" dirty="0" smtClean="0"/>
              <a:t> </a:t>
            </a:r>
            <a:r>
              <a:rPr lang="en-US" dirty="0" err="1" smtClean="0"/>
              <a:t>kesejahteraan</a:t>
            </a:r>
            <a:r>
              <a:rPr lang="en-US" dirty="0" smtClean="0"/>
              <a:t> </a:t>
            </a:r>
            <a:r>
              <a:rPr lang="en-US" dirty="0" err="1" smtClean="0"/>
              <a:t>rakyat</a:t>
            </a:r>
            <a:r>
              <a:rPr lang="en-US" dirty="0" smtClean="0"/>
              <a:t>, </a:t>
            </a:r>
            <a:r>
              <a:rPr lang="en-US" dirty="0" err="1" smtClean="0"/>
              <a:t>Kadinkes</a:t>
            </a:r>
            <a:r>
              <a:rPr lang="en-US" dirty="0" smtClean="0"/>
              <a:t> </a:t>
            </a:r>
            <a:r>
              <a:rPr lang="en-US" dirty="0" err="1" smtClean="0"/>
              <a:t>kab</a:t>
            </a:r>
            <a:r>
              <a:rPr lang="en-US" dirty="0" smtClean="0"/>
              <a:t>, LSM, </a:t>
            </a:r>
            <a:r>
              <a:rPr lang="en-US" dirty="0" err="1" smtClean="0"/>
              <a:t>Institusi</a:t>
            </a:r>
            <a:r>
              <a:rPr lang="en-US" dirty="0" smtClean="0"/>
              <a:t> </a:t>
            </a:r>
            <a:r>
              <a:rPr lang="en-US" dirty="0" err="1" smtClean="0"/>
              <a:t>Kes</a:t>
            </a:r>
            <a:r>
              <a:rPr lang="en-US" dirty="0" smtClean="0"/>
              <a:t>, </a:t>
            </a:r>
            <a:r>
              <a:rPr lang="en-US" dirty="0" err="1" smtClean="0"/>
              <a:t>institusi</a:t>
            </a:r>
            <a:r>
              <a:rPr lang="en-US" dirty="0" smtClean="0"/>
              <a:t> </a:t>
            </a:r>
            <a:r>
              <a:rPr lang="en-US" dirty="0" err="1" smtClean="0"/>
              <a:t>pendidikan</a:t>
            </a:r>
            <a:r>
              <a:rPr lang="en-US" dirty="0" smtClean="0"/>
              <a:t>, </a:t>
            </a:r>
            <a:r>
              <a:rPr lang="en-US" dirty="0" err="1" smtClean="0"/>
              <a:t>Lembaga</a:t>
            </a:r>
            <a:r>
              <a:rPr lang="en-US" dirty="0" smtClean="0"/>
              <a:t> </a:t>
            </a:r>
            <a:r>
              <a:rPr lang="en-US" dirty="0" err="1" smtClean="0"/>
              <a:t>swasta</a:t>
            </a:r>
            <a:r>
              <a:rPr lang="en-US" dirty="0" smtClean="0"/>
              <a:t> </a:t>
            </a:r>
            <a:r>
              <a:rPr lang="en-US" dirty="0" err="1" smtClean="0"/>
              <a:t>dan</a:t>
            </a:r>
            <a:r>
              <a:rPr lang="en-US" dirty="0" smtClean="0"/>
              <a:t> </a:t>
            </a:r>
            <a:r>
              <a:rPr lang="en-US" dirty="0" err="1" smtClean="0"/>
              <a:t>industri</a:t>
            </a:r>
            <a:r>
              <a:rPr lang="en-US" dirty="0" smtClean="0"/>
              <a:t> </a:t>
            </a:r>
            <a:r>
              <a:rPr lang="en-US" dirty="0" err="1" smtClean="0"/>
              <a:t>parpol</a:t>
            </a:r>
            <a:r>
              <a:rPr lang="en-US" dirty="0" smtClean="0"/>
              <a:t>.</a:t>
            </a:r>
            <a:r>
              <a:rPr lang="en-US" dirty="0" smtClean="0"/>
              <a:t> </a:t>
            </a:r>
            <a:endParaRPr lang="en-US" dirty="0" smtClean="0"/>
          </a:p>
          <a:p>
            <a:pPr marL="514350" indent="-514350">
              <a:buFont typeface="+mj-lt"/>
              <a:buAutoNum type="arabicPeriod"/>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Metode</a:t>
            </a:r>
            <a:r>
              <a:rPr lang="en-US" dirty="0" smtClean="0"/>
              <a:t> </a:t>
            </a:r>
            <a:r>
              <a:rPr lang="en-US" dirty="0" err="1" smtClean="0"/>
              <a:t>dan</a:t>
            </a:r>
            <a:r>
              <a:rPr lang="en-US" dirty="0" smtClean="0"/>
              <a:t> </a:t>
            </a:r>
            <a:r>
              <a:rPr lang="en-US" dirty="0" err="1" smtClean="0"/>
              <a:t>teknik</a:t>
            </a:r>
            <a:r>
              <a:rPr lang="en-US" dirty="0" smtClean="0"/>
              <a:t> </a:t>
            </a:r>
            <a:r>
              <a:rPr lang="en-US" dirty="0" err="1" smtClean="0"/>
              <a:t>Advokasi</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err="1" smtClean="0"/>
              <a:t>Lobi</a:t>
            </a:r>
            <a:r>
              <a:rPr lang="en-US" dirty="0" smtClean="0"/>
              <a:t> </a:t>
            </a:r>
            <a:r>
              <a:rPr lang="en-US" dirty="0" err="1" smtClean="0"/>
              <a:t>politik</a:t>
            </a:r>
            <a:endParaRPr lang="en-US" dirty="0" smtClean="0"/>
          </a:p>
          <a:p>
            <a:pPr marL="514350" indent="-514350">
              <a:buFont typeface="+mj-lt"/>
              <a:buAutoNum type="arabicPeriod"/>
            </a:pPr>
            <a:r>
              <a:rPr lang="en-US" dirty="0" smtClean="0"/>
              <a:t>Seminar, </a:t>
            </a:r>
            <a:r>
              <a:rPr lang="en-US" dirty="0" err="1" smtClean="0"/>
              <a:t>Presentasi</a:t>
            </a:r>
            <a:endParaRPr lang="en-US" dirty="0" smtClean="0"/>
          </a:p>
          <a:p>
            <a:pPr marL="514350" indent="-514350">
              <a:buFont typeface="+mj-lt"/>
              <a:buAutoNum type="arabicPeriod"/>
            </a:pPr>
            <a:r>
              <a:rPr lang="en-US" dirty="0" smtClean="0"/>
              <a:t>Media</a:t>
            </a:r>
          </a:p>
          <a:p>
            <a:pPr marL="514350" indent="-514350">
              <a:buFont typeface="+mj-lt"/>
              <a:buAutoNum type="arabicPeriod"/>
            </a:pPr>
            <a:r>
              <a:rPr lang="en-US" dirty="0" err="1" smtClean="0"/>
              <a:t>Perkumpulan</a:t>
            </a:r>
            <a:endParaRPr lang="en-US" dirty="0" smtClean="0"/>
          </a:p>
          <a:p>
            <a:pPr marL="514350" indent="-514350">
              <a:buFont typeface="+mj-lt"/>
              <a:buAutoNum type="arabicPeriod"/>
            </a:pPr>
            <a:r>
              <a:rPr lang="en-US" b="1" dirty="0" err="1" smtClean="0"/>
              <a:t>Lobi</a:t>
            </a:r>
            <a:r>
              <a:rPr lang="en-US" b="1" dirty="0" smtClean="0"/>
              <a:t> </a:t>
            </a:r>
          </a:p>
          <a:p>
            <a:pPr marL="514350" indent="-514350">
              <a:buFont typeface="+mj-lt"/>
              <a:buAutoNum type="arabicPeriod"/>
            </a:pPr>
            <a:r>
              <a:rPr lang="en-US" b="1" dirty="0" err="1" smtClean="0"/>
              <a:t>Negoisasi</a:t>
            </a:r>
            <a:endParaRPr lang="en-US" b="1" dirty="0" smtClean="0"/>
          </a:p>
          <a:p>
            <a:pPr marL="514350" indent="-514350">
              <a:buFont typeface="+mj-lt"/>
              <a:buAutoNum type="arabicPeriod"/>
            </a:pPr>
            <a:r>
              <a:rPr lang="en-US" b="1" dirty="0" smtClean="0"/>
              <a:t> </a:t>
            </a:r>
            <a:r>
              <a:rPr lang="en-US" b="1" dirty="0" err="1" smtClean="0"/>
              <a:t>Mediasi</a:t>
            </a:r>
            <a:endParaRPr lang="en-US" b="1" dirty="0" smtClean="0"/>
          </a:p>
          <a:p>
            <a:pPr marL="514350" indent="-514350">
              <a:buFont typeface="+mj-lt"/>
              <a:buAutoNum type="arabicPeriod"/>
            </a:pPr>
            <a:r>
              <a:rPr lang="en-US" b="1" dirty="0" smtClean="0"/>
              <a:t>Dialog</a:t>
            </a:r>
          </a:p>
          <a:p>
            <a:pPr marL="514350" indent="-514350">
              <a:buFont typeface="+mj-lt"/>
              <a:buAutoNum type="arabicPeriod"/>
            </a:pPr>
            <a:r>
              <a:rPr lang="en-US" b="1" dirty="0" err="1" smtClean="0"/>
              <a:t>Petisi-Resolosi</a:t>
            </a:r>
            <a:endParaRPr lang="en-US" b="1"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lnSpc>
                <a:spcPct val="80000"/>
              </a:lnSpc>
              <a:buFont typeface="+mj-lt"/>
              <a:buAutoNum type="arabicPeriod" startAt="10"/>
            </a:pPr>
            <a:r>
              <a:rPr lang="en-US" b="1" dirty="0" err="1" smtClean="0"/>
              <a:t>Mobilisasi</a:t>
            </a:r>
            <a:endParaRPr lang="en-US" b="1" dirty="0" smtClean="0"/>
          </a:p>
          <a:p>
            <a:pPr marL="514350" indent="-514350">
              <a:lnSpc>
                <a:spcPct val="80000"/>
              </a:lnSpc>
              <a:buFont typeface="+mj-lt"/>
              <a:buAutoNum type="arabicPeriod" startAt="10"/>
            </a:pPr>
            <a:r>
              <a:rPr lang="en-US" b="1" dirty="0" smtClean="0"/>
              <a:t>Seminar</a:t>
            </a:r>
            <a:br>
              <a:rPr lang="en-US" b="1" dirty="0" smtClean="0"/>
            </a:br>
            <a:r>
              <a:rPr lang="en-US" b="1" dirty="0" err="1" smtClean="0"/>
              <a:t>Kampanye</a:t>
            </a:r>
            <a:r>
              <a:rPr lang="en-US" b="1" dirty="0" smtClean="0"/>
              <a:t/>
            </a:r>
            <a:br>
              <a:rPr lang="en-US" b="1" dirty="0" smtClean="0"/>
            </a:br>
            <a:r>
              <a:rPr lang="en-US" b="1" dirty="0" err="1" smtClean="0"/>
              <a:t>Siaran</a:t>
            </a:r>
            <a:r>
              <a:rPr lang="en-US" b="1" dirty="0" smtClean="0"/>
              <a:t>/</a:t>
            </a:r>
            <a:r>
              <a:rPr lang="en-US" b="1" dirty="0" err="1" smtClean="0"/>
              <a:t>penggunaan</a:t>
            </a:r>
            <a:r>
              <a:rPr lang="en-US" b="1" dirty="0" smtClean="0"/>
              <a:t> Media</a:t>
            </a:r>
          </a:p>
          <a:p>
            <a:pPr marL="514350" indent="-514350">
              <a:lnSpc>
                <a:spcPct val="80000"/>
              </a:lnSpc>
              <a:buFont typeface="+mj-lt"/>
              <a:buAutoNum type="arabicPeriod" startAt="10"/>
            </a:pPr>
            <a:r>
              <a:rPr lang="en-US" b="1" dirty="0" err="1" smtClean="0"/>
              <a:t>Jajak</a:t>
            </a:r>
            <a:r>
              <a:rPr lang="en-US" b="1" dirty="0" smtClean="0"/>
              <a:t> </a:t>
            </a:r>
            <a:r>
              <a:rPr lang="en-US" b="1" dirty="0" err="1" smtClean="0"/>
              <a:t>pendapat</a:t>
            </a:r>
            <a:endParaRPr lang="en-US" b="1" dirty="0" smtClean="0"/>
          </a:p>
          <a:p>
            <a:pPr marL="514350" indent="-514350">
              <a:lnSpc>
                <a:spcPct val="80000"/>
              </a:lnSpc>
              <a:buFont typeface="+mj-lt"/>
              <a:buAutoNum type="arabicPeriod" startAt="10"/>
            </a:pPr>
            <a:r>
              <a:rPr lang="en-US" b="1" dirty="0" err="1" smtClean="0"/>
              <a:t>Debat</a:t>
            </a:r>
            <a:endParaRPr lang="en-US" b="1" dirty="0" smtClean="0"/>
          </a:p>
          <a:p>
            <a:pPr marL="514350" indent="-514350">
              <a:lnSpc>
                <a:spcPct val="80000"/>
              </a:lnSpc>
              <a:buFont typeface="+mj-lt"/>
              <a:buAutoNum type="arabicPeriod" startAt="10"/>
            </a:pPr>
            <a:r>
              <a:rPr lang="en-US" b="1" dirty="0" err="1" smtClean="0"/>
              <a:t>Selebaran</a:t>
            </a:r>
            <a:r>
              <a:rPr lang="en-US" b="1" dirty="0" smtClean="0"/>
              <a:t/>
            </a:r>
            <a:br>
              <a:rPr lang="en-US" b="1" dirty="0" smtClean="0"/>
            </a:br>
            <a:r>
              <a:rPr lang="en-US" b="1" dirty="0" err="1" smtClean="0"/>
              <a:t>Klp</a:t>
            </a:r>
            <a:r>
              <a:rPr lang="en-US" b="1" dirty="0" smtClean="0"/>
              <a:t>. </a:t>
            </a:r>
            <a:r>
              <a:rPr lang="en-US" b="1" dirty="0" err="1" smtClean="0"/>
              <a:t>peduli</a:t>
            </a:r>
            <a:endParaRPr lang="en-US" b="1"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TotalTime>
  <Words>620</Words>
  <Application>Microsoft Office PowerPoint</Application>
  <PresentationFormat>On-screen Show (4:3)</PresentationFormat>
  <Paragraphs>174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Advokasi dalam Promkes</vt:lpstr>
      <vt:lpstr>Slide 2</vt:lpstr>
      <vt:lpstr>Jadi Pengertiannya</vt:lpstr>
      <vt:lpstr>Peran Kom dlm Advokasi</vt:lpstr>
      <vt:lpstr>Prinsip dasar</vt:lpstr>
      <vt:lpstr>Tujuan</vt:lpstr>
      <vt:lpstr>Sasaran</vt:lpstr>
      <vt:lpstr>Metode dan teknik Advokasi</vt:lpstr>
      <vt:lpstr>Slide 9</vt:lpstr>
      <vt:lpstr>Unsur advokasi</vt:lpstr>
      <vt:lpstr>Pendekatan A</vt:lpstr>
      <vt:lpstr>Langkah A</vt:lpstr>
      <vt:lpstr>Slide 13</vt:lpstr>
      <vt:lpstr>Slide 14</vt:lpstr>
      <vt:lpstr>Slide 15</vt:lpstr>
      <vt:lpstr>Slide 16</vt:lpstr>
      <vt:lpstr>HASIL YANG DIHARAPKAN</vt:lpstr>
      <vt:lpstr>Slide 18</vt:lpstr>
      <vt:lpstr>Slide 19</vt:lpstr>
      <vt:lpstr>ADVOKASI, SOSIALISASI, PEMBERDAYAAN DAN MOBILISASI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Advokasi dalam Promkes</dc:title>
  <dc:creator>windows</dc:creator>
  <cp:lastModifiedBy>windows</cp:lastModifiedBy>
  <cp:revision>21</cp:revision>
  <dcterms:created xsi:type="dcterms:W3CDTF">2012-09-19T14:26:07Z</dcterms:created>
  <dcterms:modified xsi:type="dcterms:W3CDTF">2012-09-19T23:28:23Z</dcterms:modified>
</cp:coreProperties>
</file>