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
  </p:notesMasterIdLst>
  <p:sldIdLst>
    <p:sldId id="267" r:id="rId2"/>
    <p:sldId id="268" r:id="rId3"/>
    <p:sldId id="269" r:id="rId4"/>
    <p:sldId id="270" r:id="rId5"/>
    <p:sldId id="271"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1DF7"/>
    <a:srgbClr val="C0B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174AB5-B047-47FE-8AE6-D8870685E4C9}" type="datetimeFigureOut">
              <a:rPr lang="id-ID" smtClean="0"/>
              <a:t>05/01/2012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B3A03-4A69-4766-9081-FCE767463795}" type="slidenum">
              <a:rPr lang="id-ID" smtClean="0"/>
              <a:t>‹#›</a:t>
            </a:fld>
            <a:endParaRPr lang="id-ID"/>
          </a:p>
        </p:txBody>
      </p:sp>
    </p:spTree>
    <p:extLst>
      <p:ext uri="{BB962C8B-B14F-4D97-AF65-F5344CB8AC3E}">
        <p14:creationId xmlns:p14="http://schemas.microsoft.com/office/powerpoint/2010/main" val="389788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2256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22529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2917936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416113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1356361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200099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376988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3622456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18756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388763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62DAB6-B6E1-4C97-8A53-C90C08F20A16}" type="datetimeFigureOut">
              <a:rPr lang="id-ID" smtClean="0"/>
              <a:pPr/>
              <a:t>05/01/2012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79A6993-06B3-4D53-96F3-20AD7B42D053}" type="slidenum">
              <a:rPr lang="id-ID" smtClean="0"/>
              <a:pPr/>
              <a:t>‹#›</a:t>
            </a:fld>
            <a:endParaRPr lang="id-ID"/>
          </a:p>
        </p:txBody>
      </p:sp>
    </p:spTree>
    <p:extLst>
      <p:ext uri="{BB962C8B-B14F-4D97-AF65-F5344CB8AC3E}">
        <p14:creationId xmlns:p14="http://schemas.microsoft.com/office/powerpoint/2010/main" val="8435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62DAB6-B6E1-4C97-8A53-C90C08F20A16}" type="datetimeFigureOut">
              <a:rPr lang="id-ID" smtClean="0"/>
              <a:pPr/>
              <a:t>05/01/2012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A6993-06B3-4D53-96F3-20AD7B42D053}" type="slidenum">
              <a:rPr lang="id-ID" smtClean="0"/>
              <a:pPr/>
              <a:t>‹#›</a:t>
            </a:fld>
            <a:endParaRPr lang="id-ID"/>
          </a:p>
        </p:txBody>
      </p:sp>
    </p:spTree>
    <p:extLst>
      <p:ext uri="{BB962C8B-B14F-4D97-AF65-F5344CB8AC3E}">
        <p14:creationId xmlns:p14="http://schemas.microsoft.com/office/powerpoint/2010/main" val="209491289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51520" y="404664"/>
            <a:ext cx="8640960" cy="6312768"/>
          </a:xfrm>
        </p:spPr>
        <p:txBody>
          <a:bodyPr>
            <a:normAutofit/>
          </a:bodyPr>
          <a:lstStyle/>
          <a:p>
            <a:pPr marL="82296" indent="0" algn="ctr">
              <a:lnSpc>
                <a:spcPct val="200000"/>
              </a:lnSpc>
              <a:buNone/>
            </a:pPr>
            <a:r>
              <a:rPr lang="id-ID" sz="2400" b="1" dirty="0" smtClean="0">
                <a:latin typeface="Times New Roman" pitchFamily="18" charset="0"/>
                <a:cs typeface="Times New Roman" pitchFamily="18" charset="0"/>
              </a:rPr>
              <a:t>KELOMPOK 8</a:t>
            </a:r>
            <a:endParaRPr lang="id-ID" sz="2400" b="1" dirty="0" smtClean="0">
              <a:solidFill>
                <a:schemeClr val="tx1"/>
              </a:solidFill>
              <a:latin typeface="Times New Roman" pitchFamily="18" charset="0"/>
              <a:cs typeface="Times New Roman" pitchFamily="18" charset="0"/>
            </a:endParaRPr>
          </a:p>
          <a:p>
            <a:pPr marL="82296" indent="0" algn="just">
              <a:lnSpc>
                <a:spcPct val="200000"/>
              </a:lnSpc>
              <a:buNone/>
            </a:pPr>
            <a:r>
              <a:rPr lang="id-ID" sz="2000" b="1" dirty="0" smtClean="0">
                <a:solidFill>
                  <a:schemeClr val="tx1"/>
                </a:solidFill>
              </a:rPr>
              <a:t>1</a:t>
            </a:r>
            <a:r>
              <a:rPr lang="id-ID" sz="2000" b="1" dirty="0" smtClean="0">
                <a:solidFill>
                  <a:schemeClr val="tx1"/>
                </a:solidFill>
              </a:rPr>
              <a:t>. </a:t>
            </a:r>
            <a:r>
              <a:rPr lang="id-ID" sz="2200" b="1" dirty="0" smtClean="0">
                <a:solidFill>
                  <a:schemeClr val="tx1"/>
                </a:solidFill>
              </a:rPr>
              <a:t>Masyarakat</a:t>
            </a:r>
            <a:endParaRPr lang="id-ID" sz="2200" b="1" dirty="0" smtClean="0">
              <a:solidFill>
                <a:schemeClr val="tx1"/>
              </a:solidFill>
            </a:endParaRPr>
          </a:p>
          <a:p>
            <a:pPr marL="987425" lvl="0" indent="-457200">
              <a:buFont typeface="+mj-lt"/>
              <a:buAutoNum type="alphaLcPeriod"/>
            </a:pPr>
            <a:r>
              <a:rPr lang="id-ID" sz="2000" b="1" dirty="0">
                <a:solidFill>
                  <a:schemeClr val="tx1"/>
                </a:solidFill>
              </a:rPr>
              <a:t>Kasus Marsinah termasuk pelaggaran HAM karena melanggar hak hidup seorang manusia</a:t>
            </a:r>
          </a:p>
          <a:p>
            <a:pPr marL="987425" lvl="0" indent="-457200">
              <a:buFont typeface="+mj-lt"/>
              <a:buAutoNum type="alphaLcPeriod"/>
            </a:pPr>
            <a:r>
              <a:rPr lang="id-ID" sz="2000" b="1" dirty="0">
                <a:solidFill>
                  <a:schemeClr val="tx1"/>
                </a:solidFill>
              </a:rPr>
              <a:t>Hak berpendapat Marsinah sebagai warga negara Indonesia juga tidak dapat tersalurkan secara maksimal</a:t>
            </a:r>
          </a:p>
          <a:p>
            <a:pPr marL="987425" lvl="0" indent="-457200">
              <a:buFont typeface="+mj-lt"/>
              <a:buAutoNum type="alphaLcPeriod"/>
            </a:pPr>
            <a:r>
              <a:rPr lang="id-ID" sz="2000" b="1" dirty="0">
                <a:solidFill>
                  <a:schemeClr val="tx1"/>
                </a:solidFill>
              </a:rPr>
              <a:t>Kasus Marsinah membuat masyarakat yang lain enggan untuk mengeluarkan pendapat karena takut bernasib sama dengan </a:t>
            </a:r>
            <a:r>
              <a:rPr lang="id-ID" sz="2000" b="1" dirty="0" smtClean="0">
                <a:solidFill>
                  <a:schemeClr val="tx1"/>
                </a:solidFill>
              </a:rPr>
              <a:t>Marsinah</a:t>
            </a:r>
          </a:p>
          <a:p>
            <a:pPr marL="82296" indent="0" algn="just">
              <a:lnSpc>
                <a:spcPct val="200000"/>
              </a:lnSpc>
              <a:buNone/>
            </a:pPr>
            <a:r>
              <a:rPr lang="id-ID" sz="2000" b="1" dirty="0" smtClean="0">
                <a:solidFill>
                  <a:schemeClr val="tx1"/>
                </a:solidFill>
              </a:rPr>
              <a:t>2</a:t>
            </a:r>
            <a:r>
              <a:rPr lang="id-ID" sz="2200" b="1" dirty="0" smtClean="0">
                <a:solidFill>
                  <a:schemeClr val="tx1"/>
                </a:solidFill>
              </a:rPr>
              <a:t>. Pemimpin Perusahan</a:t>
            </a:r>
          </a:p>
          <a:p>
            <a:pPr marL="990600" lvl="0" indent="-342900">
              <a:buFont typeface="+mj-lt"/>
              <a:buAutoNum type="alphaLcPeriod"/>
            </a:pPr>
            <a:r>
              <a:rPr lang="id-ID" sz="1800" b="1" dirty="0">
                <a:solidFill>
                  <a:schemeClr val="tx1"/>
                </a:solidFill>
              </a:rPr>
              <a:t>Marsinah merupakan provokator bagi teman-temannya untuk mogok kerja dan hal itu merugikan perusahaan</a:t>
            </a:r>
          </a:p>
          <a:p>
            <a:pPr marL="990600" lvl="0" indent="-342900">
              <a:buFont typeface="+mj-lt"/>
              <a:buAutoNum type="alphaLcPeriod"/>
            </a:pPr>
            <a:r>
              <a:rPr lang="id-ID" sz="1800" b="1" dirty="0">
                <a:solidFill>
                  <a:schemeClr val="tx1"/>
                </a:solidFill>
              </a:rPr>
              <a:t>Sebagai seorang buruh pabrik, harusnya Marsinah bekerja dengan baik untuk melaksanakan kewajibannya terlebih dahulu sebelum menuntut haknya.</a:t>
            </a:r>
          </a:p>
          <a:p>
            <a:pPr marL="990600" lvl="0" indent="-342900">
              <a:buFont typeface="+mj-lt"/>
              <a:buAutoNum type="alphaLcPeriod"/>
            </a:pPr>
            <a:r>
              <a:rPr lang="id-ID" sz="1800" b="1" dirty="0">
                <a:solidFill>
                  <a:schemeClr val="tx1"/>
                </a:solidFill>
              </a:rPr>
              <a:t>Kasus pembunuhan Marsinah merupakan rekayasa untuk menjatuhkan nama baik perusahaan</a:t>
            </a:r>
          </a:p>
          <a:p>
            <a:pPr marL="596646" indent="-514350" algn="just">
              <a:lnSpc>
                <a:spcPct val="200000"/>
              </a:lnSpc>
              <a:buFont typeface="+mj-lt"/>
              <a:buAutoNum type="arabicPeriod"/>
            </a:pPr>
            <a:endParaRPr lang="id-ID" sz="2000" b="1" dirty="0" smtClean="0">
              <a:solidFill>
                <a:schemeClr val="tx1"/>
              </a:solidFill>
            </a:endParaRPr>
          </a:p>
          <a:p>
            <a:pPr marL="596646" indent="-514350" algn="just">
              <a:lnSpc>
                <a:spcPct val="200000"/>
              </a:lnSpc>
              <a:buFont typeface="+mj-lt"/>
              <a:buAutoNum type="arabicPeriod"/>
            </a:pPr>
            <a:endParaRPr lang="id-ID" sz="2000"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640959" cy="6597352"/>
          </a:xfrm>
        </p:spPr>
        <p:txBody>
          <a:bodyPr>
            <a:noAutofit/>
          </a:bodyPr>
          <a:lstStyle/>
          <a:p>
            <a:pPr marL="82296" indent="0" algn="just">
              <a:lnSpc>
                <a:spcPct val="200000"/>
              </a:lnSpc>
              <a:buNone/>
            </a:pPr>
            <a:r>
              <a:rPr lang="id-ID" sz="2000" b="1" dirty="0" smtClean="0">
                <a:solidFill>
                  <a:schemeClr val="tx1"/>
                </a:solidFill>
              </a:rPr>
              <a:t>3. Mahasiswa</a:t>
            </a:r>
          </a:p>
          <a:p>
            <a:pPr marL="987425" lvl="0" indent="-457200" algn="just">
              <a:buFont typeface="+mj-lt"/>
              <a:buAutoNum type="alphaLcPeriod"/>
            </a:pPr>
            <a:r>
              <a:rPr lang="id-ID" sz="1800" b="1" dirty="0">
                <a:solidFill>
                  <a:schemeClr val="tx1"/>
                </a:solidFill>
              </a:rPr>
              <a:t>Mengapresiasi kepada tindakan Marsinah yang kritis dan berani untuk membela haknya dan teman-temannya</a:t>
            </a:r>
          </a:p>
          <a:p>
            <a:pPr marL="987425" lvl="0" indent="-457200" algn="just">
              <a:buFont typeface="+mj-lt"/>
              <a:buAutoNum type="alphaLcPeriod"/>
            </a:pPr>
            <a:r>
              <a:rPr lang="id-ID" sz="1800" b="1" dirty="0">
                <a:solidFill>
                  <a:schemeClr val="tx1"/>
                </a:solidFill>
              </a:rPr>
              <a:t>Menilai bahwa seharusnya para aparat penegak keadilan lebih serius lagi dalam menangani kasus Marsinah karena selama ini dinilai bertele-tele dan tidak adil.</a:t>
            </a:r>
          </a:p>
          <a:p>
            <a:pPr marL="987425" lvl="0" indent="-457200" algn="just">
              <a:buFont typeface="+mj-lt"/>
              <a:buAutoNum type="alphaLcPeriod"/>
            </a:pPr>
            <a:r>
              <a:rPr lang="id-ID" sz="1800" b="1" dirty="0">
                <a:solidFill>
                  <a:schemeClr val="tx1"/>
                </a:solidFill>
              </a:rPr>
              <a:t>Kasus Marsinah seharusnya diusut sampai tuntas sehingga menimbulkan efek jera kepada para rezim otoriter yang mengekang kebebasan berpendapat</a:t>
            </a:r>
          </a:p>
          <a:p>
            <a:pPr marL="987425" lvl="0" indent="-457200" algn="just">
              <a:buFont typeface="+mj-lt"/>
              <a:buAutoNum type="alphaLcPeriod"/>
            </a:pPr>
            <a:r>
              <a:rPr lang="id-ID" sz="1800" b="1" dirty="0">
                <a:solidFill>
                  <a:schemeClr val="tx1"/>
                </a:solidFill>
              </a:rPr>
              <a:t>Tindakan tegas tidak hanya diberikan kepada para terdakwa terkait pembunuhan Marsinah tetapi juga kepada hakim dan jaksa yang menangani kasus Marsinah secara tidak adil</a:t>
            </a:r>
            <a:r>
              <a:rPr lang="id-ID" sz="1800" b="1" dirty="0" smtClean="0">
                <a:solidFill>
                  <a:schemeClr val="tx1"/>
                </a:solidFill>
              </a:rPr>
              <a:t>.</a:t>
            </a:r>
            <a:endParaRPr lang="id-ID" sz="1800" b="1" dirty="0">
              <a:solidFill>
                <a:schemeClr val="tx1"/>
              </a:solidFill>
            </a:endParaRPr>
          </a:p>
          <a:p>
            <a:pPr marL="82296" indent="0" algn="just">
              <a:lnSpc>
                <a:spcPct val="200000"/>
              </a:lnSpc>
              <a:buNone/>
            </a:pPr>
            <a:r>
              <a:rPr lang="id-ID" sz="2000" b="1" dirty="0" smtClean="0">
                <a:solidFill>
                  <a:schemeClr val="tx1"/>
                </a:solidFill>
              </a:rPr>
              <a:t>4. Buruh </a:t>
            </a:r>
            <a:r>
              <a:rPr lang="id-ID" sz="2000" b="1" dirty="0">
                <a:solidFill>
                  <a:schemeClr val="tx1"/>
                </a:solidFill>
              </a:rPr>
              <a:t>Pabrik </a:t>
            </a:r>
            <a:endParaRPr lang="id-ID" sz="2000" b="1" dirty="0" smtClean="0">
              <a:solidFill>
                <a:schemeClr val="tx1"/>
              </a:solidFill>
            </a:endParaRPr>
          </a:p>
          <a:p>
            <a:pPr marL="987425" lvl="0" indent="-457200" algn="just">
              <a:buFont typeface="+mj-lt"/>
              <a:buAutoNum type="alphaLcPeriod"/>
            </a:pPr>
            <a:r>
              <a:rPr lang="id-ID" sz="1800" b="1" dirty="0">
                <a:solidFill>
                  <a:schemeClr val="tx1"/>
                </a:solidFill>
              </a:rPr>
              <a:t>Mengecam keras tindakan pelaku pembunuhan Marsinah karena itu juga menyakiti kaum buruh</a:t>
            </a:r>
          </a:p>
          <a:p>
            <a:pPr marL="987425" lvl="0" indent="-457200" algn="just">
              <a:buFont typeface="+mj-lt"/>
              <a:buAutoNum type="alphaLcPeriod"/>
            </a:pPr>
            <a:r>
              <a:rPr lang="id-ID" sz="1800" b="1" dirty="0">
                <a:solidFill>
                  <a:schemeClr val="tx1"/>
                </a:solidFill>
              </a:rPr>
              <a:t>Tindakan Marsinah merupakan pejuang  kaum buruh yang harus mendapat penghargaan karena ia telah berani membela hak buruh </a:t>
            </a:r>
          </a:p>
          <a:p>
            <a:pPr marL="82296" indent="0" algn="just">
              <a:lnSpc>
                <a:spcPct val="200000"/>
              </a:lnSpc>
              <a:buNone/>
            </a:pPr>
            <a:endParaRPr lang="id-ID" sz="2000" b="1" dirty="0">
              <a:solidFill>
                <a:schemeClr val="tx1"/>
              </a:solidFill>
            </a:endParaRPr>
          </a:p>
          <a:p>
            <a:pPr algn="just"/>
            <a:endParaRPr lang="id-ID" sz="2000" b="1" dirty="0">
              <a:solidFill>
                <a:schemeClr val="tx1"/>
              </a:solidFill>
            </a:endParaRPr>
          </a:p>
        </p:txBody>
      </p:sp>
    </p:spTree>
    <p:extLst>
      <p:ext uri="{BB962C8B-B14F-4D97-AF65-F5344CB8AC3E}">
        <p14:creationId xmlns:p14="http://schemas.microsoft.com/office/powerpoint/2010/main" val="1818075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332656"/>
            <a:ext cx="2530624" cy="642400"/>
          </a:xfrm>
        </p:spPr>
        <p:txBody>
          <a:bodyPr>
            <a:normAutofit/>
          </a:bodyPr>
          <a:lstStyle/>
          <a:p>
            <a:pPr algn="l"/>
            <a:r>
              <a:rPr lang="id-ID" sz="2800" dirty="0" smtClean="0"/>
              <a:t>Kesimpulan</a:t>
            </a:r>
            <a:endParaRPr lang="id-ID" sz="2800" dirty="0"/>
          </a:p>
        </p:txBody>
      </p:sp>
      <p:sp>
        <p:nvSpPr>
          <p:cNvPr id="2" name="Content Placeholder 1"/>
          <p:cNvSpPr>
            <a:spLocks noGrp="1"/>
          </p:cNvSpPr>
          <p:nvPr>
            <p:ph idx="1"/>
          </p:nvPr>
        </p:nvSpPr>
        <p:spPr>
          <a:xfrm>
            <a:off x="395536" y="2564904"/>
            <a:ext cx="8640960" cy="3816424"/>
          </a:xfrm>
        </p:spPr>
        <p:txBody>
          <a:bodyPr>
            <a:noAutofit/>
          </a:bodyPr>
          <a:lstStyle/>
          <a:p>
            <a:pPr lvl="0"/>
            <a:r>
              <a:rPr lang="en-US" sz="1600" dirty="0" err="1">
                <a:solidFill>
                  <a:schemeClr val="tx1"/>
                </a:solidFill>
              </a:rPr>
              <a:t>Sejarah</a:t>
            </a:r>
            <a:r>
              <a:rPr lang="en-US" sz="1600" dirty="0">
                <a:solidFill>
                  <a:schemeClr val="tx1"/>
                </a:solidFill>
              </a:rPr>
              <a:t> </a:t>
            </a:r>
            <a:r>
              <a:rPr lang="en-US" sz="1600" dirty="0" err="1">
                <a:solidFill>
                  <a:schemeClr val="tx1"/>
                </a:solidFill>
              </a:rPr>
              <a:t>Hak</a:t>
            </a:r>
            <a:r>
              <a:rPr lang="en-US" sz="1600" dirty="0">
                <a:solidFill>
                  <a:schemeClr val="tx1"/>
                </a:solidFill>
              </a:rPr>
              <a:t> </a:t>
            </a:r>
            <a:r>
              <a:rPr lang="en-US" sz="1600" dirty="0" err="1">
                <a:solidFill>
                  <a:schemeClr val="tx1"/>
                </a:solidFill>
              </a:rPr>
              <a:t>Asasi</a:t>
            </a:r>
            <a:r>
              <a:rPr lang="en-US" sz="1600" dirty="0">
                <a:solidFill>
                  <a:schemeClr val="tx1"/>
                </a:solidFill>
              </a:rPr>
              <a:t> </a:t>
            </a:r>
            <a:r>
              <a:rPr lang="en-US" sz="1600" dirty="0" err="1">
                <a:solidFill>
                  <a:schemeClr val="tx1"/>
                </a:solidFill>
              </a:rPr>
              <a:t>Manusia</a:t>
            </a:r>
            <a:r>
              <a:rPr lang="en-US" sz="1600" dirty="0">
                <a:solidFill>
                  <a:schemeClr val="tx1"/>
                </a:solidFill>
              </a:rPr>
              <a:t> </a:t>
            </a:r>
            <a:r>
              <a:rPr lang="en-US" sz="1600" dirty="0" err="1">
                <a:solidFill>
                  <a:schemeClr val="tx1"/>
                </a:solidFill>
              </a:rPr>
              <a:t>sebagaimana</a:t>
            </a:r>
            <a:r>
              <a:rPr lang="en-US" sz="1600" dirty="0">
                <a:solidFill>
                  <a:schemeClr val="tx1"/>
                </a:solidFill>
              </a:rPr>
              <a:t> yang </a:t>
            </a:r>
            <a:r>
              <a:rPr lang="en-US" sz="1600" dirty="0" err="1">
                <a:solidFill>
                  <a:schemeClr val="tx1"/>
                </a:solidFill>
              </a:rPr>
              <a:t>saat</a:t>
            </a:r>
            <a:r>
              <a:rPr lang="en-US" sz="1600" dirty="0">
                <a:solidFill>
                  <a:schemeClr val="tx1"/>
                </a:solidFill>
              </a:rPr>
              <a:t> </a:t>
            </a:r>
            <a:r>
              <a:rPr lang="en-US" sz="1600" dirty="0" err="1">
                <a:solidFill>
                  <a:schemeClr val="tx1"/>
                </a:solidFill>
              </a:rPr>
              <a:t>ini</a:t>
            </a:r>
            <a:r>
              <a:rPr lang="en-US" sz="1600" dirty="0">
                <a:solidFill>
                  <a:schemeClr val="tx1"/>
                </a:solidFill>
              </a:rPr>
              <a:t> </a:t>
            </a:r>
            <a:r>
              <a:rPr lang="en-US" sz="1600" dirty="0" err="1">
                <a:solidFill>
                  <a:schemeClr val="tx1"/>
                </a:solidFill>
              </a:rPr>
              <a:t>dikenal</a:t>
            </a:r>
            <a:r>
              <a:rPr lang="en-US" sz="1600" dirty="0">
                <a:solidFill>
                  <a:schemeClr val="tx1"/>
                </a:solidFill>
              </a:rPr>
              <a:t> (</a:t>
            </a:r>
            <a:r>
              <a:rPr lang="en-US" sz="1600" dirty="0" err="1">
                <a:solidFill>
                  <a:schemeClr val="tx1"/>
                </a:solidFill>
              </a:rPr>
              <a:t>baik</a:t>
            </a:r>
            <a:r>
              <a:rPr lang="en-US" sz="1600" dirty="0">
                <a:solidFill>
                  <a:schemeClr val="tx1"/>
                </a:solidFill>
              </a:rPr>
              <a:t> yang di </a:t>
            </a:r>
            <a:r>
              <a:rPr lang="en-US" sz="1600" dirty="0" err="1">
                <a:solidFill>
                  <a:schemeClr val="tx1"/>
                </a:solidFill>
              </a:rPr>
              <a:t>cantumkan</a:t>
            </a:r>
            <a:r>
              <a:rPr lang="en-US" sz="1600" dirty="0">
                <a:solidFill>
                  <a:schemeClr val="tx1"/>
                </a:solidFill>
              </a:rPr>
              <a:t> </a:t>
            </a:r>
            <a:r>
              <a:rPr lang="en-US" sz="1600" dirty="0" err="1">
                <a:solidFill>
                  <a:schemeClr val="tx1"/>
                </a:solidFill>
              </a:rPr>
              <a:t>dalam</a:t>
            </a:r>
            <a:r>
              <a:rPr lang="en-US" sz="1600" dirty="0">
                <a:solidFill>
                  <a:schemeClr val="tx1"/>
                </a:solidFill>
              </a:rPr>
              <a:t> </a:t>
            </a:r>
            <a:r>
              <a:rPr lang="en-US" sz="1600" dirty="0" err="1">
                <a:solidFill>
                  <a:schemeClr val="tx1"/>
                </a:solidFill>
              </a:rPr>
              <a:t>berbagai</a:t>
            </a:r>
            <a:r>
              <a:rPr lang="en-US" sz="1600" dirty="0">
                <a:solidFill>
                  <a:schemeClr val="tx1"/>
                </a:solidFill>
              </a:rPr>
              <a:t> </a:t>
            </a:r>
            <a:r>
              <a:rPr lang="en-US" sz="1600" dirty="0" err="1">
                <a:solidFill>
                  <a:schemeClr val="tx1"/>
                </a:solidFill>
              </a:rPr>
              <a:t>piagam</a:t>
            </a:r>
            <a:r>
              <a:rPr lang="en-US" sz="1600" dirty="0">
                <a:solidFill>
                  <a:schemeClr val="tx1"/>
                </a:solidFill>
              </a:rPr>
              <a:t> </a:t>
            </a:r>
            <a:r>
              <a:rPr lang="en-US" sz="1600" dirty="0" err="1">
                <a:solidFill>
                  <a:schemeClr val="tx1"/>
                </a:solidFill>
              </a:rPr>
              <a:t>maupun</a:t>
            </a:r>
            <a:r>
              <a:rPr lang="en-US" sz="1600" dirty="0">
                <a:solidFill>
                  <a:schemeClr val="tx1"/>
                </a:solidFill>
              </a:rPr>
              <a:t> </a:t>
            </a:r>
            <a:r>
              <a:rPr lang="en-US" sz="1600" dirty="0" err="1">
                <a:solidFill>
                  <a:schemeClr val="tx1"/>
                </a:solidFill>
              </a:rPr>
              <a:t>dalam</a:t>
            </a:r>
            <a:r>
              <a:rPr lang="en-US" sz="1600" dirty="0">
                <a:solidFill>
                  <a:schemeClr val="tx1"/>
                </a:solidFill>
              </a:rPr>
              <a:t> UUD), </a:t>
            </a:r>
            <a:r>
              <a:rPr lang="en-US" sz="1600" dirty="0" err="1">
                <a:solidFill>
                  <a:schemeClr val="tx1"/>
                </a:solidFill>
              </a:rPr>
              <a:t>memiliki</a:t>
            </a:r>
            <a:r>
              <a:rPr lang="en-US" sz="1600" dirty="0">
                <a:solidFill>
                  <a:schemeClr val="tx1"/>
                </a:solidFill>
              </a:rPr>
              <a:t> </a:t>
            </a:r>
            <a:r>
              <a:rPr lang="en-US" sz="1600" dirty="0" err="1">
                <a:solidFill>
                  <a:schemeClr val="tx1"/>
                </a:solidFill>
              </a:rPr>
              <a:t>riwayat</a:t>
            </a:r>
            <a:r>
              <a:rPr lang="en-US" sz="1600" dirty="0">
                <a:solidFill>
                  <a:schemeClr val="tx1"/>
                </a:solidFill>
              </a:rPr>
              <a:t> </a:t>
            </a:r>
            <a:r>
              <a:rPr lang="en-US" sz="1600" dirty="0" err="1">
                <a:solidFill>
                  <a:schemeClr val="tx1"/>
                </a:solidFill>
              </a:rPr>
              <a:t>perjuangan</a:t>
            </a:r>
            <a:r>
              <a:rPr lang="en-US" sz="1600" dirty="0">
                <a:solidFill>
                  <a:schemeClr val="tx1"/>
                </a:solidFill>
              </a:rPr>
              <a:t> </a:t>
            </a:r>
            <a:r>
              <a:rPr lang="en-US" sz="1600" dirty="0" err="1">
                <a:solidFill>
                  <a:schemeClr val="tx1"/>
                </a:solidFill>
              </a:rPr>
              <a:t>panjang</a:t>
            </a:r>
            <a:r>
              <a:rPr lang="en-US" sz="1600" dirty="0">
                <a:solidFill>
                  <a:schemeClr val="tx1"/>
                </a:solidFill>
              </a:rPr>
              <a:t> </a:t>
            </a:r>
            <a:r>
              <a:rPr lang="en-US" sz="1600" dirty="0" err="1">
                <a:solidFill>
                  <a:schemeClr val="tx1"/>
                </a:solidFill>
              </a:rPr>
              <a:t>bahkan</a:t>
            </a:r>
            <a:r>
              <a:rPr lang="en-US" sz="1600" dirty="0">
                <a:solidFill>
                  <a:schemeClr val="tx1"/>
                </a:solidFill>
              </a:rPr>
              <a:t> </a:t>
            </a:r>
            <a:r>
              <a:rPr lang="en-US" sz="1600" dirty="0" err="1">
                <a:solidFill>
                  <a:schemeClr val="tx1"/>
                </a:solidFill>
              </a:rPr>
              <a:t>sejak</a:t>
            </a:r>
            <a:r>
              <a:rPr lang="en-US" sz="1600" dirty="0">
                <a:solidFill>
                  <a:schemeClr val="tx1"/>
                </a:solidFill>
              </a:rPr>
              <a:t> Abad Ke-13</a:t>
            </a:r>
            <a:r>
              <a:rPr lang="id-ID" sz="1600" dirty="0">
                <a:solidFill>
                  <a:schemeClr val="tx1"/>
                </a:solidFill>
              </a:rPr>
              <a:t>. </a:t>
            </a:r>
            <a:r>
              <a:rPr lang="en-US" sz="1600" dirty="0" err="1">
                <a:solidFill>
                  <a:schemeClr val="tx1"/>
                </a:solidFill>
              </a:rPr>
              <a:t>Menurut</a:t>
            </a:r>
            <a:r>
              <a:rPr lang="en-US" sz="1600" dirty="0">
                <a:solidFill>
                  <a:schemeClr val="tx1"/>
                </a:solidFill>
              </a:rPr>
              <a:t> Muhammad </a:t>
            </a:r>
            <a:r>
              <a:rPr lang="en-US" sz="1600" dirty="0" err="1">
                <a:solidFill>
                  <a:schemeClr val="tx1"/>
                </a:solidFill>
              </a:rPr>
              <a:t>Kusnardi</a:t>
            </a:r>
            <a:r>
              <a:rPr lang="en-US" sz="1600" dirty="0">
                <a:solidFill>
                  <a:schemeClr val="tx1"/>
                </a:solidFill>
              </a:rPr>
              <a:t> </a:t>
            </a:r>
            <a:r>
              <a:rPr lang="en-US" sz="1600" dirty="0" err="1">
                <a:solidFill>
                  <a:schemeClr val="tx1"/>
                </a:solidFill>
              </a:rPr>
              <a:t>dan</a:t>
            </a:r>
            <a:r>
              <a:rPr lang="en-US" sz="1600" dirty="0">
                <a:solidFill>
                  <a:schemeClr val="tx1"/>
                </a:solidFill>
              </a:rPr>
              <a:t> Ibrahim (1981:308), </a:t>
            </a:r>
            <a:r>
              <a:rPr lang="en-US" sz="1600" dirty="0" err="1">
                <a:solidFill>
                  <a:schemeClr val="tx1"/>
                </a:solidFill>
              </a:rPr>
              <a:t>bahwasannya</a:t>
            </a:r>
            <a:r>
              <a:rPr lang="en-US" sz="1600" dirty="0">
                <a:solidFill>
                  <a:schemeClr val="tx1"/>
                </a:solidFill>
              </a:rPr>
              <a:t> </a:t>
            </a:r>
            <a:r>
              <a:rPr lang="en-US" sz="1600" dirty="0" err="1">
                <a:solidFill>
                  <a:schemeClr val="tx1"/>
                </a:solidFill>
              </a:rPr>
              <a:t>perkembangan</a:t>
            </a:r>
            <a:r>
              <a:rPr lang="en-US" sz="1600" dirty="0">
                <a:solidFill>
                  <a:schemeClr val="tx1"/>
                </a:solidFill>
              </a:rPr>
              <a:t> </a:t>
            </a:r>
            <a:r>
              <a:rPr lang="en-US" sz="1600" dirty="0" err="1">
                <a:solidFill>
                  <a:schemeClr val="tx1"/>
                </a:solidFill>
              </a:rPr>
              <a:t>dari</a:t>
            </a:r>
            <a:r>
              <a:rPr lang="en-US" sz="1600" dirty="0">
                <a:solidFill>
                  <a:schemeClr val="tx1"/>
                </a:solidFill>
              </a:rPr>
              <a:t> </a:t>
            </a:r>
            <a:r>
              <a:rPr lang="en-US" sz="1600" dirty="0" err="1">
                <a:solidFill>
                  <a:schemeClr val="tx1"/>
                </a:solidFill>
              </a:rPr>
              <a:t>hak-hak</a:t>
            </a:r>
            <a:r>
              <a:rPr lang="en-US" sz="1600" dirty="0">
                <a:solidFill>
                  <a:schemeClr val="tx1"/>
                </a:solidFill>
              </a:rPr>
              <a:t> </a:t>
            </a:r>
            <a:r>
              <a:rPr lang="en-US" sz="1600" dirty="0" err="1">
                <a:solidFill>
                  <a:schemeClr val="tx1"/>
                </a:solidFill>
              </a:rPr>
              <a:t>asasi</a:t>
            </a:r>
            <a:r>
              <a:rPr lang="en-US" sz="1600" dirty="0">
                <a:solidFill>
                  <a:schemeClr val="tx1"/>
                </a:solidFill>
              </a:rPr>
              <a:t> </a:t>
            </a:r>
            <a:r>
              <a:rPr lang="en-US" sz="1600" dirty="0" err="1">
                <a:solidFill>
                  <a:schemeClr val="tx1"/>
                </a:solidFill>
              </a:rPr>
              <a:t>manusia</a:t>
            </a:r>
            <a:r>
              <a:rPr lang="en-US" sz="1600" dirty="0">
                <a:solidFill>
                  <a:schemeClr val="tx1"/>
                </a:solidFill>
              </a:rPr>
              <a:t> </a:t>
            </a:r>
            <a:r>
              <a:rPr lang="en-US" sz="1600" dirty="0" err="1">
                <a:solidFill>
                  <a:schemeClr val="tx1"/>
                </a:solidFill>
              </a:rPr>
              <a:t>adalah</a:t>
            </a:r>
            <a:r>
              <a:rPr lang="en-US" sz="1600" dirty="0">
                <a:solidFill>
                  <a:schemeClr val="tx1"/>
                </a:solidFill>
              </a:rPr>
              <a:t> </a:t>
            </a:r>
            <a:r>
              <a:rPr lang="en-US" sz="1600" dirty="0" err="1">
                <a:solidFill>
                  <a:schemeClr val="tx1"/>
                </a:solidFill>
              </a:rPr>
              <a:t>dengan</a:t>
            </a:r>
            <a:r>
              <a:rPr lang="en-US" sz="1600" dirty="0">
                <a:solidFill>
                  <a:schemeClr val="tx1"/>
                </a:solidFill>
              </a:rPr>
              <a:t> </a:t>
            </a:r>
            <a:r>
              <a:rPr lang="en-US" sz="1600" dirty="0" err="1">
                <a:solidFill>
                  <a:schemeClr val="tx1"/>
                </a:solidFill>
              </a:rPr>
              <a:t>ditanda</a:t>
            </a:r>
            <a:r>
              <a:rPr lang="en-US" sz="1600" dirty="0">
                <a:solidFill>
                  <a:schemeClr val="tx1"/>
                </a:solidFill>
              </a:rPr>
              <a:t> </a:t>
            </a:r>
            <a:r>
              <a:rPr lang="en-US" sz="1600" dirty="0" err="1">
                <a:solidFill>
                  <a:schemeClr val="tx1"/>
                </a:solidFill>
              </a:rPr>
              <a:t>tanganinya</a:t>
            </a:r>
            <a:r>
              <a:rPr lang="en-US" sz="1600" dirty="0">
                <a:solidFill>
                  <a:schemeClr val="tx1"/>
                </a:solidFill>
              </a:rPr>
              <a:t> </a:t>
            </a:r>
            <a:r>
              <a:rPr lang="en-US" sz="1600" i="1" dirty="0" err="1">
                <a:solidFill>
                  <a:schemeClr val="tx1"/>
                </a:solidFill>
              </a:rPr>
              <a:t>Polition</a:t>
            </a:r>
            <a:r>
              <a:rPr lang="en-US" sz="1600" i="1" dirty="0">
                <a:solidFill>
                  <a:schemeClr val="tx1"/>
                </a:solidFill>
              </a:rPr>
              <a:t> of Rights</a:t>
            </a:r>
            <a:r>
              <a:rPr lang="en-US" sz="1600" dirty="0">
                <a:solidFill>
                  <a:schemeClr val="tx1"/>
                </a:solidFill>
              </a:rPr>
              <a:t> </a:t>
            </a:r>
            <a:endParaRPr lang="id-ID" sz="1600" dirty="0">
              <a:solidFill>
                <a:schemeClr val="tx1"/>
              </a:solidFill>
            </a:endParaRPr>
          </a:p>
          <a:p>
            <a:pPr lvl="0"/>
            <a:r>
              <a:rPr lang="en-US" sz="1600" dirty="0" err="1">
                <a:solidFill>
                  <a:schemeClr val="tx1"/>
                </a:solidFill>
              </a:rPr>
              <a:t>Hak</a:t>
            </a:r>
            <a:r>
              <a:rPr lang="en-US" sz="1600" dirty="0">
                <a:solidFill>
                  <a:schemeClr val="tx1"/>
                </a:solidFill>
              </a:rPr>
              <a:t> </a:t>
            </a:r>
            <a:r>
              <a:rPr lang="en-US" sz="1600" dirty="0" err="1">
                <a:solidFill>
                  <a:schemeClr val="tx1"/>
                </a:solidFill>
              </a:rPr>
              <a:t>asasi</a:t>
            </a:r>
            <a:r>
              <a:rPr lang="en-US" sz="1600" dirty="0">
                <a:solidFill>
                  <a:schemeClr val="tx1"/>
                </a:solidFill>
              </a:rPr>
              <a:t> </a:t>
            </a:r>
            <a:r>
              <a:rPr lang="en-US" sz="1600" dirty="0" err="1">
                <a:solidFill>
                  <a:schemeClr val="tx1"/>
                </a:solidFill>
              </a:rPr>
              <a:t>manusia</a:t>
            </a:r>
            <a:r>
              <a:rPr lang="en-US" sz="1600" dirty="0">
                <a:solidFill>
                  <a:schemeClr val="tx1"/>
                </a:solidFill>
              </a:rPr>
              <a:t> </a:t>
            </a:r>
            <a:r>
              <a:rPr lang="en-US" sz="1600" dirty="0" err="1">
                <a:solidFill>
                  <a:schemeClr val="tx1"/>
                </a:solidFill>
              </a:rPr>
              <a:t>adalah</a:t>
            </a:r>
            <a:r>
              <a:rPr lang="en-US" sz="1600" dirty="0">
                <a:solidFill>
                  <a:schemeClr val="tx1"/>
                </a:solidFill>
              </a:rPr>
              <a:t> </a:t>
            </a:r>
            <a:r>
              <a:rPr lang="en-US" sz="1600" dirty="0" err="1">
                <a:solidFill>
                  <a:schemeClr val="tx1"/>
                </a:solidFill>
              </a:rPr>
              <a:t>hak-hak</a:t>
            </a:r>
            <a:r>
              <a:rPr lang="en-US" sz="1600" dirty="0">
                <a:solidFill>
                  <a:schemeClr val="tx1"/>
                </a:solidFill>
              </a:rPr>
              <a:t> </a:t>
            </a:r>
            <a:r>
              <a:rPr lang="en-US" sz="1600" dirty="0" err="1">
                <a:solidFill>
                  <a:schemeClr val="tx1"/>
                </a:solidFill>
              </a:rPr>
              <a:t>dasar</a:t>
            </a:r>
            <a:r>
              <a:rPr lang="en-US" sz="1600" dirty="0">
                <a:solidFill>
                  <a:schemeClr val="tx1"/>
                </a:solidFill>
              </a:rPr>
              <a:t> yang </a:t>
            </a:r>
            <a:r>
              <a:rPr lang="en-US" sz="1600" dirty="0" err="1">
                <a:solidFill>
                  <a:schemeClr val="tx1"/>
                </a:solidFill>
              </a:rPr>
              <a:t>dimiliki</a:t>
            </a:r>
            <a:r>
              <a:rPr lang="en-US" sz="1600" dirty="0">
                <a:solidFill>
                  <a:schemeClr val="tx1"/>
                </a:solidFill>
              </a:rPr>
              <a:t> </a:t>
            </a:r>
            <a:r>
              <a:rPr lang="en-US" sz="1600" dirty="0" err="1">
                <a:solidFill>
                  <a:schemeClr val="tx1"/>
                </a:solidFill>
              </a:rPr>
              <a:t>oleh</a:t>
            </a:r>
            <a:r>
              <a:rPr lang="en-US" sz="1600" dirty="0">
                <a:solidFill>
                  <a:schemeClr val="tx1"/>
                </a:solidFill>
              </a:rPr>
              <a:t> </a:t>
            </a:r>
            <a:r>
              <a:rPr lang="en-US" sz="1600" dirty="0" err="1">
                <a:solidFill>
                  <a:schemeClr val="tx1"/>
                </a:solidFill>
              </a:rPr>
              <a:t>setiap</a:t>
            </a:r>
            <a:r>
              <a:rPr lang="en-US" sz="1600" dirty="0">
                <a:solidFill>
                  <a:schemeClr val="tx1"/>
                </a:solidFill>
              </a:rPr>
              <a:t> </a:t>
            </a:r>
            <a:r>
              <a:rPr lang="en-US" sz="1600" dirty="0" err="1">
                <a:solidFill>
                  <a:schemeClr val="tx1"/>
                </a:solidFill>
              </a:rPr>
              <a:t>manusia</a:t>
            </a:r>
            <a:r>
              <a:rPr lang="en-US" sz="1600" dirty="0">
                <a:solidFill>
                  <a:schemeClr val="tx1"/>
                </a:solidFill>
              </a:rPr>
              <a:t> </a:t>
            </a:r>
            <a:r>
              <a:rPr lang="en-US" sz="1600" dirty="0" err="1">
                <a:solidFill>
                  <a:schemeClr val="tx1"/>
                </a:solidFill>
              </a:rPr>
              <a:t>sebagai</a:t>
            </a:r>
            <a:r>
              <a:rPr lang="en-US" sz="1600" dirty="0">
                <a:solidFill>
                  <a:schemeClr val="tx1"/>
                </a:solidFill>
              </a:rPr>
              <a:t> </a:t>
            </a:r>
            <a:r>
              <a:rPr lang="en-US" sz="1600" dirty="0" err="1">
                <a:solidFill>
                  <a:schemeClr val="tx1"/>
                </a:solidFill>
              </a:rPr>
              <a:t>anugerah</a:t>
            </a:r>
            <a:r>
              <a:rPr lang="en-US" sz="1600" dirty="0">
                <a:solidFill>
                  <a:schemeClr val="tx1"/>
                </a:solidFill>
              </a:rPr>
              <a:t> </a:t>
            </a:r>
            <a:r>
              <a:rPr lang="en-US" sz="1600" dirty="0" err="1">
                <a:solidFill>
                  <a:schemeClr val="tx1"/>
                </a:solidFill>
              </a:rPr>
              <a:t>Tuhan</a:t>
            </a:r>
            <a:r>
              <a:rPr lang="en-US" sz="1600" dirty="0">
                <a:solidFill>
                  <a:schemeClr val="tx1"/>
                </a:solidFill>
              </a:rPr>
              <a:t> yang </a:t>
            </a:r>
            <a:r>
              <a:rPr lang="en-US" sz="1600" dirty="0" err="1">
                <a:solidFill>
                  <a:schemeClr val="tx1"/>
                </a:solidFill>
              </a:rPr>
              <a:t>dibawa</a:t>
            </a:r>
            <a:r>
              <a:rPr lang="en-US" sz="1600" dirty="0">
                <a:solidFill>
                  <a:schemeClr val="tx1"/>
                </a:solidFill>
              </a:rPr>
              <a:t> </a:t>
            </a:r>
            <a:r>
              <a:rPr lang="en-US" sz="1600" dirty="0" err="1">
                <a:solidFill>
                  <a:schemeClr val="tx1"/>
                </a:solidFill>
              </a:rPr>
              <a:t>sejak</a:t>
            </a:r>
            <a:r>
              <a:rPr lang="en-US" sz="1600" dirty="0">
                <a:solidFill>
                  <a:schemeClr val="tx1"/>
                </a:solidFill>
              </a:rPr>
              <a:t> </a:t>
            </a:r>
            <a:r>
              <a:rPr lang="en-US" sz="1600" dirty="0" err="1">
                <a:solidFill>
                  <a:schemeClr val="tx1"/>
                </a:solidFill>
              </a:rPr>
              <a:t>lahir</a:t>
            </a:r>
            <a:r>
              <a:rPr lang="en-US" sz="1600" dirty="0">
                <a:solidFill>
                  <a:schemeClr val="tx1"/>
                </a:solidFill>
              </a:rPr>
              <a:t>.</a:t>
            </a:r>
            <a:endParaRPr lang="id-ID" sz="1600" dirty="0">
              <a:solidFill>
                <a:schemeClr val="tx1"/>
              </a:solidFill>
            </a:endParaRPr>
          </a:p>
          <a:p>
            <a:r>
              <a:rPr lang="en-US" sz="1600" dirty="0" err="1">
                <a:solidFill>
                  <a:schemeClr val="tx1"/>
                </a:solidFill>
              </a:rPr>
              <a:t>Landasan</a:t>
            </a:r>
            <a:r>
              <a:rPr lang="en-US" sz="1600" dirty="0">
                <a:solidFill>
                  <a:schemeClr val="tx1"/>
                </a:solidFill>
              </a:rPr>
              <a:t> </a:t>
            </a:r>
            <a:r>
              <a:rPr lang="en-US" sz="1600" dirty="0" err="1">
                <a:solidFill>
                  <a:schemeClr val="tx1"/>
                </a:solidFill>
              </a:rPr>
              <a:t>hukum</a:t>
            </a:r>
            <a:r>
              <a:rPr lang="en-US" sz="1600" dirty="0">
                <a:solidFill>
                  <a:schemeClr val="tx1"/>
                </a:solidFill>
              </a:rPr>
              <a:t> </a:t>
            </a:r>
            <a:r>
              <a:rPr lang="en-US" sz="1600" dirty="0" err="1">
                <a:solidFill>
                  <a:schemeClr val="tx1"/>
                </a:solidFill>
              </a:rPr>
              <a:t>Hak</a:t>
            </a:r>
            <a:r>
              <a:rPr lang="en-US" sz="1600" dirty="0">
                <a:solidFill>
                  <a:schemeClr val="tx1"/>
                </a:solidFill>
              </a:rPr>
              <a:t> </a:t>
            </a:r>
            <a:r>
              <a:rPr lang="en-US" sz="1600" dirty="0" err="1">
                <a:solidFill>
                  <a:schemeClr val="tx1"/>
                </a:solidFill>
              </a:rPr>
              <a:t>Asasi</a:t>
            </a:r>
            <a:r>
              <a:rPr lang="en-US" sz="1600" dirty="0">
                <a:solidFill>
                  <a:schemeClr val="tx1"/>
                </a:solidFill>
              </a:rPr>
              <a:t> </a:t>
            </a:r>
            <a:r>
              <a:rPr lang="en-US" sz="1600" dirty="0" err="1">
                <a:solidFill>
                  <a:schemeClr val="tx1"/>
                </a:solidFill>
              </a:rPr>
              <a:t>Manusia</a:t>
            </a:r>
            <a:r>
              <a:rPr lang="en-US" sz="1600" dirty="0">
                <a:solidFill>
                  <a:schemeClr val="tx1"/>
                </a:solidFill>
              </a:rPr>
              <a:t> </a:t>
            </a:r>
            <a:r>
              <a:rPr lang="en-US" sz="1600" dirty="0" err="1">
                <a:solidFill>
                  <a:schemeClr val="tx1"/>
                </a:solidFill>
              </a:rPr>
              <a:t>adalah</a:t>
            </a:r>
            <a:r>
              <a:rPr lang="en-US" sz="1600" dirty="0">
                <a:solidFill>
                  <a:schemeClr val="tx1"/>
                </a:solidFill>
              </a:rPr>
              <a:t> </a:t>
            </a:r>
            <a:r>
              <a:rPr lang="en-US" sz="1600" dirty="0" err="1">
                <a:solidFill>
                  <a:schemeClr val="tx1"/>
                </a:solidFill>
              </a:rPr>
              <a:t>Pancasila</a:t>
            </a:r>
            <a:r>
              <a:rPr lang="en-US" sz="1600" dirty="0">
                <a:solidFill>
                  <a:schemeClr val="tx1"/>
                </a:solidFill>
              </a:rPr>
              <a:t>, </a:t>
            </a:r>
            <a:r>
              <a:rPr lang="en-US" sz="1600" dirty="0" err="1">
                <a:solidFill>
                  <a:schemeClr val="tx1"/>
                </a:solidFill>
              </a:rPr>
              <a:t>Dalam</a:t>
            </a:r>
            <a:r>
              <a:rPr lang="en-US" sz="1600" dirty="0">
                <a:solidFill>
                  <a:schemeClr val="tx1"/>
                </a:solidFill>
              </a:rPr>
              <a:t> </a:t>
            </a:r>
            <a:r>
              <a:rPr lang="en-US" sz="1600" dirty="0" err="1">
                <a:solidFill>
                  <a:schemeClr val="tx1"/>
                </a:solidFill>
              </a:rPr>
              <a:t>Pembukaan</a:t>
            </a:r>
            <a:r>
              <a:rPr lang="en-US" sz="1600" dirty="0">
                <a:solidFill>
                  <a:schemeClr val="tx1"/>
                </a:solidFill>
              </a:rPr>
              <a:t> UUD 1945,Dalam </a:t>
            </a:r>
            <a:r>
              <a:rPr lang="en-US" sz="1600" dirty="0" err="1">
                <a:solidFill>
                  <a:schemeClr val="tx1"/>
                </a:solidFill>
              </a:rPr>
              <a:t>Batang</a:t>
            </a:r>
            <a:r>
              <a:rPr lang="en-US" sz="1600" dirty="0">
                <a:solidFill>
                  <a:schemeClr val="tx1"/>
                </a:solidFill>
              </a:rPr>
              <a:t> </a:t>
            </a:r>
            <a:r>
              <a:rPr lang="en-US" sz="1600" dirty="0" err="1">
                <a:solidFill>
                  <a:schemeClr val="tx1"/>
                </a:solidFill>
              </a:rPr>
              <a:t>Tubuh</a:t>
            </a:r>
            <a:r>
              <a:rPr lang="en-US" sz="1600" dirty="0">
                <a:solidFill>
                  <a:schemeClr val="tx1"/>
                </a:solidFill>
              </a:rPr>
              <a:t> UUD 1945, </a:t>
            </a:r>
            <a:r>
              <a:rPr lang="en-US" sz="1600" dirty="0" err="1">
                <a:solidFill>
                  <a:schemeClr val="tx1"/>
                </a:solidFill>
              </a:rPr>
              <a:t>Undang-Undang</a:t>
            </a:r>
            <a:r>
              <a:rPr lang="en-US" sz="1600" dirty="0">
                <a:solidFill>
                  <a:schemeClr val="tx1"/>
                </a:solidFill>
              </a:rPr>
              <a:t> </a:t>
            </a:r>
            <a:r>
              <a:rPr lang="en-US" sz="1600" dirty="0" err="1">
                <a:solidFill>
                  <a:schemeClr val="tx1"/>
                </a:solidFill>
              </a:rPr>
              <a:t>Nomor</a:t>
            </a:r>
            <a:r>
              <a:rPr lang="en-US" sz="1600" dirty="0">
                <a:solidFill>
                  <a:schemeClr val="tx1"/>
                </a:solidFill>
              </a:rPr>
              <a:t> 39 </a:t>
            </a:r>
            <a:r>
              <a:rPr lang="en-US" sz="1600" dirty="0" err="1">
                <a:solidFill>
                  <a:schemeClr val="tx1"/>
                </a:solidFill>
              </a:rPr>
              <a:t>Tahun</a:t>
            </a:r>
            <a:r>
              <a:rPr lang="en-US" sz="1600" dirty="0">
                <a:solidFill>
                  <a:schemeClr val="tx1"/>
                </a:solidFill>
              </a:rPr>
              <a:t> 1999 </a:t>
            </a:r>
            <a:r>
              <a:rPr lang="en-US" sz="1600" dirty="0" err="1">
                <a:solidFill>
                  <a:schemeClr val="tx1"/>
                </a:solidFill>
              </a:rPr>
              <a:t>tentang</a:t>
            </a:r>
            <a:r>
              <a:rPr lang="en-US" sz="1600" dirty="0">
                <a:solidFill>
                  <a:schemeClr val="tx1"/>
                </a:solidFill>
              </a:rPr>
              <a:t> </a:t>
            </a:r>
            <a:r>
              <a:rPr lang="en-US" sz="1600" dirty="0" err="1">
                <a:solidFill>
                  <a:schemeClr val="tx1"/>
                </a:solidFill>
              </a:rPr>
              <a:t>Hak</a:t>
            </a:r>
            <a:r>
              <a:rPr lang="en-US" sz="1600" dirty="0">
                <a:solidFill>
                  <a:schemeClr val="tx1"/>
                </a:solidFill>
              </a:rPr>
              <a:t> </a:t>
            </a:r>
            <a:r>
              <a:rPr lang="en-US" sz="1600" dirty="0" err="1">
                <a:solidFill>
                  <a:schemeClr val="tx1"/>
                </a:solidFill>
              </a:rPr>
              <a:t>Asasi</a:t>
            </a:r>
            <a:r>
              <a:rPr lang="en-US" sz="1600" dirty="0">
                <a:solidFill>
                  <a:schemeClr val="tx1"/>
                </a:solidFill>
              </a:rPr>
              <a:t> </a:t>
            </a:r>
            <a:r>
              <a:rPr lang="en-US" sz="1600" dirty="0" err="1">
                <a:solidFill>
                  <a:schemeClr val="tx1"/>
                </a:solidFill>
              </a:rPr>
              <a:t>Manusia</a:t>
            </a:r>
            <a:r>
              <a:rPr lang="en-US" sz="1600" dirty="0">
                <a:solidFill>
                  <a:schemeClr val="tx1"/>
                </a:solidFill>
              </a:rPr>
              <a:t>, </a:t>
            </a:r>
            <a:r>
              <a:rPr lang="en-US" sz="1600" dirty="0" err="1">
                <a:solidFill>
                  <a:schemeClr val="tx1"/>
                </a:solidFill>
              </a:rPr>
              <a:t>Hukum</a:t>
            </a:r>
            <a:r>
              <a:rPr lang="en-US" sz="1600" dirty="0">
                <a:solidFill>
                  <a:schemeClr val="tx1"/>
                </a:solidFill>
              </a:rPr>
              <a:t>  </a:t>
            </a:r>
            <a:r>
              <a:rPr lang="en-US" sz="1600" dirty="0" err="1">
                <a:solidFill>
                  <a:schemeClr val="tx1"/>
                </a:solidFill>
              </a:rPr>
              <a:t>Internasional</a:t>
            </a:r>
            <a:r>
              <a:rPr lang="en-US" sz="1600" dirty="0">
                <a:solidFill>
                  <a:schemeClr val="tx1"/>
                </a:solidFill>
              </a:rPr>
              <a:t> </a:t>
            </a:r>
            <a:r>
              <a:rPr lang="en-US" sz="1600" dirty="0" err="1">
                <a:solidFill>
                  <a:schemeClr val="tx1"/>
                </a:solidFill>
              </a:rPr>
              <a:t>tentang</a:t>
            </a:r>
            <a:r>
              <a:rPr lang="en-US" sz="1600" dirty="0">
                <a:solidFill>
                  <a:schemeClr val="tx1"/>
                </a:solidFill>
              </a:rPr>
              <a:t> HAM yang </a:t>
            </a:r>
            <a:r>
              <a:rPr lang="en-US" sz="1600" dirty="0" err="1">
                <a:solidFill>
                  <a:schemeClr val="tx1"/>
                </a:solidFill>
              </a:rPr>
              <a:t>telah</a:t>
            </a:r>
            <a:r>
              <a:rPr lang="en-US" sz="1600" dirty="0">
                <a:solidFill>
                  <a:schemeClr val="tx1"/>
                </a:solidFill>
              </a:rPr>
              <a:t> </a:t>
            </a:r>
            <a:r>
              <a:rPr lang="en-US" sz="1600" dirty="0" err="1">
                <a:solidFill>
                  <a:schemeClr val="tx1"/>
                </a:solidFill>
              </a:rPr>
              <a:t>Diratifikasi</a:t>
            </a:r>
            <a:r>
              <a:rPr lang="en-US" sz="1600" dirty="0">
                <a:solidFill>
                  <a:schemeClr val="tx1"/>
                </a:solidFill>
              </a:rPr>
              <a:t> Negara RI, </a:t>
            </a:r>
            <a:r>
              <a:rPr lang="en-US" sz="1600" dirty="0" err="1">
                <a:solidFill>
                  <a:schemeClr val="tx1"/>
                </a:solidFill>
              </a:rPr>
              <a:t>Undang</a:t>
            </a:r>
            <a:r>
              <a:rPr lang="en-US" sz="1600" dirty="0">
                <a:solidFill>
                  <a:schemeClr val="tx1"/>
                </a:solidFill>
              </a:rPr>
              <a:t>-  </a:t>
            </a:r>
            <a:r>
              <a:rPr lang="en-US" sz="1600" dirty="0" err="1">
                <a:solidFill>
                  <a:schemeClr val="tx1"/>
                </a:solidFill>
              </a:rPr>
              <a:t>undang</a:t>
            </a:r>
            <a:r>
              <a:rPr lang="en-US" sz="1600" dirty="0">
                <a:solidFill>
                  <a:schemeClr val="tx1"/>
                </a:solidFill>
              </a:rPr>
              <a:t> republic Indonesia No 5 </a:t>
            </a:r>
            <a:r>
              <a:rPr lang="en-US" sz="1600" dirty="0" err="1">
                <a:solidFill>
                  <a:schemeClr val="tx1"/>
                </a:solidFill>
              </a:rPr>
              <a:t>Tahun</a:t>
            </a:r>
            <a:r>
              <a:rPr lang="en-US" sz="1600" dirty="0">
                <a:solidFill>
                  <a:schemeClr val="tx1"/>
                </a:solidFill>
              </a:rPr>
              <a:t> 1998 </a:t>
            </a:r>
            <a:r>
              <a:rPr lang="en-US" sz="1600" dirty="0" err="1">
                <a:solidFill>
                  <a:schemeClr val="tx1"/>
                </a:solidFill>
              </a:rPr>
              <a:t>tentang</a:t>
            </a:r>
            <a:r>
              <a:rPr lang="en-US" sz="1600" dirty="0">
                <a:solidFill>
                  <a:schemeClr val="tx1"/>
                </a:solidFill>
              </a:rPr>
              <a:t> </a:t>
            </a:r>
            <a:r>
              <a:rPr lang="en-US" sz="1600" dirty="0" err="1">
                <a:solidFill>
                  <a:schemeClr val="tx1"/>
                </a:solidFill>
              </a:rPr>
              <a:t>pengesahan</a:t>
            </a:r>
            <a:r>
              <a:rPr lang="en-US" sz="1600" dirty="0">
                <a:solidFill>
                  <a:schemeClr val="tx1"/>
                </a:solidFill>
              </a:rPr>
              <a:t> (</a:t>
            </a:r>
            <a:r>
              <a:rPr lang="en-US" sz="1600" dirty="0" err="1">
                <a:solidFill>
                  <a:schemeClr val="tx1"/>
                </a:solidFill>
              </a:rPr>
              <a:t>Konvensi</a:t>
            </a:r>
            <a:r>
              <a:rPr lang="en-US" sz="1600" dirty="0">
                <a:solidFill>
                  <a:schemeClr val="tx1"/>
                </a:solidFill>
              </a:rPr>
              <a:t> </a:t>
            </a:r>
            <a:r>
              <a:rPr lang="en-US" sz="1600" dirty="0" err="1">
                <a:solidFill>
                  <a:schemeClr val="tx1"/>
                </a:solidFill>
              </a:rPr>
              <a:t>menentang</a:t>
            </a:r>
            <a:r>
              <a:rPr lang="en-US" sz="1600" dirty="0">
                <a:solidFill>
                  <a:schemeClr val="tx1"/>
                </a:solidFill>
              </a:rPr>
              <a:t> </a:t>
            </a:r>
            <a:r>
              <a:rPr lang="en-US" sz="1600" dirty="0" err="1">
                <a:solidFill>
                  <a:schemeClr val="tx1"/>
                </a:solidFill>
              </a:rPr>
              <a:t>penyiksaan</a:t>
            </a:r>
            <a:r>
              <a:rPr lang="en-US" sz="1600" dirty="0">
                <a:solidFill>
                  <a:schemeClr val="tx1"/>
                </a:solidFill>
              </a:rPr>
              <a:t> </a:t>
            </a:r>
            <a:r>
              <a:rPr lang="en-US" sz="1600" dirty="0" err="1">
                <a:solidFill>
                  <a:schemeClr val="tx1"/>
                </a:solidFill>
              </a:rPr>
              <a:t>dan</a:t>
            </a:r>
            <a:r>
              <a:rPr lang="en-US" sz="1600" dirty="0">
                <a:solidFill>
                  <a:schemeClr val="tx1"/>
                </a:solidFill>
              </a:rPr>
              <a:t> </a:t>
            </a:r>
            <a:r>
              <a:rPr lang="en-US" sz="1600" dirty="0" err="1">
                <a:solidFill>
                  <a:schemeClr val="tx1"/>
                </a:solidFill>
              </a:rPr>
              <a:t>perlakuan</a:t>
            </a:r>
            <a:r>
              <a:rPr lang="en-US" sz="1600" dirty="0">
                <a:solidFill>
                  <a:schemeClr val="tx1"/>
                </a:solidFill>
              </a:rPr>
              <a:t> </a:t>
            </a:r>
            <a:r>
              <a:rPr lang="en-US" sz="1600" dirty="0" err="1">
                <a:solidFill>
                  <a:schemeClr val="tx1"/>
                </a:solidFill>
              </a:rPr>
              <a:t>atau</a:t>
            </a:r>
            <a:r>
              <a:rPr lang="en-US" sz="1600" dirty="0">
                <a:solidFill>
                  <a:schemeClr val="tx1"/>
                </a:solidFill>
              </a:rPr>
              <a:t> </a:t>
            </a:r>
            <a:r>
              <a:rPr lang="en-US" sz="1600" dirty="0" err="1">
                <a:solidFill>
                  <a:schemeClr val="tx1"/>
                </a:solidFill>
              </a:rPr>
              <a:t>penghukuman</a:t>
            </a:r>
            <a:r>
              <a:rPr lang="en-US" sz="1600" dirty="0">
                <a:solidFill>
                  <a:schemeClr val="tx1"/>
                </a:solidFill>
              </a:rPr>
              <a:t> lain yang </a:t>
            </a:r>
            <a:r>
              <a:rPr lang="en-US" sz="1600" dirty="0" err="1">
                <a:solidFill>
                  <a:schemeClr val="tx1"/>
                </a:solidFill>
              </a:rPr>
              <a:t>kejam</a:t>
            </a:r>
            <a:r>
              <a:rPr lang="en-US" sz="1600" dirty="0">
                <a:solidFill>
                  <a:schemeClr val="tx1"/>
                </a:solidFill>
              </a:rPr>
              <a:t>, </a:t>
            </a:r>
            <a:r>
              <a:rPr lang="en-US" sz="1600" dirty="0" err="1">
                <a:solidFill>
                  <a:schemeClr val="tx1"/>
                </a:solidFill>
              </a:rPr>
              <a:t>ridak</a:t>
            </a:r>
            <a:r>
              <a:rPr lang="en-US" sz="1600" dirty="0">
                <a:solidFill>
                  <a:schemeClr val="tx1"/>
                </a:solidFill>
              </a:rPr>
              <a:t> </a:t>
            </a:r>
            <a:r>
              <a:rPr lang="en-US" sz="1600" dirty="0" err="1">
                <a:solidFill>
                  <a:schemeClr val="tx1"/>
                </a:solidFill>
              </a:rPr>
              <a:t>manusiawi</a:t>
            </a:r>
            <a:r>
              <a:rPr lang="en-US" sz="1600" dirty="0">
                <a:solidFill>
                  <a:schemeClr val="tx1"/>
                </a:solidFill>
              </a:rPr>
              <a:t>, </a:t>
            </a:r>
            <a:r>
              <a:rPr lang="en-US" sz="1600" dirty="0" err="1">
                <a:solidFill>
                  <a:schemeClr val="tx1"/>
                </a:solidFill>
              </a:rPr>
              <a:t>atau</a:t>
            </a:r>
            <a:r>
              <a:rPr lang="en-US" sz="1600" dirty="0">
                <a:solidFill>
                  <a:schemeClr val="tx1"/>
                </a:solidFill>
              </a:rPr>
              <a:t> </a:t>
            </a:r>
            <a:r>
              <a:rPr lang="en-US" sz="1600" dirty="0" err="1">
                <a:solidFill>
                  <a:schemeClr val="tx1"/>
                </a:solidFill>
              </a:rPr>
              <a:t>merendahkan</a:t>
            </a:r>
            <a:r>
              <a:rPr lang="en-US" sz="1600" dirty="0">
                <a:solidFill>
                  <a:schemeClr val="tx1"/>
                </a:solidFill>
              </a:rPr>
              <a:t> </a:t>
            </a:r>
            <a:r>
              <a:rPr lang="en-US" sz="1600" dirty="0" err="1">
                <a:solidFill>
                  <a:schemeClr val="tx1"/>
                </a:solidFill>
              </a:rPr>
              <a:t>martabat</a:t>
            </a:r>
            <a:r>
              <a:rPr lang="en-US" sz="1600" dirty="0">
                <a:solidFill>
                  <a:schemeClr val="tx1"/>
                </a:solidFill>
              </a:rPr>
              <a:t> orang lain, </a:t>
            </a:r>
            <a:r>
              <a:rPr lang="en-US" sz="1600" dirty="0" err="1">
                <a:solidFill>
                  <a:schemeClr val="tx1"/>
                </a:solidFill>
              </a:rPr>
              <a:t>Undang-undang</a:t>
            </a:r>
            <a:r>
              <a:rPr lang="en-US" sz="1600" dirty="0">
                <a:solidFill>
                  <a:schemeClr val="tx1"/>
                </a:solidFill>
              </a:rPr>
              <a:t> </a:t>
            </a:r>
            <a:r>
              <a:rPr lang="en-US" sz="1600" dirty="0" err="1">
                <a:solidFill>
                  <a:schemeClr val="tx1"/>
                </a:solidFill>
              </a:rPr>
              <a:t>Nomor</a:t>
            </a:r>
            <a:r>
              <a:rPr lang="en-US" sz="1600" dirty="0">
                <a:solidFill>
                  <a:schemeClr val="tx1"/>
                </a:solidFill>
              </a:rPr>
              <a:t> 8 </a:t>
            </a:r>
            <a:r>
              <a:rPr lang="en-US" sz="1600" dirty="0" err="1">
                <a:solidFill>
                  <a:schemeClr val="tx1"/>
                </a:solidFill>
              </a:rPr>
              <a:t>tahun</a:t>
            </a:r>
            <a:r>
              <a:rPr lang="en-US" sz="1600" dirty="0">
                <a:solidFill>
                  <a:schemeClr val="tx1"/>
                </a:solidFill>
              </a:rPr>
              <a:t> 1984 </a:t>
            </a:r>
            <a:r>
              <a:rPr lang="en-US" sz="1600" dirty="0" err="1">
                <a:solidFill>
                  <a:schemeClr val="tx1"/>
                </a:solidFill>
              </a:rPr>
              <a:t>tentang</a:t>
            </a:r>
            <a:r>
              <a:rPr lang="en-US" sz="1600" dirty="0">
                <a:solidFill>
                  <a:schemeClr val="tx1"/>
                </a:solidFill>
              </a:rPr>
              <a:t> </a:t>
            </a:r>
            <a:r>
              <a:rPr lang="en-US" sz="1600" dirty="0" err="1">
                <a:solidFill>
                  <a:schemeClr val="tx1"/>
                </a:solidFill>
              </a:rPr>
              <a:t>pengesahan</a:t>
            </a:r>
            <a:r>
              <a:rPr lang="en-US" sz="1600" dirty="0">
                <a:solidFill>
                  <a:schemeClr val="tx1"/>
                </a:solidFill>
              </a:rPr>
              <a:t> </a:t>
            </a:r>
            <a:r>
              <a:rPr lang="en-US" sz="1600" dirty="0" err="1">
                <a:solidFill>
                  <a:schemeClr val="tx1"/>
                </a:solidFill>
              </a:rPr>
              <a:t>Konvensi</a:t>
            </a:r>
            <a:r>
              <a:rPr lang="en-US" sz="1600" dirty="0">
                <a:solidFill>
                  <a:schemeClr val="tx1"/>
                </a:solidFill>
              </a:rPr>
              <a:t> </a:t>
            </a:r>
            <a:r>
              <a:rPr lang="en-US" sz="1600" dirty="0" err="1">
                <a:solidFill>
                  <a:schemeClr val="tx1"/>
                </a:solidFill>
              </a:rPr>
              <a:t>Mengenai</a:t>
            </a:r>
            <a:r>
              <a:rPr lang="en-US" sz="1600" dirty="0">
                <a:solidFill>
                  <a:schemeClr val="tx1"/>
                </a:solidFill>
              </a:rPr>
              <a:t> </a:t>
            </a:r>
            <a:r>
              <a:rPr lang="en-US" sz="1600" dirty="0" err="1">
                <a:solidFill>
                  <a:schemeClr val="tx1"/>
                </a:solidFill>
              </a:rPr>
              <a:t>Penghapusan</a:t>
            </a:r>
            <a:r>
              <a:rPr lang="en-US" sz="1600" dirty="0">
                <a:solidFill>
                  <a:schemeClr val="tx1"/>
                </a:solidFill>
              </a:rPr>
              <a:t> </a:t>
            </a:r>
            <a:r>
              <a:rPr lang="en-US" sz="1600" dirty="0" err="1">
                <a:solidFill>
                  <a:schemeClr val="tx1"/>
                </a:solidFill>
              </a:rPr>
              <a:t>segala</a:t>
            </a:r>
            <a:r>
              <a:rPr lang="en-US" sz="1600" dirty="0">
                <a:solidFill>
                  <a:schemeClr val="tx1"/>
                </a:solidFill>
              </a:rPr>
              <a:t> </a:t>
            </a:r>
            <a:r>
              <a:rPr lang="en-US" sz="1600" dirty="0" err="1">
                <a:solidFill>
                  <a:schemeClr val="tx1"/>
                </a:solidFill>
              </a:rPr>
              <a:t>Bentuk</a:t>
            </a:r>
            <a:r>
              <a:rPr lang="en-US" sz="1600" dirty="0">
                <a:solidFill>
                  <a:schemeClr val="tx1"/>
                </a:solidFill>
              </a:rPr>
              <a:t> </a:t>
            </a:r>
            <a:r>
              <a:rPr lang="en-US" sz="1600" dirty="0" err="1">
                <a:solidFill>
                  <a:schemeClr val="tx1"/>
                </a:solidFill>
              </a:rPr>
              <a:t>Diskriminasi</a:t>
            </a:r>
            <a:r>
              <a:rPr lang="en-US" sz="1600" dirty="0">
                <a:solidFill>
                  <a:schemeClr val="tx1"/>
                </a:solidFill>
              </a:rPr>
              <a:t> </a:t>
            </a:r>
            <a:r>
              <a:rPr lang="en-US" sz="1600" dirty="0" err="1">
                <a:solidFill>
                  <a:schemeClr val="tx1"/>
                </a:solidFill>
              </a:rPr>
              <a:t>terhadap</a:t>
            </a:r>
            <a:r>
              <a:rPr lang="en-US" sz="1600" dirty="0">
                <a:solidFill>
                  <a:schemeClr val="tx1"/>
                </a:solidFill>
              </a:rPr>
              <a:t> </a:t>
            </a:r>
            <a:r>
              <a:rPr lang="en-US" sz="1600" dirty="0" err="1">
                <a:solidFill>
                  <a:schemeClr val="tx1"/>
                </a:solidFill>
              </a:rPr>
              <a:t>Wanita</a:t>
            </a:r>
            <a:r>
              <a:rPr lang="en-US" sz="1600" dirty="0">
                <a:solidFill>
                  <a:schemeClr val="tx1"/>
                </a:solidFill>
              </a:rPr>
              <a:t>, </a:t>
            </a:r>
            <a:r>
              <a:rPr lang="en-US" sz="1600" dirty="0" err="1">
                <a:solidFill>
                  <a:schemeClr val="tx1"/>
                </a:solidFill>
              </a:rPr>
              <a:t>Deklarasi</a:t>
            </a:r>
            <a:r>
              <a:rPr lang="en-US" sz="1600" dirty="0">
                <a:solidFill>
                  <a:schemeClr val="tx1"/>
                </a:solidFill>
              </a:rPr>
              <a:t> </a:t>
            </a:r>
            <a:r>
              <a:rPr lang="en-US" sz="1600" dirty="0" err="1">
                <a:solidFill>
                  <a:schemeClr val="tx1"/>
                </a:solidFill>
              </a:rPr>
              <a:t>sedunia</a:t>
            </a:r>
            <a:r>
              <a:rPr lang="en-US" sz="1600" dirty="0">
                <a:solidFill>
                  <a:schemeClr val="tx1"/>
                </a:solidFill>
              </a:rPr>
              <a:t> </a:t>
            </a:r>
            <a:r>
              <a:rPr lang="en-US" sz="1600" dirty="0" err="1">
                <a:solidFill>
                  <a:schemeClr val="tx1"/>
                </a:solidFill>
              </a:rPr>
              <a:t>tentang</a:t>
            </a:r>
            <a:r>
              <a:rPr lang="en-US" sz="1600" dirty="0">
                <a:solidFill>
                  <a:schemeClr val="tx1"/>
                </a:solidFill>
              </a:rPr>
              <a:t> </a:t>
            </a:r>
            <a:r>
              <a:rPr lang="en-US" sz="1600" dirty="0" err="1">
                <a:solidFill>
                  <a:schemeClr val="tx1"/>
                </a:solidFill>
              </a:rPr>
              <a:t>Hak</a:t>
            </a:r>
            <a:r>
              <a:rPr lang="en-US" sz="1600" dirty="0">
                <a:solidFill>
                  <a:schemeClr val="tx1"/>
                </a:solidFill>
              </a:rPr>
              <a:t> </a:t>
            </a:r>
            <a:r>
              <a:rPr lang="en-US" sz="1600" dirty="0" err="1">
                <a:solidFill>
                  <a:schemeClr val="tx1"/>
                </a:solidFill>
              </a:rPr>
              <a:t>Asasi</a:t>
            </a:r>
            <a:r>
              <a:rPr lang="en-US" sz="1600" dirty="0">
                <a:solidFill>
                  <a:schemeClr val="tx1"/>
                </a:solidFill>
              </a:rPr>
              <a:t> </a:t>
            </a:r>
            <a:r>
              <a:rPr lang="en-US" sz="1600" dirty="0" err="1">
                <a:solidFill>
                  <a:schemeClr val="tx1"/>
                </a:solidFill>
              </a:rPr>
              <a:t>Manusia</a:t>
            </a:r>
            <a:r>
              <a:rPr lang="en-US" sz="1600" dirty="0">
                <a:solidFill>
                  <a:schemeClr val="tx1"/>
                </a:solidFill>
              </a:rPr>
              <a:t> </a:t>
            </a:r>
            <a:r>
              <a:rPr lang="en-US" sz="1600" dirty="0" err="1">
                <a:solidFill>
                  <a:schemeClr val="tx1"/>
                </a:solidFill>
              </a:rPr>
              <a:t>Tahun</a:t>
            </a:r>
            <a:r>
              <a:rPr lang="en-US" sz="1600" dirty="0">
                <a:solidFill>
                  <a:schemeClr val="tx1"/>
                </a:solidFill>
              </a:rPr>
              <a:t> 1948 (Declaration Universal of Human Rights). </a:t>
            </a:r>
            <a:endParaRPr lang="id-ID" sz="1600" dirty="0">
              <a:solidFill>
                <a:schemeClr val="tx1"/>
              </a:solidFill>
            </a:endParaRPr>
          </a:p>
        </p:txBody>
      </p:sp>
    </p:spTree>
    <p:extLst>
      <p:ext uri="{BB962C8B-B14F-4D97-AF65-F5344CB8AC3E}">
        <p14:creationId xmlns:p14="http://schemas.microsoft.com/office/powerpoint/2010/main" val="1528639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395536" y="332656"/>
            <a:ext cx="2530624" cy="642400"/>
          </a:xfrm>
        </p:spPr>
        <p:txBody>
          <a:bodyPr>
            <a:normAutofit/>
          </a:bodyPr>
          <a:lstStyle/>
          <a:p>
            <a:pPr algn="l"/>
            <a:r>
              <a:rPr lang="id-ID" sz="2800" dirty="0" smtClean="0"/>
              <a:t>Kesimpulan</a:t>
            </a:r>
            <a:endParaRPr lang="id-ID" sz="2800" dirty="0"/>
          </a:p>
        </p:txBody>
      </p:sp>
      <p:sp>
        <p:nvSpPr>
          <p:cNvPr id="5" name="Rectangle 4"/>
          <p:cNvSpPr/>
          <p:nvPr/>
        </p:nvSpPr>
        <p:spPr>
          <a:xfrm>
            <a:off x="326936" y="2635165"/>
            <a:ext cx="8424936" cy="3170099"/>
          </a:xfrm>
          <a:prstGeom prst="rect">
            <a:avLst/>
          </a:prstGeom>
        </p:spPr>
        <p:txBody>
          <a:bodyPr wrap="square">
            <a:spAutoFit/>
          </a:bodyPr>
          <a:lstStyle/>
          <a:p>
            <a:pPr lvl="0"/>
            <a:r>
              <a:rPr lang="en-US" sz="2000" dirty="0" err="1"/>
              <a:t>Macam-macam</a:t>
            </a:r>
            <a:r>
              <a:rPr lang="en-US" sz="2000" dirty="0"/>
              <a:t> </a:t>
            </a:r>
            <a:r>
              <a:rPr lang="en-US" sz="2000" dirty="0" err="1"/>
              <a:t>Hak</a:t>
            </a:r>
            <a:r>
              <a:rPr lang="en-US" sz="2000" dirty="0"/>
              <a:t> </a:t>
            </a:r>
            <a:r>
              <a:rPr lang="en-US" sz="2000" dirty="0" err="1"/>
              <a:t>Asasi</a:t>
            </a:r>
            <a:r>
              <a:rPr lang="en-US" sz="2000" dirty="0"/>
              <a:t> </a:t>
            </a:r>
            <a:r>
              <a:rPr lang="en-US" sz="2000" dirty="0" err="1"/>
              <a:t>Manusia</a:t>
            </a:r>
            <a:r>
              <a:rPr lang="en-US" sz="2000" dirty="0"/>
              <a:t> </a:t>
            </a:r>
            <a:r>
              <a:rPr lang="en-US" sz="2000" dirty="0" err="1"/>
              <a:t>adalah</a:t>
            </a:r>
            <a:r>
              <a:rPr lang="en-US" sz="2000" dirty="0"/>
              <a:t> </a:t>
            </a:r>
            <a:r>
              <a:rPr lang="en-US" sz="2000" dirty="0" err="1"/>
              <a:t>Hak</a:t>
            </a:r>
            <a:r>
              <a:rPr lang="en-US" sz="2000" dirty="0"/>
              <a:t> </a:t>
            </a:r>
            <a:r>
              <a:rPr lang="en-US" sz="2000" dirty="0" err="1"/>
              <a:t>asasi</a:t>
            </a:r>
            <a:r>
              <a:rPr lang="en-US" sz="2000" dirty="0"/>
              <a:t> </a:t>
            </a:r>
            <a:r>
              <a:rPr lang="en-US" sz="2000" dirty="0" err="1"/>
              <a:t>pribadi</a:t>
            </a:r>
            <a:r>
              <a:rPr lang="en-US" sz="2000" dirty="0"/>
              <a:t> / personal Right, </a:t>
            </a:r>
            <a:r>
              <a:rPr lang="en-US" sz="2000" dirty="0" err="1"/>
              <a:t>Hak</a:t>
            </a:r>
            <a:r>
              <a:rPr lang="en-US" sz="2000" dirty="0"/>
              <a:t> </a:t>
            </a:r>
            <a:r>
              <a:rPr lang="en-US" sz="2000" dirty="0" err="1"/>
              <a:t>asasi</a:t>
            </a:r>
            <a:r>
              <a:rPr lang="en-US" sz="2000" dirty="0"/>
              <a:t> </a:t>
            </a:r>
            <a:r>
              <a:rPr lang="en-US" sz="2000" dirty="0" err="1"/>
              <a:t>politik</a:t>
            </a:r>
            <a:r>
              <a:rPr lang="en-US" sz="2000" dirty="0"/>
              <a:t> / Political Right, </a:t>
            </a:r>
            <a:r>
              <a:rPr lang="en-US" sz="2000" dirty="0" err="1"/>
              <a:t>Hak</a:t>
            </a:r>
            <a:r>
              <a:rPr lang="en-US" sz="2000" dirty="0"/>
              <a:t> </a:t>
            </a:r>
            <a:r>
              <a:rPr lang="en-US" sz="2000" dirty="0" err="1"/>
              <a:t>azasi</a:t>
            </a:r>
            <a:r>
              <a:rPr lang="en-US" sz="2000" dirty="0"/>
              <a:t> </a:t>
            </a:r>
            <a:r>
              <a:rPr lang="en-US" sz="2000" dirty="0" err="1"/>
              <a:t>hukum</a:t>
            </a:r>
            <a:r>
              <a:rPr lang="en-US" sz="2000" dirty="0"/>
              <a:t> / Legal Equality Right, </a:t>
            </a:r>
            <a:r>
              <a:rPr lang="en-US" sz="2000" dirty="0" err="1"/>
              <a:t>Hak</a:t>
            </a:r>
            <a:r>
              <a:rPr lang="en-US" sz="2000" dirty="0"/>
              <a:t> </a:t>
            </a:r>
            <a:r>
              <a:rPr lang="en-US" sz="2000" dirty="0" err="1"/>
              <a:t>azasi</a:t>
            </a:r>
            <a:r>
              <a:rPr lang="en-US" sz="2000" dirty="0"/>
              <a:t> </a:t>
            </a:r>
            <a:r>
              <a:rPr lang="en-US" sz="2000" dirty="0" err="1"/>
              <a:t>Ekonomi</a:t>
            </a:r>
            <a:r>
              <a:rPr lang="en-US" sz="2000" dirty="0"/>
              <a:t> / Property </a:t>
            </a:r>
            <a:r>
              <a:rPr lang="en-US" sz="2000" dirty="0" err="1"/>
              <a:t>Rigths</a:t>
            </a:r>
            <a:r>
              <a:rPr lang="en-US" sz="2000" dirty="0"/>
              <a:t>, </a:t>
            </a:r>
            <a:r>
              <a:rPr lang="en-US" sz="2000" dirty="0" err="1"/>
              <a:t>Hak</a:t>
            </a:r>
            <a:r>
              <a:rPr lang="en-US" sz="2000" dirty="0"/>
              <a:t> </a:t>
            </a:r>
            <a:r>
              <a:rPr lang="en-US" sz="2000" dirty="0" err="1"/>
              <a:t>Asasi</a:t>
            </a:r>
            <a:r>
              <a:rPr lang="en-US" sz="2000" dirty="0"/>
              <a:t> </a:t>
            </a:r>
            <a:r>
              <a:rPr lang="en-US" sz="2000" dirty="0" err="1"/>
              <a:t>Peradilan</a:t>
            </a:r>
            <a:r>
              <a:rPr lang="en-US" sz="2000" dirty="0"/>
              <a:t> / Procedural Rights, </a:t>
            </a:r>
            <a:r>
              <a:rPr lang="en-US" sz="2000" dirty="0" err="1"/>
              <a:t>Hak</a:t>
            </a:r>
            <a:r>
              <a:rPr lang="en-US" sz="2000" dirty="0"/>
              <a:t> </a:t>
            </a:r>
            <a:r>
              <a:rPr lang="en-US" sz="2000" dirty="0" err="1"/>
              <a:t>asasi</a:t>
            </a:r>
            <a:r>
              <a:rPr lang="en-US" sz="2000" dirty="0"/>
              <a:t> </a:t>
            </a:r>
            <a:r>
              <a:rPr lang="en-US" sz="2000" dirty="0" err="1"/>
              <a:t>sosial</a:t>
            </a:r>
            <a:r>
              <a:rPr lang="en-US" sz="2000" dirty="0"/>
              <a:t> </a:t>
            </a:r>
            <a:r>
              <a:rPr lang="en-US" sz="2000" dirty="0" err="1"/>
              <a:t>budaya</a:t>
            </a:r>
            <a:r>
              <a:rPr lang="en-US" sz="2000" dirty="0"/>
              <a:t> / Social Culture Right </a:t>
            </a:r>
            <a:endParaRPr lang="id-ID" sz="2000" dirty="0"/>
          </a:p>
          <a:p>
            <a:pPr lvl="0"/>
            <a:r>
              <a:rPr lang="en-US" sz="2000" dirty="0" err="1"/>
              <a:t>Kasus</a:t>
            </a:r>
            <a:r>
              <a:rPr lang="en-US" sz="2000" dirty="0"/>
              <a:t> </a:t>
            </a:r>
            <a:r>
              <a:rPr lang="en-US" sz="2000" dirty="0" err="1"/>
              <a:t>Marsinah</a:t>
            </a:r>
            <a:r>
              <a:rPr lang="en-US" sz="2000" dirty="0"/>
              <a:t> </a:t>
            </a:r>
            <a:r>
              <a:rPr lang="en-US" sz="2000" dirty="0" err="1"/>
              <a:t>merupakan</a:t>
            </a:r>
            <a:r>
              <a:rPr lang="en-US" sz="2000" dirty="0"/>
              <a:t> </a:t>
            </a:r>
            <a:r>
              <a:rPr lang="en-US" sz="2000" dirty="0" err="1"/>
              <a:t>pelanggaran</a:t>
            </a:r>
            <a:r>
              <a:rPr lang="en-US" sz="2000" dirty="0"/>
              <a:t> </a:t>
            </a:r>
            <a:r>
              <a:rPr lang="en-US" sz="2000" dirty="0" err="1"/>
              <a:t>hukum</a:t>
            </a:r>
            <a:r>
              <a:rPr lang="en-US" sz="2000" dirty="0"/>
              <a:t> HAM </a:t>
            </a:r>
            <a:r>
              <a:rPr lang="en-US" sz="2000" dirty="0" err="1"/>
              <a:t>berat</a:t>
            </a:r>
            <a:r>
              <a:rPr lang="en-US" sz="2000" dirty="0"/>
              <a:t> </a:t>
            </a:r>
            <a:r>
              <a:rPr lang="en-US" sz="2000" dirty="0" err="1"/>
              <a:t>karena</a:t>
            </a:r>
            <a:r>
              <a:rPr lang="en-US" sz="2000" dirty="0"/>
              <a:t> </a:t>
            </a:r>
            <a:r>
              <a:rPr lang="en-US" sz="2000" dirty="0" err="1"/>
              <a:t>tidak</a:t>
            </a:r>
            <a:r>
              <a:rPr lang="en-US" sz="2000" dirty="0"/>
              <a:t> </a:t>
            </a:r>
            <a:r>
              <a:rPr lang="en-US" sz="2000" dirty="0" err="1"/>
              <a:t>adanya</a:t>
            </a:r>
            <a:r>
              <a:rPr lang="en-US" sz="2000" dirty="0"/>
              <a:t> </a:t>
            </a:r>
            <a:r>
              <a:rPr lang="en-US" sz="2000" dirty="0" err="1"/>
              <a:t>pemberian</a:t>
            </a:r>
            <a:r>
              <a:rPr lang="en-US" sz="2000" dirty="0"/>
              <a:t> </a:t>
            </a:r>
            <a:r>
              <a:rPr lang="en-US" sz="2000" dirty="0" err="1"/>
              <a:t>hak</a:t>
            </a:r>
            <a:r>
              <a:rPr lang="en-US" sz="2000" dirty="0"/>
              <a:t> </a:t>
            </a:r>
            <a:r>
              <a:rPr lang="en-US" sz="2000" dirty="0" err="1"/>
              <a:t>untuk</a:t>
            </a:r>
            <a:r>
              <a:rPr lang="en-US" sz="2000" dirty="0"/>
              <a:t> </a:t>
            </a:r>
            <a:r>
              <a:rPr lang="en-US" sz="2000" dirty="0" err="1"/>
              <a:t>hidup</a:t>
            </a:r>
            <a:r>
              <a:rPr lang="en-US" sz="2000" dirty="0"/>
              <a:t> </a:t>
            </a:r>
            <a:r>
              <a:rPr lang="en-US" sz="2000" dirty="0" err="1"/>
              <a:t>dan</a:t>
            </a:r>
            <a:r>
              <a:rPr lang="en-US" sz="2000" dirty="0"/>
              <a:t> </a:t>
            </a:r>
            <a:r>
              <a:rPr lang="en-US" sz="2000" dirty="0" err="1"/>
              <a:t>hak</a:t>
            </a:r>
            <a:r>
              <a:rPr lang="en-US" sz="2000" dirty="0"/>
              <a:t> </a:t>
            </a:r>
            <a:r>
              <a:rPr lang="en-US" sz="2000" dirty="0" err="1"/>
              <a:t>berpendapat</a:t>
            </a:r>
            <a:r>
              <a:rPr lang="en-US" sz="2000" dirty="0"/>
              <a:t>. </a:t>
            </a:r>
            <a:r>
              <a:rPr lang="en-US" sz="2000" dirty="0" err="1"/>
              <a:t>Hingga</a:t>
            </a:r>
            <a:r>
              <a:rPr lang="en-US" sz="2000" dirty="0"/>
              <a:t> </a:t>
            </a:r>
            <a:r>
              <a:rPr lang="en-US" sz="2000" dirty="0" err="1"/>
              <a:t>saat</a:t>
            </a:r>
            <a:r>
              <a:rPr lang="en-US" sz="2000" dirty="0"/>
              <a:t> </a:t>
            </a:r>
            <a:r>
              <a:rPr lang="en-US" sz="2000" dirty="0" err="1"/>
              <a:t>ini</a:t>
            </a:r>
            <a:r>
              <a:rPr lang="en-US" sz="2000" dirty="0"/>
              <a:t>, </a:t>
            </a:r>
            <a:r>
              <a:rPr lang="en-US" sz="2000" dirty="0" err="1"/>
              <a:t>kasus</a:t>
            </a:r>
            <a:r>
              <a:rPr lang="en-US" sz="2000" dirty="0"/>
              <a:t> </a:t>
            </a:r>
            <a:r>
              <a:rPr lang="en-US" sz="2000" dirty="0" err="1"/>
              <a:t>Marsinah</a:t>
            </a:r>
            <a:r>
              <a:rPr lang="en-US" sz="2000" dirty="0"/>
              <a:t> </a:t>
            </a:r>
            <a:r>
              <a:rPr lang="en-US" sz="2000" dirty="0" err="1"/>
              <a:t>belum</a:t>
            </a:r>
            <a:r>
              <a:rPr lang="en-US" sz="2000" dirty="0"/>
              <a:t> </a:t>
            </a:r>
            <a:r>
              <a:rPr lang="en-US" sz="2000" dirty="0" err="1"/>
              <a:t>selesai</a:t>
            </a:r>
            <a:r>
              <a:rPr lang="en-US" sz="2000" dirty="0"/>
              <a:t> </a:t>
            </a:r>
            <a:r>
              <a:rPr lang="en-US" sz="2000" dirty="0" err="1"/>
              <a:t>dikarenakan</a:t>
            </a:r>
            <a:r>
              <a:rPr lang="en-US" sz="2000" dirty="0"/>
              <a:t> </a:t>
            </a:r>
            <a:r>
              <a:rPr lang="en-US" sz="2000" dirty="0" err="1"/>
              <a:t>tidak</a:t>
            </a:r>
            <a:r>
              <a:rPr lang="en-US" sz="2000" dirty="0"/>
              <a:t> </a:t>
            </a:r>
            <a:r>
              <a:rPr lang="en-US" sz="2000" dirty="0" err="1"/>
              <a:t>adanya</a:t>
            </a:r>
            <a:r>
              <a:rPr lang="en-US" sz="2000" dirty="0"/>
              <a:t> </a:t>
            </a:r>
            <a:r>
              <a:rPr lang="en-US" sz="2000" dirty="0" err="1"/>
              <a:t>penegasan</a:t>
            </a:r>
            <a:r>
              <a:rPr lang="en-US" sz="2000" dirty="0"/>
              <a:t> </a:t>
            </a:r>
            <a:r>
              <a:rPr lang="en-US" sz="2000" dirty="0" err="1"/>
              <a:t>dari</a:t>
            </a:r>
            <a:r>
              <a:rPr lang="en-US" sz="2000" dirty="0"/>
              <a:t> </a:t>
            </a:r>
            <a:r>
              <a:rPr lang="en-US" sz="2000" dirty="0" err="1"/>
              <a:t>pemerintah</a:t>
            </a:r>
            <a:r>
              <a:rPr lang="en-US" sz="2000" dirty="0"/>
              <a:t> </a:t>
            </a:r>
            <a:r>
              <a:rPr lang="en-US" sz="2000" dirty="0" err="1"/>
              <a:t>serta</a:t>
            </a:r>
            <a:r>
              <a:rPr lang="en-US" sz="2000" dirty="0"/>
              <a:t> </a:t>
            </a:r>
            <a:r>
              <a:rPr lang="en-US" sz="2000" dirty="0" err="1"/>
              <a:t>hukum</a:t>
            </a:r>
            <a:r>
              <a:rPr lang="en-US" sz="2000" dirty="0"/>
              <a:t> yang </a:t>
            </a:r>
            <a:r>
              <a:rPr lang="en-US" sz="2000" dirty="0" err="1"/>
              <a:t>tidak</a:t>
            </a:r>
            <a:r>
              <a:rPr lang="en-US" sz="2000" dirty="0"/>
              <a:t> </a:t>
            </a:r>
            <a:r>
              <a:rPr lang="en-US" sz="2000" dirty="0" err="1"/>
              <a:t>tegas</a:t>
            </a:r>
            <a:r>
              <a:rPr lang="en-US" sz="2000" dirty="0"/>
              <a:t>, </a:t>
            </a:r>
            <a:r>
              <a:rPr lang="en-US" sz="2000" dirty="0" err="1"/>
              <a:t>selain</a:t>
            </a:r>
            <a:r>
              <a:rPr lang="en-US" sz="2000" dirty="0"/>
              <a:t> </a:t>
            </a:r>
            <a:r>
              <a:rPr lang="en-US" sz="2000" dirty="0" err="1"/>
              <a:t>itu</a:t>
            </a:r>
            <a:r>
              <a:rPr lang="en-US" sz="2000" dirty="0"/>
              <a:t> </a:t>
            </a:r>
            <a:r>
              <a:rPr lang="en-US" sz="2000" dirty="0" err="1"/>
              <a:t>bukti</a:t>
            </a:r>
            <a:r>
              <a:rPr lang="en-US" sz="2000" dirty="0"/>
              <a:t> </a:t>
            </a:r>
            <a:r>
              <a:rPr lang="en-US" sz="2000" dirty="0" err="1"/>
              <a:t>kasus</a:t>
            </a:r>
            <a:r>
              <a:rPr lang="en-US" sz="2000" dirty="0"/>
              <a:t> </a:t>
            </a:r>
            <a:r>
              <a:rPr lang="en-US" sz="2000" dirty="0" err="1"/>
              <a:t>ini</a:t>
            </a:r>
            <a:r>
              <a:rPr lang="en-US" sz="2000" dirty="0"/>
              <a:t> </a:t>
            </a:r>
            <a:r>
              <a:rPr lang="en-US" sz="2000" dirty="0" err="1"/>
              <a:t>masih</a:t>
            </a:r>
            <a:r>
              <a:rPr lang="en-US" sz="2000" dirty="0"/>
              <a:t> </a:t>
            </a:r>
            <a:r>
              <a:rPr lang="en-US" sz="2000" dirty="0" err="1"/>
              <a:t>simpang</a:t>
            </a:r>
            <a:r>
              <a:rPr lang="en-US" sz="2000" dirty="0"/>
              <a:t> – </a:t>
            </a:r>
            <a:r>
              <a:rPr lang="en-US" sz="2000" dirty="0" err="1"/>
              <a:t>siur</a:t>
            </a:r>
            <a:r>
              <a:rPr lang="en-US" sz="2000" dirty="0"/>
              <a:t>. </a:t>
            </a:r>
            <a:r>
              <a:rPr lang="en-US" sz="2000" dirty="0" err="1"/>
              <a:t>Walaupun</a:t>
            </a:r>
            <a:r>
              <a:rPr lang="en-US" sz="2000" dirty="0"/>
              <a:t> </a:t>
            </a:r>
            <a:r>
              <a:rPr lang="en-US" sz="2000" dirty="0" err="1"/>
              <a:t>demikian</a:t>
            </a:r>
            <a:r>
              <a:rPr lang="en-US" sz="2000" dirty="0"/>
              <a:t>, </a:t>
            </a:r>
            <a:r>
              <a:rPr lang="en-US" sz="2000" dirty="0" err="1"/>
              <a:t>kasus</a:t>
            </a:r>
            <a:r>
              <a:rPr lang="en-US" sz="2000" dirty="0"/>
              <a:t> </a:t>
            </a:r>
            <a:r>
              <a:rPr lang="en-US" sz="2000" dirty="0" err="1"/>
              <a:t>ini</a:t>
            </a:r>
            <a:r>
              <a:rPr lang="en-US" sz="2000" dirty="0"/>
              <a:t> </a:t>
            </a:r>
            <a:r>
              <a:rPr lang="en-US" sz="2000" dirty="0" err="1"/>
              <a:t>sudah</a:t>
            </a:r>
            <a:r>
              <a:rPr lang="en-US" sz="2000" dirty="0"/>
              <a:t> </a:t>
            </a:r>
            <a:r>
              <a:rPr lang="en-US" sz="2000" dirty="0" err="1"/>
              <a:t>ditetapkan</a:t>
            </a:r>
            <a:r>
              <a:rPr lang="en-US" sz="2000" dirty="0"/>
              <a:t> </a:t>
            </a:r>
            <a:r>
              <a:rPr lang="en-US" sz="2000" dirty="0" err="1"/>
              <a:t>sebagai</a:t>
            </a:r>
            <a:r>
              <a:rPr lang="en-US" sz="2000" dirty="0"/>
              <a:t> </a:t>
            </a:r>
            <a:r>
              <a:rPr lang="en-US" sz="2000" dirty="0" err="1"/>
              <a:t>kasus</a:t>
            </a:r>
            <a:r>
              <a:rPr lang="en-US" sz="2000" dirty="0"/>
              <a:t> HAM </a:t>
            </a:r>
            <a:r>
              <a:rPr lang="en-US" sz="2000" dirty="0" err="1"/>
              <a:t>berat</a:t>
            </a:r>
            <a:r>
              <a:rPr lang="en-US" sz="2000" dirty="0"/>
              <a:t>.</a:t>
            </a:r>
            <a:endParaRPr lang="id-ID" sz="2000" dirty="0"/>
          </a:p>
        </p:txBody>
      </p:sp>
    </p:spTree>
    <p:extLst>
      <p:ext uri="{BB962C8B-B14F-4D97-AF65-F5344CB8AC3E}">
        <p14:creationId xmlns:p14="http://schemas.microsoft.com/office/powerpoint/2010/main" val="402158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395536" y="332656"/>
            <a:ext cx="2530624" cy="642400"/>
          </a:xfrm>
        </p:spPr>
        <p:txBody>
          <a:bodyPr>
            <a:normAutofit/>
          </a:bodyPr>
          <a:lstStyle/>
          <a:p>
            <a:pPr algn="l"/>
            <a:r>
              <a:rPr lang="id-ID" sz="2800" dirty="0" smtClean="0"/>
              <a:t>Saran</a:t>
            </a:r>
            <a:endParaRPr lang="id-ID" sz="2800" dirty="0"/>
          </a:p>
        </p:txBody>
      </p:sp>
      <p:sp>
        <p:nvSpPr>
          <p:cNvPr id="5" name="Rectangle 4"/>
          <p:cNvSpPr/>
          <p:nvPr/>
        </p:nvSpPr>
        <p:spPr>
          <a:xfrm>
            <a:off x="395536" y="2798926"/>
            <a:ext cx="7848872" cy="2862322"/>
          </a:xfrm>
          <a:prstGeom prst="rect">
            <a:avLst/>
          </a:prstGeom>
        </p:spPr>
        <p:txBody>
          <a:bodyPr wrap="square">
            <a:spAutoFit/>
          </a:bodyPr>
          <a:lstStyle/>
          <a:p>
            <a:r>
              <a:rPr lang="id-ID" dirty="0"/>
              <a:t>Hak Asasi setiap manusia harus dihargai oleh manusia yang lain yang dalam kasus ini adalah hak asasi berpendapat dan hak untuk hidup. Selain itu, kasus marsinah yang tak kunjung usai ini diakibatkan oleh kurangnya transparansi dan kredibilitas para penyidik. Seharusnya kredibilitas dan transparansi penyidikan lembaga terhadap suatu kasus haruslah dijaga oleh para penegak hukum sehingga tercipta keadilan dan ketentraman masyarakat Indonesia.</a:t>
            </a:r>
          </a:p>
          <a:p>
            <a:r>
              <a:rPr lang="id-ID" b="1" dirty="0"/>
              <a:t> </a:t>
            </a:r>
            <a:endParaRPr lang="id-ID" dirty="0"/>
          </a:p>
          <a:p>
            <a:r>
              <a:rPr lang="en-US" b="1" dirty="0"/>
              <a:t> </a:t>
            </a:r>
            <a:endParaRPr lang="id-ID" dirty="0"/>
          </a:p>
          <a:p>
            <a:r>
              <a:rPr lang="en-US" b="1" dirty="0"/>
              <a:t> </a:t>
            </a:r>
            <a:endParaRPr lang="id-ID" dirty="0"/>
          </a:p>
          <a:p>
            <a:r>
              <a:rPr lang="en-US" b="1" dirty="0"/>
              <a:t> </a:t>
            </a:r>
            <a:endParaRPr lang="id-ID" dirty="0"/>
          </a:p>
        </p:txBody>
      </p:sp>
    </p:spTree>
    <p:extLst>
      <p:ext uri="{BB962C8B-B14F-4D97-AF65-F5344CB8AC3E}">
        <p14:creationId xmlns:p14="http://schemas.microsoft.com/office/powerpoint/2010/main" val="3298471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552</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Kesimpulan</vt:lpstr>
      <vt:lpstr>Kesimpulan</vt:lpstr>
      <vt:lpstr>Saran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dc:title>
  <dc:creator>user</dc:creator>
  <cp:lastModifiedBy>TEDY</cp:lastModifiedBy>
  <cp:revision>21</cp:revision>
  <dcterms:created xsi:type="dcterms:W3CDTF">2011-11-20T12:15:50Z</dcterms:created>
  <dcterms:modified xsi:type="dcterms:W3CDTF">2012-01-05T11:32:28Z</dcterms:modified>
</cp:coreProperties>
</file>