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87" r:id="rId5"/>
    <p:sldId id="288" r:id="rId6"/>
    <p:sldId id="262" r:id="rId7"/>
    <p:sldId id="263" r:id="rId8"/>
    <p:sldId id="264" r:id="rId9"/>
    <p:sldId id="279" r:id="rId10"/>
    <p:sldId id="280" r:id="rId11"/>
    <p:sldId id="281" r:id="rId12"/>
    <p:sldId id="271" r:id="rId13"/>
    <p:sldId id="275" r:id="rId14"/>
    <p:sldId id="289" r:id="rId15"/>
    <p:sldId id="296" r:id="rId16"/>
    <p:sldId id="297" r:id="rId17"/>
    <p:sldId id="298" r:id="rId18"/>
    <p:sldId id="290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17C44C-D1A0-4E60-9958-D2F7C132FA8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5925A1-2D42-45A4-85B3-820E2062F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a.gov/region4/sesd/pm25/ph24_f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epa.gov/region4/sesd/pm25/ph9_f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pa.gov/region4/sesd/pm25/ph23_f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epa.gov/region4/sesd/pm25/ph22_f.jpg" TargetMode="External"/><Relationship Id="rId9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epa.gov/region4/sesd/pm25/ph2_f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pa.gov/region4/sesd/pm25/ph18_f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www.epa.gov/region4/sesd/pm25/n_ph1_f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TLV-TWA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NAB rata-rata selama jam kerja atau </a:t>
            </a:r>
            <a:r>
              <a:rPr lang="en-US" sz="2800" u="sng" smtClean="0"/>
              <a:t>TLV-TWA (Threshold Limit Value – Time Weighted Average) </a:t>
            </a:r>
            <a:r>
              <a:rPr lang="en-US" sz="2800" smtClean="0"/>
              <a:t> : kadar bahan kimia di udara tempat kerja selama 8 jam sehari atau 40 jam seminggu yang hampir semua tenaga kerja dapat terpajan berulang kali sehari-hari dalam melakukan pekerjaan tanpa terganggu kesehatannya.</a:t>
            </a:r>
            <a:endParaRPr lang="en-US" sz="2800" u="sng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2800" smtClean="0"/>
              <a:t>Kategori NAB yang spesifik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9275"/>
            <a:ext cx="8229600" cy="5576888"/>
          </a:xfrm>
          <a:noFill/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NAB </a:t>
            </a:r>
            <a:r>
              <a:rPr lang="en-US" sz="2800" dirty="0" err="1" smtClean="0">
                <a:effectLst/>
              </a:rPr>
              <a:t>batas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pemajanan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singkat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TLV-STEL (Threshold Limit Value – Short Term Exposure Limit)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PSD (</a:t>
            </a:r>
            <a:r>
              <a:rPr lang="en-US" sz="2800" dirty="0" err="1" smtClean="0">
                <a:effectLst/>
              </a:rPr>
              <a:t>Pemajanan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Singkat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Diperkenankan</a:t>
            </a:r>
            <a:r>
              <a:rPr lang="en-US" sz="2800" dirty="0" smtClean="0">
                <a:effectLst/>
              </a:rPr>
              <a:t>) : </a:t>
            </a:r>
            <a:r>
              <a:rPr lang="en-US" sz="2800" dirty="0" err="1" smtClean="0">
                <a:effectLst/>
              </a:rPr>
              <a:t>kadar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bahan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kimia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diperkenankan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untuk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pemajanan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tidak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lebih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15 </a:t>
            </a:r>
            <a:r>
              <a:rPr lang="en-US" sz="2800" dirty="0" err="1" smtClean="0">
                <a:effectLst/>
              </a:rPr>
              <a:t>menit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tidak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lebih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4 kali </a:t>
            </a:r>
            <a:r>
              <a:rPr lang="en-US" sz="2800" dirty="0" err="1" smtClean="0">
                <a:effectLst/>
              </a:rPr>
              <a:t>pemajanan</a:t>
            </a:r>
            <a:r>
              <a:rPr lang="en-US" sz="2800" dirty="0" smtClean="0">
                <a:effectLst/>
              </a:rPr>
              <a:t> per </a:t>
            </a:r>
            <a:r>
              <a:rPr lang="en-US" sz="2800" dirty="0" err="1" smtClean="0">
                <a:effectLst/>
              </a:rPr>
              <a:t>hari</a:t>
            </a:r>
            <a:r>
              <a:rPr lang="en-US" sz="2800" dirty="0" smtClean="0">
                <a:effectLst/>
              </a:rPr>
              <a:t>. Interval </a:t>
            </a:r>
            <a:r>
              <a:rPr lang="en-US" sz="2800" dirty="0" err="1" smtClean="0">
                <a:effectLst/>
              </a:rPr>
              <a:t>antara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dua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periode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pemajanan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tidak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kurang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60 </a:t>
            </a:r>
            <a:r>
              <a:rPr lang="en-US" sz="2800" dirty="0" err="1" smtClean="0">
                <a:effectLst/>
              </a:rPr>
              <a:t>menit</a:t>
            </a:r>
            <a:r>
              <a:rPr lang="en-US" sz="2800" dirty="0" smtClean="0">
                <a:effectLst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NAB </a:t>
            </a:r>
            <a:r>
              <a:rPr lang="en-US" sz="2800" dirty="0" err="1" smtClean="0">
                <a:effectLst/>
              </a:rPr>
              <a:t>tertinggi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TLV-C (threshold Limit Value Ceiling) : </a:t>
            </a:r>
            <a:r>
              <a:rPr lang="en-US" sz="2800" dirty="0" smtClean="0"/>
              <a:t>Kadar </a:t>
            </a:r>
            <a:r>
              <a:rPr lang="en-US" sz="2800" dirty="0" err="1" smtClean="0"/>
              <a:t>Tertinggi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Diperkenankan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disingkat</a:t>
            </a:r>
            <a:r>
              <a:rPr lang="en-US" sz="2800" dirty="0" smtClean="0"/>
              <a:t> KTD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kadar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udara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dilampaui</a:t>
            </a:r>
            <a:r>
              <a:rPr lang="en-US" sz="2800" dirty="0" smtClean="0"/>
              <a:t>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sekejap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endParaRPr lang="en-US" sz="2800" dirty="0" smtClean="0"/>
          </a:p>
          <a:p>
            <a:r>
              <a:rPr lang="en-US" sz="2800" dirty="0" err="1" smtClean="0"/>
              <a:t>pekerjaan</a:t>
            </a:r>
            <a:r>
              <a:rPr lang="en-US" sz="2800" dirty="0" smtClean="0"/>
              <a:t>.</a:t>
            </a:r>
            <a:endParaRPr lang="en-US" sz="28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1910.1000(c) - Table Z-3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3400" y="1644650"/>
            <a:ext cx="7772400" cy="4908550"/>
            <a:chOff x="336" y="1036"/>
            <a:chExt cx="4896" cy="3092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3072" y="3570"/>
              <a:ext cx="2160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lvl="1">
                <a:buClr>
                  <a:srgbClr val="CC0000"/>
                </a:buClr>
              </a:pPr>
              <a:r>
                <a:rPr lang="en-US" sz="3000"/>
                <a:t>   5 mg/m</a:t>
              </a:r>
              <a:r>
                <a:rPr lang="en-US" sz="2400" b="1" baseline="30000"/>
                <a:t>3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36" y="3570"/>
              <a:ext cx="273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Respirable dust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3072" y="3051"/>
              <a:ext cx="216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lvl="1">
                <a:buClr>
                  <a:srgbClr val="CC0000"/>
                </a:buClr>
              </a:pPr>
              <a:r>
                <a:rPr lang="en-US" sz="3000"/>
                <a:t> 15 mg/m</a:t>
              </a:r>
              <a:r>
                <a:rPr lang="en-US" sz="2400" b="1" baseline="30000"/>
                <a:t>3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336" y="3051"/>
              <a:ext cx="27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Nuisance dust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072" y="2400"/>
              <a:ext cx="216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lvl="1">
                <a:buClr>
                  <a:srgbClr val="CC0000"/>
                </a:buClr>
              </a:pPr>
              <a:r>
                <a:rPr lang="en-US" sz="3000" u="sng"/>
                <a:t> 30mg/m</a:t>
              </a:r>
              <a:r>
                <a:rPr lang="en-US" sz="2400" b="1" u="sng" baseline="30000"/>
                <a:t>3</a:t>
              </a:r>
              <a:endParaRPr lang="en-US" sz="3000" b="1" u="sng"/>
            </a:p>
            <a:p>
              <a:pPr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     % Sio2 </a:t>
              </a:r>
            </a:p>
            <a:p>
              <a:pPr algn="ctr"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endParaRPr lang="en-US" sz="2400" b="1" baseline="30000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336" y="2533"/>
              <a:ext cx="2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Amorphous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3072" y="1602"/>
              <a:ext cx="216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lvl="1">
                <a:buClr>
                  <a:srgbClr val="CC0000"/>
                </a:buClr>
              </a:pPr>
              <a:r>
                <a:rPr lang="en-US" sz="3000" u="sng"/>
                <a:t> 10mg/m</a:t>
              </a:r>
              <a:r>
                <a:rPr lang="en-US" sz="2400" b="1" u="sng" baseline="30000"/>
                <a:t>3</a:t>
              </a:r>
              <a:endParaRPr lang="en-US" sz="3000" b="1" u="sng"/>
            </a:p>
            <a:p>
              <a:pPr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     % Sio2 + 2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36" y="1554"/>
              <a:ext cx="2736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Crystalline Silica</a:t>
              </a:r>
            </a:p>
            <a:p>
              <a:pPr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/>
                <a:t>(Respirable fraction)</a:t>
              </a:r>
            </a:p>
            <a:p>
              <a:pPr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endParaRPr lang="en-US" sz="3000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072" y="1036"/>
              <a:ext cx="21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 b="1"/>
                <a:t>PEL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36" y="1036"/>
              <a:ext cx="2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003366"/>
                </a:buClr>
                <a:buFont typeface="Wingdings" pitchFamily="2" charset="2"/>
                <a:buNone/>
              </a:pPr>
              <a:r>
                <a:rPr lang="en-US" sz="3000" b="1"/>
                <a:t>Substance</a:t>
              </a:r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336" y="1036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336" y="1554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>
              <a:off x="336" y="2352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336" y="3051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336" y="3570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336" y="4128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336" y="1036"/>
              <a:ext cx="0" cy="30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3072" y="1036"/>
              <a:ext cx="0" cy="30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5232" y="1036"/>
              <a:ext cx="0" cy="30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1910.1001 Asbestos</a:t>
            </a:r>
          </a:p>
          <a:p>
            <a:r>
              <a:rPr lang="en-US" sz="2800"/>
              <a:t>1910.1018 Inorganic Arsenic</a:t>
            </a:r>
          </a:p>
          <a:p>
            <a:r>
              <a:rPr lang="en-US" sz="2800"/>
              <a:t>1910.1025 Lead</a:t>
            </a:r>
          </a:p>
          <a:p>
            <a:r>
              <a:rPr lang="en-US" sz="2800"/>
              <a:t>1910.1026 Chromium (VI) (revised 2006)</a:t>
            </a:r>
          </a:p>
          <a:p>
            <a:r>
              <a:rPr lang="en-US" sz="2800"/>
              <a:t>1910.1027 Cadmium</a:t>
            </a:r>
          </a:p>
          <a:p>
            <a:r>
              <a:rPr lang="en-US" sz="2800"/>
              <a:t>1910.1028 Benzene</a:t>
            </a:r>
          </a:p>
          <a:p>
            <a:pPr lvl="1"/>
            <a:r>
              <a:rPr lang="en-US" sz="2400"/>
              <a:t>Oil and gas drilling, production, servicing exempt</a:t>
            </a:r>
          </a:p>
          <a:p>
            <a:r>
              <a:rPr lang="en-US" sz="2800"/>
              <a:t>1910.1029 Formaldehyde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Chemical-Specific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24 jam</a:t>
            </a:r>
          </a:p>
          <a:p>
            <a:pPr>
              <a:buNone/>
            </a:pPr>
            <a:r>
              <a:rPr lang="en-US" dirty="0" err="1" smtClean="0"/>
              <a:t>Kmd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pengukurannya</a:t>
            </a:r>
            <a:r>
              <a:rPr lang="en-US" dirty="0" smtClean="0"/>
              <a:t> </a:t>
            </a:r>
            <a:r>
              <a:rPr lang="en-US" dirty="0" err="1" smtClean="0"/>
              <a:t>dikonversikan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Berbeda</a:t>
            </a:r>
            <a:r>
              <a:rPr lang="en-US" dirty="0" smtClean="0"/>
              <a:t> dg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Ambien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b="0">
                <a:latin typeface="Lucida Sans" pitchFamily="34" charset="0"/>
              </a:rPr>
              <a:t>Indeks Kualitas Udara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000" b="0">
              <a:solidFill>
                <a:schemeClr val="tx2"/>
              </a:solidFill>
              <a:latin typeface="Lucida Sans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133600"/>
            <a:ext cx="7772400" cy="2743200"/>
            <a:chOff x="0" y="0"/>
            <a:chExt cx="3859" cy="52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155" cy="523"/>
              <a:chOff x="0" y="0"/>
              <a:chExt cx="155" cy="523"/>
            </a:xfrm>
          </p:grpSpPr>
          <p:sp>
            <p:nvSpPr>
              <p:cNvPr id="11062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5" cy="5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1" name="Rectangle 7"/>
              <p:cNvSpPr>
                <a:spLocks noChangeArrowheads="1"/>
              </p:cNvSpPr>
              <p:nvPr/>
            </p:nvSpPr>
            <p:spPr bwMode="auto">
              <a:xfrm>
                <a:off x="6" y="6"/>
                <a:ext cx="143" cy="4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200" b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 </a:t>
                </a:r>
              </a:p>
              <a:p>
                <a:pPr eaLnBrk="0" hangingPunct="0"/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55" y="0"/>
              <a:ext cx="362" cy="523"/>
              <a:chOff x="155" y="0"/>
              <a:chExt cx="362" cy="523"/>
            </a:xfrm>
          </p:grpSpPr>
          <p:sp>
            <p:nvSpPr>
              <p:cNvPr id="110618" name="Rectangle 9"/>
              <p:cNvSpPr>
                <a:spLocks noChangeArrowheads="1"/>
              </p:cNvSpPr>
              <p:nvPr/>
            </p:nvSpPr>
            <p:spPr bwMode="auto">
              <a:xfrm>
                <a:off x="155" y="0"/>
                <a:ext cx="362" cy="523"/>
              </a:xfrm>
              <a:prstGeom prst="rect">
                <a:avLst/>
              </a:prstGeom>
              <a:solidFill>
                <a:srgbClr val="00E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9" name="Rectangle 10"/>
              <p:cNvSpPr>
                <a:spLocks noChangeArrowheads="1"/>
              </p:cNvSpPr>
              <p:nvPr/>
            </p:nvSpPr>
            <p:spPr bwMode="auto">
              <a:xfrm>
                <a:off x="161" y="6"/>
                <a:ext cx="350" cy="487"/>
              </a:xfrm>
              <a:prstGeom prst="rect">
                <a:avLst/>
              </a:prstGeom>
              <a:solidFill>
                <a:srgbClr val="00E4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400">
                    <a:solidFill>
                      <a:schemeClr val="bg2"/>
                    </a:solidFill>
                    <a:latin typeface="Rockwell" pitchFamily="18" charset="0"/>
                    <a:ea typeface="Arial Unicode MS" pitchFamily="34" charset="-128"/>
                    <a:cs typeface="Arial Unicode MS" pitchFamily="34" charset="-128"/>
                  </a:rPr>
                  <a:t>Good</a:t>
                </a:r>
                <a:endParaRPr lang="en-US" sz="1400" b="0">
                  <a:solidFill>
                    <a:schemeClr val="bg2"/>
                  </a:solidFill>
                  <a:latin typeface="Rockwell" pitchFamily="18" charset="0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0" hangingPunct="0"/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17" y="0"/>
              <a:ext cx="532" cy="523"/>
              <a:chOff x="517" y="0"/>
              <a:chExt cx="532" cy="523"/>
            </a:xfrm>
          </p:grpSpPr>
          <p:sp>
            <p:nvSpPr>
              <p:cNvPr id="110616" name="Rectangle 12"/>
              <p:cNvSpPr>
                <a:spLocks noChangeArrowheads="1"/>
              </p:cNvSpPr>
              <p:nvPr/>
            </p:nvSpPr>
            <p:spPr bwMode="auto">
              <a:xfrm>
                <a:off x="517" y="0"/>
                <a:ext cx="532" cy="52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7" name="Rectangle 13"/>
              <p:cNvSpPr>
                <a:spLocks noChangeArrowheads="1"/>
              </p:cNvSpPr>
              <p:nvPr/>
            </p:nvSpPr>
            <p:spPr bwMode="auto">
              <a:xfrm>
                <a:off x="523" y="6"/>
                <a:ext cx="520" cy="487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400">
                    <a:solidFill>
                      <a:srgbClr val="FF0000"/>
                    </a:solidFill>
                    <a:latin typeface="Rockwell" pitchFamily="18" charset="0"/>
                    <a:ea typeface="Arial Unicode MS" pitchFamily="34" charset="-128"/>
                    <a:cs typeface="Arial Unicode MS" pitchFamily="34" charset="-128"/>
                  </a:rPr>
                  <a:t>Moderate</a:t>
                </a:r>
                <a:endParaRPr lang="en-US" sz="1400" b="0">
                  <a:solidFill>
                    <a:srgbClr val="FF0000"/>
                  </a:solidFill>
                  <a:latin typeface="Rockwell" pitchFamily="18" charset="0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0" hangingPunct="0"/>
                <a:endParaRPr lang="en-US" sz="2800" b="0">
                  <a:solidFill>
                    <a:srgbClr val="FF0000"/>
                  </a:solidFill>
                  <a:latin typeface="Rockwell" pitchFamily="18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049" y="0"/>
              <a:ext cx="880" cy="523"/>
              <a:chOff x="1049" y="0"/>
              <a:chExt cx="880" cy="523"/>
            </a:xfrm>
          </p:grpSpPr>
          <p:sp>
            <p:nvSpPr>
              <p:cNvPr id="110614" name="Rectangle 15"/>
              <p:cNvSpPr>
                <a:spLocks noChangeArrowheads="1"/>
              </p:cNvSpPr>
              <p:nvPr/>
            </p:nvSpPr>
            <p:spPr bwMode="auto">
              <a:xfrm>
                <a:off x="1049" y="0"/>
                <a:ext cx="880" cy="523"/>
              </a:xfrm>
              <a:prstGeom prst="rect">
                <a:avLst/>
              </a:prstGeom>
              <a:solidFill>
                <a:srgbClr val="FF7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5" name="Rectangle 16"/>
              <p:cNvSpPr>
                <a:spLocks noChangeArrowheads="1"/>
              </p:cNvSpPr>
              <p:nvPr/>
            </p:nvSpPr>
            <p:spPr bwMode="auto">
              <a:xfrm>
                <a:off x="1055" y="6"/>
                <a:ext cx="868" cy="487"/>
              </a:xfrm>
              <a:prstGeom prst="rect">
                <a:avLst/>
              </a:prstGeom>
              <a:solidFill>
                <a:srgbClr val="FF7E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Unhealthy</a:t>
                </a:r>
                <a:br>
                  <a:rPr lang="en-US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</a:br>
                <a:r>
                  <a:rPr lang="en-US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(for sensitive groups)</a:t>
                </a:r>
              </a:p>
              <a:p>
                <a:pPr eaLnBrk="0" hangingPunct="0"/>
                <a:endParaRPr lang="en-US" sz="1600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929" y="0"/>
              <a:ext cx="558" cy="523"/>
              <a:chOff x="1929" y="0"/>
              <a:chExt cx="558" cy="523"/>
            </a:xfrm>
          </p:grpSpPr>
          <p:sp>
            <p:nvSpPr>
              <p:cNvPr id="110612" name="Rectangle 18"/>
              <p:cNvSpPr>
                <a:spLocks noChangeArrowheads="1"/>
              </p:cNvSpPr>
              <p:nvPr/>
            </p:nvSpPr>
            <p:spPr bwMode="auto">
              <a:xfrm>
                <a:off x="1929" y="0"/>
                <a:ext cx="558" cy="52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3" name="Rectangle 19"/>
              <p:cNvSpPr>
                <a:spLocks noChangeArrowheads="1"/>
              </p:cNvSpPr>
              <p:nvPr/>
            </p:nvSpPr>
            <p:spPr bwMode="auto">
              <a:xfrm>
                <a:off x="1935" y="6"/>
                <a:ext cx="546" cy="487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400">
                    <a:solidFill>
                      <a:srgbClr val="FFFF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Unhealthy</a:t>
                </a:r>
                <a:endParaRPr lang="en-US" sz="14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0" hangingPunct="0"/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487" y="0"/>
              <a:ext cx="782" cy="523"/>
              <a:chOff x="2487" y="0"/>
              <a:chExt cx="782" cy="523"/>
            </a:xfrm>
          </p:grpSpPr>
          <p:sp>
            <p:nvSpPr>
              <p:cNvPr id="110610" name="Rectangle 21"/>
              <p:cNvSpPr>
                <a:spLocks noChangeArrowheads="1"/>
              </p:cNvSpPr>
              <p:nvPr/>
            </p:nvSpPr>
            <p:spPr bwMode="auto">
              <a:xfrm>
                <a:off x="2487" y="0"/>
                <a:ext cx="782" cy="523"/>
              </a:xfrm>
              <a:prstGeom prst="rect">
                <a:avLst/>
              </a:prstGeom>
              <a:solidFill>
                <a:srgbClr val="9900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1" name="Rectangle 22"/>
              <p:cNvSpPr>
                <a:spLocks noChangeArrowheads="1"/>
              </p:cNvSpPr>
              <p:nvPr/>
            </p:nvSpPr>
            <p:spPr bwMode="auto">
              <a:xfrm>
                <a:off x="2493" y="6"/>
                <a:ext cx="770" cy="487"/>
              </a:xfrm>
              <a:prstGeom prst="rect">
                <a:avLst/>
              </a:prstGeom>
              <a:solidFill>
                <a:srgbClr val="9900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400">
                    <a:solidFill>
                      <a:srgbClr val="FFFF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Very Unhealthy</a:t>
                </a:r>
                <a:endParaRPr lang="en-US" sz="14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0" hangingPunct="0"/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269" y="0"/>
              <a:ext cx="590" cy="523"/>
              <a:chOff x="3269" y="0"/>
              <a:chExt cx="590" cy="523"/>
            </a:xfrm>
          </p:grpSpPr>
          <p:sp>
            <p:nvSpPr>
              <p:cNvPr id="110608" name="Rectangle 24"/>
              <p:cNvSpPr>
                <a:spLocks noChangeArrowheads="1"/>
              </p:cNvSpPr>
              <p:nvPr/>
            </p:nvSpPr>
            <p:spPr bwMode="auto">
              <a:xfrm>
                <a:off x="3269" y="0"/>
                <a:ext cx="590" cy="523"/>
              </a:xfrm>
              <a:prstGeom prst="rect">
                <a:avLst/>
              </a:prstGeom>
              <a:solidFill>
                <a:srgbClr val="4C00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9" name="Rectangle 25"/>
              <p:cNvSpPr>
                <a:spLocks noChangeArrowheads="1"/>
              </p:cNvSpPr>
              <p:nvPr/>
            </p:nvSpPr>
            <p:spPr bwMode="auto">
              <a:xfrm>
                <a:off x="3275" y="6"/>
                <a:ext cx="578" cy="487"/>
              </a:xfrm>
              <a:prstGeom prst="rect">
                <a:avLst/>
              </a:prstGeom>
              <a:solidFill>
                <a:srgbClr val="4C002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400">
                    <a:solidFill>
                      <a:srgbClr val="FFFF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Hazardous</a:t>
                </a:r>
                <a:endParaRPr lang="en-US" sz="14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0" hangingPunct="0"/>
                <a:endParaRPr lang="en-US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10597" name="Text Box 26"/>
          <p:cNvSpPr txBox="1">
            <a:spLocks noChangeArrowheads="1"/>
          </p:cNvSpPr>
          <p:nvPr/>
        </p:nvSpPr>
        <p:spPr bwMode="auto">
          <a:xfrm>
            <a:off x="838200" y="4876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pitchFamily="18" charset="0"/>
            </a:endParaRPr>
          </a:p>
        </p:txBody>
      </p:sp>
      <p:sp>
        <p:nvSpPr>
          <p:cNvPr id="110598" name="Text Box 27"/>
          <p:cNvSpPr txBox="1">
            <a:spLocks noChangeArrowheads="1"/>
          </p:cNvSpPr>
          <p:nvPr/>
        </p:nvSpPr>
        <p:spPr bwMode="auto">
          <a:xfrm>
            <a:off x="746125" y="4841875"/>
            <a:ext cx="717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latin typeface="Rockwell" pitchFamily="18" charset="0"/>
              </a:rPr>
              <a:t>0       51         101                151        201               &gt; 301</a:t>
            </a:r>
          </a:p>
        </p:txBody>
      </p:sp>
      <p:sp>
        <p:nvSpPr>
          <p:cNvPr id="110599" name="Text Box 28"/>
          <p:cNvSpPr txBox="1">
            <a:spLocks noChangeArrowheads="1"/>
          </p:cNvSpPr>
          <p:nvPr/>
        </p:nvSpPr>
        <p:spPr bwMode="auto">
          <a:xfrm>
            <a:off x="533400" y="5486400"/>
            <a:ext cx="837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</a:rPr>
              <a:t>BAIK     SEDANG           TIDAK  SEHAT          SANGAT     BERBAHAYA</a:t>
            </a:r>
          </a:p>
          <a:p>
            <a:pPr algn="l"/>
            <a:r>
              <a:rPr lang="en-US" sz="2000">
                <a:latin typeface="Times New Roman" pitchFamily="18" charset="0"/>
              </a:rPr>
              <a:t>                                                                           TIDAK SEHAT </a:t>
            </a:r>
          </a:p>
        </p:txBody>
      </p:sp>
      <p:sp>
        <p:nvSpPr>
          <p:cNvPr id="110600" name="Text Box 29"/>
          <p:cNvSpPr txBox="1">
            <a:spLocks noChangeArrowheads="1"/>
          </p:cNvSpPr>
          <p:nvPr/>
        </p:nvSpPr>
        <p:spPr bwMode="auto">
          <a:xfrm>
            <a:off x="1166813" y="1792288"/>
            <a:ext cx="672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FF00"/>
                </a:solidFill>
              </a:rPr>
              <a:t>5           4                     3                    2                    1                   0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290" name="Group 2"/>
          <p:cNvGraphicFramePr>
            <a:graphicFrameLocks noGrp="1"/>
          </p:cNvGraphicFramePr>
          <p:nvPr/>
        </p:nvGraphicFramePr>
        <p:xfrm>
          <a:off x="179388" y="1268413"/>
          <a:ext cx="8686800" cy="4425633"/>
        </p:xfrm>
        <a:graphic>
          <a:graphicData uri="http://schemas.openxmlformats.org/drawingml/2006/table">
            <a:tbl>
              <a:tblPr/>
              <a:tblGrid>
                <a:gridCol w="1371600"/>
                <a:gridCol w="2133600"/>
                <a:gridCol w="51816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Indeks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Tingkatan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Keterangan / Akibat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 – 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Tidak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 – 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Kurangi berada di luar rumah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101 – 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Tidak SehatKel. Sensitif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Peka untuk orang sakit pernapasan (asma, dll.)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– 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Tidak Sehat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Peka untuk anak-anak dan orang sakit pernapasan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 – 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Sangat tidak sehat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Sangat peka untuk anak-anak dan orang sakit pernapasan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Berbahaya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Jangan ke luar rumah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1743075" y="614363"/>
            <a:ext cx="2446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0"/>
              <a:t>KUALITAS  UDARA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0">
                <a:solidFill>
                  <a:schemeClr val="tx2"/>
                </a:solidFill>
                <a:latin typeface="Rockwell" pitchFamily="18" charset="0"/>
              </a:rPr>
              <a:t>Tabel Indeks Kualitas Udara</a:t>
            </a:r>
          </a:p>
        </p:txBody>
      </p:sp>
      <p:graphicFrame>
        <p:nvGraphicFramePr>
          <p:cNvPr id="269315" name="Group 3"/>
          <p:cNvGraphicFramePr>
            <a:graphicFrameLocks noGrp="1"/>
          </p:cNvGraphicFramePr>
          <p:nvPr/>
        </p:nvGraphicFramePr>
        <p:xfrm>
          <a:off x="457200" y="1219200"/>
          <a:ext cx="8153400" cy="4953002"/>
        </p:xfrm>
        <a:graphic>
          <a:graphicData uri="http://schemas.openxmlformats.org/drawingml/2006/table">
            <a:tbl>
              <a:tblPr/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Indeks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PM10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(24 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SO2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(24 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CO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(8 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O3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(1 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NO2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(1 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8424862" cy="47212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95235" name="Text Box 5"/>
          <p:cNvSpPr txBox="1">
            <a:spLocks noChangeArrowheads="1"/>
          </p:cNvSpPr>
          <p:nvPr/>
        </p:nvSpPr>
        <p:spPr bwMode="auto">
          <a:xfrm>
            <a:off x="1116013" y="5300663"/>
            <a:ext cx="7488237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9523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5029200"/>
            <a:ext cx="5600700" cy="1828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1" name="Picture 3" descr="Outdoor_Monit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1125538"/>
            <a:ext cx="4464050" cy="5113337"/>
          </a:xfrm>
          <a:noFill/>
        </p:spPr>
      </p:pic>
      <p:sp>
        <p:nvSpPr>
          <p:cNvPr id="104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Alat Pengukur Partikel Materi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NAB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(</a:t>
            </a:r>
            <a:r>
              <a:rPr lang="en-US" dirty="0" err="1" smtClean="0"/>
              <a:t>pedoman</a:t>
            </a:r>
            <a:r>
              <a:rPr lang="en-US" dirty="0" smtClean="0"/>
              <a:t>)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higene</a:t>
            </a:r>
            <a:endParaRPr lang="en-US" dirty="0" smtClean="0"/>
          </a:p>
          <a:p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penatalaksanaan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Ambang</a:t>
            </a:r>
            <a:r>
              <a:rPr lang="en-US" dirty="0" smtClean="0"/>
              <a:t> Batas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P.M. Sampling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990600"/>
            <a:ext cx="3022600" cy="2500313"/>
            <a:chOff x="0" y="0"/>
            <a:chExt cx="1904" cy="1575"/>
          </a:xfrm>
        </p:grpSpPr>
        <p:sp>
          <p:nvSpPr>
            <p:cNvPr id="10548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904" cy="1575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904" cy="1575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0">
                  <a:solidFill>
                    <a:srgbClr val="800000"/>
                  </a:solidFill>
                  <a:latin typeface="Verdana" pitchFamily="34" charset="0"/>
                </a:rPr>
                <a:t>BGI Sampler Collocation</a:t>
              </a: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  <a:hlinkClick r:id="rId2"/>
                </a:rPr>
                <a:t>  </a:t>
              </a:r>
              <a:r>
                <a:rPr lang="en-US" sz="10800" b="0">
                  <a:latin typeface="Verdana" pitchFamily="34" charset="0"/>
                </a:rPr>
                <a:t> </a:t>
              </a:r>
              <a:r>
                <a:rPr lang="en-US" sz="1000" b="0">
                  <a:latin typeface="Verdana" pitchFamily="34" charset="0"/>
                </a:rPr>
                <a:t>                                                   </a:t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endParaRPr lang="en-US" sz="1000" b="0">
                <a:latin typeface="Verdana" pitchFamily="34" charset="0"/>
              </a:endParaRPr>
            </a:p>
          </p:txBody>
        </p:sp>
      </p:grpSp>
      <p:pic>
        <p:nvPicPr>
          <p:cNvPr id="105476" name="Picture 6" descr="Photo showing the BGI Sampler Collocation. This  links to a larger image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1600200"/>
            <a:ext cx="3262313" cy="2500313"/>
            <a:chOff x="0" y="0"/>
            <a:chExt cx="2055" cy="1575"/>
          </a:xfrm>
        </p:grpSpPr>
        <p:sp>
          <p:nvSpPr>
            <p:cNvPr id="105487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055" cy="1575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055" cy="1575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0">
                  <a:solidFill>
                    <a:srgbClr val="800000"/>
                  </a:solidFill>
                  <a:latin typeface="Verdana" pitchFamily="34" charset="0"/>
                </a:rPr>
                <a:t>BGI, Andersen and R&amp;P Collocation/Comparison</a:t>
              </a: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  <a:hlinkClick r:id="rId4"/>
                </a:rPr>
                <a:t>  </a:t>
              </a:r>
              <a:r>
                <a:rPr lang="en-US" sz="10800" b="0">
                  <a:latin typeface="Verdana" pitchFamily="34" charset="0"/>
                </a:rPr>
                <a:t> </a:t>
              </a:r>
              <a:r>
                <a:rPr lang="en-US" sz="1000" b="0">
                  <a:latin typeface="Verdana" pitchFamily="34" charset="0"/>
                </a:rPr>
                <a:t>                                                   </a:t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endParaRPr lang="en-US" sz="1000" b="0">
                <a:latin typeface="Verdana" pitchFamily="34" charset="0"/>
              </a:endParaRPr>
            </a:p>
          </p:txBody>
        </p:sp>
      </p:grpSp>
      <p:pic>
        <p:nvPicPr>
          <p:cNvPr id="105478" name="Picture 10" descr="Photo showing the BGI, Andersen and R&amp;P Collocation/Comparison. This  links to a larger image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0574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324600" y="3810000"/>
            <a:ext cx="2605088" cy="3048000"/>
            <a:chOff x="0" y="0"/>
            <a:chExt cx="1641" cy="1920"/>
          </a:xfrm>
        </p:grpSpPr>
        <p:sp>
          <p:nvSpPr>
            <p:cNvPr id="105485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1641" cy="1920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6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1641" cy="1920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0">
                  <a:solidFill>
                    <a:srgbClr val="800000"/>
                  </a:solidFill>
                  <a:latin typeface="Verdana" pitchFamily="34" charset="0"/>
                </a:rPr>
                <a:t>R&amp;P Single Channel Sampler</a:t>
              </a: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  <a:hlinkClick r:id="rId6"/>
                </a:rPr>
                <a:t>  </a:t>
              </a:r>
              <a:r>
                <a:rPr lang="en-US" sz="14400" b="0">
                  <a:latin typeface="Verdana" pitchFamily="34" charset="0"/>
                </a:rPr>
                <a:t> </a:t>
              </a:r>
              <a:r>
                <a:rPr lang="en-US" sz="1000" b="0">
                  <a:latin typeface="Verdana" pitchFamily="34" charset="0"/>
                </a:rPr>
                <a:t>                                      </a:t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endParaRPr lang="en-US" sz="1000" b="0">
                <a:latin typeface="Verdana" pitchFamily="34" charset="0"/>
              </a:endParaRPr>
            </a:p>
          </p:txBody>
        </p:sp>
      </p:grpSp>
      <p:pic>
        <p:nvPicPr>
          <p:cNvPr id="105480" name="Picture 14" descr="Photo showing the R&amp;P Single Channel Sampler. This  links to a larger image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4191000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52400" y="3810000"/>
            <a:ext cx="2605088" cy="3048000"/>
            <a:chOff x="0" y="0"/>
            <a:chExt cx="1641" cy="1920"/>
          </a:xfrm>
        </p:grpSpPr>
        <p:sp>
          <p:nvSpPr>
            <p:cNvPr id="105483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641" cy="1920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4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641" cy="1920"/>
            </a:xfrm>
            <a:prstGeom prst="rect">
              <a:avLst/>
            </a:prstGeom>
            <a:solidFill>
              <a:srgbClr val="DDFF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0">
                  <a:solidFill>
                    <a:srgbClr val="800000"/>
                  </a:solidFill>
                  <a:latin typeface="Verdana" pitchFamily="34" charset="0"/>
                </a:rPr>
                <a:t>Andersen Single Channel Sampler</a:t>
              </a: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  <a:hlinkClick r:id="rId8"/>
                </a:rPr>
                <a:t>  </a:t>
              </a:r>
              <a:r>
                <a:rPr lang="en-US" sz="14400" b="0">
                  <a:latin typeface="Verdana" pitchFamily="34" charset="0"/>
                </a:rPr>
                <a:t> </a:t>
              </a:r>
              <a:r>
                <a:rPr lang="en-US" sz="1000" b="0">
                  <a:latin typeface="Verdana" pitchFamily="34" charset="0"/>
                </a:rPr>
                <a:t>                                      </a:t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r>
                <a:rPr lang="en-US" sz="1000" b="0">
                  <a:latin typeface="Verdana" pitchFamily="34" charset="0"/>
                </a:rPr>
                <a:t/>
              </a:r>
              <a:br>
                <a:rPr lang="en-US" sz="1000" b="0">
                  <a:latin typeface="Verdana" pitchFamily="34" charset="0"/>
                </a:rPr>
              </a:br>
              <a:endParaRPr lang="en-US" sz="1000" b="0">
                <a:latin typeface="Verdana" pitchFamily="34" charset="0"/>
              </a:endParaRPr>
            </a:p>
          </p:txBody>
        </p:sp>
      </p:grpSp>
      <p:pic>
        <p:nvPicPr>
          <p:cNvPr id="105482" name="Picture 18" descr="Photo showing the Andersen Single Channel Sampler. This  links to a larger image.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4267200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Photo showing the Loading of a BGI Air Sampler. This  links to a larger image.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2275" y="1920875"/>
            <a:ext cx="5472113" cy="4100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Photo showing Filter Weighing Session. This links to a larger image.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404813"/>
            <a:ext cx="4679950" cy="3511550"/>
          </a:xfrm>
        </p:spPr>
      </p:pic>
      <p:pic>
        <p:nvPicPr>
          <p:cNvPr id="108547" name="Picture 3" descr="Photo showing Filters under Ionization Static Dissipation. This links to a larger image.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5715000" y="3029744"/>
            <a:ext cx="1905000" cy="142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sv-SE" dirty="0" smtClean="0"/>
              <a:t>teknologi pengendalian bahaya-bahaya di lingkungan kerja.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endParaRPr lang="en-US" dirty="0" smtClean="0"/>
          </a:p>
          <a:p>
            <a:r>
              <a:rPr lang="en-US" dirty="0" err="1" smtClean="0"/>
              <a:t>beracun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NAB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diagnosis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penyakitpenyakit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hambatan-hambatan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1. </a:t>
            </a:r>
            <a:r>
              <a:rPr lang="sv-SE" sz="2400" dirty="0" smtClean="0"/>
              <a:t>PERATURAN MENTERI TENAGA KERJA DAN TRANSMIGRASI </a:t>
            </a:r>
            <a:r>
              <a:rPr lang="en-US" sz="2400" dirty="0" smtClean="0"/>
              <a:t>REPUBLIK INDONESIA  NOMOR PER.13/MEN/X/2011 TENTANG NILAI AMBANG BATAS FAKTOR FISIKA DAN FAKTOR KIMIA DI TEMPAT KERJA</a:t>
            </a:r>
          </a:p>
          <a:p>
            <a:pPr>
              <a:buNone/>
            </a:pPr>
            <a:r>
              <a:rPr lang="en-US" dirty="0" smtClean="0"/>
              <a:t>2. 1968 ACGIH TLVs</a:t>
            </a:r>
          </a:p>
          <a:p>
            <a:pPr lvl="1">
              <a:buNone/>
            </a:pPr>
            <a:r>
              <a:rPr lang="en-US" dirty="0" smtClean="0"/>
              <a:t>American Conference of Governmental Industrial Hygienists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Derived from 1968 ACGIH TLVs</a:t>
            </a:r>
          </a:p>
          <a:p>
            <a:pPr lvl="1"/>
            <a:r>
              <a:rPr lang="en-US" dirty="0"/>
              <a:t>American Conference of Governmental Industrial Hygienists</a:t>
            </a:r>
          </a:p>
          <a:p>
            <a:pPr lvl="1"/>
            <a:r>
              <a:rPr lang="en-US" dirty="0"/>
              <a:t>Threshold Limit Values</a:t>
            </a:r>
          </a:p>
          <a:p>
            <a:pPr lvl="1"/>
            <a:r>
              <a:rPr lang="en-US" dirty="0"/>
              <a:t>Levels thought to cause no significant adverse health effects in the majority of the community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common workplace chemicals</a:t>
            </a:r>
          </a:p>
          <a:p>
            <a:r>
              <a:rPr lang="en-US" dirty="0"/>
              <a:t>Two types of limits:</a:t>
            </a:r>
          </a:p>
          <a:p>
            <a:pPr lvl="1"/>
            <a:r>
              <a:rPr lang="en-US" dirty="0"/>
              <a:t>8-hour Time Weighted Average (TWA) or </a:t>
            </a:r>
          </a:p>
          <a:p>
            <a:pPr lvl="1"/>
            <a:r>
              <a:rPr lang="en-US" dirty="0"/>
              <a:t>Ceiling (C) limits</a:t>
            </a:r>
          </a:p>
          <a:p>
            <a:r>
              <a:rPr lang="en-US" dirty="0"/>
              <a:t>Employee exposure shall at no time exceed a ceiling (C) exposure limit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1910.1000(a) - Table Z-1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8-hour Time Weighted Averages (TWA)</a:t>
            </a:r>
          </a:p>
          <a:p>
            <a:pPr lvl="1"/>
            <a:r>
              <a:rPr lang="en-US"/>
              <a:t>Employee exposure shall not exceed 8-hour TWA in any 8-hour work shift of a 40-hour work week</a:t>
            </a:r>
          </a:p>
          <a:p>
            <a:pPr lvl="1"/>
            <a:r>
              <a:rPr lang="en-US"/>
              <a:t>Calculations illustrated in (d)</a:t>
            </a:r>
          </a:p>
          <a:p>
            <a:r>
              <a:rPr lang="en-US"/>
              <a:t>Units: </a:t>
            </a:r>
          </a:p>
          <a:p>
            <a:pPr lvl="1"/>
            <a:r>
              <a:rPr lang="en-US"/>
              <a:t>Parts per million (ppm)</a:t>
            </a:r>
          </a:p>
          <a:p>
            <a:pPr lvl="1"/>
            <a:r>
              <a:rPr lang="en-US"/>
              <a:t>Milligrams per cubic meter (mg/m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1910.1000(a) - Table Z-1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b="1" dirty="0" smtClean="0"/>
              <a:t>Threshold Limit value (TLV)</a:t>
            </a:r>
            <a:r>
              <a:rPr lang="en-US" sz="2400" dirty="0" smtClean="0"/>
              <a:t>: </a:t>
            </a:r>
            <a:r>
              <a:rPr lang="en-US" dirty="0" smtClean="0"/>
              <a:t>Time weighted (average) concentration of an airborne substance to which workers could be safely exposed over an Eight hour working day throughout a life time.</a:t>
            </a:r>
          </a:p>
          <a:p>
            <a:pPr eaLnBrk="1" hangingPunct="1">
              <a:defRPr/>
            </a:pPr>
            <a:r>
              <a:rPr lang="en-US" sz="2400" b="1" dirty="0" smtClean="0"/>
              <a:t>Maximum Allowable Concentration (MAC)  </a:t>
            </a:r>
            <a:r>
              <a:rPr lang="en-US" dirty="0" smtClean="0"/>
              <a:t>Peak or Maximum conc. of an airborne substance to which workers could be safely exposed.</a:t>
            </a:r>
          </a:p>
          <a:p>
            <a:pPr eaLnBrk="1" hangingPunct="1">
              <a:defRPr/>
            </a:pPr>
            <a:r>
              <a:rPr lang="en-US" sz="2400" b="1" dirty="0" smtClean="0"/>
              <a:t>Biological Limit values (BLV) : </a:t>
            </a:r>
            <a:r>
              <a:rPr lang="en-US" dirty="0" smtClean="0"/>
              <a:t>Concentration of the substance in body fluids such as blood &amp; urine below which no toxic effects should occur.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772</Words>
  <Application>Microsoft Office PowerPoint</Application>
  <PresentationFormat>On-screen Show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TLV-TWA</vt:lpstr>
      <vt:lpstr>Kegunaan Nilai Ambang Batas</vt:lpstr>
      <vt:lpstr>Penerapan NAB</vt:lpstr>
      <vt:lpstr>Con’t</vt:lpstr>
      <vt:lpstr>Sumber Rujukan</vt:lpstr>
      <vt:lpstr>Slide 6</vt:lpstr>
      <vt:lpstr>1910.1000(a) - Table Z-1</vt:lpstr>
      <vt:lpstr>1910.1000(a) - Table Z-1</vt:lpstr>
      <vt:lpstr>Beberapa istilah</vt:lpstr>
      <vt:lpstr>Kategori NAB yang spesifik :</vt:lpstr>
      <vt:lpstr>Slide 11</vt:lpstr>
      <vt:lpstr>1910.1000(c) - Table Z-3</vt:lpstr>
      <vt:lpstr>Chemical-Specific Standards</vt:lpstr>
      <vt:lpstr>Berbeda dg Pengukuran Udara Ambien </vt:lpstr>
      <vt:lpstr>Slide 15</vt:lpstr>
      <vt:lpstr>Slide 16</vt:lpstr>
      <vt:lpstr>Slide 17</vt:lpstr>
      <vt:lpstr>Slide 18</vt:lpstr>
      <vt:lpstr>Alat Pengukur Partikel Materi</vt:lpstr>
      <vt:lpstr>P.M. Sampling</vt:lpstr>
      <vt:lpstr>Slide 21</vt:lpstr>
      <vt:lpstr>Slide 22</vt:lpstr>
    </vt:vector>
  </TitlesOfParts>
  <Company>UNAIR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</dc:creator>
  <cp:lastModifiedBy>ADI</cp:lastModifiedBy>
  <cp:revision>9</cp:revision>
  <dcterms:created xsi:type="dcterms:W3CDTF">2013-04-19T02:33:47Z</dcterms:created>
  <dcterms:modified xsi:type="dcterms:W3CDTF">2013-05-20T02:37:06Z</dcterms:modified>
</cp:coreProperties>
</file>