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4" r:id="rId2"/>
  </p:sldMasterIdLst>
  <p:notesMasterIdLst>
    <p:notesMasterId r:id="rId35"/>
  </p:notesMasterIdLst>
  <p:sldIdLst>
    <p:sldId id="256" r:id="rId3"/>
    <p:sldId id="263" r:id="rId4"/>
    <p:sldId id="271" r:id="rId5"/>
    <p:sldId id="257" r:id="rId6"/>
    <p:sldId id="294" r:id="rId7"/>
    <p:sldId id="295" r:id="rId8"/>
    <p:sldId id="258" r:id="rId9"/>
    <p:sldId id="296" r:id="rId10"/>
    <p:sldId id="259" r:id="rId11"/>
    <p:sldId id="260" r:id="rId12"/>
    <p:sldId id="274" r:id="rId13"/>
    <p:sldId id="272"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3" r:id="rId30"/>
    <p:sldId id="290" r:id="rId31"/>
    <p:sldId id="291" r:id="rId32"/>
    <p:sldId id="292" r:id="rId33"/>
    <p:sldId id="269"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269" autoAdjust="0"/>
    <p:restoredTop sz="94660"/>
  </p:normalViewPr>
  <p:slideViewPr>
    <p:cSldViewPr>
      <p:cViewPr varScale="1">
        <p:scale>
          <a:sx n="36" d="100"/>
          <a:sy n="36" d="100"/>
        </p:scale>
        <p:origin x="-16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E7CB4-CC69-4BE5-8B4B-D8846F53363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d-ID"/>
        </a:p>
      </dgm:t>
    </dgm:pt>
    <dgm:pt modelId="{A466A8BC-7011-49EC-8685-E1898059A2EF}">
      <dgm:prSet phldrT="[Text]" custT="1"/>
      <dgm:spPr/>
      <dgm:t>
        <a:bodyPr/>
        <a:lstStyle/>
        <a:p>
          <a:r>
            <a:rPr lang="id-ID" sz="2800" b="1" dirty="0" smtClean="0">
              <a:solidFill>
                <a:srgbClr val="FFFF66"/>
              </a:solidFill>
            </a:rPr>
            <a:t>PENDERITA DBD</a:t>
          </a:r>
          <a:endParaRPr lang="id-ID" sz="2800" b="1" dirty="0">
            <a:solidFill>
              <a:srgbClr val="FFFF66"/>
            </a:solidFill>
          </a:endParaRPr>
        </a:p>
      </dgm:t>
    </dgm:pt>
    <dgm:pt modelId="{14D40391-5359-4E89-85C1-81AB30256453}" type="parTrans" cxnId="{EC67DBFE-E2FD-477A-B154-490AF5E71395}">
      <dgm:prSet/>
      <dgm:spPr/>
      <dgm:t>
        <a:bodyPr/>
        <a:lstStyle/>
        <a:p>
          <a:endParaRPr lang="id-ID" sz="1800"/>
        </a:p>
      </dgm:t>
    </dgm:pt>
    <dgm:pt modelId="{521D6D66-F05C-4791-A56D-75D822678C56}" type="sibTrans" cxnId="{EC67DBFE-E2FD-477A-B154-490AF5E71395}">
      <dgm:prSet/>
      <dgm:spPr/>
      <dgm:t>
        <a:bodyPr/>
        <a:lstStyle/>
        <a:p>
          <a:endParaRPr lang="id-ID" sz="1800"/>
        </a:p>
      </dgm:t>
    </dgm:pt>
    <dgm:pt modelId="{E8152012-2217-491C-8B34-F47089012056}">
      <dgm:prSet phldrT="[Text]" custT="1"/>
      <dgm:spPr/>
      <dgm:t>
        <a:bodyPr/>
        <a:lstStyle/>
        <a:p>
          <a:r>
            <a:rPr lang="id-ID" sz="1600" b="1" dirty="0" smtClean="0">
              <a:solidFill>
                <a:srgbClr val="002060"/>
              </a:solidFill>
            </a:rPr>
            <a:t>Pemeriksaan Jentik</a:t>
          </a:r>
          <a:endParaRPr lang="id-ID" sz="1600" b="1" dirty="0">
            <a:solidFill>
              <a:srgbClr val="002060"/>
            </a:solidFill>
          </a:endParaRPr>
        </a:p>
      </dgm:t>
    </dgm:pt>
    <dgm:pt modelId="{F8995624-5617-4D0E-8778-31669C4B6028}" type="parTrans" cxnId="{63B8D8C2-2A1B-40E6-8740-2DF4D3C24B8A}">
      <dgm:prSet/>
      <dgm:spPr/>
      <dgm:t>
        <a:bodyPr/>
        <a:lstStyle/>
        <a:p>
          <a:endParaRPr lang="id-ID" sz="1800"/>
        </a:p>
      </dgm:t>
    </dgm:pt>
    <dgm:pt modelId="{22AB792F-E33D-428A-B3F4-33B3841162B3}" type="sibTrans" cxnId="{63B8D8C2-2A1B-40E6-8740-2DF4D3C24B8A}">
      <dgm:prSet/>
      <dgm:spPr/>
      <dgm:t>
        <a:bodyPr/>
        <a:lstStyle/>
        <a:p>
          <a:endParaRPr lang="id-ID" sz="1800"/>
        </a:p>
      </dgm:t>
    </dgm:pt>
    <dgm:pt modelId="{6D7747FD-648B-4372-994C-EE4D0D03EB46}">
      <dgm:prSet phldrT="[Text]" custT="1"/>
      <dgm:spPr/>
      <dgm:t>
        <a:bodyPr/>
        <a:lstStyle/>
        <a:p>
          <a:r>
            <a:rPr lang="id-ID" sz="1400" b="1" dirty="0" smtClean="0">
              <a:solidFill>
                <a:srgbClr val="002060"/>
              </a:solidFill>
            </a:rPr>
            <a:t>Pencarian tersangka DBD lain</a:t>
          </a:r>
          <a:endParaRPr lang="id-ID" sz="1400" b="1" dirty="0">
            <a:solidFill>
              <a:srgbClr val="002060"/>
            </a:solidFill>
          </a:endParaRPr>
        </a:p>
      </dgm:t>
    </dgm:pt>
    <dgm:pt modelId="{078F5386-9E35-430B-AE01-B2A900DCD636}" type="parTrans" cxnId="{EE92EFD4-E2FB-45D3-9229-F4282ADA1E3E}">
      <dgm:prSet/>
      <dgm:spPr/>
      <dgm:t>
        <a:bodyPr/>
        <a:lstStyle/>
        <a:p>
          <a:endParaRPr lang="id-ID" sz="1800"/>
        </a:p>
      </dgm:t>
    </dgm:pt>
    <dgm:pt modelId="{62CDB0E3-D0C9-4D99-B236-28272FE92975}" type="sibTrans" cxnId="{EE92EFD4-E2FB-45D3-9229-F4282ADA1E3E}">
      <dgm:prSet/>
      <dgm:spPr/>
      <dgm:t>
        <a:bodyPr/>
        <a:lstStyle/>
        <a:p>
          <a:endParaRPr lang="id-ID" sz="1800"/>
        </a:p>
      </dgm:t>
    </dgm:pt>
    <dgm:pt modelId="{FC39A963-A7FA-4801-A07D-017771CE087D}">
      <dgm:prSet phldrT="[Text]" custT="1"/>
      <dgm:spPr/>
      <dgm:t>
        <a:bodyPr/>
        <a:lstStyle/>
        <a:p>
          <a:r>
            <a:rPr lang="id-ID" sz="2000" b="1" dirty="0" smtClean="0">
              <a:solidFill>
                <a:srgbClr val="002060"/>
              </a:solidFill>
            </a:rPr>
            <a:t>JENTIK ≥ 5 %</a:t>
          </a:r>
        </a:p>
        <a:p>
          <a:r>
            <a:rPr lang="id-ID" sz="2000" b="1" dirty="0" smtClean="0">
              <a:solidFill>
                <a:srgbClr val="002060"/>
              </a:solidFill>
            </a:rPr>
            <a:t>PENDERITA/TERSANGKA LAIN</a:t>
          </a:r>
          <a:endParaRPr lang="id-ID" sz="2000" b="1" dirty="0">
            <a:solidFill>
              <a:srgbClr val="002060"/>
            </a:solidFill>
          </a:endParaRPr>
        </a:p>
      </dgm:t>
    </dgm:pt>
    <dgm:pt modelId="{C0E4685B-CA7D-4495-89A4-3B382EA0BEBB}" type="parTrans" cxnId="{3978FDC0-CAF5-45A2-8487-CFEB23039E5E}">
      <dgm:prSet/>
      <dgm:spPr/>
      <dgm:t>
        <a:bodyPr/>
        <a:lstStyle/>
        <a:p>
          <a:endParaRPr lang="id-ID" sz="1800"/>
        </a:p>
      </dgm:t>
    </dgm:pt>
    <dgm:pt modelId="{8BC57648-BE72-45A2-84E8-B241B117F75E}" type="sibTrans" cxnId="{3978FDC0-CAF5-45A2-8487-CFEB23039E5E}">
      <dgm:prSet/>
      <dgm:spPr/>
      <dgm:t>
        <a:bodyPr/>
        <a:lstStyle/>
        <a:p>
          <a:endParaRPr lang="id-ID" sz="1800"/>
        </a:p>
      </dgm:t>
    </dgm:pt>
    <dgm:pt modelId="{730ADDFC-348F-4074-81D7-A204AB77E790}">
      <dgm:prSet phldrT="[Text]" custT="1"/>
      <dgm:spPr/>
      <dgm:t>
        <a:bodyPr/>
        <a:lstStyle/>
        <a:p>
          <a:r>
            <a:rPr lang="id-ID" sz="1600" b="1" dirty="0" smtClean="0">
              <a:solidFill>
                <a:srgbClr val="7030A0"/>
              </a:solidFill>
            </a:rPr>
            <a:t>TIDAK</a:t>
          </a:r>
          <a:endParaRPr lang="id-ID" sz="1600" b="1" dirty="0">
            <a:solidFill>
              <a:srgbClr val="7030A0"/>
            </a:solidFill>
          </a:endParaRPr>
        </a:p>
      </dgm:t>
    </dgm:pt>
    <dgm:pt modelId="{FD3AEE5A-1BE2-4761-8C58-6176001635E6}" type="parTrans" cxnId="{879C4976-335D-428B-8B52-9D320285FC3B}">
      <dgm:prSet/>
      <dgm:spPr/>
      <dgm:t>
        <a:bodyPr/>
        <a:lstStyle/>
        <a:p>
          <a:endParaRPr lang="id-ID" sz="1800"/>
        </a:p>
      </dgm:t>
    </dgm:pt>
    <dgm:pt modelId="{5601FF9B-59BF-41DC-802A-FD45831DAC0A}" type="sibTrans" cxnId="{879C4976-335D-428B-8B52-9D320285FC3B}">
      <dgm:prSet/>
      <dgm:spPr/>
      <dgm:t>
        <a:bodyPr/>
        <a:lstStyle/>
        <a:p>
          <a:endParaRPr lang="id-ID" sz="1800"/>
        </a:p>
      </dgm:t>
    </dgm:pt>
    <dgm:pt modelId="{2C163DD0-1BE6-4EB3-A6A1-CDBFE5F5B88C}">
      <dgm:prSet phldrT="[Text]" custT="1"/>
      <dgm:spPr/>
      <dgm:t>
        <a:bodyPr/>
        <a:lstStyle/>
        <a:p>
          <a:r>
            <a:rPr lang="id-ID" sz="2000" b="1" dirty="0" smtClean="0">
              <a:solidFill>
                <a:srgbClr val="002060"/>
              </a:solidFill>
            </a:rPr>
            <a:t>PENYELIDIKAN EPIDEMILOGI</a:t>
          </a:r>
          <a:endParaRPr lang="id-ID" sz="2000" b="1" dirty="0">
            <a:solidFill>
              <a:srgbClr val="002060"/>
            </a:solidFill>
          </a:endParaRPr>
        </a:p>
      </dgm:t>
    </dgm:pt>
    <dgm:pt modelId="{C36049C0-9432-4286-863A-F6B3B50C3E9A}" type="sibTrans" cxnId="{B713078C-FF6A-4583-B5F0-CADE030C84A9}">
      <dgm:prSet/>
      <dgm:spPr/>
      <dgm:t>
        <a:bodyPr/>
        <a:lstStyle/>
        <a:p>
          <a:endParaRPr lang="id-ID" sz="1800"/>
        </a:p>
      </dgm:t>
    </dgm:pt>
    <dgm:pt modelId="{AD2100E1-F172-4EB2-A8CA-28314FFE9DA7}" type="parTrans" cxnId="{B713078C-FF6A-4583-B5F0-CADE030C84A9}">
      <dgm:prSet/>
      <dgm:spPr/>
      <dgm:t>
        <a:bodyPr/>
        <a:lstStyle/>
        <a:p>
          <a:endParaRPr lang="id-ID" sz="1800"/>
        </a:p>
      </dgm:t>
    </dgm:pt>
    <dgm:pt modelId="{6346738D-F484-4D7D-9306-B7859D802AB3}">
      <dgm:prSet phldrT="[Text]" custT="1"/>
      <dgm:spPr/>
      <dgm:t>
        <a:bodyPr/>
        <a:lstStyle/>
        <a:p>
          <a:endParaRPr lang="id-ID" sz="1200" dirty="0"/>
        </a:p>
      </dgm:t>
    </dgm:pt>
    <dgm:pt modelId="{F388E470-D62B-4EB6-831F-30C82AB2B692}" type="parTrans" cxnId="{7397C22D-6071-438D-A553-7124B75907CB}">
      <dgm:prSet/>
      <dgm:spPr/>
      <dgm:t>
        <a:bodyPr/>
        <a:lstStyle/>
        <a:p>
          <a:endParaRPr lang="id-ID" sz="1800"/>
        </a:p>
      </dgm:t>
    </dgm:pt>
    <dgm:pt modelId="{FECA6A9A-E22A-492F-B0A8-E1721B6E24E6}" type="sibTrans" cxnId="{7397C22D-6071-438D-A553-7124B75907CB}">
      <dgm:prSet/>
      <dgm:spPr/>
      <dgm:t>
        <a:bodyPr/>
        <a:lstStyle/>
        <a:p>
          <a:endParaRPr lang="id-ID" sz="1800"/>
        </a:p>
      </dgm:t>
    </dgm:pt>
    <dgm:pt modelId="{1AD7507A-06F1-4083-94AA-989D16D6F2AA}">
      <dgm:prSet phldrT="[Text]" custT="1"/>
      <dgm:spPr/>
      <dgm:t>
        <a:bodyPr/>
        <a:lstStyle/>
        <a:p>
          <a:r>
            <a:rPr lang="id-ID" sz="1600" b="0" dirty="0" smtClean="0">
              <a:solidFill>
                <a:srgbClr val="002060"/>
              </a:solidFill>
              <a:latin typeface="Berlin Sans FB" pitchFamily="34" charset="0"/>
            </a:rPr>
            <a:t>Penyuluhan,PSN DBD,larvasidasi, Penyemprotan</a:t>
          </a:r>
          <a:endParaRPr lang="id-ID" sz="1600" b="0" dirty="0">
            <a:solidFill>
              <a:srgbClr val="002060"/>
            </a:solidFill>
          </a:endParaRPr>
        </a:p>
      </dgm:t>
    </dgm:pt>
    <dgm:pt modelId="{9E7970CF-F8E9-47DB-8F0C-90EA85958118}" type="parTrans" cxnId="{EA8FE74E-F9C3-4735-949E-ABE7F6E5E33F}">
      <dgm:prSet/>
      <dgm:spPr/>
      <dgm:t>
        <a:bodyPr/>
        <a:lstStyle/>
        <a:p>
          <a:endParaRPr lang="id-ID"/>
        </a:p>
      </dgm:t>
    </dgm:pt>
    <dgm:pt modelId="{ABC6BE21-CAC6-42D1-93C5-F5C93B24A641}" type="sibTrans" cxnId="{EA8FE74E-F9C3-4735-949E-ABE7F6E5E33F}">
      <dgm:prSet/>
      <dgm:spPr/>
      <dgm:t>
        <a:bodyPr/>
        <a:lstStyle/>
        <a:p>
          <a:endParaRPr lang="id-ID"/>
        </a:p>
      </dgm:t>
    </dgm:pt>
    <dgm:pt modelId="{FE92B674-4AB9-4768-B468-8B1F89E4D056}">
      <dgm:prSet phldrT="[Text]" custT="1"/>
      <dgm:spPr/>
      <dgm:t>
        <a:bodyPr/>
        <a:lstStyle/>
        <a:p>
          <a:r>
            <a:rPr lang="id-ID" sz="1600" b="0" dirty="0" smtClean="0">
              <a:solidFill>
                <a:srgbClr val="002060"/>
              </a:solidFill>
              <a:latin typeface="Berlin Sans FB" pitchFamily="34" charset="0"/>
            </a:rPr>
            <a:t>Penyuluhan,PSN DBD, larvasidasi</a:t>
          </a:r>
          <a:endParaRPr lang="id-ID" sz="1600" b="0" dirty="0">
            <a:solidFill>
              <a:srgbClr val="002060"/>
            </a:solidFill>
          </a:endParaRPr>
        </a:p>
      </dgm:t>
    </dgm:pt>
    <dgm:pt modelId="{9C8D5580-A752-42A2-B651-3D008FAC2E2A}" type="parTrans" cxnId="{1D89AAE2-EEA3-4522-825A-487E4DC8D02A}">
      <dgm:prSet/>
      <dgm:spPr/>
      <dgm:t>
        <a:bodyPr/>
        <a:lstStyle/>
        <a:p>
          <a:endParaRPr lang="id-ID"/>
        </a:p>
      </dgm:t>
    </dgm:pt>
    <dgm:pt modelId="{1144B2EB-6C93-4641-8A1B-BB5EED2C4B42}" type="sibTrans" cxnId="{1D89AAE2-EEA3-4522-825A-487E4DC8D02A}">
      <dgm:prSet/>
      <dgm:spPr/>
      <dgm:t>
        <a:bodyPr/>
        <a:lstStyle/>
        <a:p>
          <a:endParaRPr lang="id-ID"/>
        </a:p>
      </dgm:t>
    </dgm:pt>
    <dgm:pt modelId="{48F81BD5-C81E-4857-951B-DDE25EB239D1}">
      <dgm:prSet phldrT="[Text]" custT="1"/>
      <dgm:spPr/>
      <dgm:t>
        <a:bodyPr/>
        <a:lstStyle/>
        <a:p>
          <a:r>
            <a:rPr lang="id-ID" sz="1600" b="1" dirty="0" smtClean="0">
              <a:solidFill>
                <a:srgbClr val="7030A0"/>
              </a:solidFill>
            </a:rPr>
            <a:t>YA</a:t>
          </a:r>
          <a:endParaRPr lang="id-ID" sz="1600" b="1" dirty="0">
            <a:solidFill>
              <a:srgbClr val="7030A0"/>
            </a:solidFill>
          </a:endParaRPr>
        </a:p>
      </dgm:t>
    </dgm:pt>
    <dgm:pt modelId="{B4A3D047-4665-46C1-A064-194A9EDDC983}" type="sibTrans" cxnId="{C85FF73E-0EE8-45EA-AE39-A8905CC7F48E}">
      <dgm:prSet/>
      <dgm:spPr/>
      <dgm:t>
        <a:bodyPr/>
        <a:lstStyle/>
        <a:p>
          <a:endParaRPr lang="id-ID" sz="1800"/>
        </a:p>
      </dgm:t>
    </dgm:pt>
    <dgm:pt modelId="{23DEE916-01F7-4428-A3B5-A55BAC603C59}" type="parTrans" cxnId="{C85FF73E-0EE8-45EA-AE39-A8905CC7F48E}">
      <dgm:prSet/>
      <dgm:spPr/>
      <dgm:t>
        <a:bodyPr/>
        <a:lstStyle/>
        <a:p>
          <a:endParaRPr lang="id-ID" sz="1800"/>
        </a:p>
      </dgm:t>
    </dgm:pt>
    <dgm:pt modelId="{C43D24CE-29E2-4F30-BC23-1B7514DCBB3C}" type="pres">
      <dgm:prSet presAssocID="{EADE7CB4-CC69-4BE5-8B4B-D8846F533635}" presName="Name0" presStyleCnt="0">
        <dgm:presLayoutVars>
          <dgm:dir/>
          <dgm:animLvl val="lvl"/>
          <dgm:resizeHandles val="exact"/>
        </dgm:presLayoutVars>
      </dgm:prSet>
      <dgm:spPr/>
      <dgm:t>
        <a:bodyPr/>
        <a:lstStyle/>
        <a:p>
          <a:endParaRPr lang="en-US"/>
        </a:p>
      </dgm:t>
    </dgm:pt>
    <dgm:pt modelId="{A36FBF16-B23B-4261-BBC2-837768BBCA4F}" type="pres">
      <dgm:prSet presAssocID="{6346738D-F484-4D7D-9306-B7859D802AB3}" presName="boxAndChildren" presStyleCnt="0"/>
      <dgm:spPr/>
    </dgm:pt>
    <dgm:pt modelId="{5719B81B-4845-4D73-8E04-E1819DBA7B7E}" type="pres">
      <dgm:prSet presAssocID="{6346738D-F484-4D7D-9306-B7859D802AB3}" presName="parentTextBox" presStyleLbl="node1" presStyleIdx="0" presStyleCnt="4"/>
      <dgm:spPr/>
      <dgm:t>
        <a:bodyPr/>
        <a:lstStyle/>
        <a:p>
          <a:endParaRPr lang="en-US"/>
        </a:p>
      </dgm:t>
    </dgm:pt>
    <dgm:pt modelId="{11889482-AC0F-422D-BE21-0D7125CD276F}" type="pres">
      <dgm:prSet presAssocID="{6346738D-F484-4D7D-9306-B7859D802AB3}" presName="entireBox" presStyleLbl="node1" presStyleIdx="0" presStyleCnt="4" custScaleY="165081" custLinFactNeighborX="-6064" custLinFactNeighborY="36761"/>
      <dgm:spPr/>
      <dgm:t>
        <a:bodyPr/>
        <a:lstStyle/>
        <a:p>
          <a:endParaRPr lang="en-US"/>
        </a:p>
      </dgm:t>
    </dgm:pt>
    <dgm:pt modelId="{839D0087-84F9-4FA5-8F6D-6D1A5365543B}" type="pres">
      <dgm:prSet presAssocID="{6346738D-F484-4D7D-9306-B7859D802AB3}" presName="descendantBox" presStyleCnt="0"/>
      <dgm:spPr/>
    </dgm:pt>
    <dgm:pt modelId="{8ED91DE8-619C-45B5-A437-C7F664D37919}" type="pres">
      <dgm:prSet presAssocID="{48F81BD5-C81E-4857-951B-DDE25EB239D1}" presName="childTextBox" presStyleLbl="fgAccFollowNode1" presStyleIdx="0" presStyleCnt="6" custScaleX="144925" custScaleY="111409" custLinFactX="4316" custLinFactY="-64452" custLinFactNeighborX="100000" custLinFactNeighborY="-100000">
        <dgm:presLayoutVars>
          <dgm:bulletEnabled val="1"/>
        </dgm:presLayoutVars>
      </dgm:prSet>
      <dgm:spPr/>
      <dgm:t>
        <a:bodyPr/>
        <a:lstStyle/>
        <a:p>
          <a:endParaRPr lang="id-ID"/>
        </a:p>
      </dgm:t>
    </dgm:pt>
    <dgm:pt modelId="{EE115FFA-490D-46A6-9EE5-BFBE60D725F0}" type="pres">
      <dgm:prSet presAssocID="{1AD7507A-06F1-4083-94AA-989D16D6F2AA}" presName="childTextBox" presStyleLbl="fgAccFollowNode1" presStyleIdx="1" presStyleCnt="6" custScaleX="338030" custScaleY="259879" custLinFactX="-42605" custLinFactNeighborX="-100000" custLinFactNeighborY="25234">
        <dgm:presLayoutVars>
          <dgm:bulletEnabled val="1"/>
        </dgm:presLayoutVars>
      </dgm:prSet>
      <dgm:spPr/>
      <dgm:t>
        <a:bodyPr/>
        <a:lstStyle/>
        <a:p>
          <a:endParaRPr lang="id-ID"/>
        </a:p>
      </dgm:t>
    </dgm:pt>
    <dgm:pt modelId="{4A08C372-A3E0-4A2C-84E6-B71C3E33C5FC}" type="pres">
      <dgm:prSet presAssocID="{730ADDFC-348F-4074-81D7-A204AB77E790}" presName="childTextBox" presStyleLbl="fgAccFollowNode1" presStyleIdx="2" presStyleCnt="6" custScaleX="238892" custScaleY="117866" custLinFactX="100000" custLinFactY="-63911" custLinFactNeighborX="197746" custLinFactNeighborY="-100000">
        <dgm:presLayoutVars>
          <dgm:bulletEnabled val="1"/>
        </dgm:presLayoutVars>
      </dgm:prSet>
      <dgm:spPr/>
      <dgm:t>
        <a:bodyPr/>
        <a:lstStyle/>
        <a:p>
          <a:endParaRPr lang="id-ID"/>
        </a:p>
      </dgm:t>
    </dgm:pt>
    <dgm:pt modelId="{C56D6A92-E1D7-46A9-AA21-D68ACBA704BF}" type="pres">
      <dgm:prSet presAssocID="{FE92B674-4AB9-4768-B468-8B1F89E4D056}" presName="childTextBox" presStyleLbl="fgAccFollowNode1" presStyleIdx="3" presStyleCnt="6" custScaleX="346886" custScaleY="251289">
        <dgm:presLayoutVars>
          <dgm:bulletEnabled val="1"/>
        </dgm:presLayoutVars>
      </dgm:prSet>
      <dgm:spPr/>
      <dgm:t>
        <a:bodyPr/>
        <a:lstStyle/>
        <a:p>
          <a:endParaRPr lang="id-ID"/>
        </a:p>
      </dgm:t>
    </dgm:pt>
    <dgm:pt modelId="{200B4868-E673-4477-9410-D35E5BDCFA93}" type="pres">
      <dgm:prSet presAssocID="{8BC57648-BE72-45A2-84E8-B241B117F75E}" presName="sp" presStyleCnt="0"/>
      <dgm:spPr/>
    </dgm:pt>
    <dgm:pt modelId="{206F517F-FFF0-4EB2-8942-463B25203845}" type="pres">
      <dgm:prSet presAssocID="{FC39A963-A7FA-4801-A07D-017771CE087D}" presName="arrowAndChildren" presStyleCnt="0"/>
      <dgm:spPr/>
    </dgm:pt>
    <dgm:pt modelId="{809451A2-DAFF-4B53-8B04-02E19E2FEEA8}" type="pres">
      <dgm:prSet presAssocID="{FC39A963-A7FA-4801-A07D-017771CE087D}" presName="parentTextArrow" presStyleLbl="node1" presStyleIdx="1" presStyleCnt="4"/>
      <dgm:spPr/>
      <dgm:t>
        <a:bodyPr/>
        <a:lstStyle/>
        <a:p>
          <a:endParaRPr lang="id-ID"/>
        </a:p>
      </dgm:t>
    </dgm:pt>
    <dgm:pt modelId="{736A6B86-E943-4BE6-A4CA-E19071C6DB19}" type="pres">
      <dgm:prSet presAssocID="{C36049C0-9432-4286-863A-F6B3B50C3E9A}" presName="sp" presStyleCnt="0"/>
      <dgm:spPr/>
    </dgm:pt>
    <dgm:pt modelId="{B0B538AD-47F2-4D19-863C-64A91C0BAFED}" type="pres">
      <dgm:prSet presAssocID="{2C163DD0-1BE6-4EB3-A6A1-CDBFE5F5B88C}" presName="arrowAndChildren" presStyleCnt="0"/>
      <dgm:spPr/>
    </dgm:pt>
    <dgm:pt modelId="{FA1AE0E7-4881-48E3-B0AF-35A7D8BF6F88}" type="pres">
      <dgm:prSet presAssocID="{2C163DD0-1BE6-4EB3-A6A1-CDBFE5F5B88C}" presName="parentTextArrow" presStyleLbl="node1" presStyleIdx="1" presStyleCnt="4"/>
      <dgm:spPr/>
      <dgm:t>
        <a:bodyPr/>
        <a:lstStyle/>
        <a:p>
          <a:endParaRPr lang="id-ID"/>
        </a:p>
      </dgm:t>
    </dgm:pt>
    <dgm:pt modelId="{69326A02-CA58-470A-877C-BA5F55F52B76}" type="pres">
      <dgm:prSet presAssocID="{2C163DD0-1BE6-4EB3-A6A1-CDBFE5F5B88C}" presName="arrow" presStyleLbl="node1" presStyleIdx="2" presStyleCnt="4"/>
      <dgm:spPr/>
      <dgm:t>
        <a:bodyPr/>
        <a:lstStyle/>
        <a:p>
          <a:endParaRPr lang="id-ID"/>
        </a:p>
      </dgm:t>
    </dgm:pt>
    <dgm:pt modelId="{63F3ECF2-E09D-4817-8D0F-0B44D199CF9D}" type="pres">
      <dgm:prSet presAssocID="{2C163DD0-1BE6-4EB3-A6A1-CDBFE5F5B88C}" presName="descendantArrow" presStyleCnt="0"/>
      <dgm:spPr/>
    </dgm:pt>
    <dgm:pt modelId="{4C5D3B32-E71A-4CC6-86E7-3D79486B300C}" type="pres">
      <dgm:prSet presAssocID="{E8152012-2217-491C-8B34-F47089012056}" presName="childTextArrow" presStyleLbl="fgAccFollowNode1" presStyleIdx="4" presStyleCnt="6">
        <dgm:presLayoutVars>
          <dgm:bulletEnabled val="1"/>
        </dgm:presLayoutVars>
      </dgm:prSet>
      <dgm:spPr/>
      <dgm:t>
        <a:bodyPr/>
        <a:lstStyle/>
        <a:p>
          <a:endParaRPr lang="id-ID"/>
        </a:p>
      </dgm:t>
    </dgm:pt>
    <dgm:pt modelId="{23B91384-2664-44CD-91B0-2714315F6038}" type="pres">
      <dgm:prSet presAssocID="{6D7747FD-648B-4372-994C-EE4D0D03EB46}" presName="childTextArrow" presStyleLbl="fgAccFollowNode1" presStyleIdx="5" presStyleCnt="6">
        <dgm:presLayoutVars>
          <dgm:bulletEnabled val="1"/>
        </dgm:presLayoutVars>
      </dgm:prSet>
      <dgm:spPr/>
      <dgm:t>
        <a:bodyPr/>
        <a:lstStyle/>
        <a:p>
          <a:endParaRPr lang="en-US"/>
        </a:p>
      </dgm:t>
    </dgm:pt>
    <dgm:pt modelId="{4A1ADD88-976E-4701-9F78-F2FA0B8337B8}" type="pres">
      <dgm:prSet presAssocID="{521D6D66-F05C-4791-A56D-75D822678C56}" presName="sp" presStyleCnt="0"/>
      <dgm:spPr/>
    </dgm:pt>
    <dgm:pt modelId="{501760CA-8115-4FA7-A9D0-4C2322AF0519}" type="pres">
      <dgm:prSet presAssocID="{A466A8BC-7011-49EC-8685-E1898059A2EF}" presName="arrowAndChildren" presStyleCnt="0"/>
      <dgm:spPr/>
    </dgm:pt>
    <dgm:pt modelId="{BC7A903F-235A-4453-B10B-9DC8F475C921}" type="pres">
      <dgm:prSet presAssocID="{A466A8BC-7011-49EC-8685-E1898059A2EF}" presName="parentTextArrow" presStyleLbl="node1" presStyleIdx="3" presStyleCnt="4" custLinFactNeighborX="-73034" custLinFactNeighborY="5729"/>
      <dgm:spPr/>
      <dgm:t>
        <a:bodyPr/>
        <a:lstStyle/>
        <a:p>
          <a:endParaRPr lang="id-ID"/>
        </a:p>
      </dgm:t>
    </dgm:pt>
  </dgm:ptLst>
  <dgm:cxnLst>
    <dgm:cxn modelId="{97AF5E08-E3BD-431D-BA3D-C999AF0A3FE8}" type="presOf" srcId="{A466A8BC-7011-49EC-8685-E1898059A2EF}" destId="{BC7A903F-235A-4453-B10B-9DC8F475C921}" srcOrd="0" destOrd="0" presId="urn:microsoft.com/office/officeart/2005/8/layout/process4"/>
    <dgm:cxn modelId="{32E9E4CE-FD4B-4E79-9301-3C30561C7929}" type="presOf" srcId="{48F81BD5-C81E-4857-951B-DDE25EB239D1}" destId="{8ED91DE8-619C-45B5-A437-C7F664D37919}" srcOrd="0" destOrd="0" presId="urn:microsoft.com/office/officeart/2005/8/layout/process4"/>
    <dgm:cxn modelId="{B713078C-FF6A-4583-B5F0-CADE030C84A9}" srcId="{EADE7CB4-CC69-4BE5-8B4B-D8846F533635}" destId="{2C163DD0-1BE6-4EB3-A6A1-CDBFE5F5B88C}" srcOrd="1" destOrd="0" parTransId="{AD2100E1-F172-4EB2-A8CA-28314FFE9DA7}" sibTransId="{C36049C0-9432-4286-863A-F6B3B50C3E9A}"/>
    <dgm:cxn modelId="{180A2B9D-8FA0-4BD6-9522-18E94FA09958}" type="presOf" srcId="{730ADDFC-348F-4074-81D7-A204AB77E790}" destId="{4A08C372-A3E0-4A2C-84E6-B71C3E33C5FC}" srcOrd="0" destOrd="0" presId="urn:microsoft.com/office/officeart/2005/8/layout/process4"/>
    <dgm:cxn modelId="{54A02F31-31DD-45BC-9F99-0352E39EE0AD}" type="presOf" srcId="{FE92B674-4AB9-4768-B468-8B1F89E4D056}" destId="{C56D6A92-E1D7-46A9-AA21-D68ACBA704BF}" srcOrd="0" destOrd="0" presId="urn:microsoft.com/office/officeart/2005/8/layout/process4"/>
    <dgm:cxn modelId="{3978FDC0-CAF5-45A2-8487-CFEB23039E5E}" srcId="{EADE7CB4-CC69-4BE5-8B4B-D8846F533635}" destId="{FC39A963-A7FA-4801-A07D-017771CE087D}" srcOrd="2" destOrd="0" parTransId="{C0E4685B-CA7D-4495-89A4-3B382EA0BEBB}" sibTransId="{8BC57648-BE72-45A2-84E8-B241B117F75E}"/>
    <dgm:cxn modelId="{AADDCB19-C16D-4BF5-B099-B8BF1904A03C}" type="presOf" srcId="{2C163DD0-1BE6-4EB3-A6A1-CDBFE5F5B88C}" destId="{FA1AE0E7-4881-48E3-B0AF-35A7D8BF6F88}" srcOrd="0" destOrd="0" presId="urn:microsoft.com/office/officeart/2005/8/layout/process4"/>
    <dgm:cxn modelId="{D1C97506-2E0B-4DD9-92B9-88DD73747398}" type="presOf" srcId="{1AD7507A-06F1-4083-94AA-989D16D6F2AA}" destId="{EE115FFA-490D-46A6-9EE5-BFBE60D725F0}" srcOrd="0" destOrd="0" presId="urn:microsoft.com/office/officeart/2005/8/layout/process4"/>
    <dgm:cxn modelId="{879C4976-335D-428B-8B52-9D320285FC3B}" srcId="{6346738D-F484-4D7D-9306-B7859D802AB3}" destId="{730ADDFC-348F-4074-81D7-A204AB77E790}" srcOrd="2" destOrd="0" parTransId="{FD3AEE5A-1BE2-4761-8C58-6176001635E6}" sibTransId="{5601FF9B-59BF-41DC-802A-FD45831DAC0A}"/>
    <dgm:cxn modelId="{7397C22D-6071-438D-A553-7124B75907CB}" srcId="{EADE7CB4-CC69-4BE5-8B4B-D8846F533635}" destId="{6346738D-F484-4D7D-9306-B7859D802AB3}" srcOrd="3" destOrd="0" parTransId="{F388E470-D62B-4EB6-831F-30C82AB2B692}" sibTransId="{FECA6A9A-E22A-492F-B0A8-E1721B6E24E6}"/>
    <dgm:cxn modelId="{1D89AAE2-EEA3-4522-825A-487E4DC8D02A}" srcId="{6346738D-F484-4D7D-9306-B7859D802AB3}" destId="{FE92B674-4AB9-4768-B468-8B1F89E4D056}" srcOrd="3" destOrd="0" parTransId="{9C8D5580-A752-42A2-B651-3D008FAC2E2A}" sibTransId="{1144B2EB-6C93-4641-8A1B-BB5EED2C4B42}"/>
    <dgm:cxn modelId="{C85FF73E-0EE8-45EA-AE39-A8905CC7F48E}" srcId="{6346738D-F484-4D7D-9306-B7859D802AB3}" destId="{48F81BD5-C81E-4857-951B-DDE25EB239D1}" srcOrd="0" destOrd="0" parTransId="{23DEE916-01F7-4428-A3B5-A55BAC603C59}" sibTransId="{B4A3D047-4665-46C1-A064-194A9EDDC983}"/>
    <dgm:cxn modelId="{EAC48C53-E105-4979-86A1-2C2DC3B0CEAD}" type="presOf" srcId="{2C163DD0-1BE6-4EB3-A6A1-CDBFE5F5B88C}" destId="{69326A02-CA58-470A-877C-BA5F55F52B76}" srcOrd="1" destOrd="0" presId="urn:microsoft.com/office/officeart/2005/8/layout/process4"/>
    <dgm:cxn modelId="{EE92EFD4-E2FB-45D3-9229-F4282ADA1E3E}" srcId="{2C163DD0-1BE6-4EB3-A6A1-CDBFE5F5B88C}" destId="{6D7747FD-648B-4372-994C-EE4D0D03EB46}" srcOrd="1" destOrd="0" parTransId="{078F5386-9E35-430B-AE01-B2A900DCD636}" sibTransId="{62CDB0E3-D0C9-4D99-B236-28272FE92975}"/>
    <dgm:cxn modelId="{FD01092B-CFA6-4ED6-9F08-FCC11FBB041E}" type="presOf" srcId="{6346738D-F484-4D7D-9306-B7859D802AB3}" destId="{5719B81B-4845-4D73-8E04-E1819DBA7B7E}" srcOrd="0" destOrd="0" presId="urn:microsoft.com/office/officeart/2005/8/layout/process4"/>
    <dgm:cxn modelId="{437CA58A-5BF4-4CE6-A38E-B52D1E56575B}" type="presOf" srcId="{6D7747FD-648B-4372-994C-EE4D0D03EB46}" destId="{23B91384-2664-44CD-91B0-2714315F6038}" srcOrd="0" destOrd="0" presId="urn:microsoft.com/office/officeart/2005/8/layout/process4"/>
    <dgm:cxn modelId="{63B8D8C2-2A1B-40E6-8740-2DF4D3C24B8A}" srcId="{2C163DD0-1BE6-4EB3-A6A1-CDBFE5F5B88C}" destId="{E8152012-2217-491C-8B34-F47089012056}" srcOrd="0" destOrd="0" parTransId="{F8995624-5617-4D0E-8778-31669C4B6028}" sibTransId="{22AB792F-E33D-428A-B3F4-33B3841162B3}"/>
    <dgm:cxn modelId="{EC67DBFE-E2FD-477A-B154-490AF5E71395}" srcId="{EADE7CB4-CC69-4BE5-8B4B-D8846F533635}" destId="{A466A8BC-7011-49EC-8685-E1898059A2EF}" srcOrd="0" destOrd="0" parTransId="{14D40391-5359-4E89-85C1-81AB30256453}" sibTransId="{521D6D66-F05C-4791-A56D-75D822678C56}"/>
    <dgm:cxn modelId="{338CABD1-ECF9-4FA7-BDC8-D3E972130D9D}" type="presOf" srcId="{6346738D-F484-4D7D-9306-B7859D802AB3}" destId="{11889482-AC0F-422D-BE21-0D7125CD276F}" srcOrd="1" destOrd="0" presId="urn:microsoft.com/office/officeart/2005/8/layout/process4"/>
    <dgm:cxn modelId="{EA8FE74E-F9C3-4735-949E-ABE7F6E5E33F}" srcId="{6346738D-F484-4D7D-9306-B7859D802AB3}" destId="{1AD7507A-06F1-4083-94AA-989D16D6F2AA}" srcOrd="1" destOrd="0" parTransId="{9E7970CF-F8E9-47DB-8F0C-90EA85958118}" sibTransId="{ABC6BE21-CAC6-42D1-93C5-F5C93B24A641}"/>
    <dgm:cxn modelId="{8B74A369-FD35-4A35-BB9E-5A472760AE75}" type="presOf" srcId="{E8152012-2217-491C-8B34-F47089012056}" destId="{4C5D3B32-E71A-4CC6-86E7-3D79486B300C}" srcOrd="0" destOrd="0" presId="urn:microsoft.com/office/officeart/2005/8/layout/process4"/>
    <dgm:cxn modelId="{D2F4A6E6-E1F1-4AA1-94B3-067CC6F8B76B}" type="presOf" srcId="{FC39A963-A7FA-4801-A07D-017771CE087D}" destId="{809451A2-DAFF-4B53-8B04-02E19E2FEEA8}" srcOrd="0" destOrd="0" presId="urn:microsoft.com/office/officeart/2005/8/layout/process4"/>
    <dgm:cxn modelId="{B481D9B5-944D-4C44-BA6B-2ADAF9CAEE0E}" type="presOf" srcId="{EADE7CB4-CC69-4BE5-8B4B-D8846F533635}" destId="{C43D24CE-29E2-4F30-BC23-1B7514DCBB3C}" srcOrd="0" destOrd="0" presId="urn:microsoft.com/office/officeart/2005/8/layout/process4"/>
    <dgm:cxn modelId="{32160379-95FE-44EE-9EFE-596F323988E6}" type="presParOf" srcId="{C43D24CE-29E2-4F30-BC23-1B7514DCBB3C}" destId="{A36FBF16-B23B-4261-BBC2-837768BBCA4F}" srcOrd="0" destOrd="0" presId="urn:microsoft.com/office/officeart/2005/8/layout/process4"/>
    <dgm:cxn modelId="{4AE41529-1F76-4E58-8341-A4F8832A0DEF}" type="presParOf" srcId="{A36FBF16-B23B-4261-BBC2-837768BBCA4F}" destId="{5719B81B-4845-4D73-8E04-E1819DBA7B7E}" srcOrd="0" destOrd="0" presId="urn:microsoft.com/office/officeart/2005/8/layout/process4"/>
    <dgm:cxn modelId="{C151E88B-55E7-49EB-B3C8-C96F67493179}" type="presParOf" srcId="{A36FBF16-B23B-4261-BBC2-837768BBCA4F}" destId="{11889482-AC0F-422D-BE21-0D7125CD276F}" srcOrd="1" destOrd="0" presId="urn:microsoft.com/office/officeart/2005/8/layout/process4"/>
    <dgm:cxn modelId="{83FD6981-72FC-4310-8C5C-986E05C37E9A}" type="presParOf" srcId="{A36FBF16-B23B-4261-BBC2-837768BBCA4F}" destId="{839D0087-84F9-4FA5-8F6D-6D1A5365543B}" srcOrd="2" destOrd="0" presId="urn:microsoft.com/office/officeart/2005/8/layout/process4"/>
    <dgm:cxn modelId="{3B46A13B-3FE3-473C-AC09-B5EB4FAFB24A}" type="presParOf" srcId="{839D0087-84F9-4FA5-8F6D-6D1A5365543B}" destId="{8ED91DE8-619C-45B5-A437-C7F664D37919}" srcOrd="0" destOrd="0" presId="urn:microsoft.com/office/officeart/2005/8/layout/process4"/>
    <dgm:cxn modelId="{0E65258D-277A-44A8-A541-718FB01A3EBB}" type="presParOf" srcId="{839D0087-84F9-4FA5-8F6D-6D1A5365543B}" destId="{EE115FFA-490D-46A6-9EE5-BFBE60D725F0}" srcOrd="1" destOrd="0" presId="urn:microsoft.com/office/officeart/2005/8/layout/process4"/>
    <dgm:cxn modelId="{BA527805-5318-480F-8F13-7338651CC04F}" type="presParOf" srcId="{839D0087-84F9-4FA5-8F6D-6D1A5365543B}" destId="{4A08C372-A3E0-4A2C-84E6-B71C3E33C5FC}" srcOrd="2" destOrd="0" presId="urn:microsoft.com/office/officeart/2005/8/layout/process4"/>
    <dgm:cxn modelId="{C31587C6-9966-44D4-9B4D-430F414B8B4C}" type="presParOf" srcId="{839D0087-84F9-4FA5-8F6D-6D1A5365543B}" destId="{C56D6A92-E1D7-46A9-AA21-D68ACBA704BF}" srcOrd="3" destOrd="0" presId="urn:microsoft.com/office/officeart/2005/8/layout/process4"/>
    <dgm:cxn modelId="{6FF6C126-DCD4-440F-8716-3BC45108B7A7}" type="presParOf" srcId="{C43D24CE-29E2-4F30-BC23-1B7514DCBB3C}" destId="{200B4868-E673-4477-9410-D35E5BDCFA93}" srcOrd="1" destOrd="0" presId="urn:microsoft.com/office/officeart/2005/8/layout/process4"/>
    <dgm:cxn modelId="{D79AFB05-B507-45EB-B8CC-1071D0FFA0A5}" type="presParOf" srcId="{C43D24CE-29E2-4F30-BC23-1B7514DCBB3C}" destId="{206F517F-FFF0-4EB2-8942-463B25203845}" srcOrd="2" destOrd="0" presId="urn:microsoft.com/office/officeart/2005/8/layout/process4"/>
    <dgm:cxn modelId="{EBD8A406-F653-4863-BDC6-745E704EB8AB}" type="presParOf" srcId="{206F517F-FFF0-4EB2-8942-463B25203845}" destId="{809451A2-DAFF-4B53-8B04-02E19E2FEEA8}" srcOrd="0" destOrd="0" presId="urn:microsoft.com/office/officeart/2005/8/layout/process4"/>
    <dgm:cxn modelId="{56F96521-D983-4CB7-9102-6F915134F32B}" type="presParOf" srcId="{C43D24CE-29E2-4F30-BC23-1B7514DCBB3C}" destId="{736A6B86-E943-4BE6-A4CA-E19071C6DB19}" srcOrd="3" destOrd="0" presId="urn:microsoft.com/office/officeart/2005/8/layout/process4"/>
    <dgm:cxn modelId="{C6C3C851-D41A-4F33-8DAA-E85C574D510B}" type="presParOf" srcId="{C43D24CE-29E2-4F30-BC23-1B7514DCBB3C}" destId="{B0B538AD-47F2-4D19-863C-64A91C0BAFED}" srcOrd="4" destOrd="0" presId="urn:microsoft.com/office/officeart/2005/8/layout/process4"/>
    <dgm:cxn modelId="{53513E31-6AB6-47C6-8F7A-ADEA46EEB125}" type="presParOf" srcId="{B0B538AD-47F2-4D19-863C-64A91C0BAFED}" destId="{FA1AE0E7-4881-48E3-B0AF-35A7D8BF6F88}" srcOrd="0" destOrd="0" presId="urn:microsoft.com/office/officeart/2005/8/layout/process4"/>
    <dgm:cxn modelId="{A2FCA4B8-7C9B-4698-AC47-0AE2DC265297}" type="presParOf" srcId="{B0B538AD-47F2-4D19-863C-64A91C0BAFED}" destId="{69326A02-CA58-470A-877C-BA5F55F52B76}" srcOrd="1" destOrd="0" presId="urn:microsoft.com/office/officeart/2005/8/layout/process4"/>
    <dgm:cxn modelId="{A5D209FB-1D30-4833-824B-D68644857255}" type="presParOf" srcId="{B0B538AD-47F2-4D19-863C-64A91C0BAFED}" destId="{63F3ECF2-E09D-4817-8D0F-0B44D199CF9D}" srcOrd="2" destOrd="0" presId="urn:microsoft.com/office/officeart/2005/8/layout/process4"/>
    <dgm:cxn modelId="{BDFCCF13-35A1-4AFB-B461-3EF9153A7640}" type="presParOf" srcId="{63F3ECF2-E09D-4817-8D0F-0B44D199CF9D}" destId="{4C5D3B32-E71A-4CC6-86E7-3D79486B300C}" srcOrd="0" destOrd="0" presId="urn:microsoft.com/office/officeart/2005/8/layout/process4"/>
    <dgm:cxn modelId="{C64DAD23-2F84-40A8-8265-AEAC864BE04D}" type="presParOf" srcId="{63F3ECF2-E09D-4817-8D0F-0B44D199CF9D}" destId="{23B91384-2664-44CD-91B0-2714315F6038}" srcOrd="1" destOrd="0" presId="urn:microsoft.com/office/officeart/2005/8/layout/process4"/>
    <dgm:cxn modelId="{363011D5-E466-4F6E-B94B-ADE5035D28F1}" type="presParOf" srcId="{C43D24CE-29E2-4F30-BC23-1B7514DCBB3C}" destId="{4A1ADD88-976E-4701-9F78-F2FA0B8337B8}" srcOrd="5" destOrd="0" presId="urn:microsoft.com/office/officeart/2005/8/layout/process4"/>
    <dgm:cxn modelId="{730D8E01-DB98-4C0B-BD80-4676B0C181F3}" type="presParOf" srcId="{C43D24CE-29E2-4F30-BC23-1B7514DCBB3C}" destId="{501760CA-8115-4FA7-A9D0-4C2322AF0519}" srcOrd="6" destOrd="0" presId="urn:microsoft.com/office/officeart/2005/8/layout/process4"/>
    <dgm:cxn modelId="{AB98790C-9CE8-4124-AD56-BE589CE5A3C4}" type="presParOf" srcId="{501760CA-8115-4FA7-A9D0-4C2322AF0519}" destId="{BC7A903F-235A-4453-B10B-9DC8F475C921}"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17CAF-B1E5-4407-AA57-3D2EEF98264F}" type="datetimeFigureOut">
              <a:rPr lang="id-ID" smtClean="0"/>
              <a:pPr/>
              <a:t>29/11/2013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A9E64-49D5-43BF-9258-AAF84096E907}"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F4BDA8B-D82D-42F9-8DB7-13DBE620A6AF}" type="slidenum">
              <a:rPr lang="en-US" sz="1200"/>
              <a:pPr algn="r"/>
              <a:t>11</a:t>
            </a:fld>
            <a:endParaRPr lang="en-US" sz="1200"/>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7F4633B-F43E-4881-B236-D2583E1D96A4}" type="slidenum">
              <a:rPr lang="en-US" sz="1200"/>
              <a:pPr algn="r" eaLnBrk="0" hangingPunct="0"/>
              <a:t>11</a:t>
            </a:fld>
            <a:endParaRPr lang="en-US" sz="1200"/>
          </a:p>
        </p:txBody>
      </p:sp>
      <p:sp>
        <p:nvSpPr>
          <p:cNvPr id="64516"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451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C44A6DB-327F-435F-8067-87BA0CF0BE8F}" type="slidenum">
              <a:rPr lang="en-US" smtClean="0"/>
              <a:pPr/>
              <a:t>30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00118C0-0F93-4A84-9BFF-A0316F4EE28A}" type="slidenum">
              <a:rPr lang="en-US" smtClean="0"/>
              <a:pPr/>
              <a:t>31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75A9E64-49D5-43BF-9258-AAF84096E907}" type="slidenum">
              <a:rPr lang="id-ID" smtClean="0"/>
              <a:pPr/>
              <a:t>32</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a:noFill/>
          <a:ln/>
        </p:spPr>
        <p:txBody>
          <a:bodyPr/>
          <a:lstStyle/>
          <a:p>
            <a:endParaRPr lang="id-ID" dirty="0" smtClean="0">
              <a:latin typeface="Arial" pitchFamily="34" charset="0"/>
            </a:endParaRPr>
          </a:p>
        </p:txBody>
      </p:sp>
      <p:sp>
        <p:nvSpPr>
          <p:cNvPr id="22532" name="Slide Number Placeholder 3"/>
          <p:cNvSpPr>
            <a:spLocks noGrp="1"/>
          </p:cNvSpPr>
          <p:nvPr>
            <p:ph type="sldNum" sz="quarter" idx="5"/>
          </p:nvPr>
        </p:nvSpPr>
        <p:spPr>
          <a:noFill/>
        </p:spPr>
        <p:txBody>
          <a:bodyPr/>
          <a:lstStyle/>
          <a:p>
            <a:fld id="{CAB925CF-2D10-40C0-8CBD-FF1243AE0E3B}" type="slidenum">
              <a:rPr lang="en-US" smtClean="0"/>
              <a:pPr/>
              <a:t>16</a:t>
            </a:fld>
            <a:endParaRPr lang="en-US" smtClean="0"/>
          </a:p>
        </p:txBody>
      </p:sp>
    </p:spTree>
    <p:extLst>
      <p:ext uri="{BB962C8B-B14F-4D97-AF65-F5344CB8AC3E}">
        <p14:creationId xmlns="" xmlns:p14="http://schemas.microsoft.com/office/powerpoint/2010/main" val="155519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Upaya untuk memutus mata rantai penularan dilakukan baik pada tahap jentik, nyamuk dewasa dan pada penderita. </a:t>
            </a:r>
          </a:p>
          <a:p>
            <a:r>
              <a:rPr lang="en-US" smtClean="0"/>
              <a:t>Untuk meniadakan jentik nyamuk, dilakukan kegiatan Pemberantasan sarang nyamuk (PSN). Kegiatan PSN dilakukan oleh warga dengan dibantu oleh juru pemantau jentik (jumantik) didampingi dengan kegiatan pemantauan jentik berkala.</a:t>
            </a:r>
          </a:p>
          <a:p>
            <a:r>
              <a:rPr lang="en-US" smtClean="0"/>
              <a:t>Untuk memutus penularan oleh nyamuk dewasa, dilakukan fogging (pengasapan) terfokus. Perlu disadari bahwa upaya fogging mempunyai dampak negatif seperti menciptakan polusi, biaya tinggi dan potensi timbulnya kekebalan pada nyamuk terhadap jenis insektisida tertentu.</a:t>
            </a:r>
          </a:p>
          <a:p>
            <a:r>
              <a:rPr lang="en-US" smtClean="0"/>
              <a:t>Perawatan pasien di rumah sakit, selain untuk menurunkan risiko penularan antar manusia, juga untuk mengurangi risiko terjadinya kasus fatal. </a:t>
            </a:r>
          </a:p>
        </p:txBody>
      </p:sp>
      <p:sp>
        <p:nvSpPr>
          <p:cNvPr id="4" name="Slide Number Placeholder 3"/>
          <p:cNvSpPr>
            <a:spLocks noGrp="1"/>
          </p:cNvSpPr>
          <p:nvPr>
            <p:ph type="sldNum" sz="quarter" idx="5"/>
          </p:nvPr>
        </p:nvSpPr>
        <p:spPr/>
        <p:txBody>
          <a:bodyPr/>
          <a:lstStyle/>
          <a:p>
            <a:pPr>
              <a:defRPr/>
            </a:pPr>
            <a:fld id="{3298BAC2-DBB8-43D0-8319-04249AE4CAE7}" type="slidenum">
              <a:rPr lang="en-US" smtClean="0"/>
              <a:pPr>
                <a:defRPr/>
              </a:pPr>
              <a:t>18</a:t>
            </a:fld>
            <a:endParaRPr lang="en-US" dirty="0"/>
          </a:p>
        </p:txBody>
      </p:sp>
    </p:spTree>
    <p:extLst>
      <p:ext uri="{BB962C8B-B14F-4D97-AF65-F5344CB8AC3E}">
        <p14:creationId xmlns="" xmlns:p14="http://schemas.microsoft.com/office/powerpoint/2010/main" val="324562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Upaya</a:t>
            </a:r>
            <a:r>
              <a:rPr lang="en-US" dirty="0" smtClean="0"/>
              <a:t> </a:t>
            </a:r>
            <a:r>
              <a:rPr lang="en-US" dirty="0" err="1" smtClean="0"/>
              <a:t>pengendalian</a:t>
            </a:r>
            <a:r>
              <a:rPr lang="en-US" dirty="0" smtClean="0"/>
              <a:t> DBD </a:t>
            </a:r>
            <a:r>
              <a:rPr lang="en-US" dirty="0" err="1" smtClean="0"/>
              <a:t>dilakukan</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berbagai</a:t>
            </a:r>
            <a:r>
              <a:rPr lang="en-US" dirty="0" smtClean="0"/>
              <a:t> </a:t>
            </a:r>
            <a:r>
              <a:rPr lang="en-US" dirty="0" err="1" smtClean="0"/>
              <a:t>tantangan</a:t>
            </a:r>
            <a:r>
              <a:rPr lang="en-US" dirty="0" smtClean="0"/>
              <a:t>. </a:t>
            </a:r>
            <a:r>
              <a:rPr lang="en-US" dirty="0" err="1" smtClean="0"/>
              <a:t>Menciptakan</a:t>
            </a:r>
            <a:r>
              <a:rPr lang="en-US" dirty="0" smtClean="0"/>
              <a:t> </a:t>
            </a:r>
            <a:r>
              <a:rPr lang="en-US" dirty="0" err="1" smtClean="0"/>
              <a:t>kesadaran</a:t>
            </a:r>
            <a:r>
              <a:rPr lang="en-US" dirty="0" smtClean="0"/>
              <a:t> </a:t>
            </a:r>
            <a:r>
              <a:rPr lang="en-US" dirty="0" err="1" smtClean="0"/>
              <a:t>masyarakat</a:t>
            </a:r>
            <a:r>
              <a:rPr lang="en-US" dirty="0" smtClean="0"/>
              <a:t> </a:t>
            </a:r>
            <a:r>
              <a:rPr lang="en-US" dirty="0" err="1" smtClean="0"/>
              <a:t>untuk</a:t>
            </a:r>
            <a:r>
              <a:rPr lang="en-US" dirty="0" smtClean="0"/>
              <a:t> </a:t>
            </a:r>
            <a:r>
              <a:rPr lang="en-US" dirty="0" err="1" smtClean="0"/>
              <a:t>menjadi</a:t>
            </a:r>
            <a:r>
              <a:rPr lang="en-US" dirty="0" smtClean="0"/>
              <a:t> </a:t>
            </a:r>
            <a:r>
              <a:rPr lang="en-US" dirty="0" err="1" smtClean="0"/>
              <a:t>jumantik</a:t>
            </a:r>
            <a:r>
              <a:rPr lang="en-US" dirty="0" smtClean="0"/>
              <a:t> </a:t>
            </a:r>
            <a:r>
              <a:rPr lang="en-US" dirty="0" err="1" smtClean="0"/>
              <a:t>bagi</a:t>
            </a:r>
            <a:r>
              <a:rPr lang="en-US" dirty="0" smtClean="0"/>
              <a:t> </a:t>
            </a:r>
            <a:r>
              <a:rPr lang="en-US" dirty="0" err="1" smtClean="0"/>
              <a:t>rumah</a:t>
            </a:r>
            <a:r>
              <a:rPr lang="en-US" dirty="0" smtClean="0"/>
              <a:t> </a:t>
            </a:r>
            <a:r>
              <a:rPr lang="en-US" dirty="0" err="1" smtClean="0"/>
              <a:t>dan</a:t>
            </a:r>
            <a:r>
              <a:rPr lang="en-US" dirty="0" smtClean="0"/>
              <a:t> </a:t>
            </a:r>
            <a:r>
              <a:rPr lang="en-US" dirty="0" err="1" smtClean="0"/>
              <a:t>lingkungannya</a:t>
            </a:r>
            <a:r>
              <a:rPr lang="en-US" dirty="0" smtClean="0"/>
              <a:t> </a:t>
            </a:r>
            <a:r>
              <a:rPr lang="en-US" dirty="0" err="1" smtClean="0"/>
              <a:t>sendiri</a:t>
            </a:r>
            <a:r>
              <a:rPr lang="en-US" dirty="0" smtClean="0"/>
              <a:t> </a:t>
            </a:r>
            <a:r>
              <a:rPr lang="en-US" dirty="0" err="1" smtClean="0"/>
              <a:t>atau</a:t>
            </a:r>
            <a:r>
              <a:rPr lang="en-US" dirty="0" smtClean="0"/>
              <a:t> </a:t>
            </a:r>
            <a:r>
              <a:rPr lang="en-US" i="1" dirty="0" smtClean="0"/>
              <a:t>self </a:t>
            </a:r>
            <a:r>
              <a:rPr lang="en-US" i="1" dirty="0" err="1" smtClean="0"/>
              <a:t>jumantik</a:t>
            </a:r>
            <a:r>
              <a:rPr lang="en-US" i="1" dirty="0" smtClean="0"/>
              <a:t>, </a:t>
            </a:r>
            <a:r>
              <a:rPr lang="en-US" dirty="0" err="1" smtClean="0"/>
              <a:t>dilakukan</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keterbatasan</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jumantik</a:t>
            </a:r>
            <a:r>
              <a:rPr lang="en-US" dirty="0" smtClean="0"/>
              <a:t>. </a:t>
            </a:r>
            <a:r>
              <a:rPr lang="en-US" dirty="0" err="1" smtClean="0"/>
              <a:t>Konsep</a:t>
            </a:r>
            <a:r>
              <a:rPr lang="en-US" dirty="0" smtClean="0"/>
              <a:t> </a:t>
            </a:r>
            <a:r>
              <a:rPr lang="en-US" dirty="0" err="1" smtClean="0"/>
              <a:t>sosialisasi</a:t>
            </a:r>
            <a:r>
              <a:rPr lang="en-US" dirty="0" smtClean="0"/>
              <a:t> PSN yang </a:t>
            </a:r>
            <a:r>
              <a:rPr lang="en-US" dirty="0" err="1" smtClean="0"/>
              <a:t>dikemas</a:t>
            </a:r>
            <a:r>
              <a:rPr lang="en-US" dirty="0" smtClean="0"/>
              <a:t> </a:t>
            </a:r>
            <a:r>
              <a:rPr lang="en-US" dirty="0" err="1" smtClean="0"/>
              <a:t>dalam</a:t>
            </a:r>
            <a:r>
              <a:rPr lang="en-US" dirty="0" smtClean="0"/>
              <a:t> </a:t>
            </a:r>
            <a:r>
              <a:rPr lang="en-US" dirty="0" err="1" smtClean="0"/>
              <a:t>suatu</a:t>
            </a:r>
            <a:r>
              <a:rPr lang="en-US" dirty="0" smtClean="0"/>
              <a:t> </a:t>
            </a:r>
            <a:r>
              <a:rPr lang="en-US" dirty="0" err="1" smtClean="0"/>
              <a:t>kampanye</a:t>
            </a:r>
            <a:r>
              <a:rPr lang="en-US" dirty="0" smtClean="0"/>
              <a:t> stop DBD </a:t>
            </a:r>
            <a:r>
              <a:rPr lang="en-US" dirty="0" err="1" smtClean="0"/>
              <a:t>dilakukan</a:t>
            </a:r>
            <a:r>
              <a:rPr lang="en-US" dirty="0" smtClean="0"/>
              <a:t> </a:t>
            </a:r>
            <a:r>
              <a:rPr lang="en-US" dirty="0" err="1" smtClean="0"/>
              <a:t>untuk</a:t>
            </a:r>
            <a:r>
              <a:rPr lang="en-US" dirty="0" smtClean="0"/>
              <a:t> </a:t>
            </a:r>
            <a:r>
              <a:rPr lang="en-US" dirty="0" err="1" smtClean="0"/>
              <a:t>membudayakan</a:t>
            </a:r>
            <a:r>
              <a:rPr lang="en-US" dirty="0" smtClean="0"/>
              <a:t> PSN </a:t>
            </a:r>
            <a:r>
              <a:rPr lang="en-US" dirty="0" err="1" smtClean="0"/>
              <a:t>pada</a:t>
            </a:r>
            <a:r>
              <a:rPr lang="en-US" dirty="0" smtClean="0"/>
              <a:t> </a:t>
            </a:r>
            <a:r>
              <a:rPr lang="en-US" dirty="0" err="1" smtClean="0"/>
              <a:t>warga</a:t>
            </a:r>
            <a:r>
              <a:rPr lang="en-US" dirty="0" smtClean="0"/>
              <a:t> Jakarta.</a:t>
            </a:r>
          </a:p>
          <a:p>
            <a:r>
              <a:rPr lang="en-US" dirty="0" err="1" smtClean="0"/>
              <a:t>Selain</a:t>
            </a:r>
            <a:r>
              <a:rPr lang="en-US" dirty="0" smtClean="0"/>
              <a:t> </a:t>
            </a:r>
            <a:r>
              <a:rPr lang="en-US" dirty="0" err="1" smtClean="0"/>
              <a:t>itu</a:t>
            </a:r>
            <a:r>
              <a:rPr lang="en-US" dirty="0" smtClean="0"/>
              <a:t> </a:t>
            </a:r>
            <a:r>
              <a:rPr lang="en-US" dirty="0" err="1" smtClean="0"/>
              <a:t>untuk</a:t>
            </a:r>
            <a:r>
              <a:rPr lang="en-US" dirty="0" smtClean="0"/>
              <a:t> </a:t>
            </a:r>
            <a:r>
              <a:rPr lang="en-US" dirty="0" err="1" smtClean="0"/>
              <a:t>mendorong</a:t>
            </a:r>
            <a:r>
              <a:rPr lang="en-US" dirty="0" smtClean="0"/>
              <a:t> </a:t>
            </a:r>
            <a:r>
              <a:rPr lang="en-US" dirty="0" err="1" smtClean="0"/>
              <a:t>keterlibatan</a:t>
            </a:r>
            <a:r>
              <a:rPr lang="en-US" dirty="0" smtClean="0"/>
              <a:t> </a:t>
            </a:r>
            <a:r>
              <a:rPr lang="en-US" dirty="0" err="1" smtClean="0"/>
              <a:t>seluruh</a:t>
            </a:r>
            <a:r>
              <a:rPr lang="en-US" dirty="0" smtClean="0"/>
              <a:t> </a:t>
            </a:r>
            <a:r>
              <a:rPr lang="en-US" dirty="0" err="1" smtClean="0"/>
              <a:t>sektor</a:t>
            </a:r>
            <a:r>
              <a:rPr lang="en-US" dirty="0" smtClean="0"/>
              <a:t> </a:t>
            </a:r>
            <a:r>
              <a:rPr lang="en-US" dirty="0" err="1" smtClean="0"/>
              <a:t>di</a:t>
            </a:r>
            <a:r>
              <a:rPr lang="en-US" dirty="0" smtClean="0"/>
              <a:t> </a:t>
            </a:r>
            <a:r>
              <a:rPr lang="en-US" dirty="0" err="1" smtClean="0"/>
              <a:t>jajaran</a:t>
            </a:r>
            <a:r>
              <a:rPr lang="en-US" dirty="0" smtClean="0"/>
              <a:t> </a:t>
            </a:r>
            <a:r>
              <a:rPr lang="en-US" dirty="0" err="1" smtClean="0"/>
              <a:t>pemerintahan</a:t>
            </a:r>
            <a:r>
              <a:rPr lang="en-US" dirty="0" smtClean="0"/>
              <a:t>, </a:t>
            </a:r>
            <a:r>
              <a:rPr lang="en-US" dirty="0" err="1" smtClean="0"/>
              <a:t>meningkatkan</a:t>
            </a:r>
            <a:r>
              <a:rPr lang="en-US" dirty="0" smtClean="0"/>
              <a:t> </a:t>
            </a:r>
            <a:r>
              <a:rPr lang="en-US" dirty="0" err="1" smtClean="0"/>
              <a:t>kesadaran</a:t>
            </a:r>
            <a:r>
              <a:rPr lang="en-US" dirty="0" smtClean="0"/>
              <a:t> </a:t>
            </a:r>
            <a:r>
              <a:rPr lang="en-US" dirty="0" err="1" smtClean="0"/>
              <a:t>bahwa</a:t>
            </a:r>
            <a:r>
              <a:rPr lang="en-US" dirty="0" smtClean="0"/>
              <a:t> DBD </a:t>
            </a:r>
            <a:r>
              <a:rPr lang="en-US" dirty="0" err="1" smtClean="0"/>
              <a:t>merupakan</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bersama</a:t>
            </a:r>
            <a:r>
              <a:rPr lang="en-US" dirty="0" smtClean="0"/>
              <a:t>, </a:t>
            </a:r>
            <a:r>
              <a:rPr lang="en-US" dirty="0" err="1" smtClean="0"/>
              <a:t>maka</a:t>
            </a:r>
            <a:r>
              <a:rPr lang="en-US" dirty="0" smtClean="0"/>
              <a:t> </a:t>
            </a:r>
            <a:r>
              <a:rPr lang="en-US" dirty="0" err="1" smtClean="0"/>
              <a:t>seluruh</a:t>
            </a:r>
            <a:r>
              <a:rPr lang="en-US" dirty="0" smtClean="0"/>
              <a:t> </a:t>
            </a:r>
            <a:r>
              <a:rPr lang="en-US" dirty="0" err="1" smtClean="0"/>
              <a:t>jajaran</a:t>
            </a:r>
            <a:r>
              <a:rPr lang="en-US" dirty="0" smtClean="0"/>
              <a:t> </a:t>
            </a:r>
            <a:r>
              <a:rPr lang="en-US" dirty="0" err="1" smtClean="0"/>
              <a:t>pemerintah</a:t>
            </a:r>
            <a:r>
              <a:rPr lang="en-US" dirty="0" smtClean="0"/>
              <a:t> </a:t>
            </a:r>
            <a:r>
              <a:rPr lang="en-US" dirty="0" err="1" smtClean="0"/>
              <a:t>daerah</a:t>
            </a:r>
            <a:r>
              <a:rPr lang="en-US" dirty="0" smtClean="0"/>
              <a:t> </a:t>
            </a:r>
            <a:r>
              <a:rPr lang="en-US" dirty="0" err="1" smtClean="0"/>
              <a:t>dilibatkan</a:t>
            </a:r>
            <a:r>
              <a:rPr lang="en-US" dirty="0" smtClean="0"/>
              <a:t> </a:t>
            </a:r>
            <a:r>
              <a:rPr lang="en-US" dirty="0" err="1" smtClean="0"/>
              <a:t>sebagai</a:t>
            </a:r>
            <a:r>
              <a:rPr lang="en-US" dirty="0" smtClean="0"/>
              <a:t> </a:t>
            </a:r>
            <a:r>
              <a:rPr lang="en-US" dirty="0" err="1" smtClean="0"/>
              <a:t>penanggung</a:t>
            </a:r>
            <a:r>
              <a:rPr lang="en-US" dirty="0" smtClean="0"/>
              <a:t> </a:t>
            </a:r>
            <a:r>
              <a:rPr lang="en-US" dirty="0" err="1" smtClean="0"/>
              <a:t>jawab</a:t>
            </a:r>
            <a:r>
              <a:rPr lang="en-US" dirty="0" smtClean="0"/>
              <a:t> </a:t>
            </a:r>
            <a:r>
              <a:rPr lang="en-US" dirty="0" err="1" smtClean="0"/>
              <a:t>wilayah</a:t>
            </a:r>
            <a:r>
              <a:rPr lang="en-US" dirty="0" smtClean="0"/>
              <a:t> </a:t>
            </a:r>
            <a:r>
              <a:rPr lang="en-US" dirty="0" err="1" smtClean="0"/>
              <a:t>sampai</a:t>
            </a:r>
            <a:r>
              <a:rPr lang="en-US" dirty="0" smtClean="0"/>
              <a:t> </a:t>
            </a:r>
            <a:r>
              <a:rPr lang="en-US" dirty="0" err="1" smtClean="0"/>
              <a:t>tingkat</a:t>
            </a:r>
            <a:r>
              <a:rPr lang="en-US" dirty="0" smtClean="0"/>
              <a:t> </a:t>
            </a:r>
            <a:r>
              <a:rPr lang="en-US" dirty="0" err="1" smtClean="0"/>
              <a:t>kelurahan</a:t>
            </a:r>
            <a:endParaRPr lang="en-US" i="1" dirty="0" smtClean="0"/>
          </a:p>
        </p:txBody>
      </p:sp>
      <p:sp>
        <p:nvSpPr>
          <p:cNvPr id="4" name="Slide Number Placeholder 3"/>
          <p:cNvSpPr>
            <a:spLocks noGrp="1"/>
          </p:cNvSpPr>
          <p:nvPr>
            <p:ph type="sldNum" sz="quarter" idx="5"/>
          </p:nvPr>
        </p:nvSpPr>
        <p:spPr/>
        <p:txBody>
          <a:bodyPr/>
          <a:lstStyle/>
          <a:p>
            <a:pPr>
              <a:defRPr/>
            </a:pPr>
            <a:fld id="{2AB95434-FCCC-42BB-A938-51D68CBC5FF9}" type="slidenum">
              <a:rPr lang="en-US" smtClean="0"/>
              <a:pPr>
                <a:defRPr/>
              </a:pPr>
              <a:t>19</a:t>
            </a:fld>
            <a:endParaRPr lang="en-US" dirty="0"/>
          </a:p>
        </p:txBody>
      </p:sp>
    </p:spTree>
    <p:extLst>
      <p:ext uri="{BB962C8B-B14F-4D97-AF65-F5344CB8AC3E}">
        <p14:creationId xmlns="" xmlns:p14="http://schemas.microsoft.com/office/powerpoint/2010/main" val="93830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Kemampuan warga untuk mengidentifikasi tempat perindukan nyamuk dibantu oleh jumantik yang menjadi agent of change dan berperan mengedukasi masyarakat secara lebih dekat.</a:t>
            </a:r>
          </a:p>
        </p:txBody>
      </p:sp>
      <p:sp>
        <p:nvSpPr>
          <p:cNvPr id="4" name="Slide Number Placeholder 3"/>
          <p:cNvSpPr>
            <a:spLocks noGrp="1"/>
          </p:cNvSpPr>
          <p:nvPr>
            <p:ph type="sldNum" sz="quarter" idx="5"/>
          </p:nvPr>
        </p:nvSpPr>
        <p:spPr/>
        <p:txBody>
          <a:bodyPr/>
          <a:lstStyle/>
          <a:p>
            <a:pPr>
              <a:defRPr/>
            </a:pPr>
            <a:fld id="{17D1F150-DB73-4F35-B7F3-27BC88376F94}" type="slidenum">
              <a:rPr lang="en-US" smtClean="0"/>
              <a:pPr>
                <a:defRPr/>
              </a:pPr>
              <a:t>20</a:t>
            </a:fld>
            <a:endParaRPr lang="en-US" dirty="0"/>
          </a:p>
        </p:txBody>
      </p:sp>
    </p:spTree>
    <p:extLst>
      <p:ext uri="{BB962C8B-B14F-4D97-AF65-F5344CB8AC3E}">
        <p14:creationId xmlns="" xmlns:p14="http://schemas.microsoft.com/office/powerpoint/2010/main" val="129493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7169F36D-E8DD-4159-8A78-92A5E0658F31}" type="slidenum">
              <a:rPr lang="id-ID" smtClean="0"/>
              <a:pPr/>
              <a:t>25</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7169F36D-E8DD-4159-8A78-92A5E0658F31}" type="slidenum">
              <a:rPr lang="id-ID" smtClean="0"/>
              <a:pPr/>
              <a:t>27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7169F36D-E8DD-4159-8A78-92A5E0658F31}" type="slidenum">
              <a:rPr lang="id-ID" smtClean="0"/>
              <a:pPr/>
              <a:t>28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7169F36D-E8DD-4159-8A78-92A5E0658F31}" type="slidenum">
              <a:rPr lang="id-ID" smtClean="0"/>
              <a:pPr/>
              <a:t>29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E8BC52-8B78-4348-A07E-6D968E4B1E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11A987-ECBF-410A-8F4E-E83B93C104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640FE7-86A1-447A-BC3D-2FC4AD73DDE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id-ID" noProof="0"/>
          </a:p>
        </p:txBody>
      </p:sp>
      <p:sp>
        <p:nvSpPr>
          <p:cNvPr id="5" name="Date Placeholder 3"/>
          <p:cNvSpPr>
            <a:spLocks noGrp="1"/>
          </p:cNvSpPr>
          <p:nvPr>
            <p:ph type="dt" sz="half" idx="10"/>
          </p:nvPr>
        </p:nvSpPr>
        <p:spPr/>
        <p:txBody>
          <a:bodyPr/>
          <a:lstStyle>
            <a:lvl1pPr>
              <a:defRPr/>
            </a:lvl1pPr>
          </a:lstStyle>
          <a:p>
            <a:pPr>
              <a:defRPr/>
            </a:pPr>
            <a:fld id="{33EC9F0D-5CD3-483D-91D7-1B200B2A76D8}" type="datetimeFigureOut">
              <a:rPr lang="fr-FR"/>
              <a:pPr>
                <a:defRPr/>
              </a:pPr>
              <a:t>29/11/2013</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BBE7B8A0-E27B-4A7C-A56E-8021192C8BEE}" type="slidenum">
              <a:rPr lang="fr-CA"/>
              <a:pPr/>
              <a:t>‹#›</a:t>
            </a:fld>
            <a:endParaRPr lang="fr-CA"/>
          </a:p>
        </p:txBody>
      </p:sp>
    </p:spTree>
    <p:extLst>
      <p:ext uri="{BB962C8B-B14F-4D97-AF65-F5344CB8AC3E}">
        <p14:creationId xmlns="" xmlns:p14="http://schemas.microsoft.com/office/powerpoint/2010/main" val="191994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p:txBody>
          <a:bodyPr/>
          <a:lstStyle>
            <a:lvl1pPr>
              <a:defRPr/>
            </a:lvl1pPr>
          </a:lstStyle>
          <a:p>
            <a:endParaRPr lang="en-US"/>
          </a:p>
        </p:txBody>
      </p:sp>
      <p:sp>
        <p:nvSpPr>
          <p:cNvPr id="4101" name="Rectangle 5"/>
          <p:cNvSpPr>
            <a:spLocks noGrp="1" noChangeArrowheads="1"/>
          </p:cNvSpPr>
          <p:nvPr>
            <p:ph type="ftr" sz="quarter" idx="3"/>
          </p:nvPr>
        </p:nvSpPr>
        <p:spPr/>
        <p:txBody>
          <a:bodyPr/>
          <a:lstStyle>
            <a:lvl1pPr>
              <a:defRPr/>
            </a:lvl1pPr>
          </a:lstStyle>
          <a:p>
            <a:endParaRPr lang="en-US"/>
          </a:p>
        </p:txBody>
      </p:sp>
      <p:sp>
        <p:nvSpPr>
          <p:cNvPr id="4102" name="Rectangle 6"/>
          <p:cNvSpPr>
            <a:spLocks noGrp="1" noChangeArrowheads="1"/>
          </p:cNvSpPr>
          <p:nvPr>
            <p:ph type="sldNum" sz="quarter" idx="4"/>
          </p:nvPr>
        </p:nvSpPr>
        <p:spPr/>
        <p:txBody>
          <a:bodyPr/>
          <a:lstStyle>
            <a:lvl1pPr>
              <a:defRPr/>
            </a:lvl1pPr>
          </a:lstStyle>
          <a:p>
            <a:fld id="{1BE8BC52-8B78-4348-A07E-6D968E4B1EB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A45E24-3171-4838-9EBB-EA3664DE829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40BAE2-58D4-4161-B95E-3D502FE3B43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651369-8308-48C1-8ED9-D89B4F76FE9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579893-2B27-4C42-8259-86674A0317F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018021-A094-4341-BEC1-CDF86134EFA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0D654DF-089E-4987-9895-9522257CBA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A45E24-3171-4838-9EBB-EA3664DE829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153916-7F0E-4DB2-A3BF-95CB27B6242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33C1DD-A5BB-4417-81DE-639A520F821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11A987-ECBF-410A-8F4E-E83B93C1043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640FE7-86A1-447A-BC3D-2FC4AD73DD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40BAE2-58D4-4161-B95E-3D502FE3B4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651369-8308-48C1-8ED9-D89B4F76FE9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579893-2B27-4C42-8259-86674A0317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018021-A094-4341-BEC1-CDF86134EF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0D654DF-089E-4987-9895-9522257CBA4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153916-7F0E-4DB2-A3BF-95CB27B624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33C1DD-A5BB-4417-81DE-639A520F821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381000"/>
            <a:ext cx="739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00200" y="1981200"/>
            <a:ext cx="6858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002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581400" y="6172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956E074-479B-4D19-966F-6E31439D54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956E074-479B-4D19-966F-6E31439D54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2.jpeg"/><Relationship Id="rId7" Type="http://schemas.openxmlformats.org/officeDocument/2006/relationships/image" Target="../media/image15.jpeg"/><Relationship Id="rId12"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images.google.co.id/imgres?imgurl=http://www.iklanpropertiku.com/gambar/brother_fax.gif&amp;imgrefurl=http://www.iklanpropertiku.com/index.php?p=120&amp;hit=140&amp;bln=&amp;thn=&amp;usg=__AmErdDMmmPiFQ0mA3dYcwqnHK28=&amp;h=131&amp;w=182&amp;sz=16&amp;hl=id&amp;start=3&amp;tbnid=HnCB_7W6gKarkM:&amp;tbnh=73&amp;tbnw=101&amp;prev=/images?q=faximile&amp;gbv=2&amp;hl=id" TargetMode="External"/><Relationship Id="rId11" Type="http://schemas.openxmlformats.org/officeDocument/2006/relationships/image" Target="../media/image19.wmf"/><Relationship Id="rId5" Type="http://schemas.openxmlformats.org/officeDocument/2006/relationships/image" Target="../media/image14.wmf"/><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jpeg"/><Relationship Id="rId1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8" Type="http://schemas.openxmlformats.org/officeDocument/2006/relationships/image" Target="http://www.toekangkeboen.com/images/gera1.jpg" TargetMode="External"/><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http://www.toekangkeboen.com/images/zodiabanyakB.jpg" TargetMode="External"/><Relationship Id="rId5" Type="http://schemas.openxmlformats.org/officeDocument/2006/relationships/image" Target="../media/image48.jpeg"/><Relationship Id="rId4" Type="http://schemas.openxmlformats.org/officeDocument/2006/relationships/image" Target="http://www.mooseyscountrygarden.com/foliage-plants/lavender-bush.jp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id-ID" dirty="0" smtClean="0"/>
              <a:t>EPIDEMIOLOGI</a:t>
            </a:r>
            <a:br>
              <a:rPr lang="id-ID" dirty="0" smtClean="0"/>
            </a:br>
            <a:r>
              <a:rPr lang="id-ID" dirty="0" smtClean="0"/>
              <a:t>DEMAM BERDARAH DENGUE</a:t>
            </a:r>
            <a:br>
              <a:rPr lang="id-ID" dirty="0" smtClean="0"/>
            </a:br>
            <a:endParaRPr lang="id-ID" dirty="0"/>
          </a:p>
        </p:txBody>
      </p:sp>
      <p:sp>
        <p:nvSpPr>
          <p:cNvPr id="8" name="Subtitle 7"/>
          <p:cNvSpPr>
            <a:spLocks noGrp="1"/>
          </p:cNvSpPr>
          <p:nvPr>
            <p:ph type="subTitle" idx="1"/>
          </p:nvPr>
        </p:nvSpPr>
        <p:spPr/>
        <p:txBody>
          <a:bodyPr/>
          <a:lstStyle/>
          <a:p>
            <a:r>
              <a:rPr lang="id-ID" sz="2000" dirty="0" smtClean="0">
                <a:latin typeface="Arial" pitchFamily="34" charset="0"/>
                <a:cs typeface="Arial" pitchFamily="34" charset="0"/>
              </a:rPr>
              <a:t>Oleh :</a:t>
            </a:r>
          </a:p>
          <a:p>
            <a:r>
              <a:rPr lang="id-ID" sz="2000" dirty="0" smtClean="0">
                <a:latin typeface="Arial" pitchFamily="34" charset="0"/>
                <a:cs typeface="Arial" pitchFamily="34" charset="0"/>
              </a:rPr>
              <a:t>Kurnia Dwi Artanti</a:t>
            </a:r>
          </a:p>
          <a:p>
            <a:r>
              <a:rPr lang="id-ID" sz="2000" dirty="0" smtClean="0">
                <a:latin typeface="Arial" pitchFamily="34" charset="0"/>
                <a:cs typeface="Arial" pitchFamily="34" charset="0"/>
              </a:rPr>
              <a:t>Bagian Epidemiologi FKM Unair</a:t>
            </a: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GEJALA DAN TANDA</a:t>
            </a:r>
            <a:endParaRPr lang="id-ID" dirty="0"/>
          </a:p>
        </p:txBody>
      </p:sp>
      <p:sp>
        <p:nvSpPr>
          <p:cNvPr id="3" name="Content Placeholder 2"/>
          <p:cNvSpPr>
            <a:spLocks noGrp="1"/>
          </p:cNvSpPr>
          <p:nvPr>
            <p:ph idx="1"/>
          </p:nvPr>
        </p:nvSpPr>
        <p:spPr/>
        <p:txBody>
          <a:bodyPr/>
          <a:lstStyle/>
          <a:p>
            <a:r>
              <a:rPr lang="id-ID" sz="2000" dirty="0" smtClean="0">
                <a:latin typeface="Arial" pitchFamily="34" charset="0"/>
                <a:cs typeface="Arial" pitchFamily="34" charset="0"/>
              </a:rPr>
              <a:t>Kriteria diagnosis menurut  WHO, 1997</a:t>
            </a:r>
          </a:p>
          <a:p>
            <a:pPr>
              <a:buNone/>
            </a:pPr>
            <a:r>
              <a:rPr lang="id-ID" sz="2000" dirty="0" smtClean="0">
                <a:latin typeface="Arial" pitchFamily="34" charset="0"/>
                <a:cs typeface="Arial" pitchFamily="34" charset="0"/>
              </a:rPr>
              <a:t>A. 	 Kriteria Klinis</a:t>
            </a:r>
            <a:endParaRPr lang="id-ID" sz="1600" dirty="0" smtClean="0">
              <a:latin typeface="Arial" pitchFamily="34" charset="0"/>
              <a:cs typeface="Arial" pitchFamily="34" charset="0"/>
            </a:endParaRPr>
          </a:p>
          <a:p>
            <a:pPr marL="457200" indent="-457200">
              <a:buFont typeface="+mj-lt"/>
              <a:buAutoNum type="arabicPeriod"/>
            </a:pPr>
            <a:r>
              <a:rPr lang="id-ID" sz="2000" dirty="0" smtClean="0">
                <a:latin typeface="Arial" pitchFamily="34" charset="0"/>
                <a:cs typeface="Arial" pitchFamily="34" charset="0"/>
              </a:rPr>
              <a:t>Demam tinggi mendadak terus- menerus 2 -7 hari</a:t>
            </a:r>
          </a:p>
          <a:p>
            <a:pPr marL="457200" indent="-457200">
              <a:buFont typeface="+mj-lt"/>
              <a:buAutoNum type="arabicPeriod"/>
            </a:pPr>
            <a:r>
              <a:rPr lang="id-ID" sz="2000" dirty="0" smtClean="0">
                <a:latin typeface="Arial" pitchFamily="34" charset="0"/>
                <a:cs typeface="Arial" pitchFamily="34" charset="0"/>
              </a:rPr>
              <a:t>Terdapat Manifestasi Perdarahan</a:t>
            </a:r>
          </a:p>
          <a:p>
            <a:pPr marL="457200" indent="-457200">
              <a:buFont typeface="+mj-lt"/>
              <a:buAutoNum type="arabicPeriod"/>
            </a:pPr>
            <a:r>
              <a:rPr lang="id-ID" sz="2000" dirty="0" smtClean="0">
                <a:latin typeface="Arial" pitchFamily="34" charset="0"/>
                <a:cs typeface="Arial" pitchFamily="34" charset="0"/>
              </a:rPr>
              <a:t>Pembesaran Hati</a:t>
            </a:r>
          </a:p>
          <a:p>
            <a:pPr marL="457200" indent="-457200">
              <a:buFont typeface="+mj-lt"/>
              <a:buAutoNum type="arabicPeriod"/>
            </a:pPr>
            <a:r>
              <a:rPr lang="id-ID" sz="2000" dirty="0" smtClean="0">
                <a:latin typeface="Arial" pitchFamily="34" charset="0"/>
                <a:cs typeface="Arial" pitchFamily="34" charset="0"/>
              </a:rPr>
              <a:t>Syok</a:t>
            </a:r>
          </a:p>
          <a:p>
            <a:pPr marL="457200" indent="-457200">
              <a:buAutoNum type="alphaUcPeriod" startAt="2"/>
            </a:pPr>
            <a:r>
              <a:rPr lang="id-ID" sz="2000" dirty="0" smtClean="0">
                <a:latin typeface="Arial" pitchFamily="34" charset="0"/>
                <a:cs typeface="Arial" pitchFamily="34" charset="0"/>
              </a:rPr>
              <a:t>Kriteria Laboratoris</a:t>
            </a:r>
          </a:p>
          <a:p>
            <a:pPr marL="457200" indent="-457200">
              <a:buAutoNum type="arabicPeriod"/>
            </a:pPr>
            <a:r>
              <a:rPr lang="id-ID" sz="2000" dirty="0" smtClean="0">
                <a:latin typeface="Arial" pitchFamily="34" charset="0"/>
                <a:cs typeface="Arial" pitchFamily="34" charset="0"/>
              </a:rPr>
              <a:t>Trombositopenia (&lt; 100.000/mm</a:t>
            </a:r>
            <a:r>
              <a:rPr lang="id-ID" sz="2000" baseline="30000" dirty="0" smtClean="0">
                <a:latin typeface="Arial" pitchFamily="34" charset="0"/>
                <a:cs typeface="Arial" pitchFamily="34" charset="0"/>
              </a:rPr>
              <a:t>2</a:t>
            </a:r>
            <a:r>
              <a:rPr lang="id-ID" sz="2000" dirty="0" smtClean="0">
                <a:latin typeface="Arial" pitchFamily="34" charset="0"/>
                <a:cs typeface="Arial" pitchFamily="34" charset="0"/>
              </a:rPr>
              <a:t>)</a:t>
            </a:r>
          </a:p>
          <a:p>
            <a:pPr marL="457200" indent="-457200">
              <a:buAutoNum type="arabicPeriod"/>
            </a:pPr>
            <a:r>
              <a:rPr lang="id-ID" sz="2000" dirty="0" smtClean="0">
                <a:latin typeface="Arial" pitchFamily="34" charset="0"/>
                <a:cs typeface="Arial" pitchFamily="34" charset="0"/>
              </a:rPr>
              <a:t>Hemokonsentrasi (Ht meningkat &gt; 20%)</a:t>
            </a:r>
          </a:p>
          <a:p>
            <a:pPr marL="0" indent="-457200">
              <a:buNone/>
            </a:pPr>
            <a:r>
              <a:rPr lang="id-ID" sz="2400" dirty="0" smtClean="0">
                <a:solidFill>
                  <a:srgbClr val="FF0000"/>
                </a:solidFill>
                <a:latin typeface="Arial" pitchFamily="34" charset="0"/>
                <a:cs typeface="Arial" pitchFamily="34" charset="0"/>
              </a:rPr>
              <a:t>Positif bila minimal 2 kriteria klinis + 1 kriteria laboratoris</a:t>
            </a:r>
          </a:p>
          <a:p>
            <a:pPr marL="457200" indent="-457200">
              <a:buNone/>
            </a:pPr>
            <a:endParaRPr lang="id-ID" sz="2000" dirty="0" smtClean="0">
              <a:effectLst>
                <a:outerShdw blurRad="38100" dist="38100" dir="2700000" algn="tl">
                  <a:srgbClr val="000000">
                    <a:alpha val="43137"/>
                  </a:srgbClr>
                </a:outerShdw>
              </a:effectLst>
              <a:latin typeface="Arial" pitchFamily="34" charset="0"/>
              <a:cs typeface="Arial" pitchFamily="34" charset="0"/>
            </a:endParaRPr>
          </a:p>
          <a:p>
            <a:pPr marL="457200" indent="-457200">
              <a:buNone/>
            </a:pP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3" descr="Olaf graph4"/>
          <p:cNvPicPr>
            <a:picLocks noChangeAspect="1" noChangeArrowheads="1"/>
          </p:cNvPicPr>
          <p:nvPr/>
        </p:nvPicPr>
        <p:blipFill>
          <a:blip r:embed="rId3"/>
          <a:srcRect/>
          <a:stretch>
            <a:fillRect/>
          </a:stretch>
        </p:blipFill>
        <p:spPr bwMode="auto">
          <a:xfrm>
            <a:off x="131763" y="147638"/>
            <a:ext cx="8859837" cy="6557962"/>
          </a:xfrm>
          <a:prstGeom prst="rect">
            <a:avLst/>
          </a:prstGeom>
          <a:noFill/>
          <a:ln w="9525">
            <a:noFill/>
            <a:miter lim="800000"/>
            <a:headEnd/>
            <a:tailEnd/>
          </a:ln>
        </p:spPr>
      </p:pic>
      <p:sp>
        <p:nvSpPr>
          <p:cNvPr id="23555" name="Rectangle 11"/>
          <p:cNvSpPr>
            <a:spLocks noChangeArrowheads="1"/>
          </p:cNvSpPr>
          <p:nvPr/>
        </p:nvSpPr>
        <p:spPr bwMode="auto">
          <a:xfrm>
            <a:off x="0" y="1214438"/>
            <a:ext cx="9144000" cy="0"/>
          </a:xfrm>
          <a:prstGeom prst="rect">
            <a:avLst/>
          </a:prstGeom>
          <a:noFill/>
          <a:ln w="9525">
            <a:noFill/>
            <a:miter lim="800000"/>
            <a:headEnd/>
            <a:tailEnd/>
          </a:ln>
        </p:spPr>
        <p:txBody>
          <a:bodyPr wrap="none" anchor="ctr">
            <a:spAutoFit/>
          </a:bodyPr>
          <a:lstStyle/>
          <a:p>
            <a:endParaRPr lang="en-US"/>
          </a:p>
        </p:txBody>
      </p:sp>
      <p:sp>
        <p:nvSpPr>
          <p:cNvPr id="2060" name="Rectangle 12"/>
          <p:cNvSpPr>
            <a:spLocks noChangeArrowheads="1"/>
          </p:cNvSpPr>
          <p:nvPr/>
        </p:nvSpPr>
        <p:spPr bwMode="auto">
          <a:xfrm>
            <a:off x="0" y="228600"/>
            <a:ext cx="9144000" cy="1143000"/>
          </a:xfrm>
          <a:prstGeom prst="rect">
            <a:avLst/>
          </a:prstGeom>
          <a:noFill/>
          <a:ln w="9525">
            <a:noFill/>
            <a:miter lim="800000"/>
            <a:headEnd/>
            <a:tailEnd/>
          </a:ln>
          <a:effectLst/>
        </p:spPr>
        <p:txBody>
          <a:bodyPr anchor="ctr"/>
          <a:lstStyle/>
          <a:p>
            <a:pPr algn="ctr">
              <a:defRPr/>
            </a:pPr>
            <a:r>
              <a:rPr lang="en-US" sz="2800" b="1" dirty="0">
                <a:solidFill>
                  <a:schemeClr val="accent2">
                    <a:lumMod val="75000"/>
                  </a:schemeClr>
                </a:solidFill>
              </a:rPr>
              <a:t>Dengue case classification by severity</a:t>
            </a:r>
          </a:p>
        </p:txBody>
      </p:sp>
      <p:sp>
        <p:nvSpPr>
          <p:cNvPr id="2061" name="Text Box 13"/>
          <p:cNvSpPr txBox="1">
            <a:spLocks noChangeArrowheads="1"/>
          </p:cNvSpPr>
          <p:nvPr/>
        </p:nvSpPr>
        <p:spPr bwMode="auto">
          <a:xfrm>
            <a:off x="1219200" y="2590800"/>
            <a:ext cx="846138" cy="304800"/>
          </a:xfrm>
          <a:prstGeom prst="rect">
            <a:avLst/>
          </a:prstGeom>
          <a:noFill/>
          <a:ln w="9525">
            <a:noFill/>
            <a:miter lim="800000"/>
            <a:headEnd/>
            <a:tailEnd/>
          </a:ln>
        </p:spPr>
        <p:txBody>
          <a:bodyPr wrap="none">
            <a:spAutoFit/>
          </a:bodyPr>
          <a:lstStyle/>
          <a:p>
            <a:r>
              <a:rPr lang="en-GB" sz="1400" b="1">
                <a:solidFill>
                  <a:schemeClr val="bg1"/>
                </a:solidFill>
              </a:rPr>
              <a:t>Without</a:t>
            </a:r>
            <a:endParaRPr lang="en-US" sz="1400" b="1">
              <a:solidFill>
                <a:schemeClr val="bg1"/>
              </a:solidFill>
            </a:endParaRPr>
          </a:p>
        </p:txBody>
      </p:sp>
      <p:sp>
        <p:nvSpPr>
          <p:cNvPr id="2062" name="Text Box 14"/>
          <p:cNvSpPr txBox="1">
            <a:spLocks noChangeArrowheads="1"/>
          </p:cNvSpPr>
          <p:nvPr/>
        </p:nvSpPr>
        <p:spPr bwMode="auto">
          <a:xfrm>
            <a:off x="2286000" y="2438400"/>
            <a:ext cx="1512888" cy="517525"/>
          </a:xfrm>
          <a:prstGeom prst="rect">
            <a:avLst/>
          </a:prstGeom>
          <a:noFill/>
          <a:ln w="9525">
            <a:noFill/>
            <a:miter lim="800000"/>
            <a:headEnd/>
            <a:tailEnd/>
          </a:ln>
        </p:spPr>
        <p:txBody>
          <a:bodyPr>
            <a:spAutoFit/>
          </a:bodyPr>
          <a:lstStyle/>
          <a:p>
            <a:pPr algn="ctr"/>
            <a:r>
              <a:rPr lang="en-GB" sz="1400" b="1">
                <a:solidFill>
                  <a:schemeClr val="bg1"/>
                </a:solidFill>
              </a:rPr>
              <a:t>with</a:t>
            </a:r>
          </a:p>
          <a:p>
            <a:pPr algn="ctr"/>
            <a:r>
              <a:rPr lang="en-GB" sz="1400" b="1">
                <a:solidFill>
                  <a:schemeClr val="bg1"/>
                </a:solidFill>
              </a:rPr>
              <a:t>warning signs</a:t>
            </a:r>
            <a:endParaRPr lang="en-US" sz="1400" b="1">
              <a:solidFill>
                <a:schemeClr val="bg1"/>
              </a:solidFill>
            </a:endParaRPr>
          </a:p>
        </p:txBody>
      </p:sp>
      <p:sp>
        <p:nvSpPr>
          <p:cNvPr id="2063" name="Text Box 15"/>
          <p:cNvSpPr txBox="1">
            <a:spLocks noChangeArrowheads="1"/>
          </p:cNvSpPr>
          <p:nvPr/>
        </p:nvSpPr>
        <p:spPr bwMode="auto">
          <a:xfrm>
            <a:off x="5381625" y="2420938"/>
            <a:ext cx="2503488" cy="730250"/>
          </a:xfrm>
          <a:prstGeom prst="rect">
            <a:avLst/>
          </a:prstGeom>
          <a:noFill/>
          <a:ln w="9525">
            <a:noFill/>
            <a:miter lim="800000"/>
            <a:headEnd/>
            <a:tailEnd/>
          </a:ln>
        </p:spPr>
        <p:txBody>
          <a:bodyPr>
            <a:spAutoFit/>
          </a:bodyPr>
          <a:lstStyle/>
          <a:p>
            <a:pPr eaLnBrk="0" hangingPunct="0"/>
            <a:r>
              <a:rPr lang="en-US" sz="1400" b="1"/>
              <a:t>1.</a:t>
            </a:r>
            <a:r>
              <a:rPr lang="en-US" sz="1400"/>
              <a:t>Severe plasma leakage </a:t>
            </a:r>
          </a:p>
          <a:p>
            <a:pPr eaLnBrk="0" hangingPunct="0"/>
            <a:r>
              <a:rPr lang="en-US" sz="1400" b="1"/>
              <a:t>2.</a:t>
            </a:r>
            <a:r>
              <a:rPr lang="en-US" sz="1400"/>
              <a:t>Severe haemorrhage</a:t>
            </a:r>
          </a:p>
          <a:p>
            <a:pPr eaLnBrk="0" hangingPunct="0"/>
            <a:r>
              <a:rPr lang="en-US" sz="1400" b="1"/>
              <a:t>3.</a:t>
            </a:r>
            <a:r>
              <a:rPr lang="en-US" sz="1400"/>
              <a:t>Severe organ impairment</a:t>
            </a:r>
          </a:p>
        </p:txBody>
      </p:sp>
      <p:sp>
        <p:nvSpPr>
          <p:cNvPr id="2064" name="Text Box 16"/>
          <p:cNvSpPr txBox="1">
            <a:spLocks noChangeArrowheads="1"/>
          </p:cNvSpPr>
          <p:nvPr/>
        </p:nvSpPr>
        <p:spPr bwMode="auto">
          <a:xfrm>
            <a:off x="5334000" y="1295400"/>
            <a:ext cx="2747963" cy="366713"/>
          </a:xfrm>
          <a:prstGeom prst="rect">
            <a:avLst/>
          </a:prstGeom>
          <a:noFill/>
          <a:ln w="9525">
            <a:noFill/>
            <a:miter lim="800000"/>
            <a:headEnd/>
            <a:tailEnd/>
          </a:ln>
          <a:effectLst/>
        </p:spPr>
        <p:txBody>
          <a:bodyPr>
            <a:spAutoFit/>
          </a:bodyPr>
          <a:lstStyle/>
          <a:p>
            <a:pPr algn="ctr" eaLnBrk="0" hangingPunct="0">
              <a:defRPr/>
            </a:pPr>
            <a:r>
              <a:rPr lang="en-GB" b="1" dirty="0">
                <a:solidFill>
                  <a:schemeClr val="accent5">
                    <a:lumMod val="75000"/>
                  </a:schemeClr>
                </a:solidFill>
              </a:rPr>
              <a:t>Severe dengue</a:t>
            </a:r>
            <a:endParaRPr lang="en-US" b="1" dirty="0">
              <a:solidFill>
                <a:schemeClr val="accent5">
                  <a:lumMod val="75000"/>
                </a:schemeClr>
              </a:solidFill>
            </a:endParaRPr>
          </a:p>
        </p:txBody>
      </p:sp>
      <p:sp>
        <p:nvSpPr>
          <p:cNvPr id="2065" name="Text Box 17"/>
          <p:cNvSpPr txBox="1">
            <a:spLocks noChangeArrowheads="1"/>
          </p:cNvSpPr>
          <p:nvPr/>
        </p:nvSpPr>
        <p:spPr bwMode="auto">
          <a:xfrm>
            <a:off x="1143000" y="1295400"/>
            <a:ext cx="3048000" cy="366713"/>
          </a:xfrm>
          <a:prstGeom prst="rect">
            <a:avLst/>
          </a:prstGeom>
          <a:noFill/>
          <a:ln w="9525">
            <a:noFill/>
            <a:miter lim="800000"/>
            <a:headEnd/>
            <a:tailEnd/>
          </a:ln>
          <a:effectLst/>
        </p:spPr>
        <p:txBody>
          <a:bodyPr>
            <a:spAutoFit/>
          </a:bodyPr>
          <a:lstStyle/>
          <a:p>
            <a:pPr algn="ctr" eaLnBrk="0" hangingPunct="0">
              <a:defRPr/>
            </a:pPr>
            <a:r>
              <a:rPr lang="en-US" b="1" dirty="0">
                <a:solidFill>
                  <a:schemeClr val="accent5">
                    <a:lumMod val="75000"/>
                  </a:schemeClr>
                </a:solidFill>
              </a:rPr>
              <a:t>Dengue ± warning signs</a:t>
            </a:r>
            <a:endParaRPr lang="en-US" dirty="0">
              <a:solidFill>
                <a:schemeClr val="accent5">
                  <a:lumMod val="75000"/>
                </a:schemeClr>
              </a:solidFill>
            </a:endParaRPr>
          </a:p>
        </p:txBody>
      </p:sp>
      <p:sp>
        <p:nvSpPr>
          <p:cNvPr id="2067" name="Text Box 19"/>
          <p:cNvSpPr txBox="1">
            <a:spLocks noChangeArrowheads="1"/>
          </p:cNvSpPr>
          <p:nvPr/>
        </p:nvSpPr>
        <p:spPr bwMode="auto">
          <a:xfrm>
            <a:off x="304800" y="4003675"/>
            <a:ext cx="2297113" cy="2678113"/>
          </a:xfrm>
          <a:prstGeom prst="rect">
            <a:avLst/>
          </a:prstGeom>
          <a:solidFill>
            <a:schemeClr val="bg1"/>
          </a:solidFill>
          <a:ln w="9525">
            <a:noFill/>
            <a:miter lim="800000"/>
            <a:headEnd/>
            <a:tailEnd/>
          </a:ln>
        </p:spPr>
        <p:txBody>
          <a:bodyPr>
            <a:spAutoFit/>
          </a:bodyPr>
          <a:lstStyle/>
          <a:p>
            <a:r>
              <a:rPr lang="en-US" sz="1200" b="1">
                <a:cs typeface="Arial" charset="0"/>
              </a:rPr>
              <a:t>Probable dengue</a:t>
            </a:r>
          </a:p>
          <a:p>
            <a:pPr eaLnBrk="0" hangingPunct="0"/>
            <a:r>
              <a:rPr lang="en-US" sz="1200">
                <a:cs typeface="Arial" charset="0"/>
              </a:rPr>
              <a:t>Live in/travel to dengue endemic area. </a:t>
            </a:r>
            <a:r>
              <a:rPr lang="en-US" sz="1200" b="1">
                <a:cs typeface="Arial" charset="0"/>
              </a:rPr>
              <a:t>Fever</a:t>
            </a:r>
            <a:r>
              <a:rPr lang="en-US" sz="1200">
                <a:cs typeface="Arial" charset="0"/>
              </a:rPr>
              <a:t> and  2 of the following criteria:</a:t>
            </a:r>
          </a:p>
          <a:p>
            <a:pPr eaLnBrk="0" hangingPunct="0">
              <a:buFontTx/>
              <a:buChar char="•"/>
            </a:pPr>
            <a:r>
              <a:rPr lang="en-US" sz="1200">
                <a:cs typeface="Arial" charset="0"/>
              </a:rPr>
              <a:t> Nausea, vomiting</a:t>
            </a:r>
          </a:p>
          <a:p>
            <a:pPr eaLnBrk="0" hangingPunct="0">
              <a:buFontTx/>
              <a:buChar char="•"/>
            </a:pPr>
            <a:r>
              <a:rPr lang="en-US" sz="1200">
                <a:cs typeface="Arial" charset="0"/>
              </a:rPr>
              <a:t> Rash</a:t>
            </a:r>
          </a:p>
          <a:p>
            <a:pPr eaLnBrk="0" hangingPunct="0">
              <a:buFontTx/>
              <a:buChar char="•"/>
            </a:pPr>
            <a:r>
              <a:rPr lang="en-US" sz="1200">
                <a:cs typeface="Arial" charset="0"/>
              </a:rPr>
              <a:t> Aches and pains</a:t>
            </a:r>
          </a:p>
          <a:p>
            <a:pPr eaLnBrk="0" hangingPunct="0">
              <a:buFontTx/>
              <a:buChar char="•"/>
            </a:pPr>
            <a:r>
              <a:rPr lang="en-GB" sz="1200">
                <a:cs typeface="Arial" charset="0"/>
              </a:rPr>
              <a:t> Tourniquet test positive</a:t>
            </a:r>
          </a:p>
          <a:p>
            <a:pPr eaLnBrk="0" hangingPunct="0">
              <a:buFontTx/>
              <a:buChar char="•"/>
            </a:pPr>
            <a:r>
              <a:rPr lang="en-US" sz="1200">
                <a:cs typeface="Arial" charset="0"/>
              </a:rPr>
              <a:t> Leucopenia</a:t>
            </a:r>
          </a:p>
          <a:p>
            <a:pPr eaLnBrk="0" hangingPunct="0">
              <a:buFontTx/>
              <a:buChar char="•"/>
            </a:pPr>
            <a:r>
              <a:rPr lang="en-GB" sz="1200">
                <a:cs typeface="Arial" charset="0"/>
              </a:rPr>
              <a:t> Any warning sign</a:t>
            </a:r>
          </a:p>
          <a:p>
            <a:r>
              <a:rPr lang="en-GB" sz="1200" b="1">
                <a:cs typeface="Arial" charset="0"/>
              </a:rPr>
              <a:t>Laboratory confirmed dengue</a:t>
            </a:r>
          </a:p>
          <a:p>
            <a:r>
              <a:rPr lang="en-GB" sz="1200">
                <a:cs typeface="Arial" charset="0"/>
              </a:rPr>
              <a:t>(important when no sign of plasma leakage)</a:t>
            </a:r>
            <a:endParaRPr lang="en-US" sz="1200">
              <a:cs typeface="Arial" charset="0"/>
            </a:endParaRPr>
          </a:p>
        </p:txBody>
      </p:sp>
      <p:sp>
        <p:nvSpPr>
          <p:cNvPr id="2068" name="Text Box 20"/>
          <p:cNvSpPr txBox="1">
            <a:spLocks noChangeArrowheads="1"/>
          </p:cNvSpPr>
          <p:nvPr/>
        </p:nvSpPr>
        <p:spPr bwMode="auto">
          <a:xfrm>
            <a:off x="2771775" y="4003675"/>
            <a:ext cx="2209800" cy="2678113"/>
          </a:xfrm>
          <a:prstGeom prst="rect">
            <a:avLst/>
          </a:prstGeom>
          <a:solidFill>
            <a:schemeClr val="bg1"/>
          </a:solidFill>
          <a:ln w="9525">
            <a:noFill/>
            <a:miter lim="800000"/>
            <a:headEnd/>
            <a:tailEnd/>
          </a:ln>
          <a:effectLst/>
        </p:spPr>
        <p:txBody>
          <a:bodyPr>
            <a:spAutoFit/>
          </a:bodyPr>
          <a:lstStyle/>
          <a:p>
            <a:pPr>
              <a:defRPr/>
            </a:pPr>
            <a:r>
              <a:rPr lang="en-GB" sz="1200" b="1" dirty="0">
                <a:solidFill>
                  <a:schemeClr val="accent1">
                    <a:lumMod val="50000"/>
                  </a:schemeClr>
                </a:solidFill>
              </a:rPr>
              <a:t>Warning signs*</a:t>
            </a:r>
          </a:p>
          <a:p>
            <a:pPr>
              <a:buFontTx/>
              <a:buChar char="•"/>
              <a:defRPr/>
            </a:pPr>
            <a:r>
              <a:rPr lang="en-GB" sz="1200" dirty="0">
                <a:solidFill>
                  <a:schemeClr val="accent1">
                    <a:lumMod val="50000"/>
                  </a:schemeClr>
                </a:solidFill>
              </a:rPr>
              <a:t> Abdominal pain or tenderness</a:t>
            </a:r>
          </a:p>
          <a:p>
            <a:pPr>
              <a:buFontTx/>
              <a:buChar char="•"/>
              <a:defRPr/>
            </a:pPr>
            <a:r>
              <a:rPr lang="en-GB" sz="1200" dirty="0">
                <a:solidFill>
                  <a:schemeClr val="accent1">
                    <a:lumMod val="50000"/>
                  </a:schemeClr>
                </a:solidFill>
              </a:rPr>
              <a:t> Persistent vomiting</a:t>
            </a:r>
          </a:p>
          <a:p>
            <a:pPr>
              <a:buFontTx/>
              <a:buChar char="•"/>
              <a:defRPr/>
            </a:pPr>
            <a:r>
              <a:rPr lang="en-GB" sz="1200" dirty="0">
                <a:solidFill>
                  <a:schemeClr val="accent1">
                    <a:lumMod val="50000"/>
                  </a:schemeClr>
                </a:solidFill>
              </a:rPr>
              <a:t> Clinical fluid accumulation</a:t>
            </a:r>
          </a:p>
          <a:p>
            <a:pPr>
              <a:buFontTx/>
              <a:buChar char="•"/>
              <a:defRPr/>
            </a:pPr>
            <a:r>
              <a:rPr lang="en-GB" sz="1200" dirty="0">
                <a:solidFill>
                  <a:schemeClr val="accent1">
                    <a:lumMod val="50000"/>
                  </a:schemeClr>
                </a:solidFill>
              </a:rPr>
              <a:t> Mucosal bleed</a:t>
            </a:r>
          </a:p>
          <a:p>
            <a:pPr>
              <a:buFontTx/>
              <a:buChar char="•"/>
              <a:defRPr/>
            </a:pPr>
            <a:r>
              <a:rPr lang="en-GB" sz="1200" dirty="0">
                <a:solidFill>
                  <a:schemeClr val="accent1">
                    <a:lumMod val="50000"/>
                  </a:schemeClr>
                </a:solidFill>
              </a:rPr>
              <a:t> Lethargy; restlessness</a:t>
            </a:r>
          </a:p>
          <a:p>
            <a:pPr>
              <a:buFontTx/>
              <a:buChar char="•"/>
              <a:defRPr/>
            </a:pPr>
            <a:r>
              <a:rPr lang="en-GB" sz="1200" dirty="0">
                <a:solidFill>
                  <a:schemeClr val="accent1">
                    <a:lumMod val="50000"/>
                  </a:schemeClr>
                </a:solidFill>
              </a:rPr>
              <a:t> Liver enlargement &gt;2cm</a:t>
            </a:r>
          </a:p>
          <a:p>
            <a:pPr>
              <a:buFontTx/>
              <a:buChar char="•"/>
              <a:defRPr/>
            </a:pPr>
            <a:r>
              <a:rPr lang="en-GB" sz="1200" i="1" dirty="0">
                <a:solidFill>
                  <a:schemeClr val="accent1">
                    <a:lumMod val="50000"/>
                  </a:schemeClr>
                </a:solidFill>
              </a:rPr>
              <a:t> Laboratory:</a:t>
            </a:r>
            <a:r>
              <a:rPr lang="en-GB" sz="1200" dirty="0">
                <a:solidFill>
                  <a:schemeClr val="accent1">
                    <a:lumMod val="50000"/>
                  </a:schemeClr>
                </a:solidFill>
              </a:rPr>
              <a:t> Increase in HCT concurrent with rapid decrease in platelet count</a:t>
            </a:r>
          </a:p>
          <a:p>
            <a:pPr>
              <a:buFontTx/>
              <a:buChar char="•"/>
              <a:defRPr/>
            </a:pPr>
            <a:endParaRPr lang="en-GB" sz="1200" dirty="0">
              <a:solidFill>
                <a:schemeClr val="accent1">
                  <a:lumMod val="50000"/>
                </a:schemeClr>
              </a:solidFill>
            </a:endParaRPr>
          </a:p>
          <a:p>
            <a:pPr>
              <a:defRPr/>
            </a:pPr>
            <a:r>
              <a:rPr lang="en-GB" sz="1200" i="1" dirty="0">
                <a:solidFill>
                  <a:schemeClr val="accent1">
                    <a:lumMod val="50000"/>
                  </a:schemeClr>
                </a:solidFill>
              </a:rPr>
              <a:t>* Requiring strict observation </a:t>
            </a:r>
          </a:p>
          <a:p>
            <a:pPr>
              <a:defRPr/>
            </a:pPr>
            <a:r>
              <a:rPr lang="en-GB" sz="1200" i="1" dirty="0">
                <a:solidFill>
                  <a:schemeClr val="accent1">
                    <a:lumMod val="50000"/>
                  </a:schemeClr>
                </a:solidFill>
              </a:rPr>
              <a:t>and medical intervention</a:t>
            </a:r>
            <a:endParaRPr lang="en-US" sz="1200" i="1" dirty="0">
              <a:solidFill>
                <a:schemeClr val="accent1">
                  <a:lumMod val="50000"/>
                </a:schemeClr>
              </a:solidFill>
            </a:endParaRPr>
          </a:p>
        </p:txBody>
      </p:sp>
      <p:sp>
        <p:nvSpPr>
          <p:cNvPr id="2069" name="Text Box 21"/>
          <p:cNvSpPr txBox="1">
            <a:spLocks noChangeArrowheads="1"/>
          </p:cNvSpPr>
          <p:nvPr/>
        </p:nvSpPr>
        <p:spPr bwMode="auto">
          <a:xfrm>
            <a:off x="5508625" y="4041775"/>
            <a:ext cx="2644775" cy="2492375"/>
          </a:xfrm>
          <a:prstGeom prst="rect">
            <a:avLst/>
          </a:prstGeom>
          <a:solidFill>
            <a:srgbClr val="808080"/>
          </a:solidFill>
          <a:ln w="9525">
            <a:noFill/>
            <a:miter lim="800000"/>
            <a:headEnd/>
            <a:tailEnd/>
          </a:ln>
        </p:spPr>
        <p:txBody>
          <a:bodyPr>
            <a:spAutoFit/>
          </a:bodyPr>
          <a:lstStyle/>
          <a:p>
            <a:r>
              <a:rPr lang="en-US" sz="1200" b="1"/>
              <a:t>1. Severe plasma leakage</a:t>
            </a:r>
            <a:r>
              <a:rPr lang="en-US" sz="1200"/>
              <a:t> leading to:</a:t>
            </a:r>
          </a:p>
          <a:p>
            <a:pPr>
              <a:buFontTx/>
              <a:buChar char="•"/>
            </a:pPr>
            <a:r>
              <a:rPr lang="en-US" sz="1200"/>
              <a:t> Shock (DSS)</a:t>
            </a:r>
          </a:p>
          <a:p>
            <a:pPr>
              <a:buFontTx/>
              <a:buChar char="•"/>
            </a:pPr>
            <a:r>
              <a:rPr lang="en-US" sz="1200"/>
              <a:t> Fluid accumulation with </a:t>
            </a:r>
          </a:p>
          <a:p>
            <a:r>
              <a:rPr lang="en-US" sz="1200"/>
              <a:t>  respiratory distress</a:t>
            </a:r>
          </a:p>
          <a:p>
            <a:endParaRPr lang="en-US" sz="1200"/>
          </a:p>
          <a:p>
            <a:r>
              <a:rPr lang="en-GB" sz="1200" b="1"/>
              <a:t>2. Severe bleeding</a:t>
            </a:r>
          </a:p>
          <a:p>
            <a:r>
              <a:rPr lang="en-GB" sz="1200"/>
              <a:t>    as evaluated by clinician</a:t>
            </a:r>
          </a:p>
          <a:p>
            <a:endParaRPr lang="en-GB" sz="1200"/>
          </a:p>
          <a:p>
            <a:r>
              <a:rPr lang="en-GB" sz="1200" b="1"/>
              <a:t>3. Severe organ involvement</a:t>
            </a:r>
          </a:p>
          <a:p>
            <a:pPr>
              <a:buFontTx/>
              <a:buChar char="•"/>
            </a:pPr>
            <a:r>
              <a:rPr lang="en-GB" sz="1200"/>
              <a:t> Liver: AST or ALT&gt;=1000 </a:t>
            </a:r>
          </a:p>
          <a:p>
            <a:pPr>
              <a:buFontTx/>
              <a:buChar char="•"/>
            </a:pPr>
            <a:r>
              <a:rPr lang="en-GB" sz="1200"/>
              <a:t> CNS: Impaired consciousness </a:t>
            </a:r>
          </a:p>
          <a:p>
            <a:pPr>
              <a:buFontTx/>
              <a:buChar char="•"/>
            </a:pPr>
            <a:r>
              <a:rPr lang="en-GB" sz="1200"/>
              <a:t> Heart and other organs</a:t>
            </a:r>
            <a:endParaRPr lang="en-US" sz="1200"/>
          </a:p>
        </p:txBody>
      </p:sp>
      <p:sp>
        <p:nvSpPr>
          <p:cNvPr id="2074" name="Text Box 26"/>
          <p:cNvSpPr txBox="1">
            <a:spLocks noChangeArrowheads="1"/>
          </p:cNvSpPr>
          <p:nvPr/>
        </p:nvSpPr>
        <p:spPr bwMode="auto">
          <a:xfrm>
            <a:off x="468313" y="3716338"/>
            <a:ext cx="4495800" cy="304800"/>
          </a:xfrm>
          <a:prstGeom prst="rect">
            <a:avLst/>
          </a:prstGeom>
          <a:noFill/>
          <a:ln w="9525">
            <a:noFill/>
            <a:miter lim="800000"/>
            <a:headEnd/>
            <a:tailEnd/>
          </a:ln>
          <a:effectLst/>
        </p:spPr>
        <p:txBody>
          <a:bodyPr>
            <a:spAutoFit/>
          </a:bodyPr>
          <a:lstStyle/>
          <a:p>
            <a:pPr algn="ctr" eaLnBrk="0" hangingPunct="0">
              <a:defRPr/>
            </a:pPr>
            <a:r>
              <a:rPr lang="en-US" sz="1400" b="1" dirty="0">
                <a:solidFill>
                  <a:schemeClr val="accent3">
                    <a:lumMod val="75000"/>
                  </a:schemeClr>
                </a:solidFill>
              </a:rPr>
              <a:t>Criteria for dengue ± warning signs</a:t>
            </a:r>
            <a:endParaRPr lang="en-US" sz="1400" dirty="0">
              <a:solidFill>
                <a:schemeClr val="accent3">
                  <a:lumMod val="75000"/>
                </a:schemeClr>
              </a:solidFill>
              <a:latin typeface="Tahoma" pitchFamily="34" charset="0"/>
              <a:cs typeface="Tahoma" pitchFamily="34" charset="0"/>
            </a:endParaRPr>
          </a:p>
        </p:txBody>
      </p:sp>
      <p:sp>
        <p:nvSpPr>
          <p:cNvPr id="2075" name="Text Box 27"/>
          <p:cNvSpPr txBox="1">
            <a:spLocks noChangeArrowheads="1"/>
          </p:cNvSpPr>
          <p:nvPr/>
        </p:nvSpPr>
        <p:spPr bwMode="auto">
          <a:xfrm>
            <a:off x="5148263" y="3754438"/>
            <a:ext cx="3048000" cy="304800"/>
          </a:xfrm>
          <a:prstGeom prst="rect">
            <a:avLst/>
          </a:prstGeom>
          <a:noFill/>
          <a:ln w="9525">
            <a:noFill/>
            <a:miter lim="800000"/>
            <a:headEnd/>
            <a:tailEnd/>
          </a:ln>
          <a:effectLst/>
        </p:spPr>
        <p:txBody>
          <a:bodyPr>
            <a:spAutoFit/>
          </a:bodyPr>
          <a:lstStyle/>
          <a:p>
            <a:pPr algn="ctr" eaLnBrk="0" hangingPunct="0">
              <a:defRPr/>
            </a:pPr>
            <a:r>
              <a:rPr lang="en-GB" sz="1400" b="1" dirty="0">
                <a:solidFill>
                  <a:schemeClr val="accent3">
                    <a:lumMod val="75000"/>
                  </a:schemeClr>
                </a:solidFill>
              </a:rPr>
              <a:t>Criteria for severe dengue</a:t>
            </a:r>
            <a:endParaRPr lang="en-US" sz="1400" dirty="0">
              <a:solidFill>
                <a:schemeClr val="accent3">
                  <a:lumMod val="75000"/>
                </a:schemeClr>
              </a:solidFill>
              <a:latin typeface="Tahoma" pitchFamily="34" charset="0"/>
              <a:cs typeface="Tahoma" pitchFamily="34" charset="0"/>
            </a:endParaRPr>
          </a:p>
        </p:txBody>
      </p:sp>
      <p:sp>
        <p:nvSpPr>
          <p:cNvPr id="2079" name="Text Box 31"/>
          <p:cNvSpPr txBox="1">
            <a:spLocks noChangeArrowheads="1"/>
          </p:cNvSpPr>
          <p:nvPr/>
        </p:nvSpPr>
        <p:spPr bwMode="auto">
          <a:xfrm rot="-5400000">
            <a:off x="8442325" y="6129338"/>
            <a:ext cx="989013" cy="198437"/>
          </a:xfrm>
          <a:prstGeom prst="rect">
            <a:avLst/>
          </a:prstGeom>
          <a:noFill/>
          <a:ln w="9525">
            <a:noFill/>
            <a:miter lim="800000"/>
            <a:headEnd/>
            <a:tailEnd/>
          </a:ln>
        </p:spPr>
        <p:txBody>
          <a:bodyPr>
            <a:spAutoFit/>
          </a:bodyPr>
          <a:lstStyle/>
          <a:p>
            <a:pPr eaLnBrk="0" hangingPunct="0"/>
            <a:r>
              <a:rPr lang="en-GB" sz="700"/>
              <a:t>WHO/TDR 2009</a:t>
            </a:r>
            <a:endParaRPr lang="en-US" sz="7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61"/>
                                        </p:tgtEl>
                                        <p:attrNameLst>
                                          <p:attrName>style.visibility</p:attrName>
                                        </p:attrNameLst>
                                      </p:cBhvr>
                                      <p:to>
                                        <p:strVal val="visible"/>
                                      </p:to>
                                    </p:set>
                                    <p:animEffect transition="in" filter="dissolve">
                                      <p:cBhvr>
                                        <p:cTn id="7" dur="500"/>
                                        <p:tgtEl>
                                          <p:spTgt spid="206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dissolve">
                                      <p:cBhvr>
                                        <p:cTn id="11" dur="500"/>
                                        <p:tgtEl>
                                          <p:spTgt spid="206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63"/>
                                        </p:tgtEl>
                                        <p:attrNameLst>
                                          <p:attrName>style.visibility</p:attrName>
                                        </p:attrNameLst>
                                      </p:cBhvr>
                                      <p:to>
                                        <p:strVal val="visible"/>
                                      </p:to>
                                    </p:set>
                                    <p:animEffect transition="in" filter="dissolve">
                                      <p:cBhvr>
                                        <p:cTn id="16" dur="500"/>
                                        <p:tgtEl>
                                          <p:spTgt spid="206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64"/>
                                        </p:tgtEl>
                                        <p:attrNameLst>
                                          <p:attrName>style.visibility</p:attrName>
                                        </p:attrNameLst>
                                      </p:cBhvr>
                                      <p:to>
                                        <p:strVal val="visible"/>
                                      </p:to>
                                    </p:set>
                                    <p:animEffect transition="in" filter="dissolve">
                                      <p:cBhvr>
                                        <p:cTn id="21" dur="500"/>
                                        <p:tgtEl>
                                          <p:spTgt spid="2064"/>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065"/>
                                        </p:tgtEl>
                                        <p:attrNameLst>
                                          <p:attrName>style.visibility</p:attrName>
                                        </p:attrNameLst>
                                      </p:cBhvr>
                                      <p:to>
                                        <p:strVal val="visible"/>
                                      </p:to>
                                    </p:set>
                                    <p:animEffect transition="in" filter="dissolve">
                                      <p:cBhvr>
                                        <p:cTn id="25" dur="500"/>
                                        <p:tgtEl>
                                          <p:spTgt spid="206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067"/>
                                        </p:tgtEl>
                                        <p:attrNameLst>
                                          <p:attrName>style.visibility</p:attrName>
                                        </p:attrNameLst>
                                      </p:cBhvr>
                                      <p:to>
                                        <p:strVal val="visible"/>
                                      </p:to>
                                    </p:set>
                                    <p:animEffect transition="in" filter="dissolve">
                                      <p:cBhvr>
                                        <p:cTn id="30" dur="500"/>
                                        <p:tgtEl>
                                          <p:spTgt spid="2067"/>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068"/>
                                        </p:tgtEl>
                                        <p:attrNameLst>
                                          <p:attrName>style.visibility</p:attrName>
                                        </p:attrNameLst>
                                      </p:cBhvr>
                                      <p:to>
                                        <p:strVal val="visible"/>
                                      </p:to>
                                    </p:set>
                                    <p:animEffect transition="in" filter="dissolve">
                                      <p:cBhvr>
                                        <p:cTn id="34" dur="500"/>
                                        <p:tgtEl>
                                          <p:spTgt spid="2068"/>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2069"/>
                                        </p:tgtEl>
                                        <p:attrNameLst>
                                          <p:attrName>style.visibility</p:attrName>
                                        </p:attrNameLst>
                                      </p:cBhvr>
                                      <p:to>
                                        <p:strVal val="visible"/>
                                      </p:to>
                                    </p:set>
                                    <p:animEffect transition="in" filter="dissolve">
                                      <p:cBhvr>
                                        <p:cTn id="38" dur="500"/>
                                        <p:tgtEl>
                                          <p:spTgt spid="2069"/>
                                        </p:tgtEl>
                                      </p:cBhvr>
                                    </p:animEffect>
                                  </p:childTnLst>
                                </p:cTn>
                              </p:par>
                            </p:childTnLst>
                          </p:cTn>
                        </p:par>
                        <p:par>
                          <p:cTn id="39" fill="hold">
                            <p:stCondLst>
                              <p:cond delay="1500"/>
                            </p:stCondLst>
                            <p:childTnLst>
                              <p:par>
                                <p:cTn id="40" presetID="9" presetClass="entr" presetSubtype="0" fill="hold" grpId="0" nodeType="afterEffect">
                                  <p:stCondLst>
                                    <p:cond delay="0"/>
                                  </p:stCondLst>
                                  <p:childTnLst>
                                    <p:set>
                                      <p:cBhvr>
                                        <p:cTn id="41" dur="1" fill="hold">
                                          <p:stCondLst>
                                            <p:cond delay="0"/>
                                          </p:stCondLst>
                                        </p:cTn>
                                        <p:tgtEl>
                                          <p:spTgt spid="2074"/>
                                        </p:tgtEl>
                                        <p:attrNameLst>
                                          <p:attrName>style.visibility</p:attrName>
                                        </p:attrNameLst>
                                      </p:cBhvr>
                                      <p:to>
                                        <p:strVal val="visible"/>
                                      </p:to>
                                    </p:set>
                                    <p:animEffect transition="in" filter="dissolve">
                                      <p:cBhvr>
                                        <p:cTn id="42" dur="500"/>
                                        <p:tgtEl>
                                          <p:spTgt spid="2074"/>
                                        </p:tgtEl>
                                      </p:cBhvr>
                                    </p:animEffect>
                                  </p:childTnLst>
                                </p:cTn>
                              </p:par>
                            </p:childTnLst>
                          </p:cTn>
                        </p:par>
                        <p:par>
                          <p:cTn id="43" fill="hold">
                            <p:stCondLst>
                              <p:cond delay="2000"/>
                            </p:stCondLst>
                            <p:childTnLst>
                              <p:par>
                                <p:cTn id="44" presetID="9" presetClass="entr" presetSubtype="0" fill="hold" grpId="0" nodeType="afterEffect">
                                  <p:stCondLst>
                                    <p:cond delay="0"/>
                                  </p:stCondLst>
                                  <p:childTnLst>
                                    <p:set>
                                      <p:cBhvr>
                                        <p:cTn id="45" dur="1" fill="hold">
                                          <p:stCondLst>
                                            <p:cond delay="0"/>
                                          </p:stCondLst>
                                        </p:cTn>
                                        <p:tgtEl>
                                          <p:spTgt spid="2075"/>
                                        </p:tgtEl>
                                        <p:attrNameLst>
                                          <p:attrName>style.visibility</p:attrName>
                                        </p:attrNameLst>
                                      </p:cBhvr>
                                      <p:to>
                                        <p:strVal val="visible"/>
                                      </p:to>
                                    </p:set>
                                    <p:animEffect transition="in" filter="dissolve">
                                      <p:cBhvr>
                                        <p:cTn id="46" dur="500"/>
                                        <p:tgtEl>
                                          <p:spTgt spid="2075"/>
                                        </p:tgtEl>
                                      </p:cBhvr>
                                    </p:animEffect>
                                  </p:childTnLst>
                                </p:cTn>
                              </p:par>
                            </p:childTnLst>
                          </p:cTn>
                        </p:par>
                        <p:par>
                          <p:cTn id="47" fill="hold">
                            <p:stCondLst>
                              <p:cond delay="2500"/>
                            </p:stCondLst>
                            <p:childTnLst>
                              <p:par>
                                <p:cTn id="48" presetID="9" presetClass="entr" presetSubtype="0" fill="hold" grpId="0" nodeType="afterEffect">
                                  <p:stCondLst>
                                    <p:cond delay="0"/>
                                  </p:stCondLst>
                                  <p:childTnLst>
                                    <p:set>
                                      <p:cBhvr>
                                        <p:cTn id="49" dur="1" fill="hold">
                                          <p:stCondLst>
                                            <p:cond delay="0"/>
                                          </p:stCondLst>
                                        </p:cTn>
                                        <p:tgtEl>
                                          <p:spTgt spid="2079"/>
                                        </p:tgtEl>
                                        <p:attrNameLst>
                                          <p:attrName>style.visibility</p:attrName>
                                        </p:attrNameLst>
                                      </p:cBhvr>
                                      <p:to>
                                        <p:strVal val="visible"/>
                                      </p:to>
                                    </p:set>
                                    <p:animEffect transition="in" filter="dissolve">
                                      <p:cBhvr>
                                        <p:cTn id="50" dur="500"/>
                                        <p:tgtEl>
                                          <p:spTgt spid="2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utoUpdateAnimBg="0"/>
      <p:bldP spid="2062" grpId="0" autoUpdateAnimBg="0"/>
      <p:bldP spid="2063" grpId="0" autoUpdateAnimBg="0"/>
      <p:bldP spid="2064" grpId="0" autoUpdateAnimBg="0"/>
      <p:bldP spid="2065" grpId="0" autoUpdateAnimBg="0"/>
      <p:bldP spid="2067" grpId="0" animBg="1" autoUpdateAnimBg="0"/>
      <p:bldP spid="2068" grpId="0" animBg="1" autoUpdateAnimBg="0"/>
      <p:bldP spid="2069" grpId="0" animBg="1" autoUpdateAnimBg="0"/>
      <p:bldP spid="2074" grpId="0" autoUpdateAnimBg="0"/>
      <p:bldP spid="2075" grpId="0" autoUpdateAnimBg="0"/>
      <p:bldP spid="207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PENGOBATAN</a:t>
            </a:r>
            <a:endParaRPr lang="id-ID" dirty="0"/>
          </a:p>
        </p:txBody>
      </p:sp>
      <p:sp>
        <p:nvSpPr>
          <p:cNvPr id="3" name="Content Placeholder 2"/>
          <p:cNvSpPr>
            <a:spLocks noGrp="1"/>
          </p:cNvSpPr>
          <p:nvPr>
            <p:ph idx="1"/>
          </p:nvPr>
        </p:nvSpPr>
        <p:spPr/>
        <p:txBody>
          <a:bodyPr/>
          <a:lstStyle/>
          <a:p>
            <a:r>
              <a:rPr lang="id-ID" sz="2000" dirty="0" smtClean="0">
                <a:latin typeface="Arial" pitchFamily="34" charset="0"/>
                <a:cs typeface="Arial" pitchFamily="34" charset="0"/>
              </a:rPr>
              <a:t>Obat penurun panas</a:t>
            </a:r>
          </a:p>
          <a:p>
            <a:r>
              <a:rPr lang="id-ID" sz="2000" dirty="0" smtClean="0">
                <a:latin typeface="Arial" pitchFamily="34" charset="0"/>
                <a:cs typeface="Arial" pitchFamily="34" charset="0"/>
              </a:rPr>
              <a:t>Penggantian voleme cairan tubuh berupa larutan fisiologis, plasma, darah</a:t>
            </a:r>
          </a:p>
          <a:p>
            <a:r>
              <a:rPr lang="id-ID" sz="2000" dirty="0" smtClean="0">
                <a:latin typeface="Arial" pitchFamily="34" charset="0"/>
                <a:cs typeface="Arial" pitchFamily="34" charset="0"/>
              </a:rPr>
              <a:t>Oksigen</a:t>
            </a:r>
          </a:p>
          <a:p>
            <a:r>
              <a:rPr lang="id-ID" sz="2000" dirty="0" smtClean="0">
                <a:latin typeface="Arial" pitchFamily="34" charset="0"/>
                <a:cs typeface="Arial" pitchFamily="34" charset="0"/>
              </a:rPr>
              <a:t>Monitoring kondisi pasien</a:t>
            </a:r>
          </a:p>
          <a:p>
            <a:pPr>
              <a:buNone/>
            </a:pP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8965" y="685800"/>
            <a:ext cx="9161929" cy="868363"/>
          </a:xfrm>
          <a:solidFill>
            <a:schemeClr val="accent1"/>
          </a:solidFill>
        </p:spPr>
        <p:txBody>
          <a:bodyPr/>
          <a:lstStyle/>
          <a:p>
            <a:r>
              <a:rPr lang="en-US" dirty="0" smtClean="0">
                <a:solidFill>
                  <a:srgbClr val="002060"/>
                </a:solidFill>
                <a:latin typeface="Berlin Sans FB" panose="020E0602020502020306" pitchFamily="34" charset="0"/>
              </a:rPr>
              <a:t>KEBIJAKAN NASIONAL</a:t>
            </a:r>
          </a:p>
        </p:txBody>
      </p:sp>
      <p:sp>
        <p:nvSpPr>
          <p:cNvPr id="26627" name="Rectangle 3"/>
          <p:cNvSpPr>
            <a:spLocks noGrp="1"/>
          </p:cNvSpPr>
          <p:nvPr>
            <p:ph idx="1"/>
          </p:nvPr>
        </p:nvSpPr>
        <p:spPr>
          <a:xfrm>
            <a:off x="8966" y="2011680"/>
            <a:ext cx="8982634" cy="4206240"/>
          </a:xfrm>
        </p:spPr>
        <p:txBody>
          <a:bodyPr>
            <a:noAutofit/>
          </a:bodyPr>
          <a:lstStyle/>
          <a:p>
            <a:pPr algn="just"/>
            <a:r>
              <a:rPr lang="en-US" sz="3600" dirty="0" err="1" smtClean="0">
                <a:latin typeface="Berlin Sans FB" panose="020E0602020502020306" pitchFamily="34" charset="0"/>
              </a:rPr>
              <a:t>Pengendalian</a:t>
            </a:r>
            <a:r>
              <a:rPr lang="en-US" sz="3600" dirty="0" smtClean="0">
                <a:latin typeface="Berlin Sans FB" panose="020E0602020502020306" pitchFamily="34" charset="0"/>
              </a:rPr>
              <a:t> DBD </a:t>
            </a:r>
            <a:r>
              <a:rPr lang="en-US" sz="3600" dirty="0" err="1" smtClean="0">
                <a:latin typeface="Berlin Sans FB" panose="020E0602020502020306" pitchFamily="34" charset="0"/>
              </a:rPr>
              <a:t>didasarkan</a:t>
            </a:r>
            <a:r>
              <a:rPr lang="en-US" sz="3600" dirty="0" smtClean="0">
                <a:latin typeface="Berlin Sans FB" panose="020E0602020502020306" pitchFamily="34" charset="0"/>
              </a:rPr>
              <a:t> </a:t>
            </a:r>
            <a:r>
              <a:rPr lang="en-US" sz="3600" dirty="0" err="1" smtClean="0">
                <a:latin typeface="Berlin Sans FB" panose="020E0602020502020306" pitchFamily="34" charset="0"/>
              </a:rPr>
              <a:t>pada</a:t>
            </a:r>
            <a:r>
              <a:rPr lang="en-US" sz="3600" dirty="0" smtClean="0">
                <a:latin typeface="Berlin Sans FB" panose="020E0602020502020306" pitchFamily="34" charset="0"/>
              </a:rPr>
              <a:t> </a:t>
            </a:r>
            <a:r>
              <a:rPr lang="en-US" sz="3600" dirty="0" err="1" smtClean="0">
                <a:latin typeface="Berlin Sans FB" panose="020E0602020502020306" pitchFamily="34" charset="0"/>
              </a:rPr>
              <a:t>partisipasi</a:t>
            </a:r>
            <a:r>
              <a:rPr lang="en-US" sz="3600" dirty="0" smtClean="0">
                <a:latin typeface="Berlin Sans FB" panose="020E0602020502020306" pitchFamily="34" charset="0"/>
              </a:rPr>
              <a:t> </a:t>
            </a:r>
            <a:r>
              <a:rPr lang="en-US" sz="3600" dirty="0" err="1" smtClean="0">
                <a:latin typeface="Berlin Sans FB" panose="020E0602020502020306" pitchFamily="34" charset="0"/>
              </a:rPr>
              <a:t>dan</a:t>
            </a:r>
            <a:r>
              <a:rPr lang="en-US" sz="3600" dirty="0" smtClean="0">
                <a:latin typeface="Berlin Sans FB" panose="020E0602020502020306" pitchFamily="34" charset="0"/>
              </a:rPr>
              <a:t> </a:t>
            </a:r>
            <a:r>
              <a:rPr lang="en-US" sz="3600" dirty="0" err="1" smtClean="0">
                <a:latin typeface="Berlin Sans FB" panose="020E0602020502020306" pitchFamily="34" charset="0"/>
              </a:rPr>
              <a:t>pemberdayaan</a:t>
            </a:r>
            <a:r>
              <a:rPr lang="en-US" sz="3600" dirty="0" smtClean="0">
                <a:latin typeface="Berlin Sans FB" panose="020E0602020502020306" pitchFamily="34" charset="0"/>
              </a:rPr>
              <a:t> </a:t>
            </a:r>
            <a:r>
              <a:rPr lang="en-US" sz="3600" dirty="0" err="1" smtClean="0">
                <a:latin typeface="Berlin Sans FB" panose="020E0602020502020306" pitchFamily="34" charset="0"/>
              </a:rPr>
              <a:t>masyarakat</a:t>
            </a:r>
            <a:r>
              <a:rPr lang="en-US" sz="3600" dirty="0" smtClean="0">
                <a:latin typeface="Berlin Sans FB" panose="020E0602020502020306" pitchFamily="34" charset="0"/>
              </a:rPr>
              <a:t> </a:t>
            </a:r>
            <a:r>
              <a:rPr lang="en-US" sz="3600" dirty="0" err="1" smtClean="0">
                <a:latin typeface="Berlin Sans FB" panose="020E0602020502020306" pitchFamily="34" charset="0"/>
              </a:rPr>
              <a:t>dalam</a:t>
            </a:r>
            <a:r>
              <a:rPr lang="en-US" sz="3600" dirty="0" smtClean="0">
                <a:latin typeface="Berlin Sans FB" panose="020E0602020502020306" pitchFamily="34" charset="0"/>
              </a:rPr>
              <a:t> </a:t>
            </a:r>
            <a:r>
              <a:rPr lang="en-US" sz="3600" dirty="0" err="1" smtClean="0">
                <a:latin typeface="Berlin Sans FB" panose="020E0602020502020306" pitchFamily="34" charset="0"/>
              </a:rPr>
              <a:t>pencegahan</a:t>
            </a:r>
            <a:r>
              <a:rPr lang="en-US" sz="3600" dirty="0" smtClean="0">
                <a:latin typeface="Berlin Sans FB" panose="020E0602020502020306" pitchFamily="34" charset="0"/>
              </a:rPr>
              <a:t> </a:t>
            </a:r>
            <a:r>
              <a:rPr lang="en-US" sz="3600" dirty="0" err="1" smtClean="0">
                <a:latin typeface="Berlin Sans FB" panose="020E0602020502020306" pitchFamily="34" charset="0"/>
              </a:rPr>
              <a:t>dan</a:t>
            </a:r>
            <a:r>
              <a:rPr lang="en-US" sz="3600" dirty="0" smtClean="0">
                <a:latin typeface="Berlin Sans FB" panose="020E0602020502020306" pitchFamily="34" charset="0"/>
              </a:rPr>
              <a:t> </a:t>
            </a:r>
            <a:r>
              <a:rPr lang="en-US" sz="3600" dirty="0" err="1" smtClean="0">
                <a:latin typeface="Berlin Sans FB" panose="020E0602020502020306" pitchFamily="34" charset="0"/>
              </a:rPr>
              <a:t>penanggulangan</a:t>
            </a:r>
            <a:r>
              <a:rPr lang="en-US" sz="3600" dirty="0" smtClean="0">
                <a:latin typeface="Berlin Sans FB" panose="020E0602020502020306" pitchFamily="34" charset="0"/>
              </a:rPr>
              <a:t>, </a:t>
            </a:r>
            <a:r>
              <a:rPr lang="en-US" sz="3600" dirty="0" err="1" smtClean="0">
                <a:latin typeface="Berlin Sans FB" panose="020E0602020502020306" pitchFamily="34" charset="0"/>
              </a:rPr>
              <a:t>serta</a:t>
            </a:r>
            <a:r>
              <a:rPr lang="en-US" sz="3600" dirty="0" smtClean="0">
                <a:latin typeface="Berlin Sans FB" panose="020E0602020502020306" pitchFamily="34" charset="0"/>
              </a:rPr>
              <a:t> </a:t>
            </a:r>
            <a:r>
              <a:rPr lang="en-US" sz="3600" dirty="0" err="1" smtClean="0">
                <a:latin typeface="Berlin Sans FB" panose="020E0602020502020306" pitchFamily="34" charset="0"/>
              </a:rPr>
              <a:t>sesuai</a:t>
            </a:r>
            <a:r>
              <a:rPr lang="en-US" sz="3600" dirty="0" smtClean="0">
                <a:latin typeface="Berlin Sans FB" panose="020E0602020502020306" pitchFamily="34" charset="0"/>
              </a:rPr>
              <a:t> </a:t>
            </a:r>
            <a:r>
              <a:rPr lang="en-US" sz="3600" dirty="0" err="1" smtClean="0">
                <a:latin typeface="Berlin Sans FB" panose="020E0602020502020306" pitchFamily="34" charset="0"/>
              </a:rPr>
              <a:t>dengan</a:t>
            </a:r>
            <a:r>
              <a:rPr lang="en-US" sz="3600" dirty="0" smtClean="0">
                <a:latin typeface="Berlin Sans FB" panose="020E0602020502020306" pitchFamily="34" charset="0"/>
              </a:rPr>
              <a:t> </a:t>
            </a:r>
            <a:r>
              <a:rPr lang="en-US" sz="3600" dirty="0" err="1" smtClean="0">
                <a:latin typeface="Berlin Sans FB" panose="020E0602020502020306" pitchFamily="34" charset="0"/>
              </a:rPr>
              <a:t>kondisi</a:t>
            </a:r>
            <a:r>
              <a:rPr lang="en-US" sz="3600" dirty="0" smtClean="0">
                <a:latin typeface="Berlin Sans FB" panose="020E0602020502020306" pitchFamily="34" charset="0"/>
              </a:rPr>
              <a:t> </a:t>
            </a:r>
            <a:r>
              <a:rPr lang="en-US" sz="3600" dirty="0" err="1" smtClean="0">
                <a:latin typeface="Berlin Sans FB" panose="020E0602020502020306" pitchFamily="34" charset="0"/>
              </a:rPr>
              <a:t>masing-masing</a:t>
            </a:r>
            <a:r>
              <a:rPr lang="en-US" sz="3600" dirty="0" smtClean="0">
                <a:latin typeface="Berlin Sans FB" panose="020E0602020502020306" pitchFamily="34" charset="0"/>
              </a:rPr>
              <a:t> </a:t>
            </a:r>
            <a:r>
              <a:rPr lang="en-US" sz="3600" dirty="0" err="1" smtClean="0">
                <a:latin typeface="Berlin Sans FB" panose="020E0602020502020306" pitchFamily="34" charset="0"/>
              </a:rPr>
              <a:t>daerah</a:t>
            </a:r>
            <a:r>
              <a:rPr lang="en-US" sz="3600" dirty="0" smtClean="0">
                <a:latin typeface="Berlin Sans FB" panose="020E0602020502020306" pitchFamily="34" charset="0"/>
              </a:rPr>
              <a:t>.</a:t>
            </a:r>
          </a:p>
          <a:p>
            <a:pPr algn="just"/>
            <a:r>
              <a:rPr lang="en-US" sz="3600" dirty="0" err="1" smtClean="0">
                <a:latin typeface="Berlin Sans FB" panose="020E0602020502020306" pitchFamily="34" charset="0"/>
              </a:rPr>
              <a:t>Pengendalian</a:t>
            </a:r>
            <a:r>
              <a:rPr lang="en-US" sz="3600" dirty="0" smtClean="0">
                <a:latin typeface="Berlin Sans FB" panose="020E0602020502020306" pitchFamily="34" charset="0"/>
              </a:rPr>
              <a:t> </a:t>
            </a:r>
            <a:r>
              <a:rPr lang="en-US" sz="3600" dirty="0" err="1" smtClean="0">
                <a:latin typeface="Berlin Sans FB" panose="020E0602020502020306" pitchFamily="34" charset="0"/>
              </a:rPr>
              <a:t>melalui</a:t>
            </a:r>
            <a:r>
              <a:rPr lang="en-US" sz="3600" dirty="0" smtClean="0">
                <a:latin typeface="Berlin Sans FB" panose="020E0602020502020306" pitchFamily="34" charset="0"/>
              </a:rPr>
              <a:t> </a:t>
            </a:r>
            <a:r>
              <a:rPr lang="en-US" sz="3600" dirty="0" err="1" smtClean="0">
                <a:latin typeface="Berlin Sans FB" panose="020E0602020502020306" pitchFamily="34" charset="0"/>
              </a:rPr>
              <a:t>pengembangan</a:t>
            </a:r>
            <a:r>
              <a:rPr lang="en-US" sz="3600" dirty="0" smtClean="0">
                <a:latin typeface="Berlin Sans FB" panose="020E0602020502020306" pitchFamily="34" charset="0"/>
              </a:rPr>
              <a:t> </a:t>
            </a:r>
            <a:r>
              <a:rPr lang="en-US" sz="3600" dirty="0" err="1" smtClean="0">
                <a:latin typeface="Berlin Sans FB" panose="020E0602020502020306" pitchFamily="34" charset="0"/>
              </a:rPr>
              <a:t>kemitraan</a:t>
            </a:r>
            <a:r>
              <a:rPr lang="en-US" sz="3600" dirty="0" smtClean="0">
                <a:latin typeface="Berlin Sans FB" panose="020E0602020502020306" pitchFamily="34" charset="0"/>
              </a:rPr>
              <a:t> </a:t>
            </a:r>
            <a:r>
              <a:rPr lang="en-US" sz="3600" dirty="0" err="1" smtClean="0">
                <a:latin typeface="Berlin Sans FB" panose="020E0602020502020306" pitchFamily="34" charset="0"/>
              </a:rPr>
              <a:t>dan</a:t>
            </a:r>
            <a:r>
              <a:rPr lang="en-US" sz="3600" dirty="0" smtClean="0">
                <a:latin typeface="Berlin Sans FB" panose="020E0602020502020306" pitchFamily="34" charset="0"/>
              </a:rPr>
              <a:t> </a:t>
            </a:r>
            <a:r>
              <a:rPr lang="en-US" sz="3600" dirty="0" err="1" smtClean="0">
                <a:latin typeface="Berlin Sans FB" panose="020E0602020502020306" pitchFamily="34" charset="0"/>
              </a:rPr>
              <a:t>jejaring</a:t>
            </a:r>
            <a:r>
              <a:rPr lang="en-US" sz="3600" dirty="0" smtClean="0">
                <a:latin typeface="Berlin Sans FB" panose="020E0602020502020306" pitchFamily="34" charset="0"/>
              </a:rPr>
              <a:t> </a:t>
            </a:r>
            <a:r>
              <a:rPr lang="en-US" sz="3600" dirty="0" err="1" smtClean="0">
                <a:latin typeface="Berlin Sans FB" panose="020E0602020502020306" pitchFamily="34" charset="0"/>
              </a:rPr>
              <a:t>kerja</a:t>
            </a:r>
            <a:r>
              <a:rPr lang="en-US" sz="3600" dirty="0" smtClean="0">
                <a:latin typeface="Berlin Sans FB" panose="020E0602020502020306" pitchFamily="34" charset="0"/>
              </a:rPr>
              <a:t> </a:t>
            </a:r>
            <a:r>
              <a:rPr lang="en-US" sz="3600" dirty="0" err="1" smtClean="0">
                <a:latin typeface="Berlin Sans FB" panose="020E0602020502020306" pitchFamily="34" charset="0"/>
              </a:rPr>
              <a:t>multidisiplin</a:t>
            </a:r>
            <a:r>
              <a:rPr lang="en-US" sz="3600" dirty="0" smtClean="0">
                <a:latin typeface="Berlin Sans FB" panose="020E0602020502020306" pitchFamily="34" charset="0"/>
              </a:rPr>
              <a:t> </a:t>
            </a:r>
            <a:r>
              <a:rPr lang="en-US" sz="3600" dirty="0" err="1" smtClean="0">
                <a:latin typeface="Berlin Sans FB" panose="020E0602020502020306" pitchFamily="34" charset="0"/>
              </a:rPr>
              <a:t>dan</a:t>
            </a:r>
            <a:r>
              <a:rPr lang="en-US" sz="3600" dirty="0" smtClean="0">
                <a:latin typeface="Berlin Sans FB" panose="020E0602020502020306" pitchFamily="34" charset="0"/>
              </a:rPr>
              <a:t> </a:t>
            </a:r>
            <a:r>
              <a:rPr lang="en-US" sz="3600" dirty="0" err="1" smtClean="0">
                <a:latin typeface="Berlin Sans FB" panose="020E0602020502020306" pitchFamily="34" charset="0"/>
              </a:rPr>
              <a:t>lin</a:t>
            </a:r>
            <a:r>
              <a:rPr lang="id-ID" sz="3600" dirty="0" smtClean="0">
                <a:latin typeface="Berlin Sans FB" panose="020E0602020502020306" pitchFamily="34" charset="0"/>
              </a:rPr>
              <a:t>tas </a:t>
            </a:r>
            <a:r>
              <a:rPr lang="en-US" sz="3600" dirty="0" err="1" smtClean="0">
                <a:latin typeface="Berlin Sans FB" panose="020E0602020502020306" pitchFamily="34" charset="0"/>
              </a:rPr>
              <a:t>sek</a:t>
            </a:r>
            <a:r>
              <a:rPr lang="id-ID" sz="3600" smtClean="0">
                <a:latin typeface="Berlin Sans FB" panose="020E0602020502020306" pitchFamily="34" charset="0"/>
              </a:rPr>
              <a:t>toral</a:t>
            </a:r>
            <a:r>
              <a:rPr lang="en-US" sz="3600" smtClean="0">
                <a:latin typeface="Berlin Sans FB" panose="020E0602020502020306" pitchFamily="34" charset="0"/>
              </a:rPr>
              <a:t>. </a:t>
            </a:r>
            <a:endParaRPr lang="en-US" sz="3600" dirty="0" smtClean="0">
              <a:latin typeface="Berlin Sans FB" panose="020E0602020502020306" pitchFamily="34"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87458" y="-13447"/>
            <a:ext cx="1869989" cy="1828800"/>
          </a:xfrm>
          <a:prstGeom prst="rect">
            <a:avLst/>
          </a:prstGeom>
        </p:spPr>
      </p:pic>
    </p:spTree>
    <p:extLst>
      <p:ext uri="{BB962C8B-B14F-4D97-AF65-F5344CB8AC3E}">
        <p14:creationId xmlns="" xmlns:p14="http://schemas.microsoft.com/office/powerpoint/2010/main" val="59378557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685800" y="762000"/>
            <a:ext cx="8458200" cy="1371600"/>
          </a:xfrm>
          <a:solidFill>
            <a:schemeClr val="accent1"/>
          </a:solidFill>
        </p:spPr>
        <p:txBody>
          <a:bodyPr/>
          <a:lstStyle/>
          <a:p>
            <a:r>
              <a:rPr lang="en-US" dirty="0" smtClean="0">
                <a:solidFill>
                  <a:schemeClr val="bg1"/>
                </a:solidFill>
                <a:latin typeface="Berlin Sans FB" panose="020E0602020502020306" pitchFamily="34" charset="0"/>
              </a:rPr>
              <a:t>STRATEGI</a:t>
            </a:r>
          </a:p>
        </p:txBody>
      </p:sp>
      <p:sp>
        <p:nvSpPr>
          <p:cNvPr id="27651" name="Rectangle 3"/>
          <p:cNvSpPr>
            <a:spLocks noGrp="1"/>
          </p:cNvSpPr>
          <p:nvPr>
            <p:ph idx="1"/>
          </p:nvPr>
        </p:nvSpPr>
        <p:spPr>
          <a:xfrm>
            <a:off x="914400" y="2514600"/>
            <a:ext cx="8077200" cy="3332816"/>
          </a:xfrm>
        </p:spPr>
        <p:txBody>
          <a:bodyPr>
            <a:noAutofit/>
          </a:bodyPr>
          <a:lstStyle/>
          <a:p>
            <a:pPr algn="just">
              <a:lnSpc>
                <a:spcPct val="90000"/>
              </a:lnSpc>
            </a:pPr>
            <a:r>
              <a:rPr lang="en-US" sz="3000" dirty="0" err="1" smtClean="0">
                <a:solidFill>
                  <a:schemeClr val="accent6">
                    <a:lumMod val="50000"/>
                  </a:schemeClr>
                </a:solidFill>
                <a:latin typeface="Berlin Sans FB" panose="020E0602020502020306" pitchFamily="34" charset="0"/>
              </a:rPr>
              <a:t>Menggerakkan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dan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memberdayakan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masyarakat</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dalam</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pencegahan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dan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penanggulangan</a:t>
            </a:r>
            <a:r>
              <a:rPr lang="en-US" sz="3000" dirty="0" smtClean="0">
                <a:solidFill>
                  <a:schemeClr val="accent6">
                    <a:lumMod val="50000"/>
                  </a:schemeClr>
                </a:solidFill>
                <a:latin typeface="Berlin Sans FB" panose="020E0602020502020306" pitchFamily="34" charset="0"/>
              </a:rPr>
              <a:t> DBD.</a:t>
            </a:r>
          </a:p>
          <a:p>
            <a:pPr algn="just">
              <a:lnSpc>
                <a:spcPct val="90000"/>
              </a:lnSpc>
            </a:pPr>
            <a:r>
              <a:rPr lang="en-US" sz="3000" dirty="0" err="1" smtClean="0">
                <a:solidFill>
                  <a:schemeClr val="accent6">
                    <a:lumMod val="50000"/>
                  </a:schemeClr>
                </a:solidFill>
                <a:latin typeface="Berlin Sans FB" panose="020E0602020502020306" pitchFamily="34" charset="0"/>
              </a:rPr>
              <a:t>Meningkatkan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akses</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masyarakat</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terhadap</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pelayanan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penemuan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kasus</a:t>
            </a:r>
            <a:r>
              <a:rPr lang="en-US" sz="3000" dirty="0" smtClean="0">
                <a:solidFill>
                  <a:schemeClr val="accent6">
                    <a:lumMod val="50000"/>
                  </a:schemeClr>
                </a:solidFill>
                <a:latin typeface="Berlin Sans FB" panose="020E0602020502020306" pitchFamily="34" charset="0"/>
              </a:rPr>
              <a:t>/diagnosis , </a:t>
            </a:r>
            <a:r>
              <a:rPr lang="en-US" sz="3000" dirty="0" err="1" smtClean="0">
                <a:solidFill>
                  <a:schemeClr val="accent6">
                    <a:lumMod val="50000"/>
                  </a:schemeClr>
                </a:solidFill>
                <a:latin typeface="Berlin Sans FB" panose="020E0602020502020306" pitchFamily="34" charset="0"/>
              </a:rPr>
              <a:t>dan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tata</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laksana</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kasus</a:t>
            </a:r>
            <a:r>
              <a:rPr lang="en-US" sz="3000" dirty="0" smtClean="0">
                <a:solidFill>
                  <a:schemeClr val="accent6">
                    <a:lumMod val="50000"/>
                  </a:schemeClr>
                </a:solidFill>
                <a:latin typeface="Berlin Sans FB" panose="020E0602020502020306" pitchFamily="34" charset="0"/>
              </a:rPr>
              <a:t>) yang </a:t>
            </a:r>
            <a:r>
              <a:rPr lang="en-US" sz="3000" dirty="0" err="1" smtClean="0">
                <a:solidFill>
                  <a:schemeClr val="accent6">
                    <a:lumMod val="50000"/>
                  </a:schemeClr>
                </a:solidFill>
                <a:latin typeface="Berlin Sans FB" panose="020E0602020502020306" pitchFamily="34" charset="0"/>
              </a:rPr>
              <a:t>berkualitas</a:t>
            </a:r>
            <a:r>
              <a:rPr lang="en-US" sz="3000" dirty="0" smtClean="0">
                <a:solidFill>
                  <a:schemeClr val="accent6">
                    <a:lumMod val="50000"/>
                  </a:schemeClr>
                </a:solidFill>
                <a:latin typeface="Berlin Sans FB" panose="020E0602020502020306" pitchFamily="34" charset="0"/>
              </a:rPr>
              <a:t>.</a:t>
            </a:r>
          </a:p>
          <a:p>
            <a:pPr algn="just">
              <a:lnSpc>
                <a:spcPct val="90000"/>
              </a:lnSpc>
            </a:pPr>
            <a:r>
              <a:rPr lang="en-US" sz="3000" dirty="0" err="1" smtClean="0">
                <a:solidFill>
                  <a:schemeClr val="accent6">
                    <a:lumMod val="50000"/>
                  </a:schemeClr>
                </a:solidFill>
                <a:latin typeface="Berlin Sans FB" panose="020E0602020502020306" pitchFamily="34" charset="0"/>
              </a:rPr>
              <a:t>Meningkatkan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sistem</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surveilans</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Epidemiologi</a:t>
            </a:r>
            <a:endParaRPr lang="en-US" sz="3000" dirty="0" smtClean="0">
              <a:solidFill>
                <a:schemeClr val="accent6">
                  <a:lumMod val="50000"/>
                </a:schemeClr>
              </a:solidFill>
              <a:latin typeface="Berlin Sans FB" panose="020E0602020502020306" pitchFamily="34" charset="0"/>
            </a:endParaRPr>
          </a:p>
          <a:p>
            <a:pPr algn="just">
              <a:lnSpc>
                <a:spcPct val="90000"/>
              </a:lnSpc>
            </a:pPr>
            <a:r>
              <a:rPr lang="en-US" sz="3000" dirty="0" err="1" smtClean="0">
                <a:solidFill>
                  <a:schemeClr val="accent6">
                    <a:lumMod val="50000"/>
                  </a:schemeClr>
                </a:solidFill>
                <a:latin typeface="Berlin Sans FB" panose="020E0602020502020306" pitchFamily="34" charset="0"/>
              </a:rPr>
              <a:t>Meningkatkan</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sumber</a:t>
            </a:r>
            <a:r>
              <a:rPr lang="en-US" sz="3000" dirty="0" smtClean="0">
                <a:solidFill>
                  <a:schemeClr val="accent6">
                    <a:lumMod val="50000"/>
                  </a:schemeClr>
                </a:solidFill>
                <a:latin typeface="Berlin Sans FB" panose="020E0602020502020306" pitchFamily="34" charset="0"/>
              </a:rPr>
              <a:t> </a:t>
            </a:r>
            <a:r>
              <a:rPr lang="en-US" sz="3000" dirty="0" err="1" smtClean="0">
                <a:solidFill>
                  <a:schemeClr val="accent6">
                    <a:lumMod val="50000"/>
                  </a:schemeClr>
                </a:solidFill>
                <a:latin typeface="Berlin Sans FB" panose="020E0602020502020306" pitchFamily="34" charset="0"/>
              </a:rPr>
              <a:t>daya</a:t>
            </a:r>
            <a:r>
              <a:rPr lang="en-US" sz="3000" dirty="0" smtClean="0">
                <a:solidFill>
                  <a:schemeClr val="accent6">
                    <a:lumMod val="50000"/>
                  </a:schemeClr>
                </a:solidFill>
                <a:latin typeface="Berlin Sans FB" panose="020E0602020502020306" pitchFamily="34" charset="0"/>
              </a:rPr>
              <a:t>.</a:t>
            </a: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779124" y="762000"/>
            <a:ext cx="1364876" cy="1371600"/>
          </a:xfrm>
          <a:prstGeom prst="rect">
            <a:avLst/>
          </a:prstGeom>
        </p:spPr>
      </p:pic>
    </p:spTree>
    <p:extLst>
      <p:ext uri="{BB962C8B-B14F-4D97-AF65-F5344CB8AC3E}">
        <p14:creationId xmlns="" xmlns:p14="http://schemas.microsoft.com/office/powerpoint/2010/main" val="363279948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762000" y="304801"/>
            <a:ext cx="8382000" cy="1447799"/>
          </a:xfrm>
          <a:solidFill>
            <a:schemeClr val="accent1"/>
          </a:solidFill>
        </p:spPr>
        <p:txBody>
          <a:bodyPr/>
          <a:lstStyle/>
          <a:p>
            <a:r>
              <a:rPr lang="en-US" smtClean="0">
                <a:solidFill>
                  <a:schemeClr val="bg1"/>
                </a:solidFill>
                <a:latin typeface="Berlin Sans FB" panose="020E0602020502020306" pitchFamily="34" charset="0"/>
              </a:rPr>
              <a:t>INDIKATOR NASIONAL 2010</a:t>
            </a:r>
          </a:p>
        </p:txBody>
      </p:sp>
      <p:sp>
        <p:nvSpPr>
          <p:cNvPr id="29699" name="Rectangle 3"/>
          <p:cNvSpPr>
            <a:spLocks noGrp="1"/>
          </p:cNvSpPr>
          <p:nvPr>
            <p:ph idx="1"/>
          </p:nvPr>
        </p:nvSpPr>
        <p:spPr>
          <a:xfrm>
            <a:off x="762000" y="2229784"/>
            <a:ext cx="8382000" cy="3332816"/>
          </a:xfrm>
        </p:spPr>
        <p:txBody>
          <a:bodyPr>
            <a:noAutofit/>
          </a:bodyPr>
          <a:lstStyle/>
          <a:p>
            <a:pPr algn="just">
              <a:lnSpc>
                <a:spcPct val="90000"/>
              </a:lnSpc>
            </a:pPr>
            <a:r>
              <a:rPr lang="en-US" sz="3200" dirty="0" smtClean="0">
                <a:solidFill>
                  <a:srgbClr val="FF0000"/>
                </a:solidFill>
                <a:latin typeface="Berlin Sans FB" panose="020E0602020502020306" pitchFamily="34" charset="0"/>
              </a:rPr>
              <a:t>100%</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desa</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endemis</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melaksanakan</a:t>
            </a:r>
            <a:r>
              <a:rPr lang="en-US" sz="3200" dirty="0" smtClean="0">
                <a:solidFill>
                  <a:srgbClr val="002060"/>
                </a:solidFill>
                <a:latin typeface="Berlin Sans FB" panose="020E0602020502020306" pitchFamily="34" charset="0"/>
              </a:rPr>
              <a:t> PSN-DBD</a:t>
            </a:r>
          </a:p>
          <a:p>
            <a:pPr algn="just">
              <a:lnSpc>
                <a:spcPct val="90000"/>
              </a:lnSpc>
            </a:pPr>
            <a:r>
              <a:rPr lang="en-US" sz="3200" dirty="0" smtClean="0">
                <a:solidFill>
                  <a:srgbClr val="FF0000"/>
                </a:solidFill>
                <a:latin typeface="Berlin Sans FB" panose="020E0602020502020306" pitchFamily="34" charset="0"/>
              </a:rPr>
              <a:t>≥ 95% </a:t>
            </a:r>
            <a:r>
              <a:rPr lang="en-US" sz="3200" dirty="0" err="1" smtClean="0">
                <a:solidFill>
                  <a:srgbClr val="002060"/>
                </a:solidFill>
                <a:latin typeface="Berlin Sans FB" panose="020E0602020502020306" pitchFamily="34" charset="0"/>
              </a:rPr>
              <a:t>rumah</a:t>
            </a:r>
            <a:r>
              <a:rPr lang="en-US" sz="3200" dirty="0" smtClean="0">
                <a:solidFill>
                  <a:srgbClr val="002060"/>
                </a:solidFill>
                <a:latin typeface="Berlin Sans FB" panose="020E0602020502020306" pitchFamily="34" charset="0"/>
              </a:rPr>
              <a:t> / </a:t>
            </a:r>
            <a:r>
              <a:rPr lang="en-US" sz="3200" dirty="0" err="1" smtClean="0">
                <a:solidFill>
                  <a:srgbClr val="002060"/>
                </a:solidFill>
                <a:latin typeface="Berlin Sans FB" panose="020E0602020502020306" pitchFamily="34" charset="0"/>
              </a:rPr>
              <a:t>bangunan</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daerah</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endemis</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bebas</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jentik</a:t>
            </a:r>
            <a:r>
              <a:rPr lang="en-US" sz="3200" dirty="0" smtClean="0">
                <a:solidFill>
                  <a:srgbClr val="002060"/>
                </a:solidFill>
                <a:latin typeface="Berlin Sans FB" panose="020E0602020502020306" pitchFamily="34" charset="0"/>
              </a:rPr>
              <a:t>.</a:t>
            </a:r>
          </a:p>
          <a:p>
            <a:pPr algn="just">
              <a:lnSpc>
                <a:spcPct val="90000"/>
              </a:lnSpc>
            </a:pPr>
            <a:r>
              <a:rPr lang="en-US" sz="3200" dirty="0" smtClean="0">
                <a:solidFill>
                  <a:srgbClr val="FF0000"/>
                </a:solidFill>
                <a:latin typeface="Berlin Sans FB" panose="020E0602020502020306" pitchFamily="34" charset="0"/>
              </a:rPr>
              <a:t>100%</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kejadian</a:t>
            </a:r>
            <a:r>
              <a:rPr lang="en-US" sz="3200" dirty="0" smtClean="0">
                <a:solidFill>
                  <a:srgbClr val="002060"/>
                </a:solidFill>
                <a:latin typeface="Berlin Sans FB" panose="020E0602020502020306" pitchFamily="34" charset="0"/>
              </a:rPr>
              <a:t> DBD </a:t>
            </a:r>
            <a:r>
              <a:rPr lang="en-US" sz="3200" dirty="0" err="1" smtClean="0">
                <a:solidFill>
                  <a:srgbClr val="002060"/>
                </a:solidFill>
                <a:latin typeface="Berlin Sans FB" panose="020E0602020502020306" pitchFamily="34" charset="0"/>
              </a:rPr>
              <a:t>ditangani</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sesuai</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standart</a:t>
            </a:r>
            <a:r>
              <a:rPr lang="en-US" sz="3200" dirty="0" smtClean="0">
                <a:solidFill>
                  <a:srgbClr val="002060"/>
                </a:solidFill>
                <a:latin typeface="Berlin Sans FB" panose="020E0602020502020306" pitchFamily="34" charset="0"/>
              </a:rPr>
              <a:t>.</a:t>
            </a:r>
          </a:p>
          <a:p>
            <a:pPr algn="just">
              <a:lnSpc>
                <a:spcPct val="90000"/>
              </a:lnSpc>
            </a:pPr>
            <a:r>
              <a:rPr lang="en-US" sz="3200" dirty="0" err="1" smtClean="0">
                <a:solidFill>
                  <a:srgbClr val="002060"/>
                </a:solidFill>
                <a:latin typeface="Berlin Sans FB" panose="020E0602020502020306" pitchFamily="34" charset="0"/>
              </a:rPr>
              <a:t>Angka</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kesakitan</a:t>
            </a:r>
            <a:r>
              <a:rPr lang="en-US" sz="3200" dirty="0" smtClean="0">
                <a:solidFill>
                  <a:srgbClr val="002060"/>
                </a:solidFill>
                <a:latin typeface="Berlin Sans FB" panose="020E0602020502020306" pitchFamily="34" charset="0"/>
              </a:rPr>
              <a:t> / incidence Rate =</a:t>
            </a:r>
            <a:r>
              <a:rPr lang="en-US" sz="3200" dirty="0" smtClean="0">
                <a:solidFill>
                  <a:srgbClr val="FF0000"/>
                </a:solidFill>
                <a:latin typeface="Berlin Sans FB" panose="020E0602020502020306" pitchFamily="34" charset="0"/>
              </a:rPr>
              <a:t>55/100.000</a:t>
            </a:r>
          </a:p>
          <a:p>
            <a:pPr algn="just">
              <a:lnSpc>
                <a:spcPct val="90000"/>
              </a:lnSpc>
            </a:pPr>
            <a:r>
              <a:rPr lang="en-US" sz="3200" dirty="0" err="1" smtClean="0">
                <a:solidFill>
                  <a:srgbClr val="002060"/>
                </a:solidFill>
                <a:latin typeface="Berlin Sans FB" panose="020E0602020502020306" pitchFamily="34" charset="0"/>
              </a:rPr>
              <a:t>Angka</a:t>
            </a:r>
            <a:r>
              <a:rPr lang="en-US" sz="3200" dirty="0" smtClean="0">
                <a:solidFill>
                  <a:srgbClr val="002060"/>
                </a:solidFill>
                <a:latin typeface="Berlin Sans FB" panose="020E0602020502020306" pitchFamily="34" charset="0"/>
              </a:rPr>
              <a:t> </a:t>
            </a:r>
            <a:r>
              <a:rPr lang="en-US" sz="3200" dirty="0" err="1" smtClean="0">
                <a:solidFill>
                  <a:srgbClr val="002060"/>
                </a:solidFill>
                <a:latin typeface="Berlin Sans FB" panose="020E0602020502020306" pitchFamily="34" charset="0"/>
              </a:rPr>
              <a:t>kematian</a:t>
            </a:r>
            <a:r>
              <a:rPr lang="en-US" sz="3200" dirty="0" smtClean="0">
                <a:solidFill>
                  <a:srgbClr val="002060"/>
                </a:solidFill>
                <a:latin typeface="Berlin Sans FB" panose="020E0602020502020306" pitchFamily="34" charset="0"/>
              </a:rPr>
              <a:t> (CFR) </a:t>
            </a:r>
            <a:r>
              <a:rPr lang="en-US" sz="3200" dirty="0" smtClean="0">
                <a:solidFill>
                  <a:srgbClr val="FF0000"/>
                </a:solidFill>
                <a:latin typeface="Berlin Sans FB" panose="020E0602020502020306" pitchFamily="34" charset="0"/>
              </a:rPr>
              <a:t>&lt; 1%</a:t>
            </a:r>
          </a:p>
        </p:txBody>
      </p:sp>
    </p:spTree>
    <p:extLst>
      <p:ext uri="{BB962C8B-B14F-4D97-AF65-F5344CB8AC3E}">
        <p14:creationId xmlns="" xmlns:p14="http://schemas.microsoft.com/office/powerpoint/2010/main" val="232331796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a:xfrm>
            <a:off x="3930868" y="2772102"/>
            <a:ext cx="1600200" cy="15240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6"/>
          <p:cNvSpPr>
            <a:spLocks noGrp="1" noChangeArrowheads="1"/>
          </p:cNvSpPr>
          <p:nvPr>
            <p:ph type="sldNum" sz="quarter" idx="12"/>
          </p:nvPr>
        </p:nvSpPr>
        <p:spPr/>
        <p:txBody>
          <a:bodyPr/>
          <a:lstStyle/>
          <a:p>
            <a:pPr>
              <a:defRPr/>
            </a:pPr>
            <a:fld id="{544267AF-CC85-479B-A6B0-8903A9791AB8}" type="slidenum">
              <a:rPr lang="en-US" smtClean="0">
                <a:latin typeface="Arial" pitchFamily="34" charset="0"/>
              </a:rPr>
              <a:pPr>
                <a:defRPr/>
              </a:pPr>
              <a:t>16</a:t>
            </a:fld>
            <a:endParaRPr lang="en-US" smtClean="0">
              <a:latin typeface="Arial" pitchFamily="34" charset="0"/>
            </a:endParaRPr>
          </a:p>
        </p:txBody>
      </p:sp>
      <p:sp>
        <p:nvSpPr>
          <p:cNvPr id="9219" name="Rectangle 2"/>
          <p:cNvSpPr>
            <a:spLocks noChangeArrowheads="1"/>
          </p:cNvSpPr>
          <p:nvPr/>
        </p:nvSpPr>
        <p:spPr bwMode="auto">
          <a:xfrm>
            <a:off x="0" y="233363"/>
            <a:ext cx="9144000" cy="576262"/>
          </a:xfrm>
          <a:prstGeom prst="rect">
            <a:avLst/>
          </a:prstGeom>
          <a:gradFill rotWithShape="1">
            <a:gsLst>
              <a:gs pos="0">
                <a:srgbClr val="760000"/>
              </a:gs>
              <a:gs pos="100000">
                <a:srgbClr val="FF0000"/>
              </a:gs>
            </a:gsLst>
            <a:lin ang="0" scaled="1"/>
          </a:gradFill>
          <a:ln w="9525">
            <a:solidFill>
              <a:srgbClr val="FF0000"/>
            </a:solidFill>
            <a:miter lim="800000"/>
            <a:headEnd/>
            <a:tailEnd/>
          </a:ln>
        </p:spPr>
        <p:txBody>
          <a:bodyPr wrap="none" anchor="ctr"/>
          <a:lstStyle/>
          <a:p>
            <a:endParaRPr lang="de-DE"/>
          </a:p>
        </p:txBody>
      </p:sp>
      <p:sp>
        <p:nvSpPr>
          <p:cNvPr id="9220" name="TextBox 15"/>
          <p:cNvSpPr txBox="1">
            <a:spLocks noChangeArrowheads="1"/>
          </p:cNvSpPr>
          <p:nvPr/>
        </p:nvSpPr>
        <p:spPr bwMode="auto">
          <a:xfrm>
            <a:off x="1797050" y="304800"/>
            <a:ext cx="7042150" cy="461963"/>
          </a:xfrm>
          <a:prstGeom prst="rect">
            <a:avLst/>
          </a:prstGeom>
          <a:noFill/>
          <a:ln w="9525">
            <a:noFill/>
            <a:miter lim="800000"/>
            <a:headEnd/>
            <a:tailEnd/>
          </a:ln>
        </p:spPr>
        <p:txBody>
          <a:bodyPr wrap="none">
            <a:spAutoFit/>
          </a:bodyPr>
          <a:lstStyle/>
          <a:p>
            <a:r>
              <a:rPr lang="en-US" sz="2400" b="1" i="1">
                <a:solidFill>
                  <a:schemeClr val="bg1"/>
                </a:solidFill>
                <a:latin typeface="Myriad Pro" pitchFamily="34" charset="0"/>
              </a:rPr>
              <a:t>PEMANTAUAN &amp; TINDAKLANJUT KASUS DBD</a:t>
            </a:r>
          </a:p>
        </p:txBody>
      </p:sp>
      <p:grpSp>
        <p:nvGrpSpPr>
          <p:cNvPr id="2" name="Group 6"/>
          <p:cNvGrpSpPr>
            <a:grpSpLocks/>
          </p:cNvGrpSpPr>
          <p:nvPr/>
        </p:nvGrpSpPr>
        <p:grpSpPr bwMode="auto">
          <a:xfrm>
            <a:off x="357188" y="1689100"/>
            <a:ext cx="1498600" cy="1958975"/>
            <a:chOff x="-204" y="1064"/>
            <a:chExt cx="1373" cy="1234"/>
          </a:xfrm>
        </p:grpSpPr>
        <p:pic>
          <p:nvPicPr>
            <p:cNvPr id="9269" name="Picture 7" descr="rumah sakit"/>
            <p:cNvPicPr>
              <a:picLocks noChangeAspect="1" noChangeArrowheads="1"/>
            </p:cNvPicPr>
            <p:nvPr/>
          </p:nvPicPr>
          <p:blipFill>
            <a:blip r:embed="rId3" cstate="print"/>
            <a:srcRect/>
            <a:stretch>
              <a:fillRect/>
            </a:stretch>
          </p:blipFill>
          <p:spPr bwMode="auto">
            <a:xfrm>
              <a:off x="-204" y="1064"/>
              <a:ext cx="1043" cy="812"/>
            </a:xfrm>
            <a:prstGeom prst="rect">
              <a:avLst/>
            </a:prstGeom>
            <a:noFill/>
            <a:ln w="9525">
              <a:noFill/>
              <a:miter lim="800000"/>
              <a:headEnd/>
              <a:tailEnd/>
            </a:ln>
          </p:spPr>
        </p:pic>
        <p:pic>
          <p:nvPicPr>
            <p:cNvPr id="9270" name="Picture 8" descr="6569e9b0ac9248d2"/>
            <p:cNvPicPr>
              <a:picLocks noChangeAspect="1" noChangeArrowheads="1"/>
            </p:cNvPicPr>
            <p:nvPr/>
          </p:nvPicPr>
          <p:blipFill>
            <a:blip r:embed="rId4" cstate="print"/>
            <a:srcRect/>
            <a:stretch>
              <a:fillRect/>
            </a:stretch>
          </p:blipFill>
          <p:spPr bwMode="auto">
            <a:xfrm>
              <a:off x="521" y="1245"/>
              <a:ext cx="648" cy="870"/>
            </a:xfrm>
            <a:prstGeom prst="rect">
              <a:avLst/>
            </a:prstGeom>
            <a:noFill/>
            <a:ln w="9525">
              <a:noFill/>
              <a:miter lim="800000"/>
              <a:headEnd/>
              <a:tailEnd/>
            </a:ln>
          </p:spPr>
        </p:pic>
        <p:sp>
          <p:nvSpPr>
            <p:cNvPr id="9271" name="Text Box 9"/>
            <p:cNvSpPr txBox="1">
              <a:spLocks noChangeArrowheads="1"/>
            </p:cNvSpPr>
            <p:nvPr/>
          </p:nvSpPr>
          <p:spPr bwMode="auto">
            <a:xfrm>
              <a:off x="-103" y="2104"/>
              <a:ext cx="1163" cy="194"/>
            </a:xfrm>
            <a:prstGeom prst="rect">
              <a:avLst/>
            </a:prstGeom>
            <a:noFill/>
            <a:ln w="9525">
              <a:noFill/>
              <a:miter lim="800000"/>
              <a:headEnd/>
              <a:tailEnd/>
            </a:ln>
          </p:spPr>
          <p:txBody>
            <a:bodyPr wrap="none">
              <a:spAutoFit/>
            </a:bodyPr>
            <a:lstStyle/>
            <a:p>
              <a:r>
                <a:rPr lang="en-US" sz="1400" b="1" dirty="0" err="1">
                  <a:solidFill>
                    <a:srgbClr val="002060"/>
                  </a:solidFill>
                </a:rPr>
                <a:t>Rumah</a:t>
              </a:r>
              <a:r>
                <a:rPr lang="en-US" sz="1400" b="1" dirty="0"/>
                <a:t> </a:t>
              </a:r>
              <a:r>
                <a:rPr lang="en-US" sz="1400" b="1" dirty="0" err="1"/>
                <a:t>Sakit</a:t>
              </a:r>
              <a:endParaRPr lang="en-US" sz="1400" b="1" dirty="0"/>
            </a:p>
          </p:txBody>
        </p:sp>
      </p:grpSp>
      <p:grpSp>
        <p:nvGrpSpPr>
          <p:cNvPr id="3" name="Group 10"/>
          <p:cNvGrpSpPr>
            <a:grpSpLocks/>
          </p:cNvGrpSpPr>
          <p:nvPr/>
        </p:nvGrpSpPr>
        <p:grpSpPr bwMode="auto">
          <a:xfrm>
            <a:off x="1981200" y="1066800"/>
            <a:ext cx="2995612" cy="1601787"/>
            <a:chOff x="1247" y="1071"/>
            <a:chExt cx="1887" cy="1009"/>
          </a:xfrm>
        </p:grpSpPr>
        <p:grpSp>
          <p:nvGrpSpPr>
            <p:cNvPr id="4" name="Group 11"/>
            <p:cNvGrpSpPr>
              <a:grpSpLocks/>
            </p:cNvGrpSpPr>
            <p:nvPr/>
          </p:nvGrpSpPr>
          <p:grpSpPr bwMode="auto">
            <a:xfrm>
              <a:off x="1247" y="1071"/>
              <a:ext cx="817" cy="930"/>
              <a:chOff x="1247" y="1071"/>
              <a:chExt cx="817" cy="930"/>
            </a:xfrm>
          </p:grpSpPr>
          <p:pic>
            <p:nvPicPr>
              <p:cNvPr id="9266" name="Picture 12" descr="PE01846_"/>
              <p:cNvPicPr>
                <a:picLocks noChangeAspect="1" noChangeArrowheads="1"/>
              </p:cNvPicPr>
              <p:nvPr/>
            </p:nvPicPr>
            <p:blipFill>
              <a:blip r:embed="rId5" cstate="print"/>
              <a:srcRect/>
              <a:stretch>
                <a:fillRect/>
              </a:stretch>
            </p:blipFill>
            <p:spPr bwMode="auto">
              <a:xfrm>
                <a:off x="1390" y="1071"/>
                <a:ext cx="492" cy="317"/>
              </a:xfrm>
              <a:prstGeom prst="rect">
                <a:avLst/>
              </a:prstGeom>
              <a:solidFill>
                <a:srgbClr val="FFFFCC"/>
              </a:solidFill>
              <a:ln w="9525">
                <a:noFill/>
                <a:miter lim="800000"/>
                <a:headEnd/>
                <a:tailEnd/>
              </a:ln>
            </p:spPr>
          </p:pic>
          <p:pic>
            <p:nvPicPr>
              <p:cNvPr id="9267" name="Picture 13" descr="brother_fax">
                <a:hlinkClick r:id="rId6"/>
              </p:cNvPr>
              <p:cNvPicPr>
                <a:picLocks noChangeAspect="1" noChangeArrowheads="1"/>
              </p:cNvPicPr>
              <p:nvPr/>
            </p:nvPicPr>
            <p:blipFill>
              <a:blip r:embed="rId7" cstate="print"/>
              <a:srcRect/>
              <a:stretch>
                <a:fillRect/>
              </a:stretch>
            </p:blipFill>
            <p:spPr bwMode="auto">
              <a:xfrm>
                <a:off x="1383" y="1661"/>
                <a:ext cx="470" cy="340"/>
              </a:xfrm>
              <a:prstGeom prst="rect">
                <a:avLst/>
              </a:prstGeom>
              <a:noFill/>
              <a:ln w="9525">
                <a:noFill/>
                <a:miter lim="800000"/>
                <a:headEnd/>
                <a:tailEnd/>
              </a:ln>
            </p:spPr>
          </p:pic>
          <p:sp>
            <p:nvSpPr>
              <p:cNvPr id="9268" name="AutoShape 14"/>
              <p:cNvSpPr>
                <a:spLocks noChangeArrowheads="1"/>
              </p:cNvSpPr>
              <p:nvPr/>
            </p:nvSpPr>
            <p:spPr bwMode="auto">
              <a:xfrm>
                <a:off x="1247" y="1344"/>
                <a:ext cx="817" cy="362"/>
              </a:xfrm>
              <a:prstGeom prst="rightArrow">
                <a:avLst>
                  <a:gd name="adj1" fmla="val 60778"/>
                  <a:gd name="adj2" fmla="val 38953"/>
                </a:avLst>
              </a:prstGeom>
              <a:gradFill rotWithShape="1">
                <a:gsLst>
                  <a:gs pos="0">
                    <a:srgbClr val="336600"/>
                  </a:gs>
                  <a:gs pos="100000">
                    <a:srgbClr val="90AC74"/>
                  </a:gs>
                </a:gsLst>
                <a:lin ang="0" scaled="1"/>
              </a:gradFill>
              <a:ln w="9525">
                <a:noFill/>
                <a:miter lim="800000"/>
                <a:headEnd/>
                <a:tailEnd/>
              </a:ln>
            </p:spPr>
            <p:txBody>
              <a:bodyPr wrap="none" anchor="ctr"/>
              <a:lstStyle/>
              <a:p>
                <a:endParaRPr lang="id-ID"/>
              </a:p>
            </p:txBody>
          </p:sp>
        </p:grpSp>
        <p:grpSp>
          <p:nvGrpSpPr>
            <p:cNvPr id="5" name="Group 15"/>
            <p:cNvGrpSpPr>
              <a:grpSpLocks/>
            </p:cNvGrpSpPr>
            <p:nvPr/>
          </p:nvGrpSpPr>
          <p:grpSpPr bwMode="auto">
            <a:xfrm>
              <a:off x="2026" y="1207"/>
              <a:ext cx="1108" cy="873"/>
              <a:chOff x="2026" y="1207"/>
              <a:chExt cx="1108" cy="873"/>
            </a:xfrm>
          </p:grpSpPr>
          <p:pic>
            <p:nvPicPr>
              <p:cNvPr id="9264" name="Picture 16"/>
              <p:cNvPicPr>
                <a:picLocks noChangeAspect="1" noChangeArrowheads="1"/>
              </p:cNvPicPr>
              <p:nvPr/>
            </p:nvPicPr>
            <p:blipFill>
              <a:blip r:embed="rId8" cstate="print">
                <a:lum bright="-20000" contrast="28000"/>
              </a:blip>
              <a:srcRect/>
              <a:stretch>
                <a:fillRect/>
              </a:stretch>
            </p:blipFill>
            <p:spPr bwMode="auto">
              <a:xfrm>
                <a:off x="2109" y="1207"/>
                <a:ext cx="953" cy="678"/>
              </a:xfrm>
              <a:prstGeom prst="rect">
                <a:avLst/>
              </a:prstGeom>
              <a:noFill/>
              <a:ln w="9525">
                <a:solidFill>
                  <a:schemeClr val="tx1"/>
                </a:solidFill>
                <a:miter lim="800000"/>
                <a:headEnd/>
                <a:tailEnd/>
              </a:ln>
            </p:spPr>
          </p:pic>
          <p:sp>
            <p:nvSpPr>
              <p:cNvPr id="9265" name="Text Box 17"/>
              <p:cNvSpPr txBox="1">
                <a:spLocks noChangeArrowheads="1"/>
              </p:cNvSpPr>
              <p:nvPr/>
            </p:nvSpPr>
            <p:spPr bwMode="auto">
              <a:xfrm>
                <a:off x="2026" y="1888"/>
                <a:ext cx="1108" cy="192"/>
              </a:xfrm>
              <a:prstGeom prst="rect">
                <a:avLst/>
              </a:prstGeom>
              <a:noFill/>
              <a:ln w="9525">
                <a:noFill/>
                <a:miter lim="800000"/>
                <a:headEnd/>
                <a:tailEnd/>
              </a:ln>
            </p:spPr>
            <p:txBody>
              <a:bodyPr wrap="none">
                <a:spAutoFit/>
              </a:bodyPr>
              <a:lstStyle/>
              <a:p>
                <a:r>
                  <a:rPr lang="en-US" sz="1400"/>
                  <a:t>Data pasien harian</a:t>
                </a:r>
              </a:p>
            </p:txBody>
          </p:sp>
        </p:grpSp>
      </p:grpSp>
      <p:grpSp>
        <p:nvGrpSpPr>
          <p:cNvPr id="6" name="Group 31"/>
          <p:cNvGrpSpPr>
            <a:grpSpLocks/>
          </p:cNvGrpSpPr>
          <p:nvPr/>
        </p:nvGrpSpPr>
        <p:grpSpPr bwMode="auto">
          <a:xfrm>
            <a:off x="3973513" y="4689475"/>
            <a:ext cx="2614613" cy="1330325"/>
            <a:chOff x="2730" y="2683"/>
            <a:chExt cx="1647" cy="838"/>
          </a:xfrm>
        </p:grpSpPr>
        <p:sp>
          <p:nvSpPr>
            <p:cNvPr id="9258" name="AutoShape 32"/>
            <p:cNvSpPr>
              <a:spLocks noChangeArrowheads="1"/>
            </p:cNvSpPr>
            <p:nvPr/>
          </p:nvSpPr>
          <p:spPr bwMode="auto">
            <a:xfrm rot="10800000">
              <a:off x="3652" y="2683"/>
              <a:ext cx="271" cy="362"/>
            </a:xfrm>
            <a:prstGeom prst="rightArrow">
              <a:avLst>
                <a:gd name="adj1" fmla="val 55806"/>
                <a:gd name="adj2" fmla="val 31000"/>
              </a:avLst>
            </a:prstGeom>
            <a:gradFill rotWithShape="1">
              <a:gsLst>
                <a:gs pos="0">
                  <a:srgbClr val="336600"/>
                </a:gs>
                <a:gs pos="100000">
                  <a:srgbClr val="90AC74"/>
                </a:gs>
              </a:gsLst>
              <a:lin ang="0" scaled="1"/>
            </a:gradFill>
            <a:ln w="9525">
              <a:noFill/>
              <a:miter lim="800000"/>
              <a:headEnd/>
              <a:tailEnd/>
            </a:ln>
          </p:spPr>
          <p:txBody>
            <a:bodyPr wrap="none" anchor="ctr"/>
            <a:lstStyle/>
            <a:p>
              <a:endParaRPr lang="id-ID">
                <a:solidFill>
                  <a:srgbClr val="002060"/>
                </a:solidFill>
              </a:endParaRPr>
            </a:p>
          </p:txBody>
        </p:sp>
        <p:sp>
          <p:nvSpPr>
            <p:cNvPr id="9259" name="Rectangle 33"/>
            <p:cNvSpPr>
              <a:spLocks noChangeArrowheads="1"/>
            </p:cNvSpPr>
            <p:nvPr/>
          </p:nvSpPr>
          <p:spPr bwMode="auto">
            <a:xfrm>
              <a:off x="3878" y="2766"/>
              <a:ext cx="181" cy="755"/>
            </a:xfrm>
            <a:prstGeom prst="rect">
              <a:avLst/>
            </a:prstGeom>
            <a:solidFill>
              <a:srgbClr val="336600"/>
            </a:solidFill>
            <a:ln w="9525">
              <a:noFill/>
              <a:miter lim="800000"/>
              <a:headEnd/>
              <a:tailEnd/>
            </a:ln>
          </p:spPr>
          <p:txBody>
            <a:bodyPr wrap="none" anchor="ctr"/>
            <a:lstStyle/>
            <a:p>
              <a:endParaRPr lang="id-ID">
                <a:solidFill>
                  <a:srgbClr val="002060"/>
                </a:solidFill>
              </a:endParaRPr>
            </a:p>
          </p:txBody>
        </p:sp>
        <p:sp>
          <p:nvSpPr>
            <p:cNvPr id="9260" name="Rectangle 34"/>
            <p:cNvSpPr>
              <a:spLocks noChangeArrowheads="1"/>
            </p:cNvSpPr>
            <p:nvPr/>
          </p:nvSpPr>
          <p:spPr bwMode="auto">
            <a:xfrm>
              <a:off x="4059" y="3339"/>
              <a:ext cx="318" cy="182"/>
            </a:xfrm>
            <a:prstGeom prst="rect">
              <a:avLst/>
            </a:prstGeom>
            <a:gradFill rotWithShape="1">
              <a:gsLst>
                <a:gs pos="0">
                  <a:srgbClr val="336600"/>
                </a:gs>
                <a:gs pos="100000">
                  <a:srgbClr val="182F00"/>
                </a:gs>
              </a:gsLst>
              <a:lin ang="0" scaled="1"/>
            </a:gradFill>
            <a:ln w="9525">
              <a:noFill/>
              <a:miter lim="800000"/>
              <a:headEnd/>
              <a:tailEnd/>
            </a:ln>
          </p:spPr>
          <p:txBody>
            <a:bodyPr wrap="none" anchor="ctr"/>
            <a:lstStyle/>
            <a:p>
              <a:endParaRPr lang="id-ID">
                <a:solidFill>
                  <a:srgbClr val="002060"/>
                </a:solidFill>
              </a:endParaRPr>
            </a:p>
          </p:txBody>
        </p:sp>
        <p:sp>
          <p:nvSpPr>
            <p:cNvPr id="9261" name="Text Box 35"/>
            <p:cNvSpPr txBox="1">
              <a:spLocks noChangeArrowheads="1"/>
            </p:cNvSpPr>
            <p:nvPr/>
          </p:nvSpPr>
          <p:spPr bwMode="auto">
            <a:xfrm>
              <a:off x="2730" y="2707"/>
              <a:ext cx="867" cy="271"/>
            </a:xfrm>
            <a:prstGeom prst="rect">
              <a:avLst/>
            </a:prstGeom>
            <a:noFill/>
            <a:ln w="9525">
              <a:noFill/>
              <a:miter lim="800000"/>
              <a:headEnd/>
              <a:tailEnd/>
            </a:ln>
          </p:spPr>
          <p:txBody>
            <a:bodyPr wrap="none">
              <a:spAutoFit/>
            </a:bodyPr>
            <a:lstStyle/>
            <a:p>
              <a:pPr algn="ctr"/>
              <a:r>
                <a:rPr lang="en-US" sz="2200">
                  <a:solidFill>
                    <a:srgbClr val="002060"/>
                  </a:solidFill>
                </a:rPr>
                <a:t>PE positif</a:t>
              </a:r>
            </a:p>
          </p:txBody>
        </p:sp>
      </p:grpSp>
      <p:grpSp>
        <p:nvGrpSpPr>
          <p:cNvPr id="7" name="Group 36"/>
          <p:cNvGrpSpPr>
            <a:grpSpLocks/>
          </p:cNvGrpSpPr>
          <p:nvPr/>
        </p:nvGrpSpPr>
        <p:grpSpPr bwMode="auto">
          <a:xfrm>
            <a:off x="3921126" y="5541963"/>
            <a:ext cx="2162175" cy="1055687"/>
            <a:chOff x="2697" y="3491"/>
            <a:chExt cx="1362" cy="665"/>
          </a:xfrm>
        </p:grpSpPr>
        <p:grpSp>
          <p:nvGrpSpPr>
            <p:cNvPr id="8" name="Group 37"/>
            <p:cNvGrpSpPr>
              <a:grpSpLocks/>
            </p:cNvGrpSpPr>
            <p:nvPr/>
          </p:nvGrpSpPr>
          <p:grpSpPr bwMode="auto">
            <a:xfrm>
              <a:off x="2697" y="3794"/>
              <a:ext cx="1226" cy="362"/>
              <a:chOff x="2697" y="3794"/>
              <a:chExt cx="1226" cy="362"/>
            </a:xfrm>
          </p:grpSpPr>
          <p:sp>
            <p:nvSpPr>
              <p:cNvPr id="9256" name="AutoShape 38"/>
              <p:cNvSpPr>
                <a:spLocks noChangeArrowheads="1"/>
              </p:cNvSpPr>
              <p:nvPr/>
            </p:nvSpPr>
            <p:spPr bwMode="auto">
              <a:xfrm rot="10800000">
                <a:off x="3652" y="3794"/>
                <a:ext cx="271" cy="362"/>
              </a:xfrm>
              <a:prstGeom prst="rightArrow">
                <a:avLst>
                  <a:gd name="adj1" fmla="val 55806"/>
                  <a:gd name="adj2" fmla="val 31000"/>
                </a:avLst>
              </a:prstGeom>
              <a:gradFill rotWithShape="1">
                <a:gsLst>
                  <a:gs pos="0">
                    <a:srgbClr val="336600"/>
                  </a:gs>
                  <a:gs pos="100000">
                    <a:srgbClr val="90AC74"/>
                  </a:gs>
                </a:gsLst>
                <a:lin ang="0" scaled="1"/>
              </a:gradFill>
              <a:ln w="9525">
                <a:noFill/>
                <a:miter lim="800000"/>
                <a:headEnd/>
                <a:tailEnd/>
              </a:ln>
            </p:spPr>
            <p:txBody>
              <a:bodyPr wrap="none" anchor="ctr"/>
              <a:lstStyle/>
              <a:p>
                <a:endParaRPr lang="id-ID">
                  <a:solidFill>
                    <a:srgbClr val="002060"/>
                  </a:solidFill>
                </a:endParaRPr>
              </a:p>
            </p:txBody>
          </p:sp>
          <p:sp>
            <p:nvSpPr>
              <p:cNvPr id="9257" name="Text Box 39"/>
              <p:cNvSpPr txBox="1">
                <a:spLocks noChangeArrowheads="1"/>
              </p:cNvSpPr>
              <p:nvPr/>
            </p:nvSpPr>
            <p:spPr bwMode="auto">
              <a:xfrm>
                <a:off x="2697" y="3838"/>
                <a:ext cx="936" cy="271"/>
              </a:xfrm>
              <a:prstGeom prst="rect">
                <a:avLst/>
              </a:prstGeom>
              <a:noFill/>
              <a:ln w="9525">
                <a:noFill/>
                <a:miter lim="800000"/>
                <a:headEnd/>
                <a:tailEnd/>
              </a:ln>
            </p:spPr>
            <p:txBody>
              <a:bodyPr wrap="none">
                <a:spAutoFit/>
              </a:bodyPr>
              <a:lstStyle/>
              <a:p>
                <a:pPr algn="ctr"/>
                <a:r>
                  <a:rPr lang="en-US" sz="2200">
                    <a:solidFill>
                      <a:srgbClr val="002060"/>
                    </a:solidFill>
                  </a:rPr>
                  <a:t>PE negatif</a:t>
                </a:r>
              </a:p>
            </p:txBody>
          </p:sp>
        </p:grpSp>
        <p:sp>
          <p:nvSpPr>
            <p:cNvPr id="9255" name="Rectangle 40"/>
            <p:cNvSpPr>
              <a:spLocks noChangeArrowheads="1"/>
            </p:cNvSpPr>
            <p:nvPr/>
          </p:nvSpPr>
          <p:spPr bwMode="auto">
            <a:xfrm>
              <a:off x="3878" y="3491"/>
              <a:ext cx="181" cy="589"/>
            </a:xfrm>
            <a:prstGeom prst="rect">
              <a:avLst/>
            </a:prstGeom>
            <a:solidFill>
              <a:srgbClr val="336600"/>
            </a:solidFill>
            <a:ln w="9525">
              <a:noFill/>
              <a:miter lim="800000"/>
              <a:headEnd/>
              <a:tailEnd/>
            </a:ln>
          </p:spPr>
          <p:txBody>
            <a:bodyPr wrap="none" anchor="ctr"/>
            <a:lstStyle/>
            <a:p>
              <a:endParaRPr lang="id-ID">
                <a:solidFill>
                  <a:srgbClr val="002060"/>
                </a:solidFill>
              </a:endParaRPr>
            </a:p>
          </p:txBody>
        </p:sp>
      </p:grpSp>
      <p:grpSp>
        <p:nvGrpSpPr>
          <p:cNvPr id="9" name="Group 41"/>
          <p:cNvGrpSpPr>
            <a:grpSpLocks/>
          </p:cNvGrpSpPr>
          <p:nvPr/>
        </p:nvGrpSpPr>
        <p:grpSpPr bwMode="auto">
          <a:xfrm>
            <a:off x="0" y="4291012"/>
            <a:ext cx="3924300" cy="1401763"/>
            <a:chOff x="-159" y="2432"/>
            <a:chExt cx="2631" cy="883"/>
          </a:xfrm>
        </p:grpSpPr>
        <p:sp>
          <p:nvSpPr>
            <p:cNvPr id="9249" name="AutoShape 42"/>
            <p:cNvSpPr>
              <a:spLocks noChangeArrowheads="1"/>
            </p:cNvSpPr>
            <p:nvPr/>
          </p:nvSpPr>
          <p:spPr bwMode="auto">
            <a:xfrm rot="10800000">
              <a:off x="2201" y="2683"/>
              <a:ext cx="271" cy="362"/>
            </a:xfrm>
            <a:prstGeom prst="rightArrow">
              <a:avLst>
                <a:gd name="adj1" fmla="val 55806"/>
                <a:gd name="adj2" fmla="val 31000"/>
              </a:avLst>
            </a:prstGeom>
            <a:gradFill rotWithShape="1">
              <a:gsLst>
                <a:gs pos="0">
                  <a:srgbClr val="336600"/>
                </a:gs>
                <a:gs pos="100000">
                  <a:srgbClr val="90AC74"/>
                </a:gs>
              </a:gsLst>
              <a:lin ang="0" scaled="1"/>
            </a:gradFill>
            <a:ln w="9525">
              <a:noFill/>
              <a:miter lim="800000"/>
              <a:headEnd/>
              <a:tailEnd/>
            </a:ln>
          </p:spPr>
          <p:txBody>
            <a:bodyPr wrap="none" anchor="ctr"/>
            <a:lstStyle/>
            <a:p>
              <a:endParaRPr lang="id-ID"/>
            </a:p>
          </p:txBody>
        </p:sp>
        <p:pic>
          <p:nvPicPr>
            <p:cNvPr id="9250" name="Picture 43" descr="dbe1ddf9a9b1c6d0"/>
            <p:cNvPicPr>
              <a:picLocks noChangeAspect="1" noChangeArrowheads="1"/>
            </p:cNvPicPr>
            <p:nvPr/>
          </p:nvPicPr>
          <p:blipFill>
            <a:blip r:embed="rId9" cstate="print"/>
            <a:srcRect/>
            <a:stretch>
              <a:fillRect/>
            </a:stretch>
          </p:blipFill>
          <p:spPr bwMode="auto">
            <a:xfrm>
              <a:off x="1474" y="2432"/>
              <a:ext cx="621" cy="726"/>
            </a:xfrm>
            <a:prstGeom prst="rect">
              <a:avLst/>
            </a:prstGeom>
            <a:noFill/>
            <a:ln w="9525">
              <a:noFill/>
              <a:miter lim="800000"/>
              <a:headEnd/>
              <a:tailEnd/>
            </a:ln>
          </p:spPr>
        </p:pic>
        <p:sp>
          <p:nvSpPr>
            <p:cNvPr id="9251" name="Text Box 44"/>
            <p:cNvSpPr txBox="1">
              <a:spLocks noChangeArrowheads="1"/>
            </p:cNvSpPr>
            <p:nvPr/>
          </p:nvSpPr>
          <p:spPr bwMode="auto">
            <a:xfrm>
              <a:off x="1229" y="2707"/>
              <a:ext cx="219" cy="269"/>
            </a:xfrm>
            <a:prstGeom prst="rect">
              <a:avLst/>
            </a:prstGeom>
            <a:noFill/>
            <a:ln w="9525">
              <a:noFill/>
              <a:miter lim="800000"/>
              <a:headEnd/>
              <a:tailEnd/>
            </a:ln>
          </p:spPr>
          <p:txBody>
            <a:bodyPr wrap="none">
              <a:spAutoFit/>
            </a:bodyPr>
            <a:lstStyle/>
            <a:p>
              <a:pPr algn="ctr"/>
              <a:r>
                <a:rPr lang="en-US" sz="2200"/>
                <a:t>+</a:t>
              </a:r>
            </a:p>
          </p:txBody>
        </p:sp>
        <p:sp>
          <p:nvSpPr>
            <p:cNvPr id="9252" name="Text Box 45"/>
            <p:cNvSpPr txBox="1">
              <a:spLocks noChangeArrowheads="1"/>
            </p:cNvSpPr>
            <p:nvPr/>
          </p:nvSpPr>
          <p:spPr bwMode="auto">
            <a:xfrm>
              <a:off x="1395" y="3142"/>
              <a:ext cx="780" cy="173"/>
            </a:xfrm>
            <a:prstGeom prst="rect">
              <a:avLst/>
            </a:prstGeom>
            <a:noFill/>
            <a:ln w="9525">
              <a:noFill/>
              <a:miter lim="800000"/>
              <a:headEnd/>
              <a:tailEnd/>
            </a:ln>
          </p:spPr>
          <p:txBody>
            <a:bodyPr wrap="none">
              <a:spAutoFit/>
            </a:bodyPr>
            <a:lstStyle/>
            <a:p>
              <a:pPr algn="ctr"/>
              <a:r>
                <a:rPr lang="en-US" sz="1200"/>
                <a:t>Fogging fokus</a:t>
              </a:r>
            </a:p>
          </p:txBody>
        </p:sp>
        <p:sp>
          <p:nvSpPr>
            <p:cNvPr id="9253" name="AutoShape 46"/>
            <p:cNvSpPr>
              <a:spLocks noChangeArrowheads="1"/>
            </p:cNvSpPr>
            <p:nvPr/>
          </p:nvSpPr>
          <p:spPr bwMode="auto">
            <a:xfrm>
              <a:off x="-159" y="2478"/>
              <a:ext cx="1633" cy="726"/>
            </a:xfrm>
            <a:prstGeom prst="irregularSeal2">
              <a:avLst/>
            </a:prstGeom>
            <a:solidFill>
              <a:schemeClr val="accent1"/>
            </a:solidFill>
            <a:ln w="9525">
              <a:solidFill>
                <a:schemeClr val="tx1"/>
              </a:solidFill>
              <a:miter lim="800000"/>
              <a:headEnd/>
              <a:tailEnd/>
            </a:ln>
          </p:spPr>
          <p:txBody>
            <a:bodyPr wrap="none" anchor="ctr"/>
            <a:lstStyle/>
            <a:p>
              <a:pPr algn="ctr"/>
              <a:r>
                <a:rPr lang="en-US" sz="2200" dirty="0"/>
                <a:t>PSN 3M</a:t>
              </a:r>
            </a:p>
            <a:p>
              <a:pPr algn="ctr">
                <a:lnSpc>
                  <a:spcPct val="70000"/>
                </a:lnSpc>
              </a:pPr>
              <a:r>
                <a:rPr lang="en-US" sz="2200" dirty="0"/>
                <a:t>Plus</a:t>
              </a:r>
            </a:p>
          </p:txBody>
        </p:sp>
      </p:grpSp>
      <p:grpSp>
        <p:nvGrpSpPr>
          <p:cNvPr id="10" name="Group 47"/>
          <p:cNvGrpSpPr>
            <a:grpSpLocks/>
          </p:cNvGrpSpPr>
          <p:nvPr/>
        </p:nvGrpSpPr>
        <p:grpSpPr bwMode="auto">
          <a:xfrm>
            <a:off x="1116013" y="5705475"/>
            <a:ext cx="2808287" cy="1152525"/>
            <a:chOff x="703" y="3594"/>
            <a:chExt cx="1769" cy="726"/>
          </a:xfrm>
        </p:grpSpPr>
        <p:sp>
          <p:nvSpPr>
            <p:cNvPr id="9247" name="AutoShape 48"/>
            <p:cNvSpPr>
              <a:spLocks noChangeArrowheads="1"/>
            </p:cNvSpPr>
            <p:nvPr/>
          </p:nvSpPr>
          <p:spPr bwMode="auto">
            <a:xfrm rot="10800000">
              <a:off x="2201" y="3794"/>
              <a:ext cx="271" cy="362"/>
            </a:xfrm>
            <a:prstGeom prst="rightArrow">
              <a:avLst>
                <a:gd name="adj1" fmla="val 55806"/>
                <a:gd name="adj2" fmla="val 31000"/>
              </a:avLst>
            </a:prstGeom>
            <a:gradFill rotWithShape="1">
              <a:gsLst>
                <a:gs pos="0">
                  <a:srgbClr val="336600"/>
                </a:gs>
                <a:gs pos="100000">
                  <a:srgbClr val="90AC74"/>
                </a:gs>
              </a:gsLst>
              <a:lin ang="0" scaled="1"/>
            </a:gradFill>
            <a:ln w="9525">
              <a:noFill/>
              <a:miter lim="800000"/>
              <a:headEnd/>
              <a:tailEnd/>
            </a:ln>
          </p:spPr>
          <p:txBody>
            <a:bodyPr wrap="none" anchor="ctr"/>
            <a:lstStyle/>
            <a:p>
              <a:endParaRPr lang="id-ID"/>
            </a:p>
          </p:txBody>
        </p:sp>
        <p:sp>
          <p:nvSpPr>
            <p:cNvPr id="9248" name="AutoShape 49"/>
            <p:cNvSpPr>
              <a:spLocks noChangeArrowheads="1"/>
            </p:cNvSpPr>
            <p:nvPr/>
          </p:nvSpPr>
          <p:spPr bwMode="auto">
            <a:xfrm>
              <a:off x="703" y="3594"/>
              <a:ext cx="1633" cy="726"/>
            </a:xfrm>
            <a:prstGeom prst="irregularSeal2">
              <a:avLst/>
            </a:prstGeom>
            <a:solidFill>
              <a:schemeClr val="accent1"/>
            </a:solidFill>
            <a:ln w="9525">
              <a:solidFill>
                <a:schemeClr val="tx1"/>
              </a:solidFill>
              <a:miter lim="800000"/>
              <a:headEnd/>
              <a:tailEnd/>
            </a:ln>
          </p:spPr>
          <p:txBody>
            <a:bodyPr wrap="none" anchor="ctr"/>
            <a:lstStyle/>
            <a:p>
              <a:pPr algn="ctr"/>
              <a:r>
                <a:rPr lang="en-US" sz="2200"/>
                <a:t>PSN 3M</a:t>
              </a:r>
            </a:p>
            <a:p>
              <a:pPr algn="ctr">
                <a:lnSpc>
                  <a:spcPct val="70000"/>
                </a:lnSpc>
              </a:pPr>
              <a:r>
                <a:rPr lang="en-US" sz="2200"/>
                <a:t>Plus</a:t>
              </a:r>
            </a:p>
          </p:txBody>
        </p:sp>
      </p:grpSp>
      <p:pic>
        <p:nvPicPr>
          <p:cNvPr id="9227" name="Picture 35" descr="stopdbd_logo.png"/>
          <p:cNvPicPr>
            <a:picLocks noChangeAspect="1"/>
          </p:cNvPicPr>
          <p:nvPr/>
        </p:nvPicPr>
        <p:blipFill>
          <a:blip r:embed="rId10" cstate="print"/>
          <a:srcRect/>
          <a:stretch>
            <a:fillRect/>
          </a:stretch>
        </p:blipFill>
        <p:spPr bwMode="auto">
          <a:xfrm>
            <a:off x="468313" y="0"/>
            <a:ext cx="1079500" cy="1120775"/>
          </a:xfrm>
          <a:prstGeom prst="rect">
            <a:avLst/>
          </a:prstGeom>
          <a:noFill/>
          <a:ln w="9525">
            <a:noFill/>
            <a:miter lim="800000"/>
            <a:headEnd/>
            <a:tailEnd/>
          </a:ln>
        </p:spPr>
      </p:pic>
      <p:grpSp>
        <p:nvGrpSpPr>
          <p:cNvPr id="11" name="Group 50"/>
          <p:cNvGrpSpPr>
            <a:grpSpLocks/>
          </p:cNvGrpSpPr>
          <p:nvPr/>
        </p:nvGrpSpPr>
        <p:grpSpPr bwMode="auto">
          <a:xfrm>
            <a:off x="6372225" y="3068638"/>
            <a:ext cx="2525713" cy="3602037"/>
            <a:chOff x="6372225" y="3068638"/>
            <a:chExt cx="2525713" cy="3602037"/>
          </a:xfrm>
        </p:grpSpPr>
        <p:grpSp>
          <p:nvGrpSpPr>
            <p:cNvPr id="12" name="Group 25"/>
            <p:cNvGrpSpPr>
              <a:grpSpLocks/>
            </p:cNvGrpSpPr>
            <p:nvPr/>
          </p:nvGrpSpPr>
          <p:grpSpPr bwMode="auto">
            <a:xfrm>
              <a:off x="6372225" y="3068638"/>
              <a:ext cx="2525713" cy="3602037"/>
              <a:chOff x="4014" y="1933"/>
              <a:chExt cx="1591" cy="2269"/>
            </a:xfrm>
          </p:grpSpPr>
          <p:sp>
            <p:nvSpPr>
              <p:cNvPr id="9242" name="AutoShape 26"/>
              <p:cNvSpPr>
                <a:spLocks noChangeArrowheads="1"/>
              </p:cNvSpPr>
              <p:nvPr/>
            </p:nvSpPr>
            <p:spPr bwMode="auto">
              <a:xfrm rot="5400000">
                <a:off x="4512" y="2070"/>
                <a:ext cx="635" cy="362"/>
              </a:xfrm>
              <a:prstGeom prst="rightArrow">
                <a:avLst>
                  <a:gd name="adj1" fmla="val 56352"/>
                  <a:gd name="adj2" fmla="val 53851"/>
                </a:avLst>
              </a:prstGeom>
              <a:gradFill rotWithShape="1">
                <a:gsLst>
                  <a:gs pos="0">
                    <a:srgbClr val="336600"/>
                  </a:gs>
                  <a:gs pos="100000">
                    <a:srgbClr val="90AC74"/>
                  </a:gs>
                </a:gsLst>
                <a:lin ang="0" scaled="1"/>
              </a:gradFill>
              <a:ln w="9525">
                <a:noFill/>
                <a:miter lim="800000"/>
                <a:headEnd/>
                <a:tailEnd/>
              </a:ln>
            </p:spPr>
            <p:txBody>
              <a:bodyPr wrap="none" anchor="ctr"/>
              <a:lstStyle/>
              <a:p>
                <a:endParaRPr lang="id-ID"/>
              </a:p>
            </p:txBody>
          </p:sp>
          <p:grpSp>
            <p:nvGrpSpPr>
              <p:cNvPr id="13" name="Group 27"/>
              <p:cNvGrpSpPr>
                <a:grpSpLocks/>
              </p:cNvGrpSpPr>
              <p:nvPr/>
            </p:nvGrpSpPr>
            <p:grpSpPr bwMode="auto">
              <a:xfrm>
                <a:off x="4014" y="2614"/>
                <a:ext cx="1591" cy="1588"/>
                <a:chOff x="3969" y="2568"/>
                <a:chExt cx="1092" cy="1588"/>
              </a:xfrm>
            </p:grpSpPr>
            <p:sp>
              <p:nvSpPr>
                <p:cNvPr id="9244" name="Rectangle 28"/>
                <p:cNvSpPr>
                  <a:spLocks noChangeArrowheads="1"/>
                </p:cNvSpPr>
                <p:nvPr/>
              </p:nvSpPr>
              <p:spPr bwMode="auto">
                <a:xfrm>
                  <a:off x="3969" y="3106"/>
                  <a:ext cx="1092" cy="1050"/>
                </a:xfrm>
                <a:prstGeom prst="rect">
                  <a:avLst/>
                </a:prstGeom>
                <a:solidFill>
                  <a:srgbClr val="45FB41"/>
                </a:solidFill>
                <a:ln w="38100">
                  <a:solidFill>
                    <a:srgbClr val="FF0000"/>
                  </a:solidFill>
                  <a:miter lim="800000"/>
                  <a:headEnd/>
                  <a:tailEnd/>
                </a:ln>
              </p:spPr>
              <p:txBody>
                <a:bodyPr wrap="none" anchor="ctr"/>
                <a:lstStyle/>
                <a:p>
                  <a:pPr algn="ctr"/>
                  <a:endParaRPr lang="en-US" sz="2400" dirty="0">
                    <a:solidFill>
                      <a:srgbClr val="002060"/>
                    </a:solidFill>
                    <a:latin typeface="Arial Narrow" pitchFamily="34" charset="0"/>
                  </a:endParaRPr>
                </a:p>
                <a:p>
                  <a:pPr algn="ctr"/>
                  <a:endParaRPr lang="en-US" sz="2400" dirty="0">
                    <a:solidFill>
                      <a:srgbClr val="002060"/>
                    </a:solidFill>
                    <a:latin typeface="Arial Narrow" pitchFamily="34" charset="0"/>
                  </a:endParaRPr>
                </a:p>
                <a:p>
                  <a:pPr algn="ctr"/>
                  <a:r>
                    <a:rPr lang="en-US" sz="1000" dirty="0">
                      <a:solidFill>
                        <a:srgbClr val="002060"/>
                      </a:solidFill>
                      <a:latin typeface="Arial Black" pitchFamily="34" charset="0"/>
                    </a:rPr>
                    <a:t>PENYELIDIKAN EPIDEMIOLOGI</a:t>
                  </a:r>
                </a:p>
                <a:p>
                  <a:pPr algn="ctr"/>
                  <a:r>
                    <a:rPr lang="en-US" sz="1000" dirty="0">
                      <a:solidFill>
                        <a:srgbClr val="002060"/>
                      </a:solidFill>
                      <a:latin typeface="Arial Black" pitchFamily="34" charset="0"/>
                    </a:rPr>
                    <a:t>OLEH PUSKESMAS</a:t>
                  </a:r>
                </a:p>
                <a:p>
                  <a:pPr algn="ctr"/>
                  <a:r>
                    <a:rPr lang="en-US" sz="1000" dirty="0">
                      <a:solidFill>
                        <a:srgbClr val="002060"/>
                      </a:solidFill>
                      <a:latin typeface="Arial Black" pitchFamily="34" charset="0"/>
                    </a:rPr>
                    <a:t>KE SEKITAR DOMISILI PASIEN</a:t>
                  </a:r>
                </a:p>
                <a:p>
                  <a:pPr algn="ctr"/>
                  <a:r>
                    <a:rPr lang="en-US" sz="1000" dirty="0">
                      <a:solidFill>
                        <a:srgbClr val="002060"/>
                      </a:solidFill>
                      <a:latin typeface="Arial Black" pitchFamily="34" charset="0"/>
                    </a:rPr>
                    <a:t>UNTUK MENCARI SUMBER </a:t>
                  </a:r>
                </a:p>
                <a:p>
                  <a:pPr algn="ctr"/>
                  <a:r>
                    <a:rPr lang="en-US" sz="1000" dirty="0">
                      <a:solidFill>
                        <a:srgbClr val="002060"/>
                      </a:solidFill>
                      <a:latin typeface="Arial Black" pitchFamily="34" charset="0"/>
                    </a:rPr>
                    <a:t>PENULARAN DAN MEMUTUS </a:t>
                  </a:r>
                </a:p>
                <a:p>
                  <a:pPr algn="ctr"/>
                  <a:r>
                    <a:rPr lang="en-US" sz="1000" dirty="0">
                      <a:solidFill>
                        <a:srgbClr val="002060"/>
                      </a:solidFill>
                      <a:latin typeface="Arial Black" pitchFamily="34" charset="0"/>
                    </a:rPr>
                    <a:t>RANTAI PENULARAN</a:t>
                  </a:r>
                </a:p>
              </p:txBody>
            </p:sp>
            <p:sp>
              <p:nvSpPr>
                <p:cNvPr id="80925" name="WordArt 29"/>
                <p:cNvSpPr>
                  <a:spLocks noChangeArrowheads="1" noChangeShapeType="1" noTextEdit="1"/>
                </p:cNvSpPr>
                <p:nvPr/>
              </p:nvSpPr>
              <p:spPr bwMode="auto">
                <a:xfrm>
                  <a:off x="4191" y="3209"/>
                  <a:ext cx="586" cy="312"/>
                </a:xfrm>
                <a:prstGeom prst="rect">
                  <a:avLst/>
                </a:prstGeom>
              </p:spPr>
              <p:txBody>
                <a:bodyPr wrap="none" fromWordArt="1">
                  <a:prstTxWarp prst="textSlantUp">
                    <a:avLst>
                      <a:gd name="adj" fmla="val 32056"/>
                    </a:avLst>
                  </a:prstTxWarp>
                </a:bodyPr>
                <a:lstStyle/>
                <a:p>
                  <a:pPr algn="ctr">
                    <a:defRPr/>
                  </a:pPr>
                  <a:r>
                    <a:rPr lang="en-US" sz="3600" kern="10">
                      <a:ln w="9525">
                        <a:solidFill>
                          <a:schemeClr val="bg1"/>
                        </a:solidFill>
                        <a:miter lim="800000"/>
                        <a:headEnd/>
                        <a:tailEnd/>
                      </a:ln>
                      <a:gradFill rotWithShape="0">
                        <a:gsLst>
                          <a:gs pos="0">
                            <a:schemeClr val="folHlink"/>
                          </a:gs>
                          <a:gs pos="50000">
                            <a:srgbClr val="FF0000"/>
                          </a:gs>
                          <a:gs pos="100000">
                            <a:schemeClr val="folHlink"/>
                          </a:gs>
                        </a:gsLst>
                        <a:lin ang="5400000" scaled="1"/>
                      </a:gradFill>
                      <a:effectLst>
                        <a:outerShdw dist="53882" dir="2700000" algn="ctr" rotWithShape="0">
                          <a:srgbClr val="9999FF"/>
                        </a:outerShdw>
                      </a:effectLst>
                      <a:latin typeface="Impact"/>
                    </a:rPr>
                    <a:t>  </a:t>
                  </a:r>
                </a:p>
              </p:txBody>
            </p:sp>
            <p:pic>
              <p:nvPicPr>
                <p:cNvPr id="9246" name="Picture 30" descr="PE01460_"/>
                <p:cNvPicPr>
                  <a:picLocks noChangeAspect="1" noChangeArrowheads="1"/>
                </p:cNvPicPr>
                <p:nvPr/>
              </p:nvPicPr>
              <p:blipFill>
                <a:blip r:embed="rId11" cstate="print"/>
                <a:srcRect/>
                <a:stretch>
                  <a:fillRect/>
                </a:stretch>
              </p:blipFill>
              <p:spPr bwMode="auto">
                <a:xfrm>
                  <a:off x="4096" y="2568"/>
                  <a:ext cx="829" cy="624"/>
                </a:xfrm>
                <a:prstGeom prst="rect">
                  <a:avLst/>
                </a:prstGeom>
                <a:noFill/>
                <a:ln w="9525">
                  <a:noFill/>
                  <a:miter lim="800000"/>
                  <a:headEnd/>
                  <a:tailEnd/>
                </a:ln>
              </p:spPr>
            </p:pic>
          </p:grpSp>
        </p:grpSp>
        <p:sp>
          <p:nvSpPr>
            <p:cNvPr id="50" name="Rectangle 49"/>
            <p:cNvSpPr/>
            <p:nvPr/>
          </p:nvSpPr>
          <p:spPr>
            <a:xfrm>
              <a:off x="7236296" y="5086925"/>
              <a:ext cx="800219" cy="646331"/>
            </a:xfrm>
            <a:prstGeom prst="rect">
              <a:avLst/>
            </a:prstGeom>
            <a:noFill/>
          </p:spPr>
          <p:txBody>
            <a:bodyPr wrap="none">
              <a:spAutoFit/>
            </a:bodyPr>
            <a:lstStyle/>
            <a:p>
              <a:pPr algn="ctr">
                <a:defRPr/>
              </a:pPr>
              <a:r>
                <a:rPr lang="en-US" sz="3600" b="1" dirty="0">
                  <a:ln w="17780" cmpd="sng">
                    <a:solidFill>
                      <a:srgbClr val="FFFFFF"/>
                    </a:solidFill>
                    <a:prstDash val="solid"/>
                    <a:miter lim="800000"/>
                  </a:ln>
                  <a:effectLst>
                    <a:outerShdw blurRad="50800" algn="tl" rotWithShape="0">
                      <a:srgbClr val="000000"/>
                    </a:outerShdw>
                  </a:effectLst>
                  <a:cs typeface="Aharoni" pitchFamily="2" charset="-79"/>
                </a:rPr>
                <a:t>PE</a:t>
              </a:r>
            </a:p>
          </p:txBody>
        </p:sp>
      </p:grpSp>
      <p:grpSp>
        <p:nvGrpSpPr>
          <p:cNvPr id="14" name="Group 18"/>
          <p:cNvGrpSpPr>
            <a:grpSpLocks/>
          </p:cNvGrpSpPr>
          <p:nvPr/>
        </p:nvGrpSpPr>
        <p:grpSpPr bwMode="auto">
          <a:xfrm>
            <a:off x="4081464" y="812800"/>
            <a:ext cx="4543425" cy="2206626"/>
            <a:chOff x="2571" y="548"/>
            <a:chExt cx="2862" cy="1390"/>
          </a:xfrm>
        </p:grpSpPr>
        <p:sp>
          <p:nvSpPr>
            <p:cNvPr id="9234" name="AutoShape 19"/>
            <p:cNvSpPr>
              <a:spLocks noChangeArrowheads="1"/>
            </p:cNvSpPr>
            <p:nvPr/>
          </p:nvSpPr>
          <p:spPr bwMode="auto">
            <a:xfrm rot="3901185">
              <a:off x="2536" y="1519"/>
              <a:ext cx="431" cy="362"/>
            </a:xfrm>
            <a:prstGeom prst="rightArrow">
              <a:avLst>
                <a:gd name="adj1" fmla="val 56352"/>
                <a:gd name="adj2" fmla="val 46133"/>
              </a:avLst>
            </a:prstGeom>
            <a:gradFill rotWithShape="1">
              <a:gsLst>
                <a:gs pos="0">
                  <a:srgbClr val="336600"/>
                </a:gs>
                <a:gs pos="100000">
                  <a:srgbClr val="90AC74"/>
                </a:gs>
              </a:gsLst>
              <a:lin ang="0" scaled="1"/>
            </a:gradFill>
            <a:ln w="9525">
              <a:noFill/>
              <a:miter lim="800000"/>
              <a:headEnd/>
              <a:tailEnd/>
            </a:ln>
          </p:spPr>
          <p:txBody>
            <a:bodyPr wrap="none" anchor="ctr"/>
            <a:lstStyle/>
            <a:p>
              <a:endParaRPr lang="id-ID"/>
            </a:p>
          </p:txBody>
        </p:sp>
        <p:grpSp>
          <p:nvGrpSpPr>
            <p:cNvPr id="15" name="Group 20"/>
            <p:cNvGrpSpPr>
              <a:grpSpLocks/>
            </p:cNvGrpSpPr>
            <p:nvPr/>
          </p:nvGrpSpPr>
          <p:grpSpPr bwMode="auto">
            <a:xfrm>
              <a:off x="3308" y="548"/>
              <a:ext cx="2125" cy="1390"/>
              <a:chOff x="3308" y="548"/>
              <a:chExt cx="2125" cy="1390"/>
            </a:xfrm>
          </p:grpSpPr>
          <p:pic>
            <p:nvPicPr>
              <p:cNvPr id="9236" name="Picture 21" descr="j0300520"/>
              <p:cNvPicPr>
                <a:picLocks noChangeAspect="1" noChangeArrowheads="1" noCrop="1"/>
              </p:cNvPicPr>
              <p:nvPr/>
            </p:nvPicPr>
            <p:blipFill>
              <a:blip r:embed="rId12" cstate="print"/>
              <a:srcRect/>
              <a:stretch>
                <a:fillRect/>
              </a:stretch>
            </p:blipFill>
            <p:spPr bwMode="auto">
              <a:xfrm>
                <a:off x="3638" y="753"/>
                <a:ext cx="1166" cy="681"/>
              </a:xfrm>
              <a:prstGeom prst="rect">
                <a:avLst/>
              </a:prstGeom>
              <a:noFill/>
              <a:ln w="9525">
                <a:noFill/>
                <a:miter lim="800000"/>
                <a:headEnd/>
                <a:tailEnd/>
              </a:ln>
            </p:spPr>
          </p:pic>
          <p:sp>
            <p:nvSpPr>
              <p:cNvPr id="9237" name="Text Box 22"/>
              <p:cNvSpPr txBox="1">
                <a:spLocks noChangeArrowheads="1"/>
              </p:cNvSpPr>
              <p:nvPr/>
            </p:nvSpPr>
            <p:spPr bwMode="auto">
              <a:xfrm>
                <a:off x="4468" y="567"/>
                <a:ext cx="772" cy="192"/>
              </a:xfrm>
              <a:prstGeom prst="rect">
                <a:avLst/>
              </a:prstGeom>
              <a:solidFill>
                <a:srgbClr val="FFFF66">
                  <a:alpha val="78038"/>
                </a:srgbClr>
              </a:solidFill>
              <a:ln w="9525">
                <a:noFill/>
                <a:miter lim="800000"/>
                <a:headEnd/>
                <a:tailEnd/>
              </a:ln>
            </p:spPr>
            <p:txBody>
              <a:bodyPr>
                <a:spAutoFit/>
              </a:bodyPr>
              <a:lstStyle/>
              <a:p>
                <a:pPr algn="ctr"/>
                <a:r>
                  <a:rPr lang="en-US" sz="1400" b="1">
                    <a:solidFill>
                      <a:srgbClr val="002060"/>
                    </a:solidFill>
                  </a:rPr>
                  <a:t>Puskesmas</a:t>
                </a:r>
              </a:p>
            </p:txBody>
          </p:sp>
          <p:pic>
            <p:nvPicPr>
              <p:cNvPr id="9238" name="Picture 23"/>
              <p:cNvPicPr>
                <a:picLocks noChangeAspect="1" noChangeArrowheads="1"/>
              </p:cNvPicPr>
              <p:nvPr/>
            </p:nvPicPr>
            <p:blipFill>
              <a:blip r:embed="rId13" cstate="print"/>
              <a:srcRect/>
              <a:stretch>
                <a:fillRect/>
              </a:stretch>
            </p:blipFill>
            <p:spPr bwMode="auto">
              <a:xfrm>
                <a:off x="4601" y="1462"/>
                <a:ext cx="832" cy="476"/>
              </a:xfrm>
              <a:prstGeom prst="rect">
                <a:avLst/>
              </a:prstGeom>
              <a:noFill/>
              <a:ln w="38100">
                <a:solidFill>
                  <a:schemeClr val="tx1"/>
                </a:solidFill>
                <a:miter lim="800000"/>
                <a:headEnd/>
                <a:tailEnd/>
              </a:ln>
            </p:spPr>
          </p:pic>
          <p:sp>
            <p:nvSpPr>
              <p:cNvPr id="9239" name="Text Box 24"/>
              <p:cNvSpPr txBox="1">
                <a:spLocks noChangeArrowheads="1"/>
              </p:cNvSpPr>
              <p:nvPr/>
            </p:nvSpPr>
            <p:spPr bwMode="auto">
              <a:xfrm>
                <a:off x="3308" y="548"/>
                <a:ext cx="1029" cy="194"/>
              </a:xfrm>
              <a:prstGeom prst="rect">
                <a:avLst/>
              </a:prstGeom>
              <a:solidFill>
                <a:srgbClr val="FFFF00">
                  <a:alpha val="38823"/>
                </a:srgbClr>
              </a:solidFill>
              <a:ln w="9525">
                <a:noFill/>
                <a:miter lim="800000"/>
                <a:headEnd/>
                <a:tailEnd/>
              </a:ln>
            </p:spPr>
            <p:txBody>
              <a:bodyPr wrap="square">
                <a:spAutoFit/>
              </a:bodyPr>
              <a:lstStyle/>
              <a:p>
                <a:pPr algn="ctr"/>
                <a:r>
                  <a:rPr lang="en-US" sz="1400" b="1" dirty="0" err="1">
                    <a:solidFill>
                      <a:srgbClr val="002060"/>
                    </a:solidFill>
                  </a:rPr>
                  <a:t>Dinas</a:t>
                </a:r>
                <a:r>
                  <a:rPr lang="en-US" sz="1400" b="1" dirty="0">
                    <a:solidFill>
                      <a:srgbClr val="002060"/>
                    </a:solidFill>
                  </a:rPr>
                  <a:t> </a:t>
                </a:r>
                <a:r>
                  <a:rPr lang="en-US" sz="1400" b="1" dirty="0" err="1">
                    <a:solidFill>
                      <a:srgbClr val="002060"/>
                    </a:solidFill>
                  </a:rPr>
                  <a:t>Kesehatan</a:t>
                </a:r>
                <a:endParaRPr lang="en-US" sz="1400" b="1" dirty="0">
                  <a:solidFill>
                    <a:srgbClr val="002060"/>
                  </a:solidFill>
                </a:endParaRPr>
              </a:p>
            </p:txBody>
          </p:sp>
        </p:grpSp>
      </p:grpSp>
      <p:sp>
        <p:nvSpPr>
          <p:cNvPr id="9233" name="TextBox 53"/>
          <p:cNvSpPr txBox="1">
            <a:spLocks noChangeArrowheads="1"/>
          </p:cNvSpPr>
          <p:nvPr/>
        </p:nvSpPr>
        <p:spPr bwMode="auto">
          <a:xfrm>
            <a:off x="5348968" y="3014990"/>
            <a:ext cx="2194832" cy="261610"/>
          </a:xfrm>
          <a:prstGeom prst="rect">
            <a:avLst/>
          </a:prstGeom>
          <a:noFill/>
          <a:ln w="9525">
            <a:noFill/>
            <a:miter lim="800000"/>
            <a:headEnd/>
            <a:tailEnd/>
          </a:ln>
        </p:spPr>
        <p:txBody>
          <a:bodyPr wrap="none">
            <a:spAutoFit/>
          </a:bodyPr>
          <a:lstStyle/>
          <a:p>
            <a:r>
              <a:rPr lang="en-US" sz="1100" b="1" dirty="0"/>
              <a:t>www.surveilans-dinkesdki.net</a:t>
            </a:r>
          </a:p>
        </p:txBody>
      </p:sp>
      <p:sp>
        <p:nvSpPr>
          <p:cNvPr id="56" name="Up Arrow Callout 55"/>
          <p:cNvSpPr/>
          <p:nvPr/>
        </p:nvSpPr>
        <p:spPr>
          <a:xfrm>
            <a:off x="5904433" y="3238932"/>
            <a:ext cx="1008062" cy="1368425"/>
          </a:xfrm>
          <a:prstGeom prst="upArrowCallou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srgbClr val="002060"/>
                </a:solidFill>
                <a:latin typeface="Arial Black" pitchFamily="34" charset="0"/>
              </a:rPr>
              <a:t>HASIL</a:t>
            </a:r>
          </a:p>
          <a:p>
            <a:pPr algn="ctr">
              <a:defRPr/>
            </a:pPr>
            <a:r>
              <a:rPr lang="en-US" b="1" dirty="0">
                <a:solidFill>
                  <a:schemeClr val="tx1"/>
                </a:solidFill>
                <a:latin typeface="Arial Black" pitchFamily="34" charset="0"/>
              </a:rPr>
              <a:t>PE</a:t>
            </a:r>
          </a:p>
        </p:txBody>
      </p:sp>
      <p:sp>
        <p:nvSpPr>
          <p:cNvPr id="57" name="Right Arrow 56"/>
          <p:cNvSpPr/>
          <p:nvPr/>
        </p:nvSpPr>
        <p:spPr>
          <a:xfrm>
            <a:off x="1981200" y="2971800"/>
            <a:ext cx="533400" cy="609600"/>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73" name="Picture 57" descr="C:\Program Files\Microsoft Office\MEDIA\CAGCAT10\j0195384.wmf"/>
          <p:cNvPicPr>
            <a:picLocks noChangeAspect="1" noChangeArrowheads="1"/>
          </p:cNvPicPr>
          <p:nvPr/>
        </p:nvPicPr>
        <p:blipFill>
          <a:blip r:embed="rId14" cstate="print"/>
          <a:srcRect/>
          <a:stretch>
            <a:fillRect/>
          </a:stretch>
        </p:blipFill>
        <p:spPr bwMode="auto">
          <a:xfrm>
            <a:off x="2514600" y="2895600"/>
            <a:ext cx="897940" cy="916685"/>
          </a:xfrm>
          <a:prstGeom prst="rect">
            <a:avLst/>
          </a:prstGeom>
          <a:noFill/>
        </p:spPr>
      </p:pic>
      <p:sp>
        <p:nvSpPr>
          <p:cNvPr id="58" name="TextBox 57"/>
          <p:cNvSpPr txBox="1"/>
          <p:nvPr/>
        </p:nvSpPr>
        <p:spPr>
          <a:xfrm>
            <a:off x="1920766" y="3713936"/>
            <a:ext cx="1524000" cy="369332"/>
          </a:xfrm>
          <a:prstGeom prst="rect">
            <a:avLst/>
          </a:prstGeom>
          <a:solidFill>
            <a:schemeClr val="accent3">
              <a:lumMod val="50000"/>
            </a:schemeClr>
          </a:solidFill>
        </p:spPr>
        <p:txBody>
          <a:bodyPr wrap="square" rtlCol="0">
            <a:spAutoFit/>
          </a:bodyPr>
          <a:lstStyle/>
          <a:p>
            <a:r>
              <a:rPr lang="en-US" dirty="0" err="1" smtClean="0">
                <a:solidFill>
                  <a:srgbClr val="FFFF00"/>
                </a:solidFill>
              </a:rPr>
              <a:t>Med.Rek</a:t>
            </a:r>
            <a:r>
              <a:rPr lang="en-US" dirty="0" smtClean="0">
                <a:solidFill>
                  <a:srgbClr val="FFFF00"/>
                </a:solidFill>
              </a:rPr>
              <a:t> RS</a:t>
            </a:r>
            <a:endParaRPr lang="en-US" dirty="0">
              <a:solidFill>
                <a:srgbClr val="FFFF00"/>
              </a:solidFill>
            </a:endParaRPr>
          </a:p>
        </p:txBody>
      </p:sp>
      <p:sp>
        <p:nvSpPr>
          <p:cNvPr id="59" name="Right Arrow 58"/>
          <p:cNvSpPr/>
          <p:nvPr/>
        </p:nvSpPr>
        <p:spPr>
          <a:xfrm>
            <a:off x="3657600" y="2971800"/>
            <a:ext cx="609600" cy="609600"/>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7" descr="C:\Program Files\Microsoft Office\MEDIA\CAGCAT10\j0195384.wmf"/>
          <p:cNvPicPr>
            <a:picLocks noChangeAspect="1" noChangeArrowheads="1"/>
          </p:cNvPicPr>
          <p:nvPr/>
        </p:nvPicPr>
        <p:blipFill>
          <a:blip r:embed="rId14" cstate="print"/>
          <a:srcRect/>
          <a:stretch>
            <a:fillRect/>
          </a:stretch>
        </p:blipFill>
        <p:spPr bwMode="auto">
          <a:xfrm>
            <a:off x="4343400" y="2895600"/>
            <a:ext cx="897940" cy="916685"/>
          </a:xfrm>
          <a:prstGeom prst="rect">
            <a:avLst/>
          </a:prstGeom>
          <a:noFill/>
        </p:spPr>
      </p:pic>
      <p:sp>
        <p:nvSpPr>
          <p:cNvPr id="61" name="TextBox 60"/>
          <p:cNvSpPr txBox="1"/>
          <p:nvPr/>
        </p:nvSpPr>
        <p:spPr>
          <a:xfrm>
            <a:off x="4191000" y="3733800"/>
            <a:ext cx="1082566" cy="381000"/>
          </a:xfrm>
          <a:prstGeom prst="rect">
            <a:avLst/>
          </a:prstGeom>
          <a:solidFill>
            <a:schemeClr val="accent3">
              <a:lumMod val="50000"/>
            </a:schemeClr>
          </a:solidFill>
        </p:spPr>
        <p:txBody>
          <a:bodyPr wrap="square" rtlCol="0">
            <a:spAutoFit/>
          </a:bodyPr>
          <a:lstStyle/>
          <a:p>
            <a:pPr algn="ctr"/>
            <a:r>
              <a:rPr lang="en-US" dirty="0" err="1" smtClean="0">
                <a:solidFill>
                  <a:srgbClr val="FFFF00"/>
                </a:solidFill>
              </a:rPr>
              <a:t>Dinkes</a:t>
            </a:r>
            <a:endParaRPr lang="en-US" dirty="0">
              <a:solidFill>
                <a:srgbClr val="FFFF00"/>
              </a:solidFill>
            </a:endParaRPr>
          </a:p>
        </p:txBody>
      </p:sp>
      <p:sp>
        <p:nvSpPr>
          <p:cNvPr id="62" name="Right Arrow 61"/>
          <p:cNvSpPr/>
          <p:nvPr/>
        </p:nvSpPr>
        <p:spPr>
          <a:xfrm rot="18863167">
            <a:off x="5125974" y="2406072"/>
            <a:ext cx="805625" cy="609600"/>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diamond(in)">
                                      <p:cBhvr>
                                        <p:cTn id="42"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ChangeArrowheads="1"/>
          </p:cNvSpPr>
          <p:nvPr/>
        </p:nvSpPr>
        <p:spPr bwMode="auto">
          <a:xfrm>
            <a:off x="0" y="0"/>
            <a:ext cx="9144000" cy="1268413"/>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53975"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3600" b="1" dirty="0">
                <a:solidFill>
                  <a:srgbClr val="FFFF66"/>
                </a:solidFill>
                <a:latin typeface="Berlin Sans FB" panose="020E0602020502020306" pitchFamily="34" charset="0"/>
                <a:ea typeface="Trebuchet MS" panose="020B0603020202020204" pitchFamily="34" charset="0"/>
                <a:cs typeface="Trebuchet MS" panose="020B0603020202020204" pitchFamily="34" charset="0"/>
              </a:rPr>
              <a:t>PROSEDUR </a:t>
            </a:r>
            <a:endParaRPr lang="id-ID" sz="3600" b="1" dirty="0" smtClean="0">
              <a:solidFill>
                <a:srgbClr val="FFFF66"/>
              </a:solidFill>
              <a:latin typeface="Berlin Sans FB" panose="020E0602020502020306" pitchFamily="34" charset="0"/>
              <a:ea typeface="Trebuchet MS" panose="020B0603020202020204" pitchFamily="34" charset="0"/>
              <a:cs typeface="Trebuchet MS" panose="020B0603020202020204" pitchFamily="34" charset="0"/>
            </a:endParaRPr>
          </a:p>
          <a:p>
            <a:pPr algn="ctr" eaLnBrk="1" hangingPunct="1"/>
            <a:r>
              <a:rPr lang="id-ID" sz="3600" b="1" dirty="0" smtClean="0">
                <a:solidFill>
                  <a:srgbClr val="FFFF66"/>
                </a:solidFill>
                <a:latin typeface="Berlin Sans FB" panose="020E0602020502020306" pitchFamily="34" charset="0"/>
                <a:ea typeface="Trebuchet MS" panose="020B0603020202020204" pitchFamily="34" charset="0"/>
                <a:cs typeface="Trebuchet MS" panose="020B0603020202020204" pitchFamily="34" charset="0"/>
              </a:rPr>
              <a:t>PENYEMPROTAN/FOGGING </a:t>
            </a:r>
            <a:r>
              <a:rPr lang="en-US" sz="3600" b="1" dirty="0">
                <a:solidFill>
                  <a:srgbClr val="FFFF66"/>
                </a:solidFill>
                <a:latin typeface="Berlin Sans FB" panose="020E0602020502020306" pitchFamily="34" charset="0"/>
                <a:ea typeface="Trebuchet MS" panose="020B0603020202020204" pitchFamily="34" charset="0"/>
                <a:cs typeface="Trebuchet MS" panose="020B0603020202020204" pitchFamily="34" charset="0"/>
              </a:rPr>
              <a:t>:</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83964560"/>
              </p:ext>
            </p:extLst>
          </p:nvPr>
        </p:nvGraphicFramePr>
        <p:xfrm>
          <a:off x="1058888" y="1219200"/>
          <a:ext cx="6408712"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Callout 4"/>
          <p:cNvSpPr/>
          <p:nvPr/>
        </p:nvSpPr>
        <p:spPr>
          <a:xfrm>
            <a:off x="7543799" y="1524000"/>
            <a:ext cx="1600201" cy="2808287"/>
          </a:xfrm>
          <a:prstGeom prst="leftArrowCallout">
            <a:avLst>
              <a:gd name="adj1" fmla="val 25000"/>
              <a:gd name="adj2" fmla="val 25000"/>
              <a:gd name="adj3" fmla="val 25000"/>
              <a:gd name="adj4" fmla="val 717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002060"/>
                </a:solidFill>
                <a:latin typeface="Berlin Sans FB" pitchFamily="34" charset="0"/>
              </a:rPr>
              <a:t>Dilokasi tempat tinggal penderita dg radius 100m</a:t>
            </a:r>
          </a:p>
          <a:p>
            <a:pPr algn="ctr">
              <a:defRPr/>
            </a:pPr>
            <a:endParaRPr lang="id-ID" dirty="0">
              <a:solidFill>
                <a:srgbClr val="002060"/>
              </a:solidFill>
            </a:endParaRPr>
          </a:p>
        </p:txBody>
      </p:sp>
    </p:spTree>
    <p:extLst>
      <p:ext uri="{BB962C8B-B14F-4D97-AF65-F5344CB8AC3E}">
        <p14:creationId xmlns="" xmlns:p14="http://schemas.microsoft.com/office/powerpoint/2010/main" val="316871994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2" name="Straight Arrow Connector 22"/>
          <p:cNvCxnSpPr>
            <a:cxnSpLocks noChangeShapeType="1"/>
          </p:cNvCxnSpPr>
          <p:nvPr/>
        </p:nvCxnSpPr>
        <p:spPr bwMode="auto">
          <a:xfrm>
            <a:off x="7580313" y="4722813"/>
            <a:ext cx="215900" cy="1587"/>
          </a:xfrm>
          <a:prstGeom prst="straightConnector1">
            <a:avLst/>
          </a:prstGeom>
          <a:noFill/>
          <a:ln w="25400" algn="ctr">
            <a:solidFill>
              <a:srgbClr val="C00000"/>
            </a:solidFill>
            <a:round/>
            <a:headEnd/>
            <a:tailEnd type="triangle" w="med" len="med"/>
          </a:ln>
        </p:spPr>
      </p:cxnSp>
      <p:sp>
        <p:nvSpPr>
          <p:cNvPr id="15363" name="AutoShape 42"/>
          <p:cNvSpPr>
            <a:spLocks noChangeArrowheads="1"/>
          </p:cNvSpPr>
          <p:nvPr/>
        </p:nvSpPr>
        <p:spPr bwMode="auto">
          <a:xfrm>
            <a:off x="2225675" y="3370263"/>
            <a:ext cx="1068388" cy="1416050"/>
          </a:xfrm>
          <a:prstGeom prst="roundRect">
            <a:avLst>
              <a:gd name="adj" fmla="val 16667"/>
            </a:avLst>
          </a:prstGeom>
          <a:solidFill>
            <a:srgbClr val="CC0000">
              <a:alpha val="69019"/>
            </a:srgbClr>
          </a:solidFill>
          <a:ln w="9525">
            <a:noFill/>
            <a:round/>
            <a:headEnd/>
            <a:tailEnd/>
          </a:ln>
        </p:spPr>
        <p:txBody>
          <a:bodyPr wrap="none" anchor="ctr"/>
          <a:lstStyle/>
          <a:p>
            <a:endParaRPr lang="de-DE"/>
          </a:p>
        </p:txBody>
      </p:sp>
      <p:pic>
        <p:nvPicPr>
          <p:cNvPr id="12292" name="Picture 17"/>
          <p:cNvPicPr>
            <a:picLocks noChangeAspect="1" noChangeArrowheads="1"/>
          </p:cNvPicPr>
          <p:nvPr/>
        </p:nvPicPr>
        <p:blipFill>
          <a:blip r:embed="rId3" cstate="print">
            <a:grayscl/>
          </a:blip>
          <a:srcRect b="13040"/>
          <a:stretch>
            <a:fillRect/>
          </a:stretch>
        </p:blipFill>
        <p:spPr bwMode="auto">
          <a:xfrm>
            <a:off x="6429388" y="1500174"/>
            <a:ext cx="1497013" cy="14398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294" name="Picture 19" descr="nyamuk1"/>
          <p:cNvPicPr>
            <a:picLocks noChangeAspect="1" noChangeArrowheads="1"/>
          </p:cNvPicPr>
          <p:nvPr/>
        </p:nvPicPr>
        <p:blipFill>
          <a:blip r:embed="rId4" cstate="print">
            <a:grayscl/>
          </a:blip>
          <a:srcRect/>
          <a:stretch>
            <a:fillRect/>
          </a:stretch>
        </p:blipFill>
        <p:spPr bwMode="auto">
          <a:xfrm>
            <a:off x="3657607" y="1500174"/>
            <a:ext cx="1985963" cy="14906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295" name="Picture 20" descr="nyamuk2"/>
          <p:cNvPicPr>
            <a:picLocks noChangeAspect="1" noChangeArrowheads="1"/>
          </p:cNvPicPr>
          <p:nvPr/>
        </p:nvPicPr>
        <p:blipFill>
          <a:blip r:embed="rId5" cstate="print">
            <a:grayscl/>
          </a:blip>
          <a:srcRect/>
          <a:stretch>
            <a:fillRect/>
          </a:stretch>
        </p:blipFill>
        <p:spPr bwMode="auto">
          <a:xfrm>
            <a:off x="857224" y="1500174"/>
            <a:ext cx="1857388" cy="143351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367" name="TextBox 28"/>
          <p:cNvSpPr txBox="1">
            <a:spLocks noChangeArrowheads="1"/>
          </p:cNvSpPr>
          <p:nvPr/>
        </p:nvSpPr>
        <p:spPr bwMode="auto">
          <a:xfrm>
            <a:off x="1714500" y="2714625"/>
            <a:ext cx="1770063" cy="457200"/>
          </a:xfrm>
          <a:prstGeom prst="rect">
            <a:avLst/>
          </a:prstGeom>
          <a:noFill/>
          <a:ln w="9525">
            <a:noFill/>
            <a:miter lim="800000"/>
            <a:headEnd/>
            <a:tailEnd/>
          </a:ln>
        </p:spPr>
        <p:txBody>
          <a:bodyPr>
            <a:spAutoFit/>
          </a:bodyPr>
          <a:lstStyle/>
          <a:p>
            <a:r>
              <a:rPr lang="en-US" sz="2400" i="1">
                <a:solidFill>
                  <a:srgbClr val="990033"/>
                </a:solidFill>
              </a:rPr>
              <a:t>Jentik</a:t>
            </a:r>
          </a:p>
        </p:txBody>
      </p:sp>
      <p:sp>
        <p:nvSpPr>
          <p:cNvPr id="15368" name="TextBox 28"/>
          <p:cNvSpPr txBox="1">
            <a:spLocks noChangeArrowheads="1"/>
          </p:cNvSpPr>
          <p:nvPr/>
        </p:nvSpPr>
        <p:spPr bwMode="auto">
          <a:xfrm>
            <a:off x="4429125" y="2714625"/>
            <a:ext cx="1770063" cy="457200"/>
          </a:xfrm>
          <a:prstGeom prst="rect">
            <a:avLst/>
          </a:prstGeom>
          <a:noFill/>
          <a:ln w="9525">
            <a:noFill/>
            <a:miter lim="800000"/>
            <a:headEnd/>
            <a:tailEnd/>
          </a:ln>
        </p:spPr>
        <p:txBody>
          <a:bodyPr>
            <a:spAutoFit/>
          </a:bodyPr>
          <a:lstStyle/>
          <a:p>
            <a:r>
              <a:rPr lang="en-US" sz="2400" i="1">
                <a:solidFill>
                  <a:srgbClr val="990033"/>
                </a:solidFill>
              </a:rPr>
              <a:t>Nyamuk</a:t>
            </a:r>
          </a:p>
        </p:txBody>
      </p:sp>
      <p:sp>
        <p:nvSpPr>
          <p:cNvPr id="15369" name="TextBox 28"/>
          <p:cNvSpPr txBox="1">
            <a:spLocks noChangeArrowheads="1"/>
          </p:cNvSpPr>
          <p:nvPr/>
        </p:nvSpPr>
        <p:spPr bwMode="auto">
          <a:xfrm>
            <a:off x="6643688" y="2714625"/>
            <a:ext cx="1770062" cy="457200"/>
          </a:xfrm>
          <a:prstGeom prst="rect">
            <a:avLst/>
          </a:prstGeom>
          <a:noFill/>
          <a:ln w="9525">
            <a:noFill/>
            <a:miter lim="800000"/>
            <a:headEnd/>
            <a:tailEnd/>
          </a:ln>
        </p:spPr>
        <p:txBody>
          <a:bodyPr>
            <a:spAutoFit/>
          </a:bodyPr>
          <a:lstStyle/>
          <a:p>
            <a:r>
              <a:rPr lang="en-US" sz="2400" i="1">
                <a:solidFill>
                  <a:srgbClr val="990033"/>
                </a:solidFill>
              </a:rPr>
              <a:t>Manusia</a:t>
            </a:r>
          </a:p>
        </p:txBody>
      </p:sp>
      <p:sp>
        <p:nvSpPr>
          <p:cNvPr id="15370" name="Text Box 6"/>
          <p:cNvSpPr txBox="1">
            <a:spLocks noChangeArrowheads="1"/>
          </p:cNvSpPr>
          <p:nvPr/>
        </p:nvSpPr>
        <p:spPr bwMode="auto">
          <a:xfrm>
            <a:off x="785813" y="3571875"/>
            <a:ext cx="1152525" cy="314325"/>
          </a:xfrm>
          <a:prstGeom prst="rect">
            <a:avLst/>
          </a:prstGeom>
          <a:solidFill>
            <a:schemeClr val="bg1"/>
          </a:solidFill>
          <a:ln w="9525">
            <a:solidFill>
              <a:schemeClr val="tx1"/>
            </a:solidFill>
            <a:miter lim="800000"/>
            <a:headEnd/>
            <a:tailEnd/>
          </a:ln>
        </p:spPr>
        <p:txBody>
          <a:bodyPr>
            <a:spAutoFit/>
          </a:bodyPr>
          <a:lstStyle/>
          <a:p>
            <a:pPr marL="266700" indent="-266700" algn="ctr"/>
            <a:r>
              <a:rPr lang="en-US" sz="1400">
                <a:solidFill>
                  <a:srgbClr val="002060"/>
                </a:solidFill>
              </a:rPr>
              <a:t>PSN</a:t>
            </a:r>
          </a:p>
        </p:txBody>
      </p:sp>
      <p:sp>
        <p:nvSpPr>
          <p:cNvPr id="15371" name="Text Box 6"/>
          <p:cNvSpPr txBox="1">
            <a:spLocks noChangeArrowheads="1"/>
          </p:cNvSpPr>
          <p:nvPr/>
        </p:nvSpPr>
        <p:spPr bwMode="auto">
          <a:xfrm>
            <a:off x="793750" y="5734050"/>
            <a:ext cx="1357313" cy="466725"/>
          </a:xfrm>
          <a:prstGeom prst="rect">
            <a:avLst/>
          </a:prstGeom>
          <a:solidFill>
            <a:schemeClr val="bg1"/>
          </a:solidFill>
          <a:ln w="9525">
            <a:solidFill>
              <a:schemeClr val="tx1"/>
            </a:solidFill>
            <a:miter lim="800000"/>
            <a:headEnd/>
            <a:tailEnd/>
          </a:ln>
        </p:spPr>
        <p:txBody>
          <a:bodyPr>
            <a:spAutoFit/>
          </a:bodyPr>
          <a:lstStyle/>
          <a:p>
            <a:pPr algn="ctr"/>
            <a:r>
              <a:rPr lang="en-US" sz="1200">
                <a:solidFill>
                  <a:srgbClr val="002060"/>
                </a:solidFill>
              </a:rPr>
              <a:t>Pemantauan Jentik Berkala</a:t>
            </a:r>
          </a:p>
        </p:txBody>
      </p:sp>
      <p:cxnSp>
        <p:nvCxnSpPr>
          <p:cNvPr id="15372" name="Straight Arrow Connector 22"/>
          <p:cNvCxnSpPr>
            <a:cxnSpLocks noChangeShapeType="1"/>
          </p:cNvCxnSpPr>
          <p:nvPr/>
        </p:nvCxnSpPr>
        <p:spPr bwMode="auto">
          <a:xfrm>
            <a:off x="601663" y="5948363"/>
            <a:ext cx="215900" cy="1587"/>
          </a:xfrm>
          <a:prstGeom prst="straightConnector1">
            <a:avLst/>
          </a:prstGeom>
          <a:noFill/>
          <a:ln w="25400" algn="ctr">
            <a:solidFill>
              <a:srgbClr val="C00000"/>
            </a:solidFill>
            <a:round/>
            <a:headEnd/>
            <a:tailEnd type="triangle" w="med" len="med"/>
          </a:ln>
        </p:spPr>
      </p:cxnSp>
      <p:cxnSp>
        <p:nvCxnSpPr>
          <p:cNvPr id="27" name="Straight Connector 26"/>
          <p:cNvCxnSpPr/>
          <p:nvPr/>
        </p:nvCxnSpPr>
        <p:spPr>
          <a:xfrm rot="16200000" flipH="1">
            <a:off x="-1204912" y="4133850"/>
            <a:ext cx="3592512" cy="396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74" name="Straight Arrow Connector 22"/>
          <p:cNvCxnSpPr>
            <a:cxnSpLocks noChangeShapeType="1"/>
          </p:cNvCxnSpPr>
          <p:nvPr/>
        </p:nvCxnSpPr>
        <p:spPr bwMode="auto">
          <a:xfrm>
            <a:off x="569913" y="3730625"/>
            <a:ext cx="215900" cy="1588"/>
          </a:xfrm>
          <a:prstGeom prst="straightConnector1">
            <a:avLst/>
          </a:prstGeom>
          <a:noFill/>
          <a:ln w="25400" algn="ctr">
            <a:solidFill>
              <a:srgbClr val="C00000"/>
            </a:solidFill>
            <a:round/>
            <a:headEnd/>
            <a:tailEnd type="triangle" w="med" len="med"/>
          </a:ln>
        </p:spPr>
      </p:cxnSp>
      <p:cxnSp>
        <p:nvCxnSpPr>
          <p:cNvPr id="15375" name="Straight Arrow Connector 22"/>
          <p:cNvCxnSpPr>
            <a:cxnSpLocks noChangeShapeType="1"/>
          </p:cNvCxnSpPr>
          <p:nvPr/>
        </p:nvCxnSpPr>
        <p:spPr bwMode="auto">
          <a:xfrm>
            <a:off x="1938338" y="3730625"/>
            <a:ext cx="287337" cy="1588"/>
          </a:xfrm>
          <a:prstGeom prst="straightConnector1">
            <a:avLst/>
          </a:prstGeom>
          <a:noFill/>
          <a:ln w="25400" algn="ctr">
            <a:solidFill>
              <a:srgbClr val="C00000"/>
            </a:solidFill>
            <a:round/>
            <a:headEnd/>
            <a:tailEnd type="triangle" w="med" len="med"/>
          </a:ln>
        </p:spPr>
      </p:cxnSp>
      <p:sp>
        <p:nvSpPr>
          <p:cNvPr id="15376" name="Text Box 16"/>
          <p:cNvSpPr txBox="1">
            <a:spLocks noChangeArrowheads="1"/>
          </p:cNvSpPr>
          <p:nvPr/>
        </p:nvSpPr>
        <p:spPr bwMode="auto">
          <a:xfrm>
            <a:off x="2151063" y="3627438"/>
            <a:ext cx="2447925" cy="461962"/>
          </a:xfrm>
          <a:prstGeom prst="rect">
            <a:avLst/>
          </a:prstGeom>
          <a:noFill/>
          <a:ln w="9525">
            <a:noFill/>
            <a:miter lim="800000"/>
            <a:headEnd/>
            <a:tailEnd/>
          </a:ln>
        </p:spPr>
        <p:txBody>
          <a:bodyPr>
            <a:spAutoFit/>
          </a:bodyPr>
          <a:lstStyle/>
          <a:p>
            <a:pPr>
              <a:buFont typeface="Wingdings" pitchFamily="2" charset="2"/>
              <a:buChar char="Ø"/>
            </a:pPr>
            <a:r>
              <a:rPr lang="en-US" sz="1200">
                <a:solidFill>
                  <a:schemeClr val="bg1"/>
                </a:solidFill>
              </a:rPr>
              <a:t>PSN belum </a:t>
            </a:r>
          </a:p>
          <a:p>
            <a:r>
              <a:rPr lang="en-US" sz="1200">
                <a:solidFill>
                  <a:schemeClr val="bg1"/>
                </a:solidFill>
              </a:rPr>
              <a:t>   membudaya</a:t>
            </a:r>
          </a:p>
        </p:txBody>
      </p:sp>
      <p:cxnSp>
        <p:nvCxnSpPr>
          <p:cNvPr id="6" name="Straight Connector 26"/>
          <p:cNvCxnSpPr/>
          <p:nvPr/>
        </p:nvCxnSpPr>
        <p:spPr>
          <a:xfrm>
            <a:off x="571500" y="2357438"/>
            <a:ext cx="144463" cy="15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378" name="TextBox 28"/>
          <p:cNvSpPr txBox="1">
            <a:spLocks noChangeArrowheads="1"/>
          </p:cNvSpPr>
          <p:nvPr/>
        </p:nvSpPr>
        <p:spPr bwMode="auto">
          <a:xfrm>
            <a:off x="2225675" y="3324225"/>
            <a:ext cx="1008063" cy="336550"/>
          </a:xfrm>
          <a:prstGeom prst="rect">
            <a:avLst/>
          </a:prstGeom>
          <a:noFill/>
          <a:ln w="9525">
            <a:noFill/>
            <a:miter lim="800000"/>
            <a:headEnd/>
            <a:tailEnd/>
          </a:ln>
        </p:spPr>
        <p:txBody>
          <a:bodyPr>
            <a:spAutoFit/>
          </a:bodyPr>
          <a:lstStyle/>
          <a:p>
            <a:r>
              <a:rPr lang="en-US" sz="1600" i="1">
                <a:solidFill>
                  <a:schemeClr val="bg1"/>
                </a:solidFill>
              </a:rPr>
              <a:t>Kendala</a:t>
            </a:r>
          </a:p>
        </p:txBody>
      </p:sp>
      <p:sp>
        <p:nvSpPr>
          <p:cNvPr id="15379" name="AutoShape 44"/>
          <p:cNvSpPr>
            <a:spLocks noChangeArrowheads="1"/>
          </p:cNvSpPr>
          <p:nvPr/>
        </p:nvSpPr>
        <p:spPr bwMode="auto">
          <a:xfrm>
            <a:off x="5033963" y="3370263"/>
            <a:ext cx="1008062" cy="1655762"/>
          </a:xfrm>
          <a:prstGeom prst="roundRect">
            <a:avLst>
              <a:gd name="adj" fmla="val 16667"/>
            </a:avLst>
          </a:prstGeom>
          <a:solidFill>
            <a:srgbClr val="CC0000">
              <a:alpha val="69019"/>
            </a:srgbClr>
          </a:solidFill>
          <a:ln w="9525">
            <a:noFill/>
            <a:round/>
            <a:headEnd/>
            <a:tailEnd/>
          </a:ln>
        </p:spPr>
        <p:txBody>
          <a:bodyPr wrap="none" anchor="ctr"/>
          <a:lstStyle/>
          <a:p>
            <a:endParaRPr lang="de-DE"/>
          </a:p>
        </p:txBody>
      </p:sp>
      <p:sp>
        <p:nvSpPr>
          <p:cNvPr id="15380" name="Text Box 6"/>
          <p:cNvSpPr txBox="1">
            <a:spLocks noChangeArrowheads="1"/>
          </p:cNvSpPr>
          <p:nvPr/>
        </p:nvSpPr>
        <p:spPr bwMode="auto">
          <a:xfrm>
            <a:off x="3594100" y="3514725"/>
            <a:ext cx="1152525" cy="739775"/>
          </a:xfrm>
          <a:prstGeom prst="rect">
            <a:avLst/>
          </a:prstGeom>
          <a:solidFill>
            <a:schemeClr val="bg1"/>
          </a:solidFill>
          <a:ln w="9525">
            <a:solidFill>
              <a:schemeClr val="tx1"/>
            </a:solidFill>
            <a:miter lim="800000"/>
            <a:headEnd/>
            <a:tailEnd/>
          </a:ln>
        </p:spPr>
        <p:txBody>
          <a:bodyPr>
            <a:spAutoFit/>
          </a:bodyPr>
          <a:lstStyle/>
          <a:p>
            <a:pPr marL="1588" indent="-1588" algn="ctr">
              <a:tabLst>
                <a:tab pos="0" algn="l"/>
              </a:tabLst>
            </a:pPr>
            <a:r>
              <a:rPr lang="en-US" sz="1400">
                <a:solidFill>
                  <a:srgbClr val="002060"/>
                </a:solidFill>
              </a:rPr>
              <a:t>Fogging Fokus (per kasus) </a:t>
            </a:r>
          </a:p>
        </p:txBody>
      </p:sp>
      <p:sp>
        <p:nvSpPr>
          <p:cNvPr id="15381" name="Text Box 6"/>
          <p:cNvSpPr txBox="1">
            <a:spLocks noChangeArrowheads="1"/>
          </p:cNvSpPr>
          <p:nvPr/>
        </p:nvSpPr>
        <p:spPr bwMode="auto">
          <a:xfrm>
            <a:off x="3594100" y="4305300"/>
            <a:ext cx="1152525" cy="527050"/>
          </a:xfrm>
          <a:prstGeom prst="rect">
            <a:avLst/>
          </a:prstGeom>
          <a:solidFill>
            <a:schemeClr val="bg1"/>
          </a:solidFill>
          <a:ln w="9525">
            <a:solidFill>
              <a:schemeClr val="tx1"/>
            </a:solidFill>
            <a:miter lim="800000"/>
            <a:headEnd/>
            <a:tailEnd/>
          </a:ln>
        </p:spPr>
        <p:txBody>
          <a:bodyPr>
            <a:spAutoFit/>
          </a:bodyPr>
          <a:lstStyle/>
          <a:p>
            <a:pPr algn="ctr"/>
            <a:r>
              <a:rPr lang="en-US" sz="1400">
                <a:solidFill>
                  <a:srgbClr val="002060"/>
                </a:solidFill>
              </a:rPr>
              <a:t>Fogging Massal</a:t>
            </a:r>
          </a:p>
        </p:txBody>
      </p:sp>
      <p:cxnSp>
        <p:nvCxnSpPr>
          <p:cNvPr id="15382" name="Straight Arrow Connector 22"/>
          <p:cNvCxnSpPr>
            <a:cxnSpLocks noChangeShapeType="1"/>
          </p:cNvCxnSpPr>
          <p:nvPr/>
        </p:nvCxnSpPr>
        <p:spPr bwMode="auto">
          <a:xfrm>
            <a:off x="3378200" y="4451350"/>
            <a:ext cx="215900" cy="1588"/>
          </a:xfrm>
          <a:prstGeom prst="straightConnector1">
            <a:avLst/>
          </a:prstGeom>
          <a:noFill/>
          <a:ln w="25400" algn="ctr">
            <a:solidFill>
              <a:srgbClr val="C00000"/>
            </a:solidFill>
            <a:round/>
            <a:headEnd/>
            <a:tailEnd type="triangle" w="med" len="med"/>
          </a:ln>
        </p:spPr>
      </p:cxnSp>
      <p:cxnSp>
        <p:nvCxnSpPr>
          <p:cNvPr id="8" name="Straight Connector 26"/>
          <p:cNvCxnSpPr/>
          <p:nvPr/>
        </p:nvCxnSpPr>
        <p:spPr>
          <a:xfrm rot="16200000" flipH="1">
            <a:off x="2393157" y="3464719"/>
            <a:ext cx="1949450" cy="2063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84" name="Straight Arrow Connector 22"/>
          <p:cNvCxnSpPr>
            <a:cxnSpLocks noChangeShapeType="1"/>
          </p:cNvCxnSpPr>
          <p:nvPr/>
        </p:nvCxnSpPr>
        <p:spPr bwMode="auto">
          <a:xfrm>
            <a:off x="3378200" y="3730625"/>
            <a:ext cx="215900" cy="1588"/>
          </a:xfrm>
          <a:prstGeom prst="straightConnector1">
            <a:avLst/>
          </a:prstGeom>
          <a:noFill/>
          <a:ln w="25400" algn="ctr">
            <a:solidFill>
              <a:srgbClr val="C00000"/>
            </a:solidFill>
            <a:round/>
            <a:headEnd/>
            <a:tailEnd type="triangle" w="med" len="med"/>
          </a:ln>
        </p:spPr>
      </p:cxnSp>
      <p:cxnSp>
        <p:nvCxnSpPr>
          <p:cNvPr id="15385" name="Straight Arrow Connector 22"/>
          <p:cNvCxnSpPr>
            <a:cxnSpLocks noChangeShapeType="1"/>
          </p:cNvCxnSpPr>
          <p:nvPr/>
        </p:nvCxnSpPr>
        <p:spPr bwMode="auto">
          <a:xfrm>
            <a:off x="4818063" y="4090988"/>
            <a:ext cx="215900" cy="1587"/>
          </a:xfrm>
          <a:prstGeom prst="straightConnector1">
            <a:avLst/>
          </a:prstGeom>
          <a:noFill/>
          <a:ln w="25400" algn="ctr">
            <a:solidFill>
              <a:srgbClr val="C00000"/>
            </a:solidFill>
            <a:round/>
            <a:headEnd/>
            <a:tailEnd type="triangle" w="med" len="med"/>
          </a:ln>
        </p:spPr>
      </p:cxnSp>
      <p:cxnSp>
        <p:nvCxnSpPr>
          <p:cNvPr id="11" name="Straight Connector 26"/>
          <p:cNvCxnSpPr/>
          <p:nvPr/>
        </p:nvCxnSpPr>
        <p:spPr>
          <a:xfrm>
            <a:off x="3357563" y="2500313"/>
            <a:ext cx="2159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387" name="Text Box 16"/>
          <p:cNvSpPr txBox="1">
            <a:spLocks noChangeArrowheads="1"/>
          </p:cNvSpPr>
          <p:nvPr/>
        </p:nvSpPr>
        <p:spPr bwMode="auto">
          <a:xfrm>
            <a:off x="5035550" y="3730625"/>
            <a:ext cx="1079500" cy="1189038"/>
          </a:xfrm>
          <a:prstGeom prst="rect">
            <a:avLst/>
          </a:prstGeom>
          <a:noFill/>
          <a:ln w="9525">
            <a:noFill/>
            <a:miter lim="800000"/>
            <a:headEnd/>
            <a:tailEnd/>
          </a:ln>
        </p:spPr>
        <p:txBody>
          <a:bodyPr>
            <a:spAutoFit/>
          </a:bodyPr>
          <a:lstStyle/>
          <a:p>
            <a:pPr marL="265113" indent="-265113">
              <a:spcBef>
                <a:spcPct val="50000"/>
              </a:spcBef>
              <a:buFont typeface="Wingdings" pitchFamily="2" charset="2"/>
              <a:buChar char="Ø"/>
            </a:pPr>
            <a:r>
              <a:rPr lang="en-US" sz="1200">
                <a:solidFill>
                  <a:schemeClr val="bg1"/>
                </a:solidFill>
              </a:rPr>
              <a:t>Biaya tinggi</a:t>
            </a:r>
          </a:p>
          <a:p>
            <a:pPr marL="265113" indent="-265113">
              <a:spcBef>
                <a:spcPct val="50000"/>
              </a:spcBef>
              <a:buFont typeface="Wingdings" pitchFamily="2" charset="2"/>
              <a:buChar char="Ø"/>
            </a:pPr>
            <a:r>
              <a:rPr lang="en-US" sz="1200">
                <a:solidFill>
                  <a:schemeClr val="bg1"/>
                </a:solidFill>
              </a:rPr>
              <a:t>Polusi</a:t>
            </a:r>
          </a:p>
          <a:p>
            <a:pPr marL="265113" indent="-265113">
              <a:spcBef>
                <a:spcPct val="50000"/>
              </a:spcBef>
              <a:buFont typeface="Wingdings" pitchFamily="2" charset="2"/>
              <a:buChar char="Ø"/>
            </a:pPr>
            <a:r>
              <a:rPr lang="en-US" sz="1200">
                <a:solidFill>
                  <a:schemeClr val="bg1"/>
                </a:solidFill>
              </a:rPr>
              <a:t>Tenaga terbatas</a:t>
            </a:r>
          </a:p>
        </p:txBody>
      </p:sp>
      <p:cxnSp>
        <p:nvCxnSpPr>
          <p:cNvPr id="12" name="Straight Connector 26"/>
          <p:cNvCxnSpPr/>
          <p:nvPr/>
        </p:nvCxnSpPr>
        <p:spPr>
          <a:xfrm>
            <a:off x="4818063" y="3730625"/>
            <a:ext cx="0" cy="6477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26"/>
          <p:cNvCxnSpPr/>
          <p:nvPr/>
        </p:nvCxnSpPr>
        <p:spPr>
          <a:xfrm>
            <a:off x="4746625" y="3730625"/>
            <a:ext cx="714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26"/>
          <p:cNvCxnSpPr/>
          <p:nvPr/>
        </p:nvCxnSpPr>
        <p:spPr>
          <a:xfrm>
            <a:off x="4746625" y="4378325"/>
            <a:ext cx="714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391" name="TextBox 28"/>
          <p:cNvSpPr txBox="1">
            <a:spLocks noChangeArrowheads="1"/>
          </p:cNvSpPr>
          <p:nvPr/>
        </p:nvSpPr>
        <p:spPr bwMode="auto">
          <a:xfrm>
            <a:off x="5064125" y="3394075"/>
            <a:ext cx="1770063" cy="336550"/>
          </a:xfrm>
          <a:prstGeom prst="rect">
            <a:avLst/>
          </a:prstGeom>
          <a:noFill/>
          <a:ln w="9525">
            <a:noFill/>
            <a:miter lim="800000"/>
            <a:headEnd/>
            <a:tailEnd/>
          </a:ln>
        </p:spPr>
        <p:txBody>
          <a:bodyPr>
            <a:spAutoFit/>
          </a:bodyPr>
          <a:lstStyle/>
          <a:p>
            <a:r>
              <a:rPr lang="en-US" sz="1600" i="1">
                <a:solidFill>
                  <a:schemeClr val="bg1"/>
                </a:solidFill>
              </a:rPr>
              <a:t>Kendala</a:t>
            </a:r>
          </a:p>
        </p:txBody>
      </p:sp>
      <p:sp>
        <p:nvSpPr>
          <p:cNvPr id="15392" name="Text Box 6"/>
          <p:cNvSpPr txBox="1">
            <a:spLocks noChangeArrowheads="1"/>
          </p:cNvSpPr>
          <p:nvPr/>
        </p:nvSpPr>
        <p:spPr bwMode="auto">
          <a:xfrm>
            <a:off x="6330950" y="3441700"/>
            <a:ext cx="1223963" cy="307777"/>
          </a:xfrm>
          <a:prstGeom prst="rect">
            <a:avLst/>
          </a:prstGeom>
          <a:solidFill>
            <a:schemeClr val="bg1"/>
          </a:solidFill>
          <a:ln w="9525">
            <a:solidFill>
              <a:schemeClr val="tx1"/>
            </a:solidFill>
            <a:miter lim="800000"/>
            <a:headEnd/>
            <a:tailEnd/>
          </a:ln>
        </p:spPr>
        <p:txBody>
          <a:bodyPr>
            <a:spAutoFit/>
          </a:bodyPr>
          <a:lstStyle/>
          <a:p>
            <a:pPr marL="1588" indent="-1588" algn="ctr">
              <a:tabLst>
                <a:tab pos="0" algn="l"/>
              </a:tabLst>
            </a:pPr>
            <a:r>
              <a:rPr lang="en-US" sz="1400" dirty="0" err="1">
                <a:solidFill>
                  <a:srgbClr val="002060"/>
                </a:solidFill>
              </a:rPr>
              <a:t>Perawatan</a:t>
            </a:r>
            <a:r>
              <a:rPr lang="en-US" sz="1400" dirty="0">
                <a:solidFill>
                  <a:srgbClr val="002060"/>
                </a:solidFill>
              </a:rPr>
              <a:t> </a:t>
            </a:r>
          </a:p>
        </p:txBody>
      </p:sp>
      <p:sp>
        <p:nvSpPr>
          <p:cNvPr id="15393" name="Text Box 6"/>
          <p:cNvSpPr txBox="1">
            <a:spLocks noChangeArrowheads="1"/>
          </p:cNvSpPr>
          <p:nvPr/>
        </p:nvSpPr>
        <p:spPr bwMode="auto">
          <a:xfrm>
            <a:off x="6330950" y="4557713"/>
            <a:ext cx="1343025" cy="527050"/>
          </a:xfrm>
          <a:prstGeom prst="rect">
            <a:avLst/>
          </a:prstGeom>
          <a:solidFill>
            <a:schemeClr val="bg1"/>
          </a:solidFill>
          <a:ln w="9525">
            <a:solidFill>
              <a:schemeClr val="tx1"/>
            </a:solidFill>
            <a:miter lim="800000"/>
            <a:headEnd/>
            <a:tailEnd/>
          </a:ln>
        </p:spPr>
        <p:txBody>
          <a:bodyPr>
            <a:spAutoFit/>
          </a:bodyPr>
          <a:lstStyle/>
          <a:p>
            <a:pPr algn="ctr"/>
            <a:r>
              <a:rPr lang="en-US" sz="1400">
                <a:solidFill>
                  <a:srgbClr val="002060"/>
                </a:solidFill>
              </a:rPr>
              <a:t>Penyelidikan Epidemiologi</a:t>
            </a:r>
          </a:p>
        </p:txBody>
      </p:sp>
      <p:cxnSp>
        <p:nvCxnSpPr>
          <p:cNvPr id="15394" name="Straight Arrow Connector 22"/>
          <p:cNvCxnSpPr>
            <a:cxnSpLocks noChangeShapeType="1"/>
          </p:cNvCxnSpPr>
          <p:nvPr/>
        </p:nvCxnSpPr>
        <p:spPr bwMode="auto">
          <a:xfrm>
            <a:off x="6072188" y="4722813"/>
            <a:ext cx="215900" cy="1587"/>
          </a:xfrm>
          <a:prstGeom prst="straightConnector1">
            <a:avLst/>
          </a:prstGeom>
          <a:noFill/>
          <a:ln w="25400" algn="ctr">
            <a:solidFill>
              <a:srgbClr val="C00000"/>
            </a:solidFill>
            <a:round/>
            <a:headEnd/>
            <a:tailEnd type="triangle" w="med" len="med"/>
          </a:ln>
        </p:spPr>
      </p:cxnSp>
      <p:cxnSp>
        <p:nvCxnSpPr>
          <p:cNvPr id="15395" name="Straight Arrow Connector 22"/>
          <p:cNvCxnSpPr>
            <a:cxnSpLocks noChangeShapeType="1"/>
          </p:cNvCxnSpPr>
          <p:nvPr/>
        </p:nvCxnSpPr>
        <p:spPr bwMode="auto">
          <a:xfrm>
            <a:off x="6072188" y="3657600"/>
            <a:ext cx="215900" cy="1588"/>
          </a:xfrm>
          <a:prstGeom prst="straightConnector1">
            <a:avLst/>
          </a:prstGeom>
          <a:noFill/>
          <a:ln w="25400" algn="ctr">
            <a:solidFill>
              <a:srgbClr val="C00000"/>
            </a:solidFill>
            <a:round/>
            <a:headEnd/>
            <a:tailEnd type="triangle" w="med" len="med"/>
          </a:ln>
        </p:spPr>
      </p:cxnSp>
      <p:sp>
        <p:nvSpPr>
          <p:cNvPr id="25" name="Striped Right Arrow 24"/>
          <p:cNvSpPr>
            <a:spLocks noChangeArrowheads="1"/>
          </p:cNvSpPr>
          <p:nvPr/>
        </p:nvSpPr>
        <p:spPr bwMode="auto">
          <a:xfrm>
            <a:off x="3071813" y="2071688"/>
            <a:ext cx="500062" cy="285750"/>
          </a:xfrm>
          <a:custGeom>
            <a:avLst/>
            <a:gdLst>
              <a:gd name="T0" fmla="*/ 357188 w 500063"/>
              <a:gd name="T1" fmla="*/ 0 h 285750"/>
              <a:gd name="T2" fmla="*/ 0 w 500063"/>
              <a:gd name="T3" fmla="*/ 142875 h 285750"/>
              <a:gd name="T4" fmla="*/ 357188 w 500063"/>
              <a:gd name="T5" fmla="*/ 285750 h 285750"/>
              <a:gd name="T6" fmla="*/ 500063 w 500063"/>
              <a:gd name="T7" fmla="*/ 142875 h 285750"/>
              <a:gd name="T8" fmla="*/ 17694720 60000 65536"/>
              <a:gd name="T9" fmla="*/ 11796480 60000 65536"/>
              <a:gd name="T10" fmla="*/ 5898240 60000 65536"/>
              <a:gd name="T11" fmla="*/ 0 60000 65536"/>
              <a:gd name="T12" fmla="*/ 44648 w 500063"/>
              <a:gd name="T13" fmla="*/ 71438 h 285750"/>
              <a:gd name="T14" fmla="*/ 428626 w 500063"/>
              <a:gd name="T15" fmla="*/ 214313 h 285750"/>
            </a:gdLst>
            <a:ahLst/>
            <a:cxnLst>
              <a:cxn ang="T8">
                <a:pos x="T0" y="T1"/>
              </a:cxn>
              <a:cxn ang="T9">
                <a:pos x="T2" y="T3"/>
              </a:cxn>
              <a:cxn ang="T10">
                <a:pos x="T4" y="T5"/>
              </a:cxn>
              <a:cxn ang="T11">
                <a:pos x="T6" y="T7"/>
              </a:cxn>
            </a:cxnLst>
            <a:rect l="T12" t="T13" r="T14" b="T15"/>
            <a:pathLst>
              <a:path w="500063" h="285750">
                <a:moveTo>
                  <a:pt x="0" y="71438"/>
                </a:moveTo>
                <a:lnTo>
                  <a:pt x="8930" y="71438"/>
                </a:lnTo>
                <a:lnTo>
                  <a:pt x="8930" y="214313"/>
                </a:lnTo>
                <a:lnTo>
                  <a:pt x="0" y="214313"/>
                </a:lnTo>
                <a:close/>
                <a:moveTo>
                  <a:pt x="17859" y="71438"/>
                </a:moveTo>
                <a:lnTo>
                  <a:pt x="35719" y="71438"/>
                </a:lnTo>
                <a:lnTo>
                  <a:pt x="35719" y="214313"/>
                </a:lnTo>
                <a:lnTo>
                  <a:pt x="17859" y="214313"/>
                </a:lnTo>
                <a:close/>
                <a:moveTo>
                  <a:pt x="44648" y="71438"/>
                </a:moveTo>
                <a:lnTo>
                  <a:pt x="357188" y="71438"/>
                </a:lnTo>
                <a:lnTo>
                  <a:pt x="357188" y="0"/>
                </a:lnTo>
                <a:lnTo>
                  <a:pt x="500063" y="142875"/>
                </a:lnTo>
                <a:lnTo>
                  <a:pt x="357188" y="285750"/>
                </a:lnTo>
                <a:lnTo>
                  <a:pt x="357188" y="214313"/>
                </a:lnTo>
                <a:lnTo>
                  <a:pt x="44648" y="214313"/>
                </a:lnTo>
                <a:close/>
              </a:path>
            </a:pathLst>
          </a:custGeom>
          <a:gradFill rotWithShape="0">
            <a:gsLst>
              <a:gs pos="0">
                <a:schemeClr val="tx2"/>
              </a:gs>
              <a:gs pos="100000">
                <a:srgbClr val="CC0000"/>
              </a:gs>
            </a:gsLst>
            <a:lin ang="0" scaled="1"/>
          </a:gradFill>
          <a:ln w="25400" algn="ctr">
            <a:noFill/>
            <a:miter lim="800000"/>
            <a:headEnd/>
            <a:tailEnd/>
          </a:ln>
        </p:spPr>
        <p:txBody>
          <a:bodyPr anchor="ctr"/>
          <a:lstStyle/>
          <a:p>
            <a:pPr algn="ctr">
              <a:defRPr/>
            </a:pPr>
            <a:endParaRPr lang="en-US">
              <a:solidFill>
                <a:schemeClr val="lt1"/>
              </a:solidFill>
              <a:latin typeface="+mn-lt"/>
            </a:endParaRPr>
          </a:p>
        </p:txBody>
      </p:sp>
      <p:sp>
        <p:nvSpPr>
          <p:cNvPr id="19" name="Striped Right Arrow 24"/>
          <p:cNvSpPr>
            <a:spLocks noChangeArrowheads="1"/>
          </p:cNvSpPr>
          <p:nvPr/>
        </p:nvSpPr>
        <p:spPr bwMode="auto">
          <a:xfrm>
            <a:off x="5715000" y="2071688"/>
            <a:ext cx="500063" cy="285750"/>
          </a:xfrm>
          <a:custGeom>
            <a:avLst/>
            <a:gdLst>
              <a:gd name="T0" fmla="*/ 357188 w 500063"/>
              <a:gd name="T1" fmla="*/ 0 h 285750"/>
              <a:gd name="T2" fmla="*/ 0 w 500063"/>
              <a:gd name="T3" fmla="*/ 142875 h 285750"/>
              <a:gd name="T4" fmla="*/ 357188 w 500063"/>
              <a:gd name="T5" fmla="*/ 285750 h 285750"/>
              <a:gd name="T6" fmla="*/ 500063 w 500063"/>
              <a:gd name="T7" fmla="*/ 142875 h 285750"/>
              <a:gd name="T8" fmla="*/ 17694720 60000 65536"/>
              <a:gd name="T9" fmla="*/ 11796480 60000 65536"/>
              <a:gd name="T10" fmla="*/ 5898240 60000 65536"/>
              <a:gd name="T11" fmla="*/ 0 60000 65536"/>
              <a:gd name="T12" fmla="*/ 44648 w 500063"/>
              <a:gd name="T13" fmla="*/ 71438 h 285750"/>
              <a:gd name="T14" fmla="*/ 428626 w 500063"/>
              <a:gd name="T15" fmla="*/ 214313 h 285750"/>
            </a:gdLst>
            <a:ahLst/>
            <a:cxnLst>
              <a:cxn ang="T8">
                <a:pos x="T0" y="T1"/>
              </a:cxn>
              <a:cxn ang="T9">
                <a:pos x="T2" y="T3"/>
              </a:cxn>
              <a:cxn ang="T10">
                <a:pos x="T4" y="T5"/>
              </a:cxn>
              <a:cxn ang="T11">
                <a:pos x="T6" y="T7"/>
              </a:cxn>
            </a:cxnLst>
            <a:rect l="T12" t="T13" r="T14" b="T15"/>
            <a:pathLst>
              <a:path w="500063" h="285750">
                <a:moveTo>
                  <a:pt x="0" y="71438"/>
                </a:moveTo>
                <a:lnTo>
                  <a:pt x="8930" y="71438"/>
                </a:lnTo>
                <a:lnTo>
                  <a:pt x="8930" y="214313"/>
                </a:lnTo>
                <a:lnTo>
                  <a:pt x="0" y="214313"/>
                </a:lnTo>
                <a:close/>
                <a:moveTo>
                  <a:pt x="17859" y="71438"/>
                </a:moveTo>
                <a:lnTo>
                  <a:pt x="35719" y="71438"/>
                </a:lnTo>
                <a:lnTo>
                  <a:pt x="35719" y="214313"/>
                </a:lnTo>
                <a:lnTo>
                  <a:pt x="17859" y="214313"/>
                </a:lnTo>
                <a:close/>
                <a:moveTo>
                  <a:pt x="44648" y="71438"/>
                </a:moveTo>
                <a:lnTo>
                  <a:pt x="357188" y="71438"/>
                </a:lnTo>
                <a:lnTo>
                  <a:pt x="357188" y="0"/>
                </a:lnTo>
                <a:lnTo>
                  <a:pt x="500063" y="142875"/>
                </a:lnTo>
                <a:lnTo>
                  <a:pt x="357188" y="285750"/>
                </a:lnTo>
                <a:lnTo>
                  <a:pt x="357188" y="214313"/>
                </a:lnTo>
                <a:lnTo>
                  <a:pt x="44648" y="214313"/>
                </a:lnTo>
                <a:close/>
              </a:path>
            </a:pathLst>
          </a:custGeom>
          <a:gradFill rotWithShape="0">
            <a:gsLst>
              <a:gs pos="0">
                <a:schemeClr val="tx2"/>
              </a:gs>
              <a:gs pos="100000">
                <a:srgbClr val="CC0000"/>
              </a:gs>
            </a:gsLst>
            <a:lin ang="0" scaled="1"/>
          </a:gradFill>
          <a:ln w="25400" algn="ctr">
            <a:noFill/>
            <a:miter lim="800000"/>
            <a:headEnd/>
            <a:tailEnd/>
          </a:ln>
        </p:spPr>
        <p:txBody>
          <a:bodyPr anchor="ctr"/>
          <a:lstStyle/>
          <a:p>
            <a:pPr algn="ctr">
              <a:defRPr/>
            </a:pPr>
            <a:endParaRPr lang="en-US">
              <a:solidFill>
                <a:schemeClr val="lt1"/>
              </a:solidFill>
              <a:latin typeface="+mn-lt"/>
            </a:endParaRPr>
          </a:p>
        </p:txBody>
      </p:sp>
      <p:sp>
        <p:nvSpPr>
          <p:cNvPr id="15398" name="AutoShape 72"/>
          <p:cNvSpPr>
            <a:spLocks noChangeArrowheads="1"/>
          </p:cNvSpPr>
          <p:nvPr/>
        </p:nvSpPr>
        <p:spPr bwMode="auto">
          <a:xfrm>
            <a:off x="7794625" y="4508500"/>
            <a:ext cx="1008063" cy="1152525"/>
          </a:xfrm>
          <a:prstGeom prst="roundRect">
            <a:avLst>
              <a:gd name="adj" fmla="val 16667"/>
            </a:avLst>
          </a:prstGeom>
          <a:solidFill>
            <a:srgbClr val="CC0000">
              <a:alpha val="69019"/>
            </a:srgbClr>
          </a:solidFill>
          <a:ln w="9525">
            <a:noFill/>
            <a:round/>
            <a:headEnd/>
            <a:tailEnd/>
          </a:ln>
        </p:spPr>
        <p:txBody>
          <a:bodyPr wrap="none" anchor="ctr"/>
          <a:lstStyle/>
          <a:p>
            <a:endParaRPr lang="de-DE"/>
          </a:p>
        </p:txBody>
      </p:sp>
      <p:sp>
        <p:nvSpPr>
          <p:cNvPr id="15399" name="TextBox 28"/>
          <p:cNvSpPr txBox="1">
            <a:spLocks noChangeArrowheads="1"/>
          </p:cNvSpPr>
          <p:nvPr/>
        </p:nvSpPr>
        <p:spPr bwMode="auto">
          <a:xfrm>
            <a:off x="7835900" y="4419600"/>
            <a:ext cx="2031206" cy="336550"/>
          </a:xfrm>
          <a:prstGeom prst="rect">
            <a:avLst/>
          </a:prstGeom>
          <a:noFill/>
          <a:ln w="9525">
            <a:noFill/>
            <a:miter lim="800000"/>
            <a:headEnd/>
            <a:tailEnd/>
          </a:ln>
        </p:spPr>
        <p:txBody>
          <a:bodyPr wrap="square">
            <a:spAutoFit/>
          </a:bodyPr>
          <a:lstStyle/>
          <a:p>
            <a:r>
              <a:rPr lang="en-US" sz="1600" i="1" dirty="0" err="1" smtClean="0">
                <a:solidFill>
                  <a:schemeClr val="bg1"/>
                </a:solidFill>
              </a:rPr>
              <a:t>Ke</a:t>
            </a:r>
            <a:r>
              <a:rPr lang="id-ID" sz="1600" i="1" dirty="0" smtClean="0">
                <a:solidFill>
                  <a:schemeClr val="bg1"/>
                </a:solidFill>
              </a:rPr>
              <a:t>nd</a:t>
            </a:r>
            <a:r>
              <a:rPr lang="en-US" sz="1600" i="1" dirty="0" err="1" smtClean="0">
                <a:solidFill>
                  <a:schemeClr val="bg1"/>
                </a:solidFill>
              </a:rPr>
              <a:t>ala</a:t>
            </a:r>
            <a:endParaRPr lang="en-US" sz="1600" i="1" dirty="0">
              <a:solidFill>
                <a:schemeClr val="bg1"/>
              </a:solidFill>
            </a:endParaRPr>
          </a:p>
        </p:txBody>
      </p:sp>
      <p:sp>
        <p:nvSpPr>
          <p:cNvPr id="15400" name="Text Box 16"/>
          <p:cNvSpPr txBox="1">
            <a:spLocks noChangeArrowheads="1"/>
          </p:cNvSpPr>
          <p:nvPr/>
        </p:nvSpPr>
        <p:spPr bwMode="auto">
          <a:xfrm>
            <a:off x="7794625" y="4838700"/>
            <a:ext cx="1079500" cy="822325"/>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1200" dirty="0" err="1">
                <a:solidFill>
                  <a:schemeClr val="bg1"/>
                </a:solidFill>
              </a:rPr>
              <a:t>Tenaga</a:t>
            </a:r>
            <a:r>
              <a:rPr lang="en-US" sz="1200" dirty="0">
                <a:solidFill>
                  <a:schemeClr val="bg1"/>
                </a:solidFill>
              </a:rPr>
              <a:t> PE </a:t>
            </a:r>
            <a:r>
              <a:rPr lang="en-US" sz="1200" dirty="0" err="1">
                <a:solidFill>
                  <a:schemeClr val="bg1"/>
                </a:solidFill>
              </a:rPr>
              <a:t>terbatas</a:t>
            </a:r>
            <a:r>
              <a:rPr lang="en-US" sz="1200" dirty="0">
                <a:solidFill>
                  <a:schemeClr val="bg1"/>
                </a:solidFill>
              </a:rPr>
              <a:t> </a:t>
            </a:r>
            <a:r>
              <a:rPr lang="en-US" sz="1200" dirty="0" err="1">
                <a:solidFill>
                  <a:schemeClr val="bg1"/>
                </a:solidFill>
              </a:rPr>
              <a:t>dan</a:t>
            </a:r>
            <a:r>
              <a:rPr lang="en-US" sz="1200" dirty="0">
                <a:solidFill>
                  <a:schemeClr val="bg1"/>
                </a:solidFill>
              </a:rPr>
              <a:t> </a:t>
            </a:r>
            <a:r>
              <a:rPr lang="en-US" sz="1200" dirty="0" err="1">
                <a:solidFill>
                  <a:schemeClr val="bg1"/>
                </a:solidFill>
              </a:rPr>
              <a:t>belum</a:t>
            </a:r>
            <a:r>
              <a:rPr lang="en-US" sz="1200" dirty="0">
                <a:solidFill>
                  <a:schemeClr val="bg1"/>
                </a:solidFill>
              </a:rPr>
              <a:t> optimal</a:t>
            </a:r>
          </a:p>
        </p:txBody>
      </p:sp>
      <p:sp>
        <p:nvSpPr>
          <p:cNvPr id="15401" name="Text Box 6"/>
          <p:cNvSpPr txBox="1">
            <a:spLocks noChangeArrowheads="1"/>
          </p:cNvSpPr>
          <p:nvPr/>
        </p:nvSpPr>
        <p:spPr bwMode="auto">
          <a:xfrm>
            <a:off x="793750" y="4857750"/>
            <a:ext cx="1150938" cy="276225"/>
          </a:xfrm>
          <a:prstGeom prst="rect">
            <a:avLst/>
          </a:prstGeom>
          <a:solidFill>
            <a:schemeClr val="bg1"/>
          </a:solidFill>
          <a:ln w="9525">
            <a:solidFill>
              <a:schemeClr val="tx1"/>
            </a:solidFill>
            <a:miter lim="800000"/>
            <a:headEnd/>
            <a:tailEnd/>
          </a:ln>
        </p:spPr>
        <p:txBody>
          <a:bodyPr>
            <a:spAutoFit/>
          </a:bodyPr>
          <a:lstStyle/>
          <a:p>
            <a:pPr marL="266700" indent="-266700" algn="ctr"/>
            <a:r>
              <a:rPr lang="id-ID" sz="1200" dirty="0" smtClean="0">
                <a:solidFill>
                  <a:srgbClr val="002060"/>
                </a:solidFill>
              </a:rPr>
              <a:t>Bu</a:t>
            </a:r>
            <a:r>
              <a:rPr lang="en-US" sz="1200" dirty="0" err="1" smtClean="0">
                <a:solidFill>
                  <a:srgbClr val="002060"/>
                </a:solidFill>
              </a:rPr>
              <a:t>mantik</a:t>
            </a:r>
            <a:endParaRPr lang="en-US" sz="1200" dirty="0">
              <a:solidFill>
                <a:srgbClr val="002060"/>
              </a:solidFill>
            </a:endParaRPr>
          </a:p>
        </p:txBody>
      </p:sp>
      <p:cxnSp>
        <p:nvCxnSpPr>
          <p:cNvPr id="15402" name="Straight Arrow Connector 22"/>
          <p:cNvCxnSpPr>
            <a:cxnSpLocks noChangeShapeType="1"/>
          </p:cNvCxnSpPr>
          <p:nvPr/>
        </p:nvCxnSpPr>
        <p:spPr bwMode="auto">
          <a:xfrm>
            <a:off x="579438" y="5000625"/>
            <a:ext cx="215900" cy="1588"/>
          </a:xfrm>
          <a:prstGeom prst="straightConnector1">
            <a:avLst/>
          </a:prstGeom>
          <a:noFill/>
          <a:ln w="25400" algn="ctr">
            <a:solidFill>
              <a:srgbClr val="C00000"/>
            </a:solidFill>
            <a:round/>
            <a:headEnd/>
            <a:tailEnd type="triangle" w="med" len="med"/>
          </a:ln>
        </p:spPr>
      </p:cxnSp>
      <p:sp>
        <p:nvSpPr>
          <p:cNvPr id="15403" name="AutoShape 44"/>
          <p:cNvSpPr>
            <a:spLocks noChangeArrowheads="1"/>
          </p:cNvSpPr>
          <p:nvPr/>
        </p:nvSpPr>
        <p:spPr bwMode="auto">
          <a:xfrm>
            <a:off x="2214563" y="4857750"/>
            <a:ext cx="1087437" cy="1071563"/>
          </a:xfrm>
          <a:prstGeom prst="roundRect">
            <a:avLst>
              <a:gd name="adj" fmla="val 16667"/>
            </a:avLst>
          </a:prstGeom>
          <a:solidFill>
            <a:srgbClr val="CC0000">
              <a:alpha val="69019"/>
            </a:srgbClr>
          </a:solidFill>
          <a:ln w="9525">
            <a:noFill/>
            <a:round/>
            <a:headEnd/>
            <a:tailEnd/>
          </a:ln>
        </p:spPr>
        <p:txBody>
          <a:bodyPr wrap="none" anchor="ctr"/>
          <a:lstStyle/>
          <a:p>
            <a:endParaRPr lang="de-DE"/>
          </a:p>
        </p:txBody>
      </p:sp>
      <p:sp>
        <p:nvSpPr>
          <p:cNvPr id="15404" name="Text Box 16"/>
          <p:cNvSpPr txBox="1">
            <a:spLocks noChangeArrowheads="1"/>
          </p:cNvSpPr>
          <p:nvPr/>
        </p:nvSpPr>
        <p:spPr bwMode="auto">
          <a:xfrm>
            <a:off x="2293938" y="5214938"/>
            <a:ext cx="1008062" cy="646112"/>
          </a:xfrm>
          <a:prstGeom prst="rect">
            <a:avLst/>
          </a:prstGeom>
          <a:noFill/>
          <a:ln w="9525">
            <a:noFill/>
            <a:miter lim="800000"/>
            <a:headEnd/>
            <a:tailEnd/>
          </a:ln>
        </p:spPr>
        <p:txBody>
          <a:bodyPr>
            <a:spAutoFit/>
          </a:bodyPr>
          <a:lstStyle/>
          <a:p>
            <a:r>
              <a:rPr lang="id-ID" sz="1200" dirty="0" smtClean="0">
                <a:solidFill>
                  <a:schemeClr val="bg1"/>
                </a:solidFill>
              </a:rPr>
              <a:t>Bu</a:t>
            </a:r>
            <a:r>
              <a:rPr lang="en-US" sz="1200" dirty="0" err="1" smtClean="0">
                <a:solidFill>
                  <a:schemeClr val="bg1"/>
                </a:solidFill>
              </a:rPr>
              <a:t>mantik</a:t>
            </a:r>
            <a:r>
              <a:rPr lang="en-US" sz="1200" dirty="0" smtClean="0">
                <a:solidFill>
                  <a:schemeClr val="bg1"/>
                </a:solidFill>
              </a:rPr>
              <a:t> </a:t>
            </a:r>
            <a:endParaRPr lang="en-US" sz="1200" dirty="0">
              <a:solidFill>
                <a:schemeClr val="bg1"/>
              </a:solidFill>
            </a:endParaRPr>
          </a:p>
          <a:p>
            <a:r>
              <a:rPr lang="en-US" sz="1200" dirty="0" err="1">
                <a:solidFill>
                  <a:schemeClr val="bg1"/>
                </a:solidFill>
              </a:rPr>
              <a:t>belum</a:t>
            </a:r>
            <a:r>
              <a:rPr lang="en-US" sz="1200" dirty="0">
                <a:solidFill>
                  <a:schemeClr val="bg1"/>
                </a:solidFill>
              </a:rPr>
              <a:t> </a:t>
            </a:r>
            <a:r>
              <a:rPr lang="en-US" sz="1200" dirty="0" err="1">
                <a:solidFill>
                  <a:schemeClr val="bg1"/>
                </a:solidFill>
              </a:rPr>
              <a:t>maksimal</a:t>
            </a:r>
            <a:endParaRPr lang="en-US" sz="1200" dirty="0">
              <a:solidFill>
                <a:schemeClr val="bg1"/>
              </a:solidFill>
            </a:endParaRPr>
          </a:p>
        </p:txBody>
      </p:sp>
      <p:sp>
        <p:nvSpPr>
          <p:cNvPr id="15405" name="TextBox 28"/>
          <p:cNvSpPr txBox="1">
            <a:spLocks noChangeArrowheads="1"/>
          </p:cNvSpPr>
          <p:nvPr/>
        </p:nvSpPr>
        <p:spPr bwMode="auto">
          <a:xfrm>
            <a:off x="2286000" y="4929188"/>
            <a:ext cx="1008063" cy="336550"/>
          </a:xfrm>
          <a:prstGeom prst="rect">
            <a:avLst/>
          </a:prstGeom>
          <a:noFill/>
          <a:ln w="9525">
            <a:noFill/>
            <a:miter lim="800000"/>
            <a:headEnd/>
            <a:tailEnd/>
          </a:ln>
        </p:spPr>
        <p:txBody>
          <a:bodyPr>
            <a:spAutoFit/>
          </a:bodyPr>
          <a:lstStyle/>
          <a:p>
            <a:r>
              <a:rPr lang="en-US" sz="1600" i="1">
                <a:solidFill>
                  <a:schemeClr val="bg1"/>
                </a:solidFill>
              </a:rPr>
              <a:t>Kendala</a:t>
            </a:r>
          </a:p>
        </p:txBody>
      </p:sp>
      <p:cxnSp>
        <p:nvCxnSpPr>
          <p:cNvPr id="15406" name="Straight Arrow Connector 22"/>
          <p:cNvCxnSpPr>
            <a:cxnSpLocks noChangeShapeType="1"/>
          </p:cNvCxnSpPr>
          <p:nvPr/>
        </p:nvCxnSpPr>
        <p:spPr bwMode="auto">
          <a:xfrm>
            <a:off x="1936750" y="5000625"/>
            <a:ext cx="287338" cy="1588"/>
          </a:xfrm>
          <a:prstGeom prst="straightConnector1">
            <a:avLst/>
          </a:prstGeom>
          <a:noFill/>
          <a:ln w="25400" algn="ctr">
            <a:solidFill>
              <a:srgbClr val="C00000"/>
            </a:solidFill>
            <a:round/>
            <a:headEnd/>
            <a:tailEnd type="triangle" w="med" len="med"/>
          </a:ln>
        </p:spPr>
      </p:cxnSp>
      <p:sp>
        <p:nvSpPr>
          <p:cNvPr id="15407" name="Text Box 16"/>
          <p:cNvSpPr txBox="1">
            <a:spLocks noChangeArrowheads="1"/>
          </p:cNvSpPr>
          <p:nvPr/>
        </p:nvSpPr>
        <p:spPr bwMode="auto">
          <a:xfrm>
            <a:off x="2151063" y="4110038"/>
            <a:ext cx="1214437" cy="646112"/>
          </a:xfrm>
          <a:prstGeom prst="rect">
            <a:avLst/>
          </a:prstGeom>
          <a:noFill/>
          <a:ln w="9525">
            <a:noFill/>
            <a:miter lim="800000"/>
            <a:headEnd/>
            <a:tailEnd/>
          </a:ln>
        </p:spPr>
        <p:txBody>
          <a:bodyPr>
            <a:spAutoFit/>
          </a:bodyPr>
          <a:lstStyle/>
          <a:p>
            <a:pPr>
              <a:buFont typeface="Wingdings" pitchFamily="2" charset="2"/>
              <a:buChar char="Ø"/>
            </a:pPr>
            <a:r>
              <a:rPr lang="en-US" sz="1200">
                <a:solidFill>
                  <a:schemeClr val="bg1"/>
                </a:solidFill>
              </a:rPr>
              <a:t>Pengawasan   </a:t>
            </a:r>
          </a:p>
          <a:p>
            <a:r>
              <a:rPr lang="en-US" sz="1200">
                <a:solidFill>
                  <a:schemeClr val="bg1"/>
                </a:solidFill>
              </a:rPr>
              <a:t>   PSN belum</a:t>
            </a:r>
          </a:p>
          <a:p>
            <a:r>
              <a:rPr lang="en-US" sz="1200">
                <a:solidFill>
                  <a:schemeClr val="bg1"/>
                </a:solidFill>
              </a:rPr>
              <a:t>   optimal</a:t>
            </a:r>
          </a:p>
        </p:txBody>
      </p:sp>
      <p:sp>
        <p:nvSpPr>
          <p:cNvPr id="55" name="Text Box 8"/>
          <p:cNvSpPr txBox="1">
            <a:spLocks noChangeArrowheads="1"/>
          </p:cNvSpPr>
          <p:nvPr/>
        </p:nvSpPr>
        <p:spPr bwMode="auto">
          <a:xfrm>
            <a:off x="1219200" y="152400"/>
            <a:ext cx="6643688" cy="1077218"/>
          </a:xfrm>
          <a:prstGeom prst="rect">
            <a:avLst/>
          </a:prstGeom>
          <a:noFill/>
          <a:ln w="9525">
            <a:noFill/>
            <a:miter lim="800000"/>
            <a:headEnd/>
            <a:tailEnd/>
          </a:ln>
          <a:effectLst/>
        </p:spPr>
        <p:txBody>
          <a:bodyPr>
            <a:spAutoFit/>
          </a:bodyPr>
          <a:lstStyle/>
          <a:p>
            <a:pPr algn="ctr">
              <a:defRPr/>
            </a:pPr>
            <a:r>
              <a:rPr lang="en-US" sz="3200" dirty="0" smtClean="0">
                <a:solidFill>
                  <a:schemeClr val="accent2">
                    <a:lumMod val="75000"/>
                  </a:schemeClr>
                </a:solidFill>
                <a:latin typeface="Arial Black" pitchFamily="34" charset="0"/>
              </a:rPr>
              <a:t>TANTANGAN PENGENDALIAN DBD</a:t>
            </a:r>
            <a:endParaRPr lang="en-US" sz="3200" dirty="0">
              <a:solidFill>
                <a:schemeClr val="accent2">
                  <a:lumMod val="75000"/>
                </a:schemeClr>
              </a:solidFill>
              <a:latin typeface="+mj-lt"/>
            </a:endParaRPr>
          </a:p>
        </p:txBody>
      </p:sp>
      <p:cxnSp>
        <p:nvCxnSpPr>
          <p:cNvPr id="63" name="Straight Connector 26"/>
          <p:cNvCxnSpPr/>
          <p:nvPr/>
        </p:nvCxnSpPr>
        <p:spPr>
          <a:xfrm rot="16200000" flipH="1">
            <a:off x="5027613" y="3667125"/>
            <a:ext cx="2101850" cy="127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26"/>
          <p:cNvCxnSpPr/>
          <p:nvPr/>
        </p:nvCxnSpPr>
        <p:spPr>
          <a:xfrm>
            <a:off x="6072188" y="2622550"/>
            <a:ext cx="2159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1" descr="logo_fix_nyamuk2.png"/>
          <p:cNvPicPr>
            <a:picLocks noChangeAspect="1"/>
          </p:cNvPicPr>
          <p:nvPr/>
        </p:nvPicPr>
        <p:blipFill>
          <a:blip r:embed="rId6" cstate="print"/>
          <a:stretch>
            <a:fillRect/>
          </a:stretch>
        </p:blipFill>
        <p:spPr>
          <a:xfrm>
            <a:off x="152400" y="228600"/>
            <a:ext cx="1476375" cy="1079500"/>
          </a:xfrm>
          <a:prstGeom prst="rect">
            <a:avLst/>
          </a:prstGeom>
          <a:ln>
            <a:noFill/>
          </a:ln>
          <a:effectLst>
            <a:outerShdw blurRad="292100" dist="139700" dir="2700000" algn="tl" rotWithShape="0">
              <a:srgbClr val="333333">
                <a:alpha val="65000"/>
              </a:srgbClr>
            </a:outerShdw>
          </a:effectLst>
        </p:spPr>
      </p:pic>
      <p:sp>
        <p:nvSpPr>
          <p:cNvPr id="15412" name="Text Box 6"/>
          <p:cNvSpPr txBox="1">
            <a:spLocks noChangeArrowheads="1"/>
          </p:cNvSpPr>
          <p:nvPr/>
        </p:nvSpPr>
        <p:spPr bwMode="auto">
          <a:xfrm>
            <a:off x="755650" y="3844925"/>
            <a:ext cx="1295400" cy="304800"/>
          </a:xfrm>
          <a:prstGeom prst="rect">
            <a:avLst/>
          </a:prstGeom>
          <a:noFill/>
          <a:ln w="9525">
            <a:noFill/>
            <a:miter lim="800000"/>
            <a:headEnd/>
            <a:tailEnd/>
          </a:ln>
        </p:spPr>
        <p:txBody>
          <a:bodyPr>
            <a:spAutoFit/>
          </a:bodyPr>
          <a:lstStyle/>
          <a:p>
            <a:pPr marL="266700" indent="-266700" algn="ctr"/>
            <a:r>
              <a:rPr lang="en-US" sz="1400">
                <a:solidFill>
                  <a:srgbClr val="002060"/>
                </a:solidFill>
              </a:rPr>
              <a:t>+ Larvasidasi</a:t>
            </a:r>
          </a:p>
        </p:txBody>
      </p:sp>
      <p:sp>
        <p:nvSpPr>
          <p:cNvPr id="3" name="Rounded Rectangle 2"/>
          <p:cNvSpPr/>
          <p:nvPr/>
        </p:nvSpPr>
        <p:spPr>
          <a:xfrm>
            <a:off x="7764730" y="3054338"/>
            <a:ext cx="1037958" cy="115061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Kendala</a:t>
            </a:r>
          </a:p>
          <a:p>
            <a:pPr algn="ctr"/>
            <a:r>
              <a:rPr lang="id-ID" sz="1200" dirty="0" smtClean="0"/>
              <a:t>Kerugian materiil dan non materiil</a:t>
            </a:r>
          </a:p>
        </p:txBody>
      </p:sp>
    </p:spTree>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6"/>
          <p:cNvSpPr>
            <a:spLocks noGrp="1" noChangeArrowheads="1"/>
          </p:cNvSpPr>
          <p:nvPr>
            <p:ph type="sldNum" sz="quarter" idx="12"/>
          </p:nvPr>
        </p:nvSpPr>
        <p:spPr>
          <a:xfrm>
            <a:off x="6500813" y="6262222"/>
            <a:ext cx="2133600" cy="365125"/>
          </a:xfrm>
        </p:spPr>
        <p:txBody>
          <a:bodyPr/>
          <a:lstStyle/>
          <a:p>
            <a:pPr>
              <a:defRPr/>
            </a:pPr>
            <a:fld id="{21B45504-2163-4992-83D6-40A3BA377C28}" type="slidenum">
              <a:rPr lang="en-US"/>
              <a:pPr>
                <a:defRPr/>
              </a:pPr>
              <a:t>19</a:t>
            </a:fld>
            <a:endParaRPr lang="en-US"/>
          </a:p>
        </p:txBody>
      </p:sp>
      <p:sp>
        <p:nvSpPr>
          <p:cNvPr id="41" name="Rectangle 40"/>
          <p:cNvSpPr/>
          <p:nvPr/>
        </p:nvSpPr>
        <p:spPr>
          <a:xfrm>
            <a:off x="142875" y="3786188"/>
            <a:ext cx="8786813" cy="8572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40" name="Rectangle 39"/>
          <p:cNvSpPr/>
          <p:nvPr/>
        </p:nvSpPr>
        <p:spPr>
          <a:xfrm>
            <a:off x="142875" y="2643188"/>
            <a:ext cx="8786813" cy="10001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39" name="Rectangle 38"/>
          <p:cNvSpPr/>
          <p:nvPr/>
        </p:nvSpPr>
        <p:spPr>
          <a:xfrm>
            <a:off x="142875" y="1500188"/>
            <a:ext cx="8786813" cy="10001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5" name="Rounded Rectangle 4"/>
          <p:cNvSpPr/>
          <p:nvPr/>
        </p:nvSpPr>
        <p:spPr>
          <a:xfrm>
            <a:off x="1000125" y="1571625"/>
            <a:ext cx="2643188" cy="642938"/>
          </a:xfrm>
          <a:prstGeom prst="round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2060"/>
                </a:solidFill>
              </a:rPr>
              <a:t>Keterbatasan</a:t>
            </a:r>
            <a:r>
              <a:rPr lang="en-US" sz="1400" dirty="0">
                <a:solidFill>
                  <a:srgbClr val="002060"/>
                </a:solidFill>
              </a:rPr>
              <a:t> </a:t>
            </a:r>
            <a:r>
              <a:rPr lang="en-US" sz="1400" dirty="0" err="1">
                <a:solidFill>
                  <a:srgbClr val="002060"/>
                </a:solidFill>
              </a:rPr>
              <a:t>sumber</a:t>
            </a:r>
            <a:r>
              <a:rPr lang="en-US" sz="1400" dirty="0">
                <a:solidFill>
                  <a:srgbClr val="002060"/>
                </a:solidFill>
              </a:rPr>
              <a:t> </a:t>
            </a:r>
            <a:r>
              <a:rPr lang="en-US" sz="1400" dirty="0" err="1">
                <a:solidFill>
                  <a:srgbClr val="002060"/>
                </a:solidFill>
              </a:rPr>
              <a:t>daya</a:t>
            </a:r>
            <a:r>
              <a:rPr lang="en-US" sz="1400" dirty="0">
                <a:solidFill>
                  <a:srgbClr val="002060"/>
                </a:solidFill>
              </a:rPr>
              <a:t> </a:t>
            </a:r>
            <a:r>
              <a:rPr lang="id-ID" sz="1400" dirty="0" smtClean="0">
                <a:solidFill>
                  <a:srgbClr val="002060"/>
                </a:solidFill>
              </a:rPr>
              <a:t>Bu</a:t>
            </a:r>
            <a:r>
              <a:rPr lang="en-US" sz="1400" dirty="0" err="1" smtClean="0">
                <a:solidFill>
                  <a:srgbClr val="002060"/>
                </a:solidFill>
              </a:rPr>
              <a:t>mantik</a:t>
            </a:r>
            <a:r>
              <a:rPr lang="en-US" sz="1400" dirty="0" smtClean="0">
                <a:solidFill>
                  <a:srgbClr val="002060"/>
                </a:solidFill>
              </a:rPr>
              <a:t> </a:t>
            </a:r>
            <a:r>
              <a:rPr lang="en-US" sz="1400" dirty="0" err="1">
                <a:solidFill>
                  <a:srgbClr val="002060"/>
                </a:solidFill>
              </a:rPr>
              <a:t>dan</a:t>
            </a:r>
            <a:r>
              <a:rPr lang="en-US" sz="1400" dirty="0">
                <a:solidFill>
                  <a:srgbClr val="002060"/>
                </a:solidFill>
              </a:rPr>
              <a:t> </a:t>
            </a:r>
            <a:r>
              <a:rPr lang="en-US" sz="1400" dirty="0" err="1">
                <a:solidFill>
                  <a:srgbClr val="002060"/>
                </a:solidFill>
              </a:rPr>
              <a:t>belum</a:t>
            </a:r>
            <a:r>
              <a:rPr lang="en-US" sz="1400" dirty="0">
                <a:solidFill>
                  <a:srgbClr val="002060"/>
                </a:solidFill>
              </a:rPr>
              <a:t> </a:t>
            </a:r>
            <a:r>
              <a:rPr lang="en-US" sz="1400" dirty="0" err="1">
                <a:solidFill>
                  <a:srgbClr val="002060"/>
                </a:solidFill>
              </a:rPr>
              <a:t>optimalnya</a:t>
            </a:r>
            <a:r>
              <a:rPr lang="en-US" sz="1400" dirty="0">
                <a:solidFill>
                  <a:srgbClr val="002060"/>
                </a:solidFill>
              </a:rPr>
              <a:t> </a:t>
            </a:r>
            <a:r>
              <a:rPr lang="en-US" sz="1400" dirty="0" err="1">
                <a:solidFill>
                  <a:srgbClr val="002060"/>
                </a:solidFill>
              </a:rPr>
              <a:t>peran</a:t>
            </a:r>
            <a:r>
              <a:rPr lang="en-US" sz="1400" dirty="0">
                <a:solidFill>
                  <a:srgbClr val="002060"/>
                </a:solidFill>
              </a:rPr>
              <a:t> </a:t>
            </a:r>
            <a:r>
              <a:rPr lang="id-ID" sz="1400" dirty="0" smtClean="0">
                <a:solidFill>
                  <a:srgbClr val="002060"/>
                </a:solidFill>
              </a:rPr>
              <a:t>Bu</a:t>
            </a:r>
            <a:r>
              <a:rPr lang="en-US" sz="1400" dirty="0" err="1" smtClean="0">
                <a:solidFill>
                  <a:srgbClr val="002060"/>
                </a:solidFill>
              </a:rPr>
              <a:t>mantik</a:t>
            </a:r>
            <a:endParaRPr lang="en-US" sz="1400" dirty="0">
              <a:solidFill>
                <a:srgbClr val="002060"/>
              </a:solidFill>
            </a:endParaRPr>
          </a:p>
        </p:txBody>
      </p:sp>
      <p:grpSp>
        <p:nvGrpSpPr>
          <p:cNvPr id="8" name="Group 11"/>
          <p:cNvGrpSpPr>
            <a:grpSpLocks/>
          </p:cNvGrpSpPr>
          <p:nvPr/>
        </p:nvGrpSpPr>
        <p:grpSpPr bwMode="auto">
          <a:xfrm>
            <a:off x="7358063" y="5715000"/>
            <a:ext cx="857250" cy="928688"/>
            <a:chOff x="3643306" y="3071810"/>
            <a:chExt cx="1076324" cy="1285884"/>
          </a:xfrm>
        </p:grpSpPr>
        <p:pic>
          <p:nvPicPr>
            <p:cNvPr id="18473" name="Picture 9" descr="user-group-256x256.png"/>
            <p:cNvPicPr>
              <a:picLocks noChangeAspect="1"/>
            </p:cNvPicPr>
            <p:nvPr/>
          </p:nvPicPr>
          <p:blipFill>
            <a:blip r:embed="rId3" cstate="print"/>
            <a:srcRect/>
            <a:stretch>
              <a:fillRect/>
            </a:stretch>
          </p:blipFill>
          <p:spPr bwMode="auto">
            <a:xfrm>
              <a:off x="3643306" y="3071810"/>
              <a:ext cx="1076324" cy="1076324"/>
            </a:xfrm>
            <a:prstGeom prst="rect">
              <a:avLst/>
            </a:prstGeom>
            <a:noFill/>
            <a:ln w="9525">
              <a:noFill/>
              <a:miter lim="800000"/>
              <a:headEnd/>
              <a:tailEnd/>
            </a:ln>
          </p:spPr>
        </p:pic>
        <p:pic>
          <p:nvPicPr>
            <p:cNvPr id="18474" name="Picture 10" descr="waspada_demam_berdarah.gif"/>
            <p:cNvPicPr>
              <a:picLocks noChangeAspect="1"/>
            </p:cNvPicPr>
            <p:nvPr/>
          </p:nvPicPr>
          <p:blipFill>
            <a:blip r:embed="rId4" cstate="print"/>
            <a:srcRect/>
            <a:stretch>
              <a:fillRect/>
            </a:stretch>
          </p:blipFill>
          <p:spPr bwMode="auto">
            <a:xfrm>
              <a:off x="3857620" y="3786190"/>
              <a:ext cx="571504" cy="571504"/>
            </a:xfrm>
            <a:prstGeom prst="rect">
              <a:avLst/>
            </a:prstGeom>
            <a:noFill/>
            <a:ln w="9525">
              <a:noFill/>
              <a:miter lim="800000"/>
              <a:headEnd/>
              <a:tailEnd/>
            </a:ln>
          </p:spPr>
        </p:pic>
      </p:grpSp>
      <p:sp>
        <p:nvSpPr>
          <p:cNvPr id="18440" name="Rectangle 7"/>
          <p:cNvSpPr>
            <a:spLocks noChangeArrowheads="1"/>
          </p:cNvSpPr>
          <p:nvPr/>
        </p:nvSpPr>
        <p:spPr bwMode="auto">
          <a:xfrm>
            <a:off x="1187450" y="5175250"/>
            <a:ext cx="2709863" cy="396875"/>
          </a:xfrm>
          <a:prstGeom prst="rect">
            <a:avLst/>
          </a:prstGeom>
          <a:noFill/>
          <a:ln w="9525">
            <a:noFill/>
            <a:miter lim="800000"/>
            <a:headEnd/>
            <a:tailEnd/>
          </a:ln>
        </p:spPr>
        <p:txBody>
          <a:bodyPr>
            <a:spAutoFit/>
          </a:bodyPr>
          <a:lstStyle/>
          <a:p>
            <a:r>
              <a:rPr lang="id-ID" sz="2000" dirty="0">
                <a:solidFill>
                  <a:srgbClr val="990033"/>
                </a:solidFill>
                <a:latin typeface="Myriad Pro Light" pitchFamily="34" charset="0"/>
              </a:rPr>
              <a:t> </a:t>
            </a:r>
            <a:r>
              <a:rPr lang="id-ID" sz="2000" dirty="0" smtClean="0">
                <a:solidFill>
                  <a:srgbClr val="990033"/>
                </a:solidFill>
                <a:latin typeface="Myriad Pro Light" pitchFamily="34" charset="0"/>
              </a:rPr>
              <a:t>      B</a:t>
            </a:r>
            <a:r>
              <a:rPr lang="en-US" sz="2000" dirty="0" smtClean="0">
                <a:solidFill>
                  <a:srgbClr val="990033"/>
                </a:solidFill>
                <a:latin typeface="Myriad Pro Light" pitchFamily="34" charset="0"/>
              </a:rPr>
              <a:t>UMANTIK</a:t>
            </a:r>
            <a:endParaRPr lang="en-US" sz="2000" dirty="0">
              <a:solidFill>
                <a:srgbClr val="990033"/>
              </a:solidFill>
              <a:latin typeface="Myriad Pro Light" pitchFamily="34" charset="0"/>
            </a:endParaRPr>
          </a:p>
        </p:txBody>
      </p:sp>
      <p:sp>
        <p:nvSpPr>
          <p:cNvPr id="18441" name="Rectangle 7"/>
          <p:cNvSpPr>
            <a:spLocks noChangeArrowheads="1"/>
          </p:cNvSpPr>
          <p:nvPr/>
        </p:nvSpPr>
        <p:spPr bwMode="auto">
          <a:xfrm>
            <a:off x="3929063" y="5172075"/>
            <a:ext cx="2286000" cy="400050"/>
          </a:xfrm>
          <a:prstGeom prst="rect">
            <a:avLst/>
          </a:prstGeom>
          <a:noFill/>
          <a:ln w="9525">
            <a:noFill/>
            <a:miter lim="800000"/>
            <a:headEnd/>
            <a:tailEnd/>
          </a:ln>
        </p:spPr>
        <p:txBody>
          <a:bodyPr>
            <a:spAutoFit/>
          </a:bodyPr>
          <a:lstStyle/>
          <a:p>
            <a:pPr algn="ctr"/>
            <a:r>
              <a:rPr lang="en-US" sz="2000">
                <a:solidFill>
                  <a:srgbClr val="990033"/>
                </a:solidFill>
                <a:latin typeface="Myriad Pro Light" pitchFamily="34" charset="0"/>
              </a:rPr>
              <a:t>KAMPANYE</a:t>
            </a:r>
            <a:endParaRPr lang="en-US" sz="1400">
              <a:solidFill>
                <a:srgbClr val="990033"/>
              </a:solidFill>
              <a:latin typeface="Myriad Pro Light" pitchFamily="34" charset="0"/>
            </a:endParaRPr>
          </a:p>
        </p:txBody>
      </p:sp>
      <p:sp>
        <p:nvSpPr>
          <p:cNvPr id="18442" name="Rectangle 7"/>
          <p:cNvSpPr>
            <a:spLocks noChangeArrowheads="1"/>
          </p:cNvSpPr>
          <p:nvPr/>
        </p:nvSpPr>
        <p:spPr bwMode="auto">
          <a:xfrm>
            <a:off x="6084888" y="5157788"/>
            <a:ext cx="3167062" cy="396875"/>
          </a:xfrm>
          <a:prstGeom prst="rect">
            <a:avLst/>
          </a:prstGeom>
          <a:noFill/>
          <a:ln w="9525">
            <a:noFill/>
            <a:miter lim="800000"/>
            <a:headEnd/>
            <a:tailEnd/>
          </a:ln>
        </p:spPr>
        <p:txBody>
          <a:bodyPr>
            <a:spAutoFit/>
          </a:bodyPr>
          <a:lstStyle/>
          <a:p>
            <a:r>
              <a:rPr lang="id-ID" sz="2000" dirty="0" smtClean="0">
                <a:solidFill>
                  <a:srgbClr val="990033"/>
                </a:solidFill>
                <a:latin typeface="Myriad Pro Light" pitchFamily="34" charset="0"/>
              </a:rPr>
              <a:t>          </a:t>
            </a:r>
            <a:r>
              <a:rPr lang="en-US" sz="2000" dirty="0" smtClean="0">
                <a:solidFill>
                  <a:srgbClr val="990033"/>
                </a:solidFill>
                <a:latin typeface="Myriad Pro Light" pitchFamily="34" charset="0"/>
              </a:rPr>
              <a:t>PEMANTAUAN </a:t>
            </a:r>
            <a:endParaRPr lang="en-US" sz="2000" dirty="0">
              <a:solidFill>
                <a:srgbClr val="990033"/>
              </a:solidFill>
              <a:latin typeface="Myriad Pro Light" pitchFamily="34" charset="0"/>
            </a:endParaRPr>
          </a:p>
        </p:txBody>
      </p:sp>
      <p:sp>
        <p:nvSpPr>
          <p:cNvPr id="23" name="Rounded Rectangle 22"/>
          <p:cNvSpPr/>
          <p:nvPr/>
        </p:nvSpPr>
        <p:spPr>
          <a:xfrm>
            <a:off x="6429375" y="1571625"/>
            <a:ext cx="2428875" cy="5715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2060"/>
                </a:solidFill>
              </a:rPr>
              <a:t>Pengawasan</a:t>
            </a:r>
            <a:r>
              <a:rPr lang="en-US" sz="1400" dirty="0">
                <a:solidFill>
                  <a:srgbClr val="002060"/>
                </a:solidFill>
              </a:rPr>
              <a:t> </a:t>
            </a:r>
            <a:r>
              <a:rPr lang="en-US" sz="1400" dirty="0" err="1">
                <a:solidFill>
                  <a:srgbClr val="002060"/>
                </a:solidFill>
              </a:rPr>
              <a:t>pelaksanaan</a:t>
            </a:r>
            <a:r>
              <a:rPr lang="en-US" sz="1400" dirty="0">
                <a:solidFill>
                  <a:srgbClr val="002060"/>
                </a:solidFill>
              </a:rPr>
              <a:t> </a:t>
            </a:r>
            <a:r>
              <a:rPr lang="en-US" sz="1400" dirty="0" err="1">
                <a:solidFill>
                  <a:srgbClr val="002060"/>
                </a:solidFill>
              </a:rPr>
              <a:t>Gerakan</a:t>
            </a:r>
            <a:r>
              <a:rPr lang="en-US" sz="1400" dirty="0">
                <a:solidFill>
                  <a:srgbClr val="002060"/>
                </a:solidFill>
              </a:rPr>
              <a:t> PSN </a:t>
            </a:r>
            <a:r>
              <a:rPr lang="en-US" sz="1400" dirty="0" err="1">
                <a:solidFill>
                  <a:srgbClr val="002060"/>
                </a:solidFill>
              </a:rPr>
              <a:t>tidak</a:t>
            </a:r>
            <a:r>
              <a:rPr lang="en-US" sz="1400" dirty="0">
                <a:solidFill>
                  <a:srgbClr val="002060"/>
                </a:solidFill>
              </a:rPr>
              <a:t> optimal</a:t>
            </a:r>
          </a:p>
        </p:txBody>
      </p:sp>
      <p:sp>
        <p:nvSpPr>
          <p:cNvPr id="25" name="Rounded Rectangle 24"/>
          <p:cNvSpPr/>
          <p:nvPr/>
        </p:nvSpPr>
        <p:spPr>
          <a:xfrm>
            <a:off x="3786188" y="1571625"/>
            <a:ext cx="2500312" cy="5715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2060"/>
                </a:solidFill>
              </a:rPr>
              <a:t>Gerakan</a:t>
            </a:r>
            <a:r>
              <a:rPr lang="en-US" sz="1400" dirty="0">
                <a:solidFill>
                  <a:srgbClr val="002060"/>
                </a:solidFill>
              </a:rPr>
              <a:t> PSN </a:t>
            </a:r>
            <a:r>
              <a:rPr lang="en-US" sz="1400" dirty="0" err="1">
                <a:solidFill>
                  <a:srgbClr val="002060"/>
                </a:solidFill>
              </a:rPr>
              <a:t>belum</a:t>
            </a:r>
            <a:r>
              <a:rPr lang="en-US" sz="1400" dirty="0">
                <a:solidFill>
                  <a:srgbClr val="002060"/>
                </a:solidFill>
              </a:rPr>
              <a:t> </a:t>
            </a:r>
            <a:r>
              <a:rPr lang="en-US" sz="1400" dirty="0" err="1">
                <a:solidFill>
                  <a:srgbClr val="002060"/>
                </a:solidFill>
              </a:rPr>
              <a:t>membudaya</a:t>
            </a:r>
            <a:r>
              <a:rPr lang="en-US" sz="1400" dirty="0">
                <a:solidFill>
                  <a:srgbClr val="002060"/>
                </a:solidFill>
              </a:rPr>
              <a:t> </a:t>
            </a:r>
            <a:r>
              <a:rPr lang="en-US" sz="1400" dirty="0" err="1">
                <a:solidFill>
                  <a:srgbClr val="002060"/>
                </a:solidFill>
              </a:rPr>
              <a:t>di</a:t>
            </a:r>
            <a:r>
              <a:rPr lang="en-US" sz="1400" dirty="0">
                <a:solidFill>
                  <a:srgbClr val="002060"/>
                </a:solidFill>
              </a:rPr>
              <a:t> </a:t>
            </a:r>
            <a:r>
              <a:rPr lang="en-US" sz="1400" dirty="0" err="1">
                <a:solidFill>
                  <a:srgbClr val="002060"/>
                </a:solidFill>
              </a:rPr>
              <a:t>masyarakat</a:t>
            </a:r>
            <a:endParaRPr lang="en-US" sz="1400" dirty="0">
              <a:solidFill>
                <a:srgbClr val="002060"/>
              </a:solidFill>
            </a:endParaRPr>
          </a:p>
        </p:txBody>
      </p:sp>
      <p:sp>
        <p:nvSpPr>
          <p:cNvPr id="27" name="Rounded Rectangle 26"/>
          <p:cNvSpPr/>
          <p:nvPr/>
        </p:nvSpPr>
        <p:spPr>
          <a:xfrm>
            <a:off x="1500188" y="4071938"/>
            <a:ext cx="1785937" cy="50006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2060"/>
                </a:solidFill>
              </a:rPr>
              <a:t>Setiap</a:t>
            </a:r>
            <a:r>
              <a:rPr lang="en-US" sz="1400" dirty="0">
                <a:solidFill>
                  <a:srgbClr val="002060"/>
                </a:solidFill>
              </a:rPr>
              <a:t> </a:t>
            </a:r>
            <a:r>
              <a:rPr lang="en-US" sz="1400" dirty="0" err="1">
                <a:solidFill>
                  <a:srgbClr val="002060"/>
                </a:solidFill>
              </a:rPr>
              <a:t>warga</a:t>
            </a:r>
            <a:r>
              <a:rPr lang="en-US" sz="1400" dirty="0">
                <a:solidFill>
                  <a:srgbClr val="002060"/>
                </a:solidFill>
              </a:rPr>
              <a:t> </a:t>
            </a:r>
            <a:r>
              <a:rPr lang="en-US" sz="1400" dirty="0" err="1">
                <a:solidFill>
                  <a:srgbClr val="002060"/>
                </a:solidFill>
              </a:rPr>
              <a:t>bisa</a:t>
            </a:r>
            <a:r>
              <a:rPr lang="en-US" sz="1400" dirty="0">
                <a:solidFill>
                  <a:srgbClr val="002060"/>
                </a:solidFill>
              </a:rPr>
              <a:t> </a:t>
            </a:r>
            <a:r>
              <a:rPr lang="en-US" sz="1400" dirty="0" err="1">
                <a:solidFill>
                  <a:srgbClr val="002060"/>
                </a:solidFill>
              </a:rPr>
              <a:t>menjadi</a:t>
            </a:r>
            <a:r>
              <a:rPr lang="en-US" sz="1400" dirty="0">
                <a:solidFill>
                  <a:srgbClr val="002060"/>
                </a:solidFill>
              </a:rPr>
              <a:t> </a:t>
            </a:r>
            <a:r>
              <a:rPr lang="en-US" sz="1400" dirty="0" err="1">
                <a:solidFill>
                  <a:srgbClr val="002060"/>
                </a:solidFill>
              </a:rPr>
              <a:t>Jumantik</a:t>
            </a:r>
            <a:endParaRPr lang="en-US" sz="1400" dirty="0">
              <a:solidFill>
                <a:srgbClr val="002060"/>
              </a:solidFill>
            </a:endParaRPr>
          </a:p>
        </p:txBody>
      </p:sp>
      <p:sp>
        <p:nvSpPr>
          <p:cNvPr id="28" name="Rounded Rectangle 27"/>
          <p:cNvSpPr/>
          <p:nvPr/>
        </p:nvSpPr>
        <p:spPr>
          <a:xfrm>
            <a:off x="3929063" y="4071938"/>
            <a:ext cx="2286000" cy="50006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2060"/>
                </a:solidFill>
              </a:rPr>
              <a:t>Seluruh</a:t>
            </a:r>
            <a:r>
              <a:rPr lang="en-US" sz="1400" dirty="0">
                <a:solidFill>
                  <a:srgbClr val="002060"/>
                </a:solidFill>
              </a:rPr>
              <a:t> </a:t>
            </a:r>
            <a:r>
              <a:rPr lang="en-US" sz="1400" dirty="0" err="1">
                <a:solidFill>
                  <a:srgbClr val="002060"/>
                </a:solidFill>
              </a:rPr>
              <a:t>warga</a:t>
            </a:r>
            <a:r>
              <a:rPr lang="en-US" sz="1400" dirty="0">
                <a:solidFill>
                  <a:srgbClr val="002060"/>
                </a:solidFill>
              </a:rPr>
              <a:t> </a:t>
            </a:r>
            <a:r>
              <a:rPr lang="en-US" sz="1400" dirty="0" err="1" smtClean="0">
                <a:solidFill>
                  <a:srgbClr val="002060"/>
                </a:solidFill>
              </a:rPr>
              <a:t>mengerti</a:t>
            </a:r>
            <a:r>
              <a:rPr lang="en-US" sz="1400" dirty="0" smtClean="0">
                <a:solidFill>
                  <a:srgbClr val="002060"/>
                </a:solidFill>
              </a:rPr>
              <a:t> </a:t>
            </a:r>
            <a:r>
              <a:rPr lang="en-US" sz="1400" dirty="0" err="1">
                <a:solidFill>
                  <a:srgbClr val="002060"/>
                </a:solidFill>
              </a:rPr>
              <a:t>tentang</a:t>
            </a:r>
            <a:r>
              <a:rPr lang="en-US" sz="1400" dirty="0">
                <a:solidFill>
                  <a:srgbClr val="002060"/>
                </a:solidFill>
              </a:rPr>
              <a:t> PSN</a:t>
            </a:r>
          </a:p>
        </p:txBody>
      </p:sp>
      <p:sp>
        <p:nvSpPr>
          <p:cNvPr id="22" name="Rounded Rectangle 21"/>
          <p:cNvSpPr/>
          <p:nvPr/>
        </p:nvSpPr>
        <p:spPr>
          <a:xfrm>
            <a:off x="1071563" y="2714625"/>
            <a:ext cx="2571750" cy="64293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2060"/>
                </a:solidFill>
              </a:rPr>
              <a:t>Meningkatkan</a:t>
            </a:r>
            <a:r>
              <a:rPr lang="en-US" sz="1400" dirty="0">
                <a:solidFill>
                  <a:srgbClr val="002060"/>
                </a:solidFill>
              </a:rPr>
              <a:t> </a:t>
            </a:r>
            <a:r>
              <a:rPr lang="en-US" sz="1400" dirty="0" err="1">
                <a:solidFill>
                  <a:srgbClr val="002060"/>
                </a:solidFill>
              </a:rPr>
              <a:t>kesadaran</a:t>
            </a:r>
            <a:r>
              <a:rPr lang="en-US" sz="1400" dirty="0">
                <a:solidFill>
                  <a:srgbClr val="002060"/>
                </a:solidFill>
              </a:rPr>
              <a:t> </a:t>
            </a:r>
            <a:r>
              <a:rPr lang="en-US" sz="1400" dirty="0" err="1">
                <a:solidFill>
                  <a:srgbClr val="002060"/>
                </a:solidFill>
              </a:rPr>
              <a:t>warga</a:t>
            </a:r>
            <a:r>
              <a:rPr lang="en-US" sz="1400" dirty="0">
                <a:solidFill>
                  <a:srgbClr val="002060"/>
                </a:solidFill>
              </a:rPr>
              <a:t> </a:t>
            </a:r>
            <a:r>
              <a:rPr lang="en-US" sz="1400" dirty="0" err="1">
                <a:solidFill>
                  <a:srgbClr val="002060"/>
                </a:solidFill>
              </a:rPr>
              <a:t>untuk</a:t>
            </a:r>
            <a:r>
              <a:rPr lang="en-US" sz="1400" dirty="0">
                <a:solidFill>
                  <a:srgbClr val="002060"/>
                </a:solidFill>
              </a:rPr>
              <a:t> </a:t>
            </a:r>
            <a:r>
              <a:rPr lang="en-US" sz="1400" dirty="0" err="1">
                <a:solidFill>
                  <a:srgbClr val="002060"/>
                </a:solidFill>
              </a:rPr>
              <a:t>membasmi</a:t>
            </a:r>
            <a:r>
              <a:rPr lang="en-US" sz="1400" dirty="0">
                <a:solidFill>
                  <a:srgbClr val="002060"/>
                </a:solidFill>
              </a:rPr>
              <a:t> </a:t>
            </a:r>
            <a:r>
              <a:rPr lang="en-US" sz="1400" dirty="0" err="1">
                <a:solidFill>
                  <a:srgbClr val="002060"/>
                </a:solidFill>
              </a:rPr>
              <a:t>jentik</a:t>
            </a:r>
            <a:r>
              <a:rPr lang="en-US" sz="1400" dirty="0">
                <a:solidFill>
                  <a:srgbClr val="002060"/>
                </a:solidFill>
              </a:rPr>
              <a:t> </a:t>
            </a:r>
            <a:r>
              <a:rPr lang="en-US" sz="1400" dirty="0" err="1">
                <a:solidFill>
                  <a:srgbClr val="002060"/>
                </a:solidFill>
              </a:rPr>
              <a:t>di</a:t>
            </a:r>
            <a:r>
              <a:rPr lang="en-US" sz="1400" dirty="0">
                <a:solidFill>
                  <a:srgbClr val="002060"/>
                </a:solidFill>
              </a:rPr>
              <a:t> </a:t>
            </a:r>
            <a:r>
              <a:rPr lang="en-US" sz="1400" dirty="0" err="1">
                <a:solidFill>
                  <a:srgbClr val="002060"/>
                </a:solidFill>
              </a:rPr>
              <a:t>lingkungannya</a:t>
            </a:r>
            <a:endParaRPr lang="en-US" sz="1400" dirty="0">
              <a:solidFill>
                <a:srgbClr val="002060"/>
              </a:solidFill>
            </a:endParaRPr>
          </a:p>
        </p:txBody>
      </p:sp>
      <p:sp>
        <p:nvSpPr>
          <p:cNvPr id="30" name="Rounded Rectangle 29"/>
          <p:cNvSpPr/>
          <p:nvPr/>
        </p:nvSpPr>
        <p:spPr>
          <a:xfrm>
            <a:off x="3857625" y="2786063"/>
            <a:ext cx="2428875" cy="50006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rgbClr val="002060"/>
                </a:solidFill>
              </a:rPr>
              <a:t>Membuat</a:t>
            </a:r>
            <a:r>
              <a:rPr lang="en-US" sz="1400" dirty="0">
                <a:solidFill>
                  <a:srgbClr val="002060"/>
                </a:solidFill>
              </a:rPr>
              <a:t> </a:t>
            </a:r>
            <a:r>
              <a:rPr lang="en-US" sz="1400" dirty="0" err="1">
                <a:solidFill>
                  <a:srgbClr val="002060"/>
                </a:solidFill>
              </a:rPr>
              <a:t>konsep</a:t>
            </a:r>
            <a:r>
              <a:rPr lang="en-US" sz="1400" dirty="0">
                <a:solidFill>
                  <a:srgbClr val="002060"/>
                </a:solidFill>
              </a:rPr>
              <a:t> </a:t>
            </a:r>
            <a:r>
              <a:rPr lang="en-US" sz="1400" dirty="0" err="1">
                <a:solidFill>
                  <a:srgbClr val="002060"/>
                </a:solidFill>
              </a:rPr>
              <a:t>baru</a:t>
            </a:r>
            <a:r>
              <a:rPr lang="en-US" sz="1400" dirty="0">
                <a:solidFill>
                  <a:srgbClr val="002060"/>
                </a:solidFill>
              </a:rPr>
              <a:t> </a:t>
            </a:r>
            <a:r>
              <a:rPr lang="en-US" sz="1400" dirty="0" err="1">
                <a:solidFill>
                  <a:srgbClr val="002060"/>
                </a:solidFill>
              </a:rPr>
              <a:t>dalam</a:t>
            </a:r>
            <a:r>
              <a:rPr lang="en-US" sz="1400" dirty="0">
                <a:solidFill>
                  <a:srgbClr val="002060"/>
                </a:solidFill>
              </a:rPr>
              <a:t> </a:t>
            </a:r>
            <a:r>
              <a:rPr lang="en-US" sz="1400" dirty="0" err="1">
                <a:solidFill>
                  <a:srgbClr val="002060"/>
                </a:solidFill>
              </a:rPr>
              <a:t>sosialisasi</a:t>
            </a:r>
            <a:r>
              <a:rPr lang="en-US" sz="1400" dirty="0">
                <a:solidFill>
                  <a:srgbClr val="002060"/>
                </a:solidFill>
              </a:rPr>
              <a:t> PSN </a:t>
            </a:r>
          </a:p>
        </p:txBody>
      </p:sp>
      <p:sp>
        <p:nvSpPr>
          <p:cNvPr id="33" name="Rounded Rectangle 32"/>
          <p:cNvSpPr/>
          <p:nvPr/>
        </p:nvSpPr>
        <p:spPr>
          <a:xfrm>
            <a:off x="6429375" y="3857625"/>
            <a:ext cx="2428875" cy="71437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rgbClr val="002060"/>
                </a:solidFill>
              </a:rPr>
              <a:t>Seluruh</a:t>
            </a:r>
            <a:r>
              <a:rPr lang="en-US" sz="1200" dirty="0">
                <a:solidFill>
                  <a:srgbClr val="002060"/>
                </a:solidFill>
              </a:rPr>
              <a:t> </a:t>
            </a:r>
            <a:r>
              <a:rPr lang="en-US" sz="1200" dirty="0" err="1">
                <a:solidFill>
                  <a:srgbClr val="002060"/>
                </a:solidFill>
              </a:rPr>
              <a:t>jajaran</a:t>
            </a:r>
            <a:r>
              <a:rPr lang="en-US" sz="1200" dirty="0">
                <a:solidFill>
                  <a:srgbClr val="002060"/>
                </a:solidFill>
              </a:rPr>
              <a:t> </a:t>
            </a:r>
            <a:r>
              <a:rPr lang="en-US" sz="1200" dirty="0" err="1">
                <a:solidFill>
                  <a:srgbClr val="002060"/>
                </a:solidFill>
              </a:rPr>
              <a:t>Pemerintah</a:t>
            </a:r>
            <a:r>
              <a:rPr lang="en-US" sz="1200" dirty="0">
                <a:solidFill>
                  <a:srgbClr val="002060"/>
                </a:solidFill>
              </a:rPr>
              <a:t> Daerah </a:t>
            </a:r>
            <a:r>
              <a:rPr lang="en-US" sz="1200" dirty="0" err="1">
                <a:solidFill>
                  <a:srgbClr val="002060"/>
                </a:solidFill>
              </a:rPr>
              <a:t>terlibat</a:t>
            </a:r>
            <a:r>
              <a:rPr lang="en-US" sz="1200" dirty="0">
                <a:solidFill>
                  <a:srgbClr val="002060"/>
                </a:solidFill>
              </a:rPr>
              <a:t> </a:t>
            </a:r>
            <a:r>
              <a:rPr lang="en-US" sz="1200" dirty="0" err="1">
                <a:solidFill>
                  <a:srgbClr val="002060"/>
                </a:solidFill>
              </a:rPr>
              <a:t>langsung</a:t>
            </a:r>
            <a:r>
              <a:rPr lang="en-US" sz="1200" dirty="0">
                <a:solidFill>
                  <a:srgbClr val="002060"/>
                </a:solidFill>
              </a:rPr>
              <a:t> </a:t>
            </a:r>
            <a:r>
              <a:rPr lang="en-US" sz="1200" dirty="0" err="1">
                <a:solidFill>
                  <a:srgbClr val="002060"/>
                </a:solidFill>
              </a:rPr>
              <a:t>dalam</a:t>
            </a:r>
            <a:r>
              <a:rPr lang="en-US" sz="1200" dirty="0">
                <a:solidFill>
                  <a:srgbClr val="002060"/>
                </a:solidFill>
              </a:rPr>
              <a:t> </a:t>
            </a:r>
            <a:r>
              <a:rPr lang="en-US" sz="1200" dirty="0" err="1">
                <a:solidFill>
                  <a:srgbClr val="002060"/>
                </a:solidFill>
              </a:rPr>
              <a:t>pemantauan</a:t>
            </a:r>
            <a:r>
              <a:rPr lang="en-US" sz="1200" dirty="0">
                <a:solidFill>
                  <a:srgbClr val="002060"/>
                </a:solidFill>
              </a:rPr>
              <a:t> </a:t>
            </a:r>
            <a:r>
              <a:rPr lang="en-US" sz="1200" dirty="0" err="1">
                <a:solidFill>
                  <a:srgbClr val="002060"/>
                </a:solidFill>
              </a:rPr>
              <a:t>pelaksanaan</a:t>
            </a:r>
            <a:r>
              <a:rPr lang="en-US" sz="1200" dirty="0">
                <a:solidFill>
                  <a:srgbClr val="002060"/>
                </a:solidFill>
              </a:rPr>
              <a:t> PSN</a:t>
            </a:r>
          </a:p>
        </p:txBody>
      </p:sp>
      <p:sp>
        <p:nvSpPr>
          <p:cNvPr id="35" name="Rounded Rectangle 34"/>
          <p:cNvSpPr/>
          <p:nvPr/>
        </p:nvSpPr>
        <p:spPr>
          <a:xfrm>
            <a:off x="6500813" y="2786063"/>
            <a:ext cx="2357437" cy="5715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400">
                <a:solidFill>
                  <a:srgbClr val="002060"/>
                </a:solidFill>
              </a:rPr>
              <a:t>Memantau pelaksanaan PSN secara struktural  dan kewilayahan </a:t>
            </a:r>
          </a:p>
        </p:txBody>
      </p:sp>
      <p:sp>
        <p:nvSpPr>
          <p:cNvPr id="38" name="Text Box 8"/>
          <p:cNvSpPr txBox="1">
            <a:spLocks noChangeArrowheads="1"/>
          </p:cNvSpPr>
          <p:nvPr/>
        </p:nvSpPr>
        <p:spPr bwMode="auto">
          <a:xfrm>
            <a:off x="533400" y="304800"/>
            <a:ext cx="8072438" cy="830997"/>
          </a:xfrm>
          <a:prstGeom prst="rect">
            <a:avLst/>
          </a:prstGeom>
          <a:noFill/>
          <a:ln w="9525">
            <a:noFill/>
            <a:miter lim="800000"/>
            <a:headEnd/>
            <a:tailEnd/>
          </a:ln>
          <a:effectLst/>
        </p:spPr>
        <p:txBody>
          <a:bodyPr>
            <a:spAutoFit/>
          </a:bodyPr>
          <a:lstStyle/>
          <a:p>
            <a:pPr algn="ctr">
              <a:defRPr/>
            </a:pPr>
            <a:r>
              <a:rPr lang="en-US" sz="2400" dirty="0">
                <a:latin typeface="Arial Black" pitchFamily="34" charset="0"/>
              </a:rPr>
              <a:t>STRATEGI </a:t>
            </a:r>
            <a:r>
              <a:rPr lang="en-US" sz="2400" dirty="0" smtClean="0">
                <a:latin typeface="Arial Black" pitchFamily="34" charset="0"/>
              </a:rPr>
              <a:t>DALAM RANGKA MENGATASI TANTANGAN PENGENDALIAN </a:t>
            </a:r>
            <a:r>
              <a:rPr lang="en-US" sz="2400" dirty="0">
                <a:latin typeface="Arial Black" pitchFamily="34" charset="0"/>
              </a:rPr>
              <a:t>PENYAKIT DBD</a:t>
            </a:r>
            <a:endParaRPr lang="en-US" sz="2400" dirty="0">
              <a:latin typeface="+mj-lt"/>
            </a:endParaRPr>
          </a:p>
        </p:txBody>
      </p:sp>
      <p:sp>
        <p:nvSpPr>
          <p:cNvPr id="44" name="Rectangle 7"/>
          <p:cNvSpPr>
            <a:spLocks noChangeArrowheads="1"/>
          </p:cNvSpPr>
          <p:nvPr/>
        </p:nvSpPr>
        <p:spPr bwMode="auto">
          <a:xfrm>
            <a:off x="142875" y="2143125"/>
            <a:ext cx="2071688" cy="396875"/>
          </a:xfrm>
          <a:prstGeom prst="rect">
            <a:avLst/>
          </a:prstGeom>
          <a:noFill/>
          <a:ln w="9525">
            <a:noFill/>
            <a:miter lim="800000"/>
            <a:headEnd/>
            <a:tailEnd/>
          </a:ln>
        </p:spPr>
        <p:txBody>
          <a:bodyPr>
            <a:spAutoFit/>
          </a:bodyPr>
          <a:lstStyle/>
          <a:p>
            <a:pPr>
              <a:defRPr/>
            </a:pPr>
            <a:r>
              <a:rPr lang="en-US" sz="2000" i="1" dirty="0">
                <a:solidFill>
                  <a:schemeClr val="bg1">
                    <a:lumMod val="95000"/>
                  </a:schemeClr>
                </a:solidFill>
                <a:latin typeface="Myriad Pro Light" pitchFamily="34" charset="0"/>
              </a:rPr>
              <a:t>KENDALA</a:t>
            </a:r>
          </a:p>
        </p:txBody>
      </p:sp>
      <p:sp>
        <p:nvSpPr>
          <p:cNvPr id="45" name="Rectangle 7"/>
          <p:cNvSpPr>
            <a:spLocks noChangeArrowheads="1"/>
          </p:cNvSpPr>
          <p:nvPr/>
        </p:nvSpPr>
        <p:spPr bwMode="auto">
          <a:xfrm>
            <a:off x="107950" y="3246438"/>
            <a:ext cx="2071688" cy="396875"/>
          </a:xfrm>
          <a:prstGeom prst="rect">
            <a:avLst/>
          </a:prstGeom>
          <a:noFill/>
          <a:ln w="9525">
            <a:noFill/>
            <a:miter lim="800000"/>
            <a:headEnd/>
            <a:tailEnd/>
          </a:ln>
        </p:spPr>
        <p:txBody>
          <a:bodyPr>
            <a:spAutoFit/>
          </a:bodyPr>
          <a:lstStyle/>
          <a:p>
            <a:pPr>
              <a:defRPr/>
            </a:pPr>
            <a:r>
              <a:rPr lang="en-US" sz="2000" i="1" dirty="0">
                <a:solidFill>
                  <a:schemeClr val="bg1">
                    <a:lumMod val="95000"/>
                  </a:schemeClr>
                </a:solidFill>
                <a:latin typeface="Myriad Pro Light" pitchFamily="34" charset="0"/>
              </a:rPr>
              <a:t>UPAYA</a:t>
            </a:r>
          </a:p>
        </p:txBody>
      </p:sp>
      <p:sp>
        <p:nvSpPr>
          <p:cNvPr id="46" name="Rectangle 7"/>
          <p:cNvSpPr>
            <a:spLocks noChangeArrowheads="1"/>
          </p:cNvSpPr>
          <p:nvPr/>
        </p:nvSpPr>
        <p:spPr bwMode="auto">
          <a:xfrm>
            <a:off x="123825" y="4214813"/>
            <a:ext cx="2071688" cy="396875"/>
          </a:xfrm>
          <a:prstGeom prst="rect">
            <a:avLst/>
          </a:prstGeom>
          <a:noFill/>
          <a:ln w="9525">
            <a:noFill/>
            <a:miter lim="800000"/>
            <a:headEnd/>
            <a:tailEnd/>
          </a:ln>
        </p:spPr>
        <p:txBody>
          <a:bodyPr>
            <a:spAutoFit/>
          </a:bodyPr>
          <a:lstStyle/>
          <a:p>
            <a:pPr>
              <a:defRPr/>
            </a:pPr>
            <a:r>
              <a:rPr lang="en-US" sz="2000" i="1" dirty="0">
                <a:solidFill>
                  <a:schemeClr val="bg1">
                    <a:lumMod val="95000"/>
                  </a:schemeClr>
                </a:solidFill>
                <a:latin typeface="Myriad Pro Light" pitchFamily="34" charset="0"/>
              </a:rPr>
              <a:t>SASARAN</a:t>
            </a:r>
          </a:p>
        </p:txBody>
      </p:sp>
      <p:sp>
        <p:nvSpPr>
          <p:cNvPr id="47" name="Down Arrow 46"/>
          <p:cNvSpPr/>
          <p:nvPr/>
        </p:nvSpPr>
        <p:spPr>
          <a:xfrm>
            <a:off x="2071688" y="2214563"/>
            <a:ext cx="357187" cy="500062"/>
          </a:xfrm>
          <a:prstGeom prst="downArrow">
            <a:avLst/>
          </a:prstGeom>
          <a:gradFill>
            <a:gsLst>
              <a:gs pos="0">
                <a:srgbClr val="990033"/>
              </a:gs>
              <a:gs pos="50000">
                <a:srgbClr val="C00000"/>
              </a:gs>
              <a:gs pos="100000">
                <a:schemeClr val="bg1">
                  <a:lumMod val="9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48" name="Down Arrow 47"/>
          <p:cNvSpPr/>
          <p:nvPr/>
        </p:nvSpPr>
        <p:spPr>
          <a:xfrm>
            <a:off x="2143125" y="3357563"/>
            <a:ext cx="357188" cy="714375"/>
          </a:xfrm>
          <a:prstGeom prst="downArrow">
            <a:avLst/>
          </a:prstGeom>
          <a:gradFill>
            <a:gsLst>
              <a:gs pos="0">
                <a:srgbClr val="990033"/>
              </a:gs>
              <a:gs pos="50000">
                <a:srgbClr val="C00000"/>
              </a:gs>
              <a:gs pos="100000">
                <a:schemeClr val="bg1">
                  <a:lumMod val="9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49" name="Down Arrow 48"/>
          <p:cNvSpPr/>
          <p:nvPr/>
        </p:nvSpPr>
        <p:spPr>
          <a:xfrm>
            <a:off x="4786313" y="2143125"/>
            <a:ext cx="357187" cy="642938"/>
          </a:xfrm>
          <a:prstGeom prst="downArrow">
            <a:avLst/>
          </a:prstGeom>
          <a:gradFill>
            <a:gsLst>
              <a:gs pos="0">
                <a:srgbClr val="990033"/>
              </a:gs>
              <a:gs pos="50000">
                <a:srgbClr val="C00000"/>
              </a:gs>
              <a:gs pos="100000">
                <a:schemeClr val="bg1">
                  <a:lumMod val="9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50" name="Down Arrow 49"/>
          <p:cNvSpPr/>
          <p:nvPr/>
        </p:nvSpPr>
        <p:spPr>
          <a:xfrm>
            <a:off x="4786313" y="3286125"/>
            <a:ext cx="357187" cy="785813"/>
          </a:xfrm>
          <a:prstGeom prst="downArrow">
            <a:avLst/>
          </a:prstGeom>
          <a:gradFill>
            <a:gsLst>
              <a:gs pos="0">
                <a:srgbClr val="990033"/>
              </a:gs>
              <a:gs pos="50000">
                <a:srgbClr val="C00000"/>
              </a:gs>
              <a:gs pos="100000">
                <a:schemeClr val="bg1">
                  <a:lumMod val="9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51" name="Down Arrow 50"/>
          <p:cNvSpPr/>
          <p:nvPr/>
        </p:nvSpPr>
        <p:spPr>
          <a:xfrm>
            <a:off x="7500938" y="2143125"/>
            <a:ext cx="357187" cy="642938"/>
          </a:xfrm>
          <a:prstGeom prst="downArrow">
            <a:avLst/>
          </a:prstGeom>
          <a:gradFill>
            <a:gsLst>
              <a:gs pos="0">
                <a:srgbClr val="990033"/>
              </a:gs>
              <a:gs pos="50000">
                <a:srgbClr val="C00000"/>
              </a:gs>
              <a:gs pos="100000">
                <a:schemeClr val="bg1">
                  <a:lumMod val="9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52" name="Down Arrow 51"/>
          <p:cNvSpPr/>
          <p:nvPr/>
        </p:nvSpPr>
        <p:spPr>
          <a:xfrm>
            <a:off x="7500938" y="3357563"/>
            <a:ext cx="357187" cy="500062"/>
          </a:xfrm>
          <a:prstGeom prst="downArrow">
            <a:avLst/>
          </a:prstGeom>
          <a:gradFill>
            <a:gsLst>
              <a:gs pos="0">
                <a:srgbClr val="990033"/>
              </a:gs>
              <a:gs pos="50000">
                <a:srgbClr val="C00000"/>
              </a:gs>
              <a:gs pos="100000">
                <a:schemeClr val="bg1">
                  <a:lumMod val="9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ndParaRPr>
          </a:p>
        </p:txBody>
      </p:sp>
      <p:sp>
        <p:nvSpPr>
          <p:cNvPr id="54" name="Down Arrow 53"/>
          <p:cNvSpPr/>
          <p:nvPr/>
        </p:nvSpPr>
        <p:spPr>
          <a:xfrm>
            <a:off x="4857750" y="4572000"/>
            <a:ext cx="357188" cy="571500"/>
          </a:xfrm>
          <a:prstGeom prst="downArrow">
            <a:avLst/>
          </a:prstGeom>
          <a:gradFill>
            <a:gsLst>
              <a:gs pos="0">
                <a:srgbClr val="990033"/>
              </a:gs>
              <a:gs pos="50000">
                <a:srgbClr val="C00000"/>
              </a:gs>
              <a:gs pos="100000">
                <a:schemeClr val="bg1">
                  <a:lumMod val="9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Down Arrow 52"/>
          <p:cNvSpPr/>
          <p:nvPr/>
        </p:nvSpPr>
        <p:spPr>
          <a:xfrm>
            <a:off x="2214563" y="4572000"/>
            <a:ext cx="357187" cy="571500"/>
          </a:xfrm>
          <a:prstGeom prst="downArrow">
            <a:avLst/>
          </a:prstGeom>
          <a:gradFill>
            <a:gsLst>
              <a:gs pos="0">
                <a:srgbClr val="990033"/>
              </a:gs>
              <a:gs pos="50000">
                <a:srgbClr val="C00000"/>
              </a:gs>
              <a:gs pos="100000">
                <a:schemeClr val="bg1">
                  <a:lumMod val="9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Down Arrow 54"/>
          <p:cNvSpPr/>
          <p:nvPr/>
        </p:nvSpPr>
        <p:spPr>
          <a:xfrm>
            <a:off x="7572375" y="4572000"/>
            <a:ext cx="357188" cy="571500"/>
          </a:xfrm>
          <a:prstGeom prst="downArrow">
            <a:avLst/>
          </a:prstGeom>
          <a:gradFill>
            <a:gsLst>
              <a:gs pos="0">
                <a:srgbClr val="990033"/>
              </a:gs>
              <a:gs pos="50000">
                <a:srgbClr val="C00000"/>
              </a:gs>
              <a:gs pos="100000">
                <a:schemeClr val="bg1">
                  <a:lumMod val="95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6" name="Straight Connector 55"/>
          <p:cNvCxnSpPr/>
          <p:nvPr/>
        </p:nvCxnSpPr>
        <p:spPr>
          <a:xfrm>
            <a:off x="1306513" y="5529263"/>
            <a:ext cx="2016125"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356100" y="5529263"/>
            <a:ext cx="1439863"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176963" y="5516563"/>
            <a:ext cx="2916237"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 name="Straight Connector 55"/>
          <p:cNvCxnSpPr/>
          <p:nvPr/>
        </p:nvCxnSpPr>
        <p:spPr>
          <a:xfrm>
            <a:off x="1298575" y="5216525"/>
            <a:ext cx="2016125"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 name="Straight Connector 64"/>
          <p:cNvCxnSpPr/>
          <p:nvPr/>
        </p:nvCxnSpPr>
        <p:spPr>
          <a:xfrm>
            <a:off x="6176963" y="5216525"/>
            <a:ext cx="2916237"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 name="Straight Connector 59"/>
          <p:cNvCxnSpPr/>
          <p:nvPr/>
        </p:nvCxnSpPr>
        <p:spPr>
          <a:xfrm>
            <a:off x="4335463" y="5229225"/>
            <a:ext cx="1439862"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pic>
        <p:nvPicPr>
          <p:cNvPr id="6" name="Picture 11" descr="logo_fix_nyamuk2.png"/>
          <p:cNvPicPr>
            <a:picLocks noChangeAspect="1"/>
          </p:cNvPicPr>
          <p:nvPr/>
        </p:nvPicPr>
        <p:blipFill>
          <a:blip r:embed="rId5" cstate="print"/>
          <a:stretch>
            <a:fillRect/>
          </a:stretch>
        </p:blipFill>
        <p:spPr>
          <a:xfrm>
            <a:off x="4284663" y="5589588"/>
            <a:ext cx="1476375" cy="1079500"/>
          </a:xfrm>
          <a:prstGeom prst="rect">
            <a:avLst/>
          </a:prstGeom>
          <a:ln>
            <a:noFill/>
          </a:ln>
          <a:effectLst>
            <a:outerShdw blurRad="292100" dist="139700" dir="2700000" algn="tl" rotWithShape="0">
              <a:srgbClr val="333333">
                <a:alpha val="65000"/>
              </a:srgbClr>
            </a:outerShdw>
          </a:effectLst>
        </p:spPr>
      </p:pic>
      <p:sp>
        <p:nvSpPr>
          <p:cNvPr id="18471" name="Oval 50"/>
          <p:cNvSpPr>
            <a:spLocks noChangeArrowheads="1"/>
          </p:cNvSpPr>
          <p:nvPr/>
        </p:nvSpPr>
        <p:spPr bwMode="auto">
          <a:xfrm>
            <a:off x="7537450" y="6224588"/>
            <a:ext cx="431800" cy="431800"/>
          </a:xfrm>
          <a:prstGeom prst="ellipse">
            <a:avLst/>
          </a:prstGeom>
          <a:solidFill>
            <a:schemeClr val="accent1"/>
          </a:solidFill>
          <a:ln w="9525">
            <a:noFill/>
            <a:round/>
            <a:headEnd/>
            <a:tailEnd/>
          </a:ln>
        </p:spPr>
        <p:txBody>
          <a:bodyPr wrap="none" anchor="ctr"/>
          <a:lstStyle/>
          <a:p>
            <a:endParaRPr lang="en-US"/>
          </a:p>
        </p:txBody>
      </p:sp>
      <p:pic>
        <p:nvPicPr>
          <p:cNvPr id="7" name="Picture 11" descr="logo_fix_nyamuk2.png"/>
          <p:cNvPicPr>
            <a:picLocks noChangeAspect="1"/>
          </p:cNvPicPr>
          <p:nvPr/>
        </p:nvPicPr>
        <p:blipFill>
          <a:blip r:embed="rId6" cstate="print"/>
          <a:stretch>
            <a:fillRect/>
          </a:stretch>
        </p:blipFill>
        <p:spPr>
          <a:xfrm>
            <a:off x="7439025" y="6224588"/>
            <a:ext cx="541338" cy="39528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PENDAHULUAN</a:t>
            </a:r>
            <a:endParaRPr lang="id-ID" dirty="0"/>
          </a:p>
        </p:txBody>
      </p:sp>
      <p:sp>
        <p:nvSpPr>
          <p:cNvPr id="3" name="Content Placeholder 2"/>
          <p:cNvSpPr>
            <a:spLocks noGrp="1"/>
          </p:cNvSpPr>
          <p:nvPr>
            <p:ph idx="1"/>
          </p:nvPr>
        </p:nvSpPr>
        <p:spPr/>
        <p:txBody>
          <a:bodyPr/>
          <a:lstStyle/>
          <a:p>
            <a:r>
              <a:rPr lang="id-ID" sz="2000" dirty="0" smtClean="0">
                <a:latin typeface="Arial" pitchFamily="34" charset="0"/>
                <a:cs typeface="Arial" pitchFamily="34" charset="0"/>
              </a:rPr>
              <a:t>Penyakit Demam Berdarah Dengue (DBD) mrpkn penyakit menular yang masih menjadi salah satu masalah kesehatan masyarakat di Indonesia</a:t>
            </a:r>
          </a:p>
          <a:p>
            <a:r>
              <a:rPr lang="id-ID" sz="2000" dirty="0" smtClean="0">
                <a:latin typeface="Arial" pitchFamily="34" charset="0"/>
                <a:cs typeface="Arial" pitchFamily="34" charset="0"/>
              </a:rPr>
              <a:t>Banyak daerah yang endemik dan sering menimbulkan KLB</a:t>
            </a:r>
          </a:p>
          <a:p>
            <a:r>
              <a:rPr lang="id-ID" sz="2000" dirty="0" smtClean="0">
                <a:latin typeface="Arial" pitchFamily="34" charset="0"/>
                <a:cs typeface="Arial" pitchFamily="34" charset="0"/>
              </a:rPr>
              <a:t>Perjalanan penyakit sangat cepat dan sering menjadi fatal karena banyak pasien yang meninggal akibat penanganan yang terlambat</a:t>
            </a:r>
          </a:p>
          <a:p>
            <a:r>
              <a:rPr lang="id-ID" sz="2000" dirty="0" smtClean="0">
                <a:latin typeface="Arial" pitchFamily="34" charset="0"/>
                <a:cs typeface="Arial" pitchFamily="34" charset="0"/>
              </a:rPr>
              <a:t>DBD disebut juga dengue hemorrhagic fever (DHF), dengue fever (DF), demam dengue (DD), dan dengue shock syndrome (DSS)</a:t>
            </a: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3"/>
          <p:cNvSpPr>
            <a:spLocks noChangeArrowheads="1"/>
          </p:cNvSpPr>
          <p:nvPr/>
        </p:nvSpPr>
        <p:spPr bwMode="auto">
          <a:xfrm>
            <a:off x="7162800" y="1524000"/>
            <a:ext cx="1943100" cy="2305050"/>
          </a:xfrm>
          <a:prstGeom prst="rect">
            <a:avLst/>
          </a:prstGeom>
          <a:solidFill>
            <a:schemeClr val="bg1"/>
          </a:solidFill>
          <a:ln w="9525">
            <a:noFill/>
            <a:miter lim="800000"/>
            <a:headEnd/>
            <a:tailEnd/>
          </a:ln>
        </p:spPr>
        <p:txBody>
          <a:bodyPr wrap="none" anchor="ctr"/>
          <a:lstStyle/>
          <a:p>
            <a:endParaRPr lang="en-US"/>
          </a:p>
        </p:txBody>
      </p:sp>
      <p:grpSp>
        <p:nvGrpSpPr>
          <p:cNvPr id="2" name="Group 32"/>
          <p:cNvGrpSpPr>
            <a:grpSpLocks/>
          </p:cNvGrpSpPr>
          <p:nvPr/>
        </p:nvGrpSpPr>
        <p:grpSpPr bwMode="auto">
          <a:xfrm>
            <a:off x="6732588" y="765175"/>
            <a:ext cx="1368425" cy="1084263"/>
            <a:chOff x="4241" y="482"/>
            <a:chExt cx="862" cy="683"/>
          </a:xfrm>
        </p:grpSpPr>
        <p:pic>
          <p:nvPicPr>
            <p:cNvPr id="19476" name="Picture 22" descr="LED_Torch_Flashlight__LED_Reading_Light_Book_Light copy.jpg"/>
            <p:cNvPicPr>
              <a:picLocks noChangeAspect="1"/>
            </p:cNvPicPr>
            <p:nvPr/>
          </p:nvPicPr>
          <p:blipFill>
            <a:blip r:embed="rId3" cstate="print"/>
            <a:srcRect/>
            <a:stretch>
              <a:fillRect/>
            </a:stretch>
          </p:blipFill>
          <p:spPr bwMode="auto">
            <a:xfrm>
              <a:off x="4241" y="482"/>
              <a:ext cx="862" cy="683"/>
            </a:xfrm>
            <a:prstGeom prst="rect">
              <a:avLst/>
            </a:prstGeom>
            <a:noFill/>
            <a:ln w="9525">
              <a:noFill/>
              <a:miter lim="800000"/>
              <a:headEnd/>
              <a:tailEnd/>
            </a:ln>
          </p:spPr>
        </p:pic>
        <p:pic>
          <p:nvPicPr>
            <p:cNvPr id="19477" name="Picture 11" descr="logo_fix_nyamuk2.png"/>
            <p:cNvPicPr>
              <a:picLocks noChangeAspect="1"/>
            </p:cNvPicPr>
            <p:nvPr/>
          </p:nvPicPr>
          <p:blipFill>
            <a:blip r:embed="rId4" cstate="print"/>
            <a:srcRect/>
            <a:stretch>
              <a:fillRect/>
            </a:stretch>
          </p:blipFill>
          <p:spPr bwMode="auto">
            <a:xfrm rot="1239623">
              <a:off x="4397" y="809"/>
              <a:ext cx="227" cy="139"/>
            </a:xfrm>
            <a:prstGeom prst="rect">
              <a:avLst/>
            </a:prstGeom>
            <a:noFill/>
            <a:ln w="9525">
              <a:noFill/>
              <a:miter lim="800000"/>
              <a:headEnd/>
              <a:tailEnd/>
            </a:ln>
          </p:spPr>
        </p:pic>
      </p:grpSp>
      <p:sp>
        <p:nvSpPr>
          <p:cNvPr id="19460" name="Rectangle 2"/>
          <p:cNvSpPr>
            <a:spLocks noChangeArrowheads="1"/>
          </p:cNvSpPr>
          <p:nvPr/>
        </p:nvSpPr>
        <p:spPr bwMode="auto">
          <a:xfrm>
            <a:off x="0" y="333375"/>
            <a:ext cx="9144000" cy="576263"/>
          </a:xfrm>
          <a:prstGeom prst="rect">
            <a:avLst/>
          </a:prstGeom>
          <a:gradFill rotWithShape="1">
            <a:gsLst>
              <a:gs pos="0">
                <a:srgbClr val="760000"/>
              </a:gs>
              <a:gs pos="100000">
                <a:srgbClr val="FF0000"/>
              </a:gs>
            </a:gsLst>
            <a:lin ang="0" scaled="1"/>
          </a:gradFill>
          <a:ln w="9525">
            <a:solidFill>
              <a:srgbClr val="FF0000"/>
            </a:solidFill>
            <a:miter lim="800000"/>
            <a:headEnd/>
            <a:tailEnd/>
          </a:ln>
        </p:spPr>
        <p:txBody>
          <a:bodyPr wrap="none" anchor="ctr"/>
          <a:lstStyle/>
          <a:p>
            <a:endParaRPr lang="de-DE"/>
          </a:p>
        </p:txBody>
      </p:sp>
      <p:pic>
        <p:nvPicPr>
          <p:cNvPr id="16" name="Picture 15" descr="2007-04-13 pemantauan jentik nyamuk di lingk.kantor-besar4.jpg"/>
          <p:cNvPicPr>
            <a:picLocks noChangeAspect="1"/>
          </p:cNvPicPr>
          <p:nvPr/>
        </p:nvPicPr>
        <p:blipFill>
          <a:blip r:embed="rId5" cstate="print"/>
          <a:stretch>
            <a:fillRect/>
          </a:stretch>
        </p:blipFill>
        <p:spPr>
          <a:xfrm>
            <a:off x="5099151" y="1985575"/>
            <a:ext cx="2104924" cy="1396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15-5b.jpg.bmp"/>
          <p:cNvPicPr>
            <a:picLocks noChangeAspect="1"/>
          </p:cNvPicPr>
          <p:nvPr/>
        </p:nvPicPr>
        <p:blipFill>
          <a:blip r:embed="rId6" cstate="print"/>
          <a:stretch>
            <a:fillRect/>
          </a:stretch>
        </p:blipFill>
        <p:spPr>
          <a:xfrm>
            <a:off x="7092950" y="3713334"/>
            <a:ext cx="1928826" cy="1281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3" name="Rectangle 7"/>
          <p:cNvSpPr>
            <a:spLocks noChangeArrowheads="1"/>
          </p:cNvSpPr>
          <p:nvPr/>
        </p:nvSpPr>
        <p:spPr bwMode="auto">
          <a:xfrm>
            <a:off x="152400" y="1143000"/>
            <a:ext cx="3419475" cy="461665"/>
          </a:xfrm>
          <a:prstGeom prst="rect">
            <a:avLst/>
          </a:prstGeom>
          <a:solidFill>
            <a:srgbClr val="FFFF00"/>
          </a:solidFill>
          <a:ln w="9525">
            <a:noFill/>
            <a:miter lim="800000"/>
            <a:headEnd/>
            <a:tailEnd/>
          </a:ln>
        </p:spPr>
        <p:txBody>
          <a:bodyPr>
            <a:spAutoFit/>
          </a:bodyPr>
          <a:lstStyle/>
          <a:p>
            <a:r>
              <a:rPr lang="en-US" sz="2400" b="1" i="1" dirty="0">
                <a:solidFill>
                  <a:srgbClr val="BC4C00"/>
                </a:solidFill>
                <a:latin typeface="Myriad Pro Light" pitchFamily="34" charset="0"/>
              </a:rPr>
              <a:t>MEKANISME :</a:t>
            </a:r>
          </a:p>
        </p:txBody>
      </p:sp>
      <p:sp>
        <p:nvSpPr>
          <p:cNvPr id="19464" name="Text Box 16"/>
          <p:cNvSpPr txBox="1">
            <a:spLocks noChangeArrowheads="1"/>
          </p:cNvSpPr>
          <p:nvPr/>
        </p:nvSpPr>
        <p:spPr bwMode="auto">
          <a:xfrm>
            <a:off x="141288" y="1524000"/>
            <a:ext cx="4815342" cy="5458417"/>
          </a:xfrm>
          <a:prstGeom prst="rect">
            <a:avLst/>
          </a:prstGeom>
          <a:noFill/>
          <a:ln w="9525">
            <a:noFill/>
            <a:miter lim="800000"/>
            <a:headEnd/>
            <a:tailEnd/>
          </a:ln>
        </p:spPr>
        <p:txBody>
          <a:bodyPr wrap="square">
            <a:spAutoFit/>
          </a:bodyPr>
          <a:lstStyle/>
          <a:p>
            <a:pPr marL="265113" indent="-265113">
              <a:lnSpc>
                <a:spcPct val="125000"/>
              </a:lnSpc>
              <a:spcBef>
                <a:spcPct val="70000"/>
              </a:spcBef>
              <a:buFont typeface="Wingdings" pitchFamily="2" charset="2"/>
              <a:buChar char="ü"/>
            </a:pPr>
            <a:r>
              <a:rPr lang="en-US" sz="2200" dirty="0" err="1">
                <a:solidFill>
                  <a:srgbClr val="002060"/>
                </a:solidFill>
              </a:rPr>
              <a:t>Meningkatkan</a:t>
            </a:r>
            <a:r>
              <a:rPr lang="en-US" sz="2200" dirty="0">
                <a:solidFill>
                  <a:srgbClr val="002060"/>
                </a:solidFill>
              </a:rPr>
              <a:t> </a:t>
            </a:r>
            <a:r>
              <a:rPr lang="en-US" sz="2200" dirty="0" err="1">
                <a:solidFill>
                  <a:srgbClr val="002060"/>
                </a:solidFill>
              </a:rPr>
              <a:t>kesadaran</a:t>
            </a:r>
            <a:r>
              <a:rPr lang="en-US" sz="2200" dirty="0">
                <a:solidFill>
                  <a:srgbClr val="002060"/>
                </a:solidFill>
              </a:rPr>
              <a:t> </a:t>
            </a:r>
            <a:r>
              <a:rPr lang="en-US" sz="2200" dirty="0" err="1">
                <a:solidFill>
                  <a:srgbClr val="002060"/>
                </a:solidFill>
              </a:rPr>
              <a:t>warga</a:t>
            </a:r>
            <a:r>
              <a:rPr lang="en-US" sz="2200" dirty="0">
                <a:solidFill>
                  <a:srgbClr val="002060"/>
                </a:solidFill>
              </a:rPr>
              <a:t>               </a:t>
            </a:r>
            <a:r>
              <a:rPr lang="en-US" sz="2200" dirty="0" err="1">
                <a:solidFill>
                  <a:srgbClr val="002060"/>
                </a:solidFill>
              </a:rPr>
              <a:t>tentang</a:t>
            </a:r>
            <a:r>
              <a:rPr lang="en-US" sz="2200" dirty="0">
                <a:solidFill>
                  <a:srgbClr val="002060"/>
                </a:solidFill>
              </a:rPr>
              <a:t> </a:t>
            </a:r>
            <a:r>
              <a:rPr lang="en-US" sz="2200" dirty="0" err="1">
                <a:solidFill>
                  <a:srgbClr val="002060"/>
                </a:solidFill>
              </a:rPr>
              <a:t>kebersihan</a:t>
            </a:r>
            <a:r>
              <a:rPr lang="en-US" sz="2200" dirty="0">
                <a:solidFill>
                  <a:srgbClr val="002060"/>
                </a:solidFill>
              </a:rPr>
              <a:t> </a:t>
            </a:r>
            <a:r>
              <a:rPr lang="en-US" sz="2200" dirty="0" err="1">
                <a:solidFill>
                  <a:srgbClr val="002060"/>
                </a:solidFill>
              </a:rPr>
              <a:t>lingkungan</a:t>
            </a:r>
            <a:r>
              <a:rPr lang="en-US" sz="2200" dirty="0">
                <a:solidFill>
                  <a:srgbClr val="002060"/>
                </a:solidFill>
              </a:rPr>
              <a:t> di     </a:t>
            </a:r>
            <a:r>
              <a:rPr lang="en-US" sz="2200" dirty="0" err="1">
                <a:solidFill>
                  <a:srgbClr val="002060"/>
                </a:solidFill>
              </a:rPr>
              <a:t>sekitar</a:t>
            </a:r>
            <a:r>
              <a:rPr lang="en-US" sz="2200" dirty="0">
                <a:solidFill>
                  <a:srgbClr val="002060"/>
                </a:solidFill>
              </a:rPr>
              <a:t> </a:t>
            </a:r>
            <a:r>
              <a:rPr lang="en-US" sz="2200" dirty="0" err="1">
                <a:solidFill>
                  <a:srgbClr val="002060"/>
                </a:solidFill>
              </a:rPr>
              <a:t>rumah</a:t>
            </a:r>
            <a:endParaRPr lang="en-US" sz="2200" dirty="0">
              <a:solidFill>
                <a:srgbClr val="002060"/>
              </a:solidFill>
            </a:endParaRPr>
          </a:p>
          <a:p>
            <a:pPr marL="265113" indent="-265113">
              <a:lnSpc>
                <a:spcPct val="125000"/>
              </a:lnSpc>
              <a:spcBef>
                <a:spcPct val="70000"/>
              </a:spcBef>
              <a:buFont typeface="Wingdings" pitchFamily="2" charset="2"/>
              <a:buChar char="ü"/>
            </a:pPr>
            <a:r>
              <a:rPr lang="en-US" sz="2200" dirty="0" err="1">
                <a:solidFill>
                  <a:srgbClr val="002060"/>
                </a:solidFill>
              </a:rPr>
              <a:t>Pembagian</a:t>
            </a:r>
            <a:r>
              <a:rPr lang="en-US" sz="2200" dirty="0">
                <a:solidFill>
                  <a:srgbClr val="002060"/>
                </a:solidFill>
              </a:rPr>
              <a:t> </a:t>
            </a:r>
            <a:r>
              <a:rPr lang="en-US" sz="2200" dirty="0" err="1">
                <a:solidFill>
                  <a:srgbClr val="002060"/>
                </a:solidFill>
              </a:rPr>
              <a:t>panduan</a:t>
            </a:r>
            <a:r>
              <a:rPr lang="en-US" sz="2200" dirty="0">
                <a:solidFill>
                  <a:srgbClr val="002060"/>
                </a:solidFill>
              </a:rPr>
              <a:t> yang </a:t>
            </a:r>
            <a:r>
              <a:rPr lang="en-US" sz="2200" dirty="0" err="1">
                <a:solidFill>
                  <a:srgbClr val="002060"/>
                </a:solidFill>
              </a:rPr>
              <a:t>informatif</a:t>
            </a:r>
            <a:r>
              <a:rPr lang="en-US" sz="2200" dirty="0">
                <a:solidFill>
                  <a:srgbClr val="002060"/>
                </a:solidFill>
              </a:rPr>
              <a:t>  </a:t>
            </a:r>
            <a:r>
              <a:rPr lang="en-US" sz="2200" dirty="0" err="1">
                <a:solidFill>
                  <a:srgbClr val="002060"/>
                </a:solidFill>
              </a:rPr>
              <a:t>mengenai</a:t>
            </a:r>
            <a:r>
              <a:rPr lang="en-US" sz="2200" dirty="0">
                <a:solidFill>
                  <a:srgbClr val="002060"/>
                </a:solidFill>
              </a:rPr>
              <a:t>  3M Plus </a:t>
            </a:r>
            <a:r>
              <a:rPr lang="en-US" sz="2200" dirty="0" err="1">
                <a:solidFill>
                  <a:srgbClr val="002060"/>
                </a:solidFill>
              </a:rPr>
              <a:t>dan</a:t>
            </a:r>
            <a:r>
              <a:rPr lang="en-US" sz="2200" dirty="0">
                <a:solidFill>
                  <a:srgbClr val="002060"/>
                </a:solidFill>
              </a:rPr>
              <a:t> PSN</a:t>
            </a:r>
          </a:p>
          <a:p>
            <a:pPr marL="265113" indent="-265113">
              <a:lnSpc>
                <a:spcPct val="125000"/>
              </a:lnSpc>
              <a:spcBef>
                <a:spcPct val="70000"/>
              </a:spcBef>
              <a:buFont typeface="Wingdings" pitchFamily="2" charset="2"/>
              <a:buChar char="ü"/>
            </a:pPr>
            <a:r>
              <a:rPr lang="en-US" sz="2200" dirty="0" err="1">
                <a:solidFill>
                  <a:srgbClr val="002060"/>
                </a:solidFill>
              </a:rPr>
              <a:t>Sosialisasi</a:t>
            </a:r>
            <a:r>
              <a:rPr lang="en-US" sz="2200" dirty="0">
                <a:solidFill>
                  <a:srgbClr val="002060"/>
                </a:solidFill>
              </a:rPr>
              <a:t> </a:t>
            </a:r>
            <a:r>
              <a:rPr lang="en-US" sz="2200" dirty="0" err="1">
                <a:solidFill>
                  <a:srgbClr val="002060"/>
                </a:solidFill>
              </a:rPr>
              <a:t>gerakan</a:t>
            </a:r>
            <a:r>
              <a:rPr lang="en-US" sz="2200" dirty="0">
                <a:solidFill>
                  <a:srgbClr val="002060"/>
                </a:solidFill>
              </a:rPr>
              <a:t> 3M Plus di </a:t>
            </a:r>
            <a:r>
              <a:rPr lang="en-US" sz="2200" dirty="0" err="1">
                <a:solidFill>
                  <a:srgbClr val="002060"/>
                </a:solidFill>
              </a:rPr>
              <a:t>lingkungan</a:t>
            </a:r>
            <a:r>
              <a:rPr lang="en-US" sz="2200" dirty="0">
                <a:solidFill>
                  <a:srgbClr val="002060"/>
                </a:solidFill>
              </a:rPr>
              <a:t> </a:t>
            </a:r>
          </a:p>
          <a:p>
            <a:pPr marL="265113" indent="-265113">
              <a:lnSpc>
                <a:spcPct val="125000"/>
              </a:lnSpc>
              <a:spcBef>
                <a:spcPct val="70000"/>
              </a:spcBef>
              <a:buFont typeface="Wingdings" pitchFamily="2" charset="2"/>
              <a:buChar char="ü"/>
            </a:pPr>
            <a:r>
              <a:rPr lang="en-US" sz="2200" dirty="0" err="1">
                <a:solidFill>
                  <a:srgbClr val="002060"/>
                </a:solidFill>
              </a:rPr>
              <a:t>Menumbuhkan</a:t>
            </a:r>
            <a:r>
              <a:rPr lang="en-US" sz="2200" dirty="0">
                <a:solidFill>
                  <a:srgbClr val="002060"/>
                </a:solidFill>
              </a:rPr>
              <a:t> </a:t>
            </a:r>
            <a:r>
              <a:rPr lang="en-US" sz="2200" dirty="0" err="1">
                <a:solidFill>
                  <a:srgbClr val="002060"/>
                </a:solidFill>
              </a:rPr>
              <a:t>kesadaran</a:t>
            </a:r>
            <a:r>
              <a:rPr lang="en-US" sz="2200" dirty="0">
                <a:solidFill>
                  <a:srgbClr val="002060"/>
                </a:solidFill>
              </a:rPr>
              <a:t> </a:t>
            </a:r>
            <a:r>
              <a:rPr lang="en-US" sz="2200" dirty="0" err="1">
                <a:solidFill>
                  <a:srgbClr val="002060"/>
                </a:solidFill>
              </a:rPr>
              <a:t>untuk</a:t>
            </a:r>
            <a:r>
              <a:rPr lang="en-US" sz="2200" dirty="0">
                <a:solidFill>
                  <a:srgbClr val="002060"/>
                </a:solidFill>
              </a:rPr>
              <a:t> </a:t>
            </a:r>
            <a:r>
              <a:rPr lang="en-US" sz="2200" dirty="0" err="1">
                <a:solidFill>
                  <a:srgbClr val="002060"/>
                </a:solidFill>
              </a:rPr>
              <a:t>mengisi</a:t>
            </a:r>
            <a:r>
              <a:rPr lang="en-US" sz="2200" dirty="0">
                <a:solidFill>
                  <a:srgbClr val="002060"/>
                </a:solidFill>
              </a:rPr>
              <a:t> </a:t>
            </a:r>
            <a:r>
              <a:rPr lang="en-US" sz="2200" dirty="0" err="1">
                <a:solidFill>
                  <a:srgbClr val="002060"/>
                </a:solidFill>
              </a:rPr>
              <a:t>sendiri</a:t>
            </a:r>
            <a:r>
              <a:rPr lang="en-US" sz="2200" dirty="0">
                <a:solidFill>
                  <a:srgbClr val="002060"/>
                </a:solidFill>
              </a:rPr>
              <a:t> </a:t>
            </a:r>
            <a:r>
              <a:rPr lang="en-US" sz="2200" dirty="0" err="1">
                <a:solidFill>
                  <a:srgbClr val="002060"/>
                </a:solidFill>
              </a:rPr>
              <a:t>Kartu</a:t>
            </a:r>
            <a:r>
              <a:rPr lang="en-US" sz="2200" dirty="0">
                <a:solidFill>
                  <a:srgbClr val="002060"/>
                </a:solidFill>
              </a:rPr>
              <a:t> </a:t>
            </a:r>
            <a:r>
              <a:rPr lang="en-US" sz="2200" dirty="0" err="1">
                <a:solidFill>
                  <a:srgbClr val="002060"/>
                </a:solidFill>
              </a:rPr>
              <a:t>Kendali</a:t>
            </a:r>
            <a:r>
              <a:rPr lang="en-US" sz="2200" dirty="0">
                <a:solidFill>
                  <a:srgbClr val="002060"/>
                </a:solidFill>
              </a:rPr>
              <a:t> </a:t>
            </a:r>
            <a:r>
              <a:rPr lang="en-US" sz="2200" dirty="0" err="1">
                <a:solidFill>
                  <a:srgbClr val="002060"/>
                </a:solidFill>
              </a:rPr>
              <a:t>Jentik</a:t>
            </a:r>
            <a:r>
              <a:rPr lang="en-US" sz="2200" dirty="0" smtClean="0">
                <a:solidFill>
                  <a:srgbClr val="002060"/>
                </a:solidFill>
              </a:rPr>
              <a:t>.</a:t>
            </a:r>
            <a:endParaRPr lang="en-US" sz="2200" dirty="0">
              <a:solidFill>
                <a:srgbClr val="002060"/>
              </a:solidFill>
            </a:endParaRPr>
          </a:p>
        </p:txBody>
      </p:sp>
      <p:pic>
        <p:nvPicPr>
          <p:cNvPr id="19" name="Picture 20" descr="muarabadak-kaderjumantik1.jpg"/>
          <p:cNvPicPr>
            <a:picLocks noChangeAspect="1"/>
          </p:cNvPicPr>
          <p:nvPr/>
        </p:nvPicPr>
        <p:blipFill>
          <a:blip r:embed="rId7" cstate="print"/>
          <a:srcRect/>
          <a:stretch>
            <a:fillRect/>
          </a:stretch>
        </p:blipFill>
        <p:spPr bwMode="auto">
          <a:xfrm>
            <a:off x="5231593" y="5218191"/>
            <a:ext cx="1928826" cy="1458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6" name="TextBox 19"/>
          <p:cNvSpPr txBox="1">
            <a:spLocks noChangeArrowheads="1"/>
          </p:cNvSpPr>
          <p:nvPr/>
        </p:nvSpPr>
        <p:spPr bwMode="auto">
          <a:xfrm>
            <a:off x="7429500" y="428625"/>
            <a:ext cx="1543050" cy="461963"/>
          </a:xfrm>
          <a:prstGeom prst="rect">
            <a:avLst/>
          </a:prstGeom>
          <a:noFill/>
          <a:ln w="9525">
            <a:noFill/>
            <a:miter lim="800000"/>
            <a:headEnd/>
            <a:tailEnd/>
          </a:ln>
        </p:spPr>
        <p:txBody>
          <a:bodyPr wrap="none">
            <a:spAutoFit/>
          </a:bodyPr>
          <a:lstStyle/>
          <a:p>
            <a:r>
              <a:rPr lang="en-US" sz="2400" i="1">
                <a:solidFill>
                  <a:schemeClr val="bg1"/>
                </a:solidFill>
                <a:latin typeface="Myriad Pro" pitchFamily="34" charset="0"/>
              </a:rPr>
              <a:t>STOP DBD</a:t>
            </a:r>
          </a:p>
        </p:txBody>
      </p:sp>
      <p:sp>
        <p:nvSpPr>
          <p:cNvPr id="14349" name="Rectangle 7"/>
          <p:cNvSpPr>
            <a:spLocks noChangeArrowheads="1"/>
          </p:cNvSpPr>
          <p:nvPr/>
        </p:nvSpPr>
        <p:spPr bwMode="auto">
          <a:xfrm>
            <a:off x="3213847" y="428625"/>
            <a:ext cx="3879103" cy="461665"/>
          </a:xfrm>
          <a:prstGeom prst="rect">
            <a:avLst/>
          </a:prstGeom>
          <a:noFill/>
          <a:ln w="9525">
            <a:noFill/>
            <a:miter lim="800000"/>
            <a:headEnd/>
            <a:tailEnd/>
          </a:ln>
        </p:spPr>
        <p:txBody>
          <a:bodyPr wrap="square">
            <a:spAutoFit/>
          </a:bodyPr>
          <a:lstStyle/>
          <a:p>
            <a:pPr>
              <a:defRPr/>
            </a:pPr>
            <a:r>
              <a:rPr lang="id-ID" sz="2400" b="1" dirty="0" smtClean="0">
                <a:solidFill>
                  <a:schemeClr val="bg1"/>
                </a:solidFill>
                <a:effectLst>
                  <a:outerShdw blurRad="38100" dist="38100" dir="2700000" algn="tl">
                    <a:srgbClr val="000000">
                      <a:alpha val="43137"/>
                    </a:srgbClr>
                  </a:outerShdw>
                </a:effectLst>
                <a:latin typeface="Myriad Pro Light" pitchFamily="34" charset="0"/>
              </a:rPr>
              <a:t>JU</a:t>
            </a:r>
            <a:r>
              <a:rPr lang="en-US" sz="2400" b="1" dirty="0" smtClean="0">
                <a:solidFill>
                  <a:schemeClr val="bg1"/>
                </a:solidFill>
                <a:effectLst>
                  <a:outerShdw blurRad="38100" dist="38100" dir="2700000" algn="tl">
                    <a:srgbClr val="000000">
                      <a:alpha val="43137"/>
                    </a:srgbClr>
                  </a:outerShdw>
                </a:effectLst>
                <a:latin typeface="Myriad Pro Light" pitchFamily="34" charset="0"/>
              </a:rPr>
              <a:t>MANTIK</a:t>
            </a:r>
            <a:r>
              <a:rPr lang="id-ID" sz="2400" b="1" dirty="0" smtClean="0">
                <a:solidFill>
                  <a:schemeClr val="bg1"/>
                </a:solidFill>
                <a:effectLst>
                  <a:outerShdw blurRad="38100" dist="38100" dir="2700000" algn="tl">
                    <a:srgbClr val="000000">
                      <a:alpha val="43137"/>
                    </a:srgbClr>
                  </a:outerShdw>
                </a:effectLst>
                <a:latin typeface="Myriad Pro Light" pitchFamily="34" charset="0"/>
              </a:rPr>
              <a:t> MANDIRI</a:t>
            </a:r>
            <a:endParaRPr lang="en-US" sz="2400" b="1" dirty="0">
              <a:solidFill>
                <a:schemeClr val="bg1"/>
              </a:solidFill>
              <a:effectLst>
                <a:outerShdw blurRad="38100" dist="38100" dir="2700000" algn="tl">
                  <a:srgbClr val="000000">
                    <a:alpha val="43137"/>
                  </a:srgbClr>
                </a:outerShdw>
              </a:effectLst>
              <a:latin typeface="Myriad Pro Light" pitchFamily="34" charset="0"/>
            </a:endParaRPr>
          </a:p>
        </p:txBody>
      </p:sp>
      <p:cxnSp>
        <p:nvCxnSpPr>
          <p:cNvPr id="15" name="Straight Connector 14"/>
          <p:cNvCxnSpPr/>
          <p:nvPr/>
        </p:nvCxnSpPr>
        <p:spPr>
          <a:xfrm>
            <a:off x="3276600" y="428625"/>
            <a:ext cx="2958353"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logo_fix_nyamuk2.png"/>
          <p:cNvPicPr>
            <a:picLocks noChangeAspect="1"/>
          </p:cNvPicPr>
          <p:nvPr/>
        </p:nvPicPr>
        <p:blipFill>
          <a:blip r:embed="rId8" cstate="print"/>
          <a:stretch>
            <a:fillRect/>
          </a:stretch>
        </p:blipFill>
        <p:spPr>
          <a:xfrm>
            <a:off x="921005" y="37753"/>
            <a:ext cx="1476375" cy="1079500"/>
          </a:xfrm>
          <a:prstGeom prst="rect">
            <a:avLst/>
          </a:prstGeom>
          <a:ln>
            <a:noFill/>
          </a:ln>
          <a:effectLst>
            <a:outerShdw blurRad="292100" dist="139700" dir="2700000" algn="tl" rotWithShape="0">
              <a:srgbClr val="333333">
                <a:alpha val="65000"/>
              </a:srgbClr>
            </a:outerShdw>
          </a:effectLst>
        </p:spPr>
      </p:pic>
      <p:pic>
        <p:nvPicPr>
          <p:cNvPr id="13329" name="Picture 14" descr="Jentik2"/>
          <p:cNvPicPr>
            <a:picLocks noChangeAspect="1" noChangeArrowheads="1"/>
          </p:cNvPicPr>
          <p:nvPr/>
        </p:nvPicPr>
        <p:blipFill>
          <a:blip r:embed="rId9" cstate="print"/>
          <a:srcRect/>
          <a:stretch>
            <a:fillRect/>
          </a:stretch>
        </p:blipFill>
        <p:spPr bwMode="auto">
          <a:xfrm>
            <a:off x="7740650" y="2492375"/>
            <a:ext cx="306388" cy="423863"/>
          </a:xfrm>
          <a:prstGeom prst="rect">
            <a:avLst/>
          </a:prstGeom>
          <a:noFill/>
          <a:ln w="9525">
            <a:noFill/>
            <a:miter lim="800000"/>
            <a:headEnd/>
            <a:tailEnd/>
          </a:ln>
        </p:spPr>
      </p:pic>
      <p:pic>
        <p:nvPicPr>
          <p:cNvPr id="13330" name="Picture 21" descr="Jentik2"/>
          <p:cNvPicPr>
            <a:picLocks noChangeAspect="1" noChangeArrowheads="1"/>
          </p:cNvPicPr>
          <p:nvPr/>
        </p:nvPicPr>
        <p:blipFill>
          <a:blip r:embed="rId10" cstate="print"/>
          <a:srcRect/>
          <a:stretch>
            <a:fillRect/>
          </a:stretch>
        </p:blipFill>
        <p:spPr bwMode="auto">
          <a:xfrm>
            <a:off x="7439025" y="2349500"/>
            <a:ext cx="373063" cy="450850"/>
          </a:xfrm>
          <a:prstGeom prst="rect">
            <a:avLst/>
          </a:prstGeom>
          <a:noFill/>
          <a:ln w="9525">
            <a:noFill/>
            <a:miter lim="800000"/>
            <a:headEnd/>
            <a:tailEnd/>
          </a:ln>
        </p:spPr>
      </p:pic>
      <p:sp>
        <p:nvSpPr>
          <p:cNvPr id="19473" name="Freeform 19"/>
          <p:cNvSpPr>
            <a:spLocks/>
          </p:cNvSpPr>
          <p:nvPr/>
        </p:nvSpPr>
        <p:spPr bwMode="auto">
          <a:xfrm>
            <a:off x="7380288" y="2060575"/>
            <a:ext cx="863600" cy="1081088"/>
          </a:xfrm>
          <a:custGeom>
            <a:avLst/>
            <a:gdLst>
              <a:gd name="T0" fmla="*/ 0 w 544"/>
              <a:gd name="T1" fmla="*/ 2147483647 h 545"/>
              <a:gd name="T2" fmla="*/ 2147483647 w 544"/>
              <a:gd name="T3" fmla="*/ 2147483647 h 545"/>
              <a:gd name="T4" fmla="*/ 2147483647 w 544"/>
              <a:gd name="T5" fmla="*/ 2147483647 h 545"/>
              <a:gd name="T6" fmla="*/ 2147483647 w 544"/>
              <a:gd name="T7" fmla="*/ 0 h 545"/>
              <a:gd name="T8" fmla="*/ 0 60000 65536"/>
              <a:gd name="T9" fmla="*/ 0 60000 65536"/>
              <a:gd name="T10" fmla="*/ 0 60000 65536"/>
              <a:gd name="T11" fmla="*/ 0 60000 65536"/>
              <a:gd name="T12" fmla="*/ 0 w 544"/>
              <a:gd name="T13" fmla="*/ 0 h 545"/>
              <a:gd name="T14" fmla="*/ 544 w 544"/>
              <a:gd name="T15" fmla="*/ 545 h 545"/>
            </a:gdLst>
            <a:ahLst/>
            <a:cxnLst>
              <a:cxn ang="T8">
                <a:pos x="T0" y="T1"/>
              </a:cxn>
              <a:cxn ang="T9">
                <a:pos x="T2" y="T3"/>
              </a:cxn>
              <a:cxn ang="T10">
                <a:pos x="T4" y="T5"/>
              </a:cxn>
              <a:cxn ang="T11">
                <a:pos x="T6" y="T7"/>
              </a:cxn>
            </a:cxnLst>
            <a:rect l="T12" t="T13" r="T14" b="T15"/>
            <a:pathLst>
              <a:path w="544" h="545">
                <a:moveTo>
                  <a:pt x="0" y="46"/>
                </a:moveTo>
                <a:lnTo>
                  <a:pt x="136" y="545"/>
                </a:lnTo>
                <a:lnTo>
                  <a:pt x="454" y="545"/>
                </a:lnTo>
                <a:lnTo>
                  <a:pt x="544" y="0"/>
                </a:lnTo>
              </a:path>
            </a:pathLst>
          </a:custGeom>
          <a:noFill/>
          <a:ln w="9525">
            <a:solidFill>
              <a:schemeClr val="tx1"/>
            </a:solidFill>
            <a:round/>
            <a:headEnd/>
            <a:tailEnd/>
          </a:ln>
        </p:spPr>
        <p:txBody>
          <a:bodyPr/>
          <a:lstStyle/>
          <a:p>
            <a:endParaRPr lang="en-US"/>
          </a:p>
        </p:txBody>
      </p:sp>
      <p:sp>
        <p:nvSpPr>
          <p:cNvPr id="19474" name="Freeform 20"/>
          <p:cNvSpPr>
            <a:spLocks/>
          </p:cNvSpPr>
          <p:nvPr/>
        </p:nvSpPr>
        <p:spPr bwMode="auto">
          <a:xfrm>
            <a:off x="7380288" y="2192338"/>
            <a:ext cx="792162" cy="157162"/>
          </a:xfrm>
          <a:custGeom>
            <a:avLst/>
            <a:gdLst>
              <a:gd name="T0" fmla="*/ 0 w 499"/>
              <a:gd name="T1" fmla="*/ 2147483647 h 99"/>
              <a:gd name="T2" fmla="*/ 2147483647 w 499"/>
              <a:gd name="T3" fmla="*/ 2147483647 h 99"/>
              <a:gd name="T4" fmla="*/ 2147483647 w 499"/>
              <a:gd name="T5" fmla="*/ 2147483647 h 99"/>
              <a:gd name="T6" fmla="*/ 2147483647 w 499"/>
              <a:gd name="T7" fmla="*/ 2147483647 h 99"/>
              <a:gd name="T8" fmla="*/ 2147483647 w 499"/>
              <a:gd name="T9" fmla="*/ 2147483647 h 99"/>
              <a:gd name="T10" fmla="*/ 2147483647 w 499"/>
              <a:gd name="T11" fmla="*/ 2147483647 h 99"/>
              <a:gd name="T12" fmla="*/ 2147483647 w 499"/>
              <a:gd name="T13" fmla="*/ 2147483647 h 99"/>
              <a:gd name="T14" fmla="*/ 2147483647 w 499"/>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499"/>
              <a:gd name="T25" fmla="*/ 0 h 99"/>
              <a:gd name="T26" fmla="*/ 499 w 49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9" h="99">
                <a:moveTo>
                  <a:pt x="0" y="8"/>
                </a:moveTo>
                <a:cubicBezTo>
                  <a:pt x="30" y="53"/>
                  <a:pt x="61" y="99"/>
                  <a:pt x="91" y="99"/>
                </a:cubicBezTo>
                <a:cubicBezTo>
                  <a:pt x="121" y="99"/>
                  <a:pt x="151" y="8"/>
                  <a:pt x="181" y="8"/>
                </a:cubicBezTo>
                <a:cubicBezTo>
                  <a:pt x="211" y="8"/>
                  <a:pt x="249" y="99"/>
                  <a:pt x="272" y="99"/>
                </a:cubicBezTo>
                <a:cubicBezTo>
                  <a:pt x="295" y="99"/>
                  <a:pt x="295" y="8"/>
                  <a:pt x="318" y="8"/>
                </a:cubicBezTo>
                <a:cubicBezTo>
                  <a:pt x="341" y="8"/>
                  <a:pt x="385" y="99"/>
                  <a:pt x="408" y="99"/>
                </a:cubicBezTo>
                <a:cubicBezTo>
                  <a:pt x="431" y="99"/>
                  <a:pt x="439" y="16"/>
                  <a:pt x="454" y="8"/>
                </a:cubicBezTo>
                <a:cubicBezTo>
                  <a:pt x="469" y="0"/>
                  <a:pt x="484" y="26"/>
                  <a:pt x="499" y="53"/>
                </a:cubicBezTo>
              </a:path>
            </a:pathLst>
          </a:custGeom>
          <a:noFill/>
          <a:ln w="9525">
            <a:solidFill>
              <a:schemeClr val="tx1"/>
            </a:solidFill>
            <a:round/>
            <a:headEnd/>
            <a:tailEnd/>
          </a:ln>
        </p:spPr>
        <p:txBody>
          <a:bodyPr/>
          <a:lstStyle/>
          <a:p>
            <a:endParaRPr lang="en-US"/>
          </a:p>
        </p:txBody>
      </p:sp>
      <p:sp>
        <p:nvSpPr>
          <p:cNvPr id="19475" name="Freeform 25"/>
          <p:cNvSpPr>
            <a:spLocks/>
          </p:cNvSpPr>
          <p:nvPr/>
        </p:nvSpPr>
        <p:spPr bwMode="auto">
          <a:xfrm>
            <a:off x="7510463" y="908050"/>
            <a:ext cx="633412" cy="806450"/>
          </a:xfrm>
          <a:custGeom>
            <a:avLst/>
            <a:gdLst>
              <a:gd name="T0" fmla="*/ 2147483647 w 363"/>
              <a:gd name="T1" fmla="*/ 0 h 499"/>
              <a:gd name="T2" fmla="*/ 2147483647 w 363"/>
              <a:gd name="T3" fmla="*/ 0 h 499"/>
              <a:gd name="T4" fmla="*/ 2147483647 w 363"/>
              <a:gd name="T5" fmla="*/ 2147483647 h 499"/>
              <a:gd name="T6" fmla="*/ 2147483647 w 363"/>
              <a:gd name="T7" fmla="*/ 2147483647 h 499"/>
              <a:gd name="T8" fmla="*/ 2147483647 w 363"/>
              <a:gd name="T9" fmla="*/ 2147483647 h 499"/>
              <a:gd name="T10" fmla="*/ 0 w 363"/>
              <a:gd name="T11" fmla="*/ 2147483647 h 499"/>
              <a:gd name="T12" fmla="*/ 2147483647 w 363"/>
              <a:gd name="T13" fmla="*/ 0 h 499"/>
              <a:gd name="T14" fmla="*/ 0 60000 65536"/>
              <a:gd name="T15" fmla="*/ 0 60000 65536"/>
              <a:gd name="T16" fmla="*/ 0 60000 65536"/>
              <a:gd name="T17" fmla="*/ 0 60000 65536"/>
              <a:gd name="T18" fmla="*/ 0 60000 65536"/>
              <a:gd name="T19" fmla="*/ 0 60000 65536"/>
              <a:gd name="T20" fmla="*/ 0 60000 65536"/>
              <a:gd name="T21" fmla="*/ 0 w 363"/>
              <a:gd name="T22" fmla="*/ 0 h 499"/>
              <a:gd name="T23" fmla="*/ 363 w 363"/>
              <a:gd name="T24" fmla="*/ 499 h 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499">
                <a:moveTo>
                  <a:pt x="45" y="0"/>
                </a:moveTo>
                <a:lnTo>
                  <a:pt x="363" y="0"/>
                </a:lnTo>
                <a:lnTo>
                  <a:pt x="272" y="499"/>
                </a:lnTo>
                <a:lnTo>
                  <a:pt x="45" y="454"/>
                </a:lnTo>
                <a:lnTo>
                  <a:pt x="90" y="409"/>
                </a:lnTo>
                <a:lnTo>
                  <a:pt x="0" y="363"/>
                </a:lnTo>
                <a:lnTo>
                  <a:pt x="45" y="0"/>
                </a:lnTo>
                <a:close/>
              </a:path>
            </a:pathLst>
          </a:custGeom>
          <a:solidFill>
            <a:schemeClr val="bg1"/>
          </a:solidFill>
          <a:ln w="9525">
            <a:noFill/>
            <a:round/>
            <a:headEnd/>
            <a:tailEnd/>
          </a:ln>
        </p:spPr>
        <p:txBody>
          <a:bodyPr/>
          <a:lstStyle/>
          <a:p>
            <a:endParaRPr lang="en-US"/>
          </a:p>
        </p:txBody>
      </p:sp>
      <p:cxnSp>
        <p:nvCxnSpPr>
          <p:cNvPr id="25" name="Straight Connector 24"/>
          <p:cNvCxnSpPr/>
          <p:nvPr/>
        </p:nvCxnSpPr>
        <p:spPr>
          <a:xfrm>
            <a:off x="3276600" y="838199"/>
            <a:ext cx="2958353"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47" presetClass="path" presetSubtype="0" accel="50000" decel="50000" fill="hold" nodeType="afterEffect">
                                  <p:stCondLst>
                                    <p:cond delay="0"/>
                                  </p:stCondLst>
                                  <p:childTnLst>
                                    <p:animMotion origin="layout" path="M -0.00416 -0.00902 C -0.00416 0.02223 -0.00347 0.04491 -0.0026 0.04491 C -0.00208 0.04491 -0.00156 0.02223 -0.00138 -0.00902 C -0.00104 0.02223 -0.00034 0.04491 0.00018 0.04491 C 0.00105 0.04491 0.00157 0.02223 0.00174 -0.00902 C 0.00209 0.02223 0.00261 0.04491 0.0033 0.04491 C 0.00382 0.04491 0.00469 0.02223 0.00487 -0.00902 C 0.00521 0.02223 0.00573 0.04491 0.00643 0.04491 C 0.00695 0.04491 0.00782 0.02223 0.00816 -0.00902 C 0.00816 0.02223 0.00886 0.04491 0.00973 0.04491 C 0.01025 0.04491 0.01077 0.02223 0.01094 -0.00902 C 0.01129 0.02223 0.01198 0.04491 0.0125 0.04491 C 0.01337 0.04491 0.01389 0.02223 0.01407 -0.00902 C 0.01441 0.02223 0.01493 0.04491 0.01563 0.04491 C 0.01615 0.04491 0.01702 0.02223 0.01719 -0.00902 C 0.01754 0.02223 0.01806 0.04491 0.01875 0.04491 C 0.01928 0.04491 0.02014 0.02223 0.02049 -0.00902 " pathEditMode="relative" rAng="0" ptsTypes="fffffffffffffffff">
                                      <p:cBhvr>
                                        <p:cTn id="9" dur="2000" fill="hold"/>
                                        <p:tgtEl>
                                          <p:spTgt spid="13330"/>
                                        </p:tgtEl>
                                        <p:attrNameLst>
                                          <p:attrName>ppt_x</p:attrName>
                                          <p:attrName>ppt_y</p:attrName>
                                        </p:attrNameLst>
                                      </p:cBhvr>
                                      <p:rCtr x="1200" y="2700"/>
                                    </p:animMotion>
                                  </p:childTnLst>
                                </p:cTn>
                              </p:par>
                            </p:childTnLst>
                          </p:cTn>
                        </p:par>
                        <p:par>
                          <p:cTn id="10" fill="hold">
                            <p:stCondLst>
                              <p:cond delay="3000"/>
                            </p:stCondLst>
                            <p:childTnLst>
                              <p:par>
                                <p:cTn id="11" presetID="47" presetClass="path" presetSubtype="0" accel="50000" decel="50000" fill="hold" nodeType="afterEffect">
                                  <p:stCondLst>
                                    <p:cond delay="0"/>
                                  </p:stCondLst>
                                  <p:childTnLst>
                                    <p:animMotion origin="layout" path="M -0.00868 -0.0412 C -0.00868 -0.01852 -0.00798 -0.00208 -0.00729 -0.00208 C -0.0066 -0.00208 -0.00607 -0.01852 -0.0059 -0.0412 C -0.00555 -0.01852 -0.00503 -0.00208 -0.00434 -0.00208 C -0.00382 -0.00208 -0.00312 -0.01852 -0.00295 -0.0412 C -0.00278 -0.01852 -0.00208 -0.00208 -0.00139 -0.00208 C -0.00087 -0.00208 -0.00017 -0.01852 -1.94444E-6 -0.0412 C 0.00018 -0.01852 0.00087 -0.00208 0.00139 -0.00208 C 0.00209 -0.00208 0.00278 -0.01852 0.00295 -0.0412 C 0.00313 -0.01852 0.00382 -0.00208 0.00434 -0.00208 C 0.00504 -0.00208 0.00573 -0.01852 0.0059 -0.0412 C 0.00608 -0.01852 0.00677 -0.00208 0.00729 -0.00208 C 0.00799 -0.00208 0.00851 -0.01852 0.00886 -0.0412 C 0.00903 -0.01852 0.00955 -0.00208 0.01025 -0.00208 C 0.01094 -0.00208 0.01163 -0.01852 0.01163 -0.0412 C 0.01198 -0.01852 0.0125 -0.00208 0.01337 -0.00208 C 0.01406 -0.00208 0.01459 -0.01852 0.01493 -0.0412 " pathEditMode="relative" rAng="0" ptsTypes="fffffffffffffffff">
                                      <p:cBhvr>
                                        <p:cTn id="12" dur="2000" fill="hold"/>
                                        <p:tgtEl>
                                          <p:spTgt spid="13329"/>
                                        </p:tgtEl>
                                        <p:attrNameLst>
                                          <p:attrName>ppt_x</p:attrName>
                                          <p:attrName>ppt_y</p:attrName>
                                        </p:attrNameLst>
                                      </p:cBhvr>
                                      <p:rCtr x="1200" y="1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19138" y="1411288"/>
            <a:ext cx="4310062"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61950" indent="-3619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ct val="50000"/>
              </a:spcBef>
              <a:buClr>
                <a:schemeClr val="accent2"/>
              </a:buClr>
              <a:buSzPct val="80000"/>
              <a:buFont typeface="Wingdings" panose="05000000000000000000" pitchFamily="2" charset="2"/>
              <a:buChar char="l"/>
            </a:pPr>
            <a:r>
              <a:rPr lang="en-US" sz="2400" b="1" dirty="0" err="1">
                <a:solidFill>
                  <a:srgbClr val="C00000"/>
                </a:solidFill>
              </a:rPr>
              <a:t>Menguras</a:t>
            </a:r>
            <a:r>
              <a:rPr lang="en-US" sz="2400" b="1" dirty="0">
                <a:solidFill>
                  <a:srgbClr val="C00000"/>
                </a:solidFill>
              </a:rPr>
              <a:t> </a:t>
            </a:r>
            <a:r>
              <a:rPr lang="id-ID" sz="2400" b="1" dirty="0">
                <a:solidFill>
                  <a:srgbClr val="C00000"/>
                </a:solidFill>
              </a:rPr>
              <a:t> </a:t>
            </a:r>
            <a:r>
              <a:rPr lang="en-US" sz="2400" b="1" dirty="0">
                <a:solidFill>
                  <a:srgbClr val="002060"/>
                </a:solidFill>
              </a:rPr>
              <a:t>TPA  </a:t>
            </a:r>
            <a:r>
              <a:rPr lang="en-US" sz="2400" b="1" dirty="0" err="1">
                <a:solidFill>
                  <a:srgbClr val="002060"/>
                </a:solidFill>
              </a:rPr>
              <a:t>seminggu</a:t>
            </a:r>
            <a:r>
              <a:rPr lang="en-US" sz="2400" b="1" dirty="0">
                <a:solidFill>
                  <a:srgbClr val="002060"/>
                </a:solidFill>
              </a:rPr>
              <a:t> </a:t>
            </a:r>
            <a:r>
              <a:rPr lang="en-US" sz="2400" b="1" dirty="0" err="1">
                <a:solidFill>
                  <a:srgbClr val="002060"/>
                </a:solidFill>
              </a:rPr>
              <a:t>sekali</a:t>
            </a:r>
            <a:r>
              <a:rPr lang="en-US" sz="2400" b="1" dirty="0">
                <a:solidFill>
                  <a:srgbClr val="002060"/>
                </a:solidFill>
              </a:rPr>
              <a:t> </a:t>
            </a:r>
            <a:r>
              <a:rPr lang="id-ID" sz="2400" b="1" dirty="0">
                <a:solidFill>
                  <a:srgbClr val="002060"/>
                </a:solidFill>
              </a:rPr>
              <a:t> </a:t>
            </a:r>
            <a:r>
              <a:rPr lang="en-US" sz="2400" b="1" dirty="0" err="1">
                <a:solidFill>
                  <a:srgbClr val="002060"/>
                </a:solidFill>
              </a:rPr>
              <a:t>secara</a:t>
            </a:r>
            <a:r>
              <a:rPr lang="en-US" sz="2400" b="1" dirty="0">
                <a:solidFill>
                  <a:srgbClr val="002060"/>
                </a:solidFill>
              </a:rPr>
              <a:t> </a:t>
            </a:r>
            <a:r>
              <a:rPr lang="en-US" sz="2400" b="1" dirty="0" err="1">
                <a:solidFill>
                  <a:srgbClr val="002060"/>
                </a:solidFill>
              </a:rPr>
              <a:t>teratur</a:t>
            </a:r>
            <a:endParaRPr lang="en-US" sz="2400" b="1" dirty="0">
              <a:solidFill>
                <a:srgbClr val="002060"/>
              </a:solidFill>
            </a:endParaRPr>
          </a:p>
          <a:p>
            <a:pPr>
              <a:lnSpc>
                <a:spcPct val="150000"/>
              </a:lnSpc>
              <a:spcBef>
                <a:spcPct val="50000"/>
              </a:spcBef>
              <a:buClr>
                <a:schemeClr val="accent2"/>
              </a:buClr>
              <a:buSzPct val="80000"/>
              <a:buFont typeface="Wingdings" panose="05000000000000000000" pitchFamily="2" charset="2"/>
              <a:buChar char="l"/>
            </a:pPr>
            <a:r>
              <a:rPr lang="en-US" sz="2400" b="1" dirty="0" err="1">
                <a:solidFill>
                  <a:srgbClr val="C00000"/>
                </a:solidFill>
                <a:latin typeface="Times New Roman" panose="02020603050405020304" pitchFamily="18" charset="0"/>
              </a:rPr>
              <a:t>Menutup</a:t>
            </a:r>
            <a:r>
              <a:rPr lang="en-US" sz="2400" b="1" dirty="0">
                <a:solidFill>
                  <a:schemeClr val="hlink"/>
                </a:solidFill>
                <a:latin typeface="Times New Roman" panose="02020603050405020304" pitchFamily="18" charset="0"/>
              </a:rPr>
              <a:t> </a:t>
            </a:r>
            <a:r>
              <a:rPr lang="id-ID" sz="2400" b="1" dirty="0">
                <a:solidFill>
                  <a:schemeClr val="hlink"/>
                </a:solidFill>
                <a:latin typeface="Times New Roman" panose="02020603050405020304" pitchFamily="18" charset="0"/>
              </a:rPr>
              <a:t> </a:t>
            </a:r>
            <a:r>
              <a:rPr lang="en-US" sz="2400" b="1" dirty="0" err="1">
                <a:latin typeface="Times New Roman" panose="02020603050405020304" pitchFamily="18" charset="0"/>
              </a:rPr>
              <a:t>rapat</a:t>
            </a:r>
            <a:r>
              <a:rPr lang="en-US" sz="2400" b="1" dirty="0">
                <a:latin typeface="Times New Roman" panose="02020603050405020304" pitchFamily="18" charset="0"/>
              </a:rPr>
              <a:t> TPA</a:t>
            </a:r>
            <a:endParaRPr lang="en-US" sz="2400" b="1" dirty="0">
              <a:solidFill>
                <a:schemeClr val="hlink"/>
              </a:solidFill>
              <a:latin typeface="Times New Roman" panose="02020603050405020304" pitchFamily="18" charset="0"/>
            </a:endParaRPr>
          </a:p>
          <a:p>
            <a:pPr>
              <a:lnSpc>
                <a:spcPct val="150000"/>
              </a:lnSpc>
              <a:spcBef>
                <a:spcPct val="50000"/>
              </a:spcBef>
              <a:buClr>
                <a:schemeClr val="accent2"/>
              </a:buClr>
              <a:buSzPct val="80000"/>
              <a:buFont typeface="Wingdings" panose="05000000000000000000" pitchFamily="2" charset="2"/>
              <a:buChar char="l"/>
            </a:pPr>
            <a:r>
              <a:rPr kumimoji="1" lang="en-US" sz="2400" b="1" dirty="0" err="1" smtClean="0">
                <a:solidFill>
                  <a:srgbClr val="C00000"/>
                </a:solidFill>
              </a:rPr>
              <a:t>Mengubur</a:t>
            </a:r>
            <a:r>
              <a:rPr kumimoji="1" lang="id-ID" sz="2400" b="1" dirty="0" smtClean="0">
                <a:solidFill>
                  <a:srgbClr val="C00000"/>
                </a:solidFill>
              </a:rPr>
              <a:t>/ mendaur ulang</a:t>
            </a:r>
            <a:r>
              <a:rPr kumimoji="1" lang="en-US" sz="2400" b="1" dirty="0" smtClean="0"/>
              <a:t> </a:t>
            </a:r>
            <a:r>
              <a:rPr kumimoji="1" lang="en-US" sz="2400" b="1" dirty="0" err="1">
                <a:solidFill>
                  <a:srgbClr val="002060"/>
                </a:solidFill>
              </a:rPr>
              <a:t>barang</a:t>
            </a:r>
            <a:r>
              <a:rPr kumimoji="1" lang="en-US" sz="2400" b="1" dirty="0">
                <a:solidFill>
                  <a:srgbClr val="002060"/>
                </a:solidFill>
              </a:rPr>
              <a:t> </a:t>
            </a:r>
            <a:r>
              <a:rPr kumimoji="1" lang="en-US" sz="2400" b="1" dirty="0" err="1">
                <a:solidFill>
                  <a:srgbClr val="002060"/>
                </a:solidFill>
              </a:rPr>
              <a:t>bekas</a:t>
            </a:r>
            <a:r>
              <a:rPr kumimoji="1" lang="en-US" sz="2400" b="1" dirty="0">
                <a:solidFill>
                  <a:srgbClr val="002060"/>
                </a:solidFill>
              </a:rPr>
              <a:t> yang  </a:t>
            </a:r>
            <a:r>
              <a:rPr kumimoji="1" lang="en-US" sz="2400" b="1" dirty="0" err="1">
                <a:solidFill>
                  <a:srgbClr val="002060"/>
                </a:solidFill>
              </a:rPr>
              <a:t>dapat</a:t>
            </a:r>
            <a:r>
              <a:rPr kumimoji="1" lang="en-US" sz="2400" b="1" dirty="0">
                <a:solidFill>
                  <a:srgbClr val="002060"/>
                </a:solidFill>
              </a:rPr>
              <a:t> </a:t>
            </a:r>
            <a:r>
              <a:rPr kumimoji="1" lang="en-US" sz="2400" b="1" dirty="0" err="1">
                <a:solidFill>
                  <a:srgbClr val="002060"/>
                </a:solidFill>
              </a:rPr>
              <a:t>menampung</a:t>
            </a:r>
            <a:r>
              <a:rPr kumimoji="1" lang="en-US" sz="2400" b="1" dirty="0">
                <a:solidFill>
                  <a:srgbClr val="002060"/>
                </a:solidFill>
              </a:rPr>
              <a:t> air </a:t>
            </a:r>
            <a:r>
              <a:rPr kumimoji="1" lang="en-US" sz="2400" b="1" dirty="0" err="1">
                <a:solidFill>
                  <a:srgbClr val="002060"/>
                </a:solidFill>
              </a:rPr>
              <a:t>hujan</a:t>
            </a:r>
            <a:endParaRPr kumimoji="1" lang="en-US" sz="2400" b="1" dirty="0">
              <a:solidFill>
                <a:srgbClr val="002060"/>
              </a:solidFill>
            </a:endParaRPr>
          </a:p>
        </p:txBody>
      </p:sp>
      <p:pic>
        <p:nvPicPr>
          <p:cNvPr id="18435"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849907" y="1011238"/>
            <a:ext cx="4295774" cy="584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Rectangle 5"/>
          <p:cNvSpPr txBox="1">
            <a:spLocks noChangeArrowheads="1"/>
          </p:cNvSpPr>
          <p:nvPr/>
        </p:nvSpPr>
        <p:spPr bwMode="auto">
          <a:xfrm>
            <a:off x="0" y="0"/>
            <a:ext cx="9144000" cy="9906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53975"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6000" b="1">
                <a:solidFill>
                  <a:srgbClr val="C00000"/>
                </a:solidFill>
                <a:latin typeface="Berlin Sans FB" panose="020E0602020502020306" pitchFamily="34" charset="0"/>
                <a:ea typeface="Trebuchet MS" panose="020B0603020202020204" pitchFamily="34" charset="0"/>
                <a:cs typeface="Trebuchet MS" panose="020B0603020202020204" pitchFamily="34" charset="0"/>
              </a:rPr>
              <a:t>3 M Plus </a:t>
            </a:r>
            <a:r>
              <a:rPr lang="en-US" sz="6000" b="1">
                <a:solidFill>
                  <a:srgbClr val="C00000"/>
                </a:solidFill>
                <a:latin typeface="Berlin Sans FB" panose="020E0602020502020306" pitchFamily="34" charset="0"/>
                <a:ea typeface="Trebuchet MS" panose="020B0603020202020204" pitchFamily="34" charset="0"/>
                <a:cs typeface="Trebuchet MS" panose="020B0603020202020204" pitchFamily="34" charset="0"/>
              </a:rPr>
              <a:t>:</a:t>
            </a:r>
          </a:p>
        </p:txBody>
      </p:sp>
    </p:spTree>
    <p:extLst>
      <p:ext uri="{BB962C8B-B14F-4D97-AF65-F5344CB8AC3E}">
        <p14:creationId xmlns="" xmlns:p14="http://schemas.microsoft.com/office/powerpoint/2010/main" val="318796276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en-US" smtClean="0">
                <a:cs typeface="Trebuchet MS" panose="020B0603020202020204" pitchFamily="34" charset="0"/>
              </a:rPr>
              <a:t>   </a:t>
            </a:r>
            <a:endParaRPr lang="en-US" sz="6000" b="1" smtClean="0">
              <a:cs typeface="Trebuchet MS" panose="020B0603020202020204" pitchFamily="34" charset="0"/>
            </a:endParaRPr>
          </a:p>
        </p:txBody>
      </p:sp>
      <p:sp>
        <p:nvSpPr>
          <p:cNvPr id="19459" name="Rectangle 3"/>
          <p:cNvSpPr>
            <a:spLocks noGrp="1"/>
          </p:cNvSpPr>
          <p:nvPr>
            <p:ph type="body" sz="half" idx="1"/>
          </p:nvPr>
        </p:nvSpPr>
        <p:spPr>
          <a:xfrm>
            <a:off x="1354137" y="990600"/>
            <a:ext cx="4894263" cy="5867400"/>
          </a:xfrm>
        </p:spPr>
        <p:txBody>
          <a:bodyPr/>
          <a:lstStyle/>
          <a:p>
            <a:pPr eaLnBrk="1" hangingPunct="1"/>
            <a:r>
              <a:rPr lang="en-US" sz="2800" b="1" dirty="0" smtClean="0">
                <a:solidFill>
                  <a:srgbClr val="002060"/>
                </a:solidFill>
              </a:rPr>
              <a:t>LARVASIDASI</a:t>
            </a:r>
          </a:p>
          <a:p>
            <a:pPr eaLnBrk="1" hangingPunct="1"/>
            <a:r>
              <a:rPr lang="en-US" sz="2800" b="1" dirty="0" smtClean="0">
                <a:solidFill>
                  <a:srgbClr val="002060"/>
                </a:solidFill>
              </a:rPr>
              <a:t>PELIHARA IKAN</a:t>
            </a:r>
          </a:p>
          <a:p>
            <a:pPr eaLnBrk="1" hangingPunct="1"/>
            <a:r>
              <a:rPr lang="en-US" sz="2800" b="1" dirty="0" smtClean="0">
                <a:solidFill>
                  <a:srgbClr val="002060"/>
                </a:solidFill>
              </a:rPr>
              <a:t>REPELLANT</a:t>
            </a:r>
          </a:p>
          <a:p>
            <a:pPr eaLnBrk="1" hangingPunct="1"/>
            <a:r>
              <a:rPr lang="en-US" sz="2800" b="1" dirty="0" smtClean="0">
                <a:solidFill>
                  <a:srgbClr val="002060"/>
                </a:solidFill>
              </a:rPr>
              <a:t>OBAT NYAMUK BAKAR</a:t>
            </a:r>
          </a:p>
          <a:p>
            <a:pPr eaLnBrk="1" hangingPunct="1"/>
            <a:r>
              <a:rPr lang="en-US" sz="2800" b="1" dirty="0" smtClean="0">
                <a:solidFill>
                  <a:srgbClr val="002060"/>
                </a:solidFill>
              </a:rPr>
              <a:t>OBAT NYAMUK SEMPROT</a:t>
            </a:r>
          </a:p>
          <a:p>
            <a:pPr eaLnBrk="1" hangingPunct="1"/>
            <a:r>
              <a:rPr lang="en-US" sz="2800" b="1" dirty="0" smtClean="0">
                <a:solidFill>
                  <a:srgbClr val="002060"/>
                </a:solidFill>
              </a:rPr>
              <a:t>KAWAT KASA </a:t>
            </a:r>
          </a:p>
          <a:p>
            <a:pPr eaLnBrk="1" hangingPunct="1"/>
            <a:r>
              <a:rPr lang="en-US" sz="2800" b="1" dirty="0" smtClean="0">
                <a:solidFill>
                  <a:srgbClr val="002060"/>
                </a:solidFill>
              </a:rPr>
              <a:t>KELAMBU </a:t>
            </a:r>
          </a:p>
          <a:p>
            <a:pPr eaLnBrk="1" hangingPunct="1"/>
            <a:r>
              <a:rPr lang="en-US" sz="2800" b="1" dirty="0" smtClean="0">
                <a:solidFill>
                  <a:srgbClr val="002060"/>
                </a:solidFill>
              </a:rPr>
              <a:t>PAKAIAN PANJANG</a:t>
            </a:r>
          </a:p>
          <a:p>
            <a:pPr eaLnBrk="1" hangingPunct="1"/>
            <a:r>
              <a:rPr lang="en-US" sz="2800" b="1" dirty="0" smtClean="0">
                <a:solidFill>
                  <a:srgbClr val="002060"/>
                </a:solidFill>
              </a:rPr>
              <a:t>DLL</a:t>
            </a:r>
          </a:p>
        </p:txBody>
      </p:sp>
      <p:sp>
        <p:nvSpPr>
          <p:cNvPr id="19460" name="Rectangle 5"/>
          <p:cNvSpPr txBox="1">
            <a:spLocks noChangeArrowheads="1"/>
          </p:cNvSpPr>
          <p:nvPr/>
        </p:nvSpPr>
        <p:spPr bwMode="auto">
          <a:xfrm>
            <a:off x="0" y="0"/>
            <a:ext cx="5218113" cy="9906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53975"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6000" b="1">
                <a:solidFill>
                  <a:srgbClr val="C00000"/>
                </a:solidFill>
                <a:latin typeface="Berlin Sans FB" panose="020E0602020502020306" pitchFamily="34" charset="0"/>
                <a:ea typeface="Trebuchet MS" panose="020B0603020202020204" pitchFamily="34" charset="0"/>
                <a:cs typeface="Trebuchet MS" panose="020B0603020202020204" pitchFamily="34" charset="0"/>
              </a:rPr>
              <a:t>3 M Plus </a:t>
            </a:r>
            <a:r>
              <a:rPr lang="en-US" sz="6000" b="1">
                <a:solidFill>
                  <a:srgbClr val="C00000"/>
                </a:solidFill>
                <a:latin typeface="Berlin Sans FB" panose="020E0602020502020306" pitchFamily="34" charset="0"/>
                <a:ea typeface="Trebuchet MS" panose="020B0603020202020204" pitchFamily="34" charset="0"/>
                <a:cs typeface="Trebuchet MS" panose="020B0603020202020204" pitchFamily="34" charset="0"/>
              </a:rPr>
              <a:t>:</a:t>
            </a:r>
          </a:p>
        </p:txBody>
      </p:sp>
      <p:pic>
        <p:nvPicPr>
          <p:cNvPr id="19461"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18113" y="0"/>
            <a:ext cx="3925887" cy="314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2757524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en-US" smtClean="0">
                <a:cs typeface="Trebuchet MS" panose="020B0603020202020204" pitchFamily="34" charset="0"/>
              </a:rPr>
              <a:t>   </a:t>
            </a:r>
            <a:endParaRPr lang="en-US" sz="6000" b="1" smtClean="0">
              <a:cs typeface="Trebuchet MS" panose="020B0603020202020204" pitchFamily="34" charset="0"/>
            </a:endParaRPr>
          </a:p>
        </p:txBody>
      </p:sp>
      <p:sp>
        <p:nvSpPr>
          <p:cNvPr id="20483" name="Rectangle 5"/>
          <p:cNvSpPr txBox="1">
            <a:spLocks noChangeArrowheads="1"/>
          </p:cNvSpPr>
          <p:nvPr/>
        </p:nvSpPr>
        <p:spPr bwMode="auto">
          <a:xfrm>
            <a:off x="0" y="0"/>
            <a:ext cx="5218113" cy="9906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53975"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6000" b="1">
                <a:solidFill>
                  <a:srgbClr val="C00000"/>
                </a:solidFill>
                <a:latin typeface="Berlin Sans FB" panose="020E0602020502020306" pitchFamily="34" charset="0"/>
                <a:ea typeface="Trebuchet MS" panose="020B0603020202020204" pitchFamily="34" charset="0"/>
                <a:cs typeface="Trebuchet MS" panose="020B0603020202020204" pitchFamily="34" charset="0"/>
              </a:rPr>
              <a:t>3 M Plus </a:t>
            </a:r>
            <a:r>
              <a:rPr lang="en-US" sz="6000" b="1">
                <a:solidFill>
                  <a:srgbClr val="C00000"/>
                </a:solidFill>
                <a:latin typeface="Berlin Sans FB" panose="020E0602020502020306" pitchFamily="34" charset="0"/>
                <a:ea typeface="Trebuchet MS" panose="020B0603020202020204" pitchFamily="34" charset="0"/>
                <a:cs typeface="Trebuchet MS" panose="020B0603020202020204" pitchFamily="34" charset="0"/>
              </a:rPr>
              <a:t>:</a:t>
            </a:r>
          </a:p>
        </p:txBody>
      </p:sp>
      <p:pic>
        <p:nvPicPr>
          <p:cNvPr id="20484" name="Picture 6" descr="BARU 1.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2875" y="0"/>
            <a:ext cx="5191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5" name="Picture 7" descr="BARU.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000125"/>
            <a:ext cx="3959225" cy="585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5435598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219200" y="1371600"/>
            <a:ext cx="6553200" cy="3962400"/>
          </a:xfrm>
          <a:solidFill>
            <a:schemeClr val="accent2"/>
          </a:solidFill>
        </p:spPr>
        <p:txBody>
          <a:bodyPr/>
          <a:lstStyle/>
          <a:p>
            <a:pPr algn="ctr" eaLnBrk="1" hangingPunct="1">
              <a:buFontTx/>
              <a:buNone/>
            </a:pPr>
            <a:r>
              <a:rPr lang="en-US" sz="2800" dirty="0" smtClean="0">
                <a:solidFill>
                  <a:schemeClr val="bg1"/>
                </a:solidFill>
                <a:latin typeface="Comic Sans MS" pitchFamily="66" charset="0"/>
              </a:rPr>
              <a:t>CARA MEMBERANTAS NYAMUK PENULAR </a:t>
            </a:r>
          </a:p>
          <a:p>
            <a:pPr eaLnBrk="1" hangingPunct="1">
              <a:buFontTx/>
              <a:buNone/>
            </a:pPr>
            <a:endParaRPr lang="en-US" sz="2800" dirty="0" smtClean="0">
              <a:solidFill>
                <a:schemeClr val="bg1"/>
              </a:solidFill>
              <a:latin typeface="Comic Sans MS" pitchFamily="66" charset="0"/>
            </a:endParaRPr>
          </a:p>
          <a:p>
            <a:pPr eaLnBrk="1" hangingPunct="1">
              <a:buFontTx/>
              <a:buNone/>
            </a:pPr>
            <a:endParaRPr lang="en-US" sz="2800" dirty="0" smtClean="0">
              <a:latin typeface="Comic Sans MS" pitchFamily="66" charset="0"/>
            </a:endParaRPr>
          </a:p>
          <a:p>
            <a:pPr eaLnBrk="1" hangingPunct="1">
              <a:buFontTx/>
              <a:buNone/>
            </a:pPr>
            <a:endParaRPr lang="en-US" sz="2800" dirty="0" smtClean="0">
              <a:latin typeface="Comic Sans MS" pitchFamily="66" charset="0"/>
            </a:endParaRPr>
          </a:p>
          <a:p>
            <a:pPr marL="457200" lvl="1" indent="0" algn="ctr" eaLnBrk="1" hangingPunct="1">
              <a:buFontTx/>
              <a:buNone/>
            </a:pPr>
            <a:r>
              <a:rPr lang="en-US" dirty="0" smtClean="0">
                <a:solidFill>
                  <a:schemeClr val="bg1"/>
                </a:solidFill>
                <a:latin typeface="Comic Sans MS" pitchFamily="66" charset="0"/>
              </a:rPr>
              <a:t>1. </a:t>
            </a:r>
            <a:r>
              <a:rPr lang="en-US" dirty="0" err="1" smtClean="0">
                <a:solidFill>
                  <a:schemeClr val="bg1"/>
                </a:solidFill>
                <a:latin typeface="Comic Sans MS" pitchFamily="66" charset="0"/>
              </a:rPr>
              <a:t>memberantas</a:t>
            </a:r>
            <a:r>
              <a:rPr lang="en-US" dirty="0" smtClean="0">
                <a:solidFill>
                  <a:schemeClr val="bg1"/>
                </a:solidFill>
                <a:latin typeface="Comic Sans MS" pitchFamily="66" charset="0"/>
              </a:rPr>
              <a:t> </a:t>
            </a:r>
            <a:r>
              <a:rPr lang="en-US" dirty="0" err="1" smtClean="0">
                <a:solidFill>
                  <a:schemeClr val="bg1"/>
                </a:solidFill>
                <a:latin typeface="Comic Sans MS" pitchFamily="66" charset="0"/>
              </a:rPr>
              <a:t>nyamuk</a:t>
            </a:r>
            <a:r>
              <a:rPr lang="en-US" dirty="0" smtClean="0">
                <a:solidFill>
                  <a:schemeClr val="bg1"/>
                </a:solidFill>
                <a:latin typeface="Comic Sans MS" pitchFamily="66" charset="0"/>
              </a:rPr>
              <a:t> </a:t>
            </a:r>
            <a:r>
              <a:rPr lang="en-US" dirty="0" err="1" smtClean="0">
                <a:solidFill>
                  <a:schemeClr val="bg1"/>
                </a:solidFill>
                <a:latin typeface="Comic Sans MS" pitchFamily="66" charset="0"/>
              </a:rPr>
              <a:t>dewasa</a:t>
            </a:r>
            <a:endParaRPr lang="en-US" dirty="0" smtClean="0">
              <a:solidFill>
                <a:schemeClr val="bg1"/>
              </a:solidFill>
              <a:latin typeface="Comic Sans MS" pitchFamily="66" charset="0"/>
            </a:endParaRPr>
          </a:p>
          <a:p>
            <a:pPr marL="457200" lvl="1" indent="0" algn="ctr" eaLnBrk="1" hangingPunct="1">
              <a:buFontTx/>
              <a:buNone/>
            </a:pPr>
            <a:r>
              <a:rPr lang="en-US" dirty="0" smtClean="0">
                <a:solidFill>
                  <a:schemeClr val="bg1"/>
                </a:solidFill>
                <a:latin typeface="Comic Sans MS" pitchFamily="66" charset="0"/>
              </a:rPr>
              <a:t>2. </a:t>
            </a:r>
            <a:r>
              <a:rPr lang="en-US" dirty="0" err="1" smtClean="0">
                <a:solidFill>
                  <a:schemeClr val="bg1"/>
                </a:solidFill>
                <a:latin typeface="Comic Sans MS" pitchFamily="66" charset="0"/>
              </a:rPr>
              <a:t>memberantas</a:t>
            </a:r>
            <a:r>
              <a:rPr lang="en-US" dirty="0" smtClean="0">
                <a:solidFill>
                  <a:schemeClr val="bg1"/>
                </a:solidFill>
                <a:latin typeface="Comic Sans MS" pitchFamily="66" charset="0"/>
              </a:rPr>
              <a:t> </a:t>
            </a:r>
            <a:r>
              <a:rPr lang="en-US" dirty="0" err="1" smtClean="0">
                <a:solidFill>
                  <a:schemeClr val="bg1"/>
                </a:solidFill>
                <a:latin typeface="Comic Sans MS" pitchFamily="66" charset="0"/>
              </a:rPr>
              <a:t>jentik</a:t>
            </a:r>
            <a:endParaRPr lang="en-US" dirty="0" smtClean="0">
              <a:solidFill>
                <a:schemeClr val="bg1"/>
              </a:solidFill>
              <a:latin typeface="Comic Sans MS" pitchFamily="66" charset="0"/>
            </a:endParaRPr>
          </a:p>
        </p:txBody>
      </p:sp>
      <p:sp>
        <p:nvSpPr>
          <p:cNvPr id="21507" name="AutoShape 4"/>
          <p:cNvSpPr>
            <a:spLocks noChangeArrowheads="1"/>
          </p:cNvSpPr>
          <p:nvPr/>
        </p:nvSpPr>
        <p:spPr bwMode="auto">
          <a:xfrm>
            <a:off x="3962400" y="2514600"/>
            <a:ext cx="762000" cy="1066800"/>
          </a:xfrm>
          <a:prstGeom prst="downArrow">
            <a:avLst>
              <a:gd name="adj1" fmla="val 50000"/>
              <a:gd name="adj2" fmla="val 35000"/>
            </a:avLst>
          </a:prstGeom>
          <a:solidFill>
            <a:schemeClr val="tx1"/>
          </a:solidFill>
          <a:ln w="9525">
            <a:solidFill>
              <a:schemeClr val="tx1"/>
            </a:solidFill>
            <a:miter lim="800000"/>
            <a:headEnd/>
            <a:tailEnd/>
          </a:ln>
        </p:spPr>
        <p:txBody>
          <a:bodyPr wrap="none" anchor="ctr"/>
          <a:lstStyle/>
          <a:p>
            <a:pPr algn="ctr"/>
            <a:endParaRPr lang="id-ID"/>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228600"/>
            <a:ext cx="6400800" cy="762000"/>
          </a:xfrm>
          <a:solidFill>
            <a:srgbClr val="0000FF"/>
          </a:solidFill>
        </p:spPr>
        <p:txBody>
          <a:bodyPr/>
          <a:lstStyle/>
          <a:p>
            <a:pPr eaLnBrk="1" hangingPunct="1"/>
            <a:r>
              <a:rPr lang="en-US" sz="2400" b="1" smtClean="0">
                <a:solidFill>
                  <a:schemeClr val="bg2">
                    <a:lumMod val="20000"/>
                    <a:lumOff val="80000"/>
                  </a:schemeClr>
                </a:solidFill>
                <a:latin typeface="Lucida Handwriting" pitchFamily="66" charset="0"/>
              </a:rPr>
              <a:t>1</a:t>
            </a:r>
            <a:r>
              <a:rPr lang="en-US" sz="3600" b="1" smtClean="0">
                <a:solidFill>
                  <a:schemeClr val="bg2">
                    <a:lumMod val="20000"/>
                    <a:lumOff val="80000"/>
                  </a:schemeClr>
                </a:solidFill>
                <a:latin typeface="Lucida Handwriting" pitchFamily="66" charset="0"/>
              </a:rPr>
              <a:t>. </a:t>
            </a:r>
            <a:r>
              <a:rPr lang="en-US" sz="2000" b="1" smtClean="0">
                <a:solidFill>
                  <a:schemeClr val="bg2">
                    <a:lumMod val="20000"/>
                    <a:lumOff val="80000"/>
                  </a:schemeClr>
                </a:solidFill>
                <a:latin typeface="Lucida Handwriting" pitchFamily="66" charset="0"/>
              </a:rPr>
              <a:t>PEMBERANTASAN NYAMUK DEWASA</a:t>
            </a:r>
          </a:p>
        </p:txBody>
      </p:sp>
      <p:sp>
        <p:nvSpPr>
          <p:cNvPr id="22531" name="Rectangle 3"/>
          <p:cNvSpPr>
            <a:spLocks noGrp="1" noChangeArrowheads="1"/>
          </p:cNvSpPr>
          <p:nvPr>
            <p:ph type="body" idx="1"/>
          </p:nvPr>
        </p:nvSpPr>
        <p:spPr>
          <a:xfrm>
            <a:off x="457200" y="5334000"/>
            <a:ext cx="8153400" cy="792163"/>
          </a:xfrm>
        </p:spPr>
        <p:txBody>
          <a:bodyPr>
            <a:normAutofit fontScale="92500"/>
          </a:bodyPr>
          <a:lstStyle/>
          <a:p>
            <a:pPr eaLnBrk="1" hangingPunct="1">
              <a:buClr>
                <a:srgbClr val="FFFF66"/>
              </a:buClr>
              <a:buSzPct val="70000"/>
              <a:buFont typeface="Wingdings" pitchFamily="2" charset="2"/>
              <a:buChar char="¥"/>
            </a:pPr>
            <a:r>
              <a:rPr lang="en-US" sz="2400" smtClean="0">
                <a:latin typeface="Lucida Sans" pitchFamily="34" charset="0"/>
              </a:rPr>
              <a:t>Pengasapan tdk mempunyai efek residu, oleh karena itu harus diikuti dengan pemberantasan terhadap jentiknya</a:t>
            </a:r>
          </a:p>
        </p:txBody>
      </p:sp>
      <p:grpSp>
        <p:nvGrpSpPr>
          <p:cNvPr id="2" name="Group 1"/>
          <p:cNvGrpSpPr>
            <a:grpSpLocks noChangeAspect="1"/>
          </p:cNvGrpSpPr>
          <p:nvPr/>
        </p:nvGrpSpPr>
        <p:grpSpPr bwMode="auto">
          <a:xfrm>
            <a:off x="1144588" y="3546475"/>
            <a:ext cx="5486400" cy="2041525"/>
            <a:chOff x="0" y="0"/>
            <a:chExt cx="8640" cy="3216"/>
          </a:xfrm>
        </p:grpSpPr>
        <p:sp>
          <p:nvSpPr>
            <p:cNvPr id="9218" name="AutoShape 2"/>
            <p:cNvSpPr>
              <a:spLocks noChangeAspect="1" noChangeArrowheads="1"/>
            </p:cNvSpPr>
            <p:nvPr/>
          </p:nvSpPr>
          <p:spPr bwMode="auto">
            <a:xfrm>
              <a:off x="0" y="0"/>
              <a:ext cx="8640" cy="3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d-ID"/>
            </a:p>
          </p:txBody>
        </p:sp>
      </p:grpSp>
      <p:pic>
        <p:nvPicPr>
          <p:cNvPr id="9" name="Picture 5" descr="scan0067"/>
          <p:cNvPicPr>
            <a:picLocks noChangeAspect="1" noChangeArrowheads="1"/>
          </p:cNvPicPr>
          <p:nvPr/>
        </p:nvPicPr>
        <p:blipFill>
          <a:blip r:embed="rId3"/>
          <a:srcRect/>
          <a:stretch>
            <a:fillRect/>
          </a:stretch>
        </p:blipFill>
        <p:spPr bwMode="auto">
          <a:xfrm>
            <a:off x="1428728" y="1285860"/>
            <a:ext cx="5859463" cy="35687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algn="ctr"/>
            <a:r>
              <a:rPr lang="en-US" sz="3200"/>
              <a:t>PENGASAPAN DI KOMPLEX PERUMAHAN</a:t>
            </a:r>
          </a:p>
        </p:txBody>
      </p:sp>
      <p:pic>
        <p:nvPicPr>
          <p:cNvPr id="36868" name="Picture 4" descr="scan0061"/>
          <p:cNvPicPr>
            <a:picLocks noGrp="1" noChangeAspect="1" noChangeArrowheads="1"/>
          </p:cNvPicPr>
          <p:nvPr>
            <p:ph type="body" idx="1"/>
          </p:nvPr>
        </p:nvPicPr>
        <p:blipFill>
          <a:blip r:embed="rId2"/>
          <a:srcRect/>
          <a:stretch>
            <a:fillRect/>
          </a:stretch>
        </p:blipFill>
        <p:spPr>
          <a:xfrm>
            <a:off x="1219200" y="2343150"/>
            <a:ext cx="6858000" cy="3862388"/>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1785918" y="500042"/>
            <a:ext cx="5972188" cy="487362"/>
          </a:xfrm>
          <a:solidFill>
            <a:srgbClr val="002060"/>
          </a:solidFill>
        </p:spPr>
        <p:txBody>
          <a:bodyPr>
            <a:normAutofit fontScale="90000"/>
          </a:bodyPr>
          <a:lstStyle/>
          <a:p>
            <a:pPr eaLnBrk="1" hangingPunct="1">
              <a:defRPr/>
            </a:pPr>
            <a:r>
              <a:rPr lang="en-US" sz="2800" dirty="0" smtClean="0">
                <a:solidFill>
                  <a:schemeClr val="bg1"/>
                </a:solidFill>
                <a:latin typeface="Lucida Handwriting" pitchFamily="66" charset="0"/>
              </a:rPr>
              <a:t>2. PEMBERANTASAN JENTIK</a:t>
            </a:r>
          </a:p>
        </p:txBody>
      </p:sp>
      <p:sp>
        <p:nvSpPr>
          <p:cNvPr id="158723" name="Rectangle 3"/>
          <p:cNvSpPr>
            <a:spLocks noGrp="1" noChangeArrowheads="1"/>
          </p:cNvSpPr>
          <p:nvPr>
            <p:ph type="body" idx="1"/>
          </p:nvPr>
        </p:nvSpPr>
        <p:spPr>
          <a:xfrm>
            <a:off x="457200" y="1371600"/>
            <a:ext cx="8229600" cy="5181600"/>
          </a:xfrm>
          <a:solidFill>
            <a:schemeClr val="tx1"/>
          </a:solidFill>
        </p:spPr>
        <p:txBody>
          <a:bodyPr>
            <a:normAutofit/>
          </a:bodyPr>
          <a:lstStyle/>
          <a:p>
            <a:pPr marL="609600" indent="-609600" eaLnBrk="1" hangingPunct="1">
              <a:lnSpc>
                <a:spcPct val="80000"/>
              </a:lnSpc>
              <a:buFont typeface="Wingdings" pitchFamily="2" charset="2"/>
              <a:buNone/>
              <a:defRPr/>
            </a:pPr>
            <a:r>
              <a:rPr lang="en-US" sz="2800" dirty="0" smtClean="0">
                <a:solidFill>
                  <a:schemeClr val="bg1"/>
                </a:solidFill>
                <a:latin typeface="Lucida Sans" pitchFamily="34" charset="0"/>
              </a:rPr>
              <a:t>A. FISIK</a:t>
            </a:r>
          </a:p>
          <a:p>
            <a:pPr marL="609600" indent="-609600" eaLnBrk="1" hangingPunct="1">
              <a:lnSpc>
                <a:spcPct val="80000"/>
              </a:lnSpc>
              <a:buFont typeface="Wingdings" pitchFamily="2" charset="2"/>
              <a:buNone/>
              <a:defRPr/>
            </a:pP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Dikenal</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dengan</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kegiatan</a:t>
            </a:r>
            <a:r>
              <a:rPr lang="en-US" sz="2400" dirty="0" smtClean="0">
                <a:solidFill>
                  <a:schemeClr val="bg1"/>
                </a:solidFill>
                <a:latin typeface="Lucida Sans" pitchFamily="34" charset="0"/>
              </a:rPr>
              <a:t> 3M, </a:t>
            </a:r>
            <a:r>
              <a:rPr lang="en-US" sz="2400" dirty="0" err="1" smtClean="0">
                <a:solidFill>
                  <a:schemeClr val="bg1"/>
                </a:solidFill>
                <a:latin typeface="Lucida Sans" pitchFamily="34" charset="0"/>
              </a:rPr>
              <a:t>yaitu</a:t>
            </a:r>
            <a:r>
              <a:rPr lang="en-US" sz="2400" dirty="0" smtClean="0">
                <a:solidFill>
                  <a:schemeClr val="bg1"/>
                </a:solidFill>
                <a:latin typeface="Lucida Sans" pitchFamily="34" charset="0"/>
              </a:rPr>
              <a:t> :</a:t>
            </a:r>
            <a:endParaRPr lang="id-ID" sz="2400" dirty="0" smtClean="0">
              <a:solidFill>
                <a:schemeClr val="bg1"/>
              </a:solidFill>
              <a:latin typeface="Lucida Sans" pitchFamily="34" charset="0"/>
            </a:endParaRPr>
          </a:p>
          <a:p>
            <a:pPr marL="609600" indent="-609600" eaLnBrk="1" hangingPunct="1">
              <a:lnSpc>
                <a:spcPct val="80000"/>
              </a:lnSpc>
              <a:buFont typeface="Wingdings" pitchFamily="2" charset="2"/>
              <a:buNone/>
              <a:defRPr/>
            </a:pPr>
            <a:endParaRPr lang="en-US" sz="2400" dirty="0" smtClean="0">
              <a:solidFill>
                <a:schemeClr val="bg1"/>
              </a:solidFill>
              <a:latin typeface="Lucida Sans" pitchFamily="34" charset="0"/>
            </a:endParaRPr>
          </a:p>
          <a:p>
            <a:pPr marL="1371600" lvl="2" indent="-457200">
              <a:lnSpc>
                <a:spcPct val="80000"/>
              </a:lnSpc>
              <a:buClr>
                <a:schemeClr val="tx1"/>
              </a:buClr>
              <a:buNone/>
              <a:defRPr/>
            </a:pPr>
            <a:r>
              <a:rPr lang="id-ID" dirty="0" smtClean="0">
                <a:solidFill>
                  <a:schemeClr val="bg1"/>
                </a:solidFill>
                <a:latin typeface="Lucida Sans" pitchFamily="34" charset="0"/>
              </a:rPr>
              <a:t>1. </a:t>
            </a:r>
            <a:r>
              <a:rPr lang="en-US" dirty="0" err="1" smtClean="0">
                <a:solidFill>
                  <a:schemeClr val="bg1"/>
                </a:solidFill>
                <a:latin typeface="Lucida Sans" pitchFamily="34" charset="0"/>
              </a:rPr>
              <a:t>Menguras</a:t>
            </a:r>
            <a:r>
              <a:rPr lang="en-US" dirty="0" smtClean="0">
                <a:solidFill>
                  <a:schemeClr val="bg1"/>
                </a:solidFill>
                <a:latin typeface="Lucida Sans" pitchFamily="34" charset="0"/>
              </a:rPr>
              <a:t> (&amp; </a:t>
            </a:r>
            <a:r>
              <a:rPr lang="en-US" dirty="0" err="1" smtClean="0">
                <a:solidFill>
                  <a:schemeClr val="bg1"/>
                </a:solidFill>
                <a:latin typeface="Lucida Sans" pitchFamily="34" charset="0"/>
              </a:rPr>
              <a:t>menyikat</a:t>
            </a:r>
            <a:r>
              <a:rPr lang="en-US" dirty="0" smtClean="0">
                <a:solidFill>
                  <a:schemeClr val="bg1"/>
                </a:solidFill>
                <a:latin typeface="Lucida Sans" pitchFamily="34" charset="0"/>
              </a:rPr>
              <a:t>) </a:t>
            </a:r>
            <a:r>
              <a:rPr lang="en-US" dirty="0" err="1" smtClean="0">
                <a:solidFill>
                  <a:schemeClr val="bg1"/>
                </a:solidFill>
                <a:latin typeface="Lucida Sans" pitchFamily="34" charset="0"/>
              </a:rPr>
              <a:t>bak</a:t>
            </a:r>
            <a:r>
              <a:rPr lang="en-US" dirty="0" smtClean="0">
                <a:solidFill>
                  <a:schemeClr val="bg1"/>
                </a:solidFill>
                <a:latin typeface="Lucida Sans" pitchFamily="34" charset="0"/>
              </a:rPr>
              <a:t> </a:t>
            </a:r>
            <a:r>
              <a:rPr lang="en-US" dirty="0" err="1" smtClean="0">
                <a:solidFill>
                  <a:schemeClr val="bg1"/>
                </a:solidFill>
                <a:latin typeface="Lucida Sans" pitchFamily="34" charset="0"/>
              </a:rPr>
              <a:t>mandi</a:t>
            </a:r>
            <a:r>
              <a:rPr lang="en-US" dirty="0" smtClean="0">
                <a:solidFill>
                  <a:schemeClr val="bg1"/>
                </a:solidFill>
                <a:latin typeface="Lucida Sans" pitchFamily="34" charset="0"/>
              </a:rPr>
              <a:t>, WC, </a:t>
            </a:r>
            <a:r>
              <a:rPr lang="en-US" dirty="0" err="1" smtClean="0">
                <a:solidFill>
                  <a:schemeClr val="bg1"/>
                </a:solidFill>
                <a:latin typeface="Lucida Sans" pitchFamily="34" charset="0"/>
              </a:rPr>
              <a:t>dll</a:t>
            </a:r>
            <a:endParaRPr lang="en-US" dirty="0" smtClean="0">
              <a:solidFill>
                <a:schemeClr val="bg1"/>
              </a:solidFill>
              <a:latin typeface="Lucida Sans" pitchFamily="34" charset="0"/>
            </a:endParaRPr>
          </a:p>
          <a:p>
            <a:pPr marL="1371600" lvl="2" indent="-457200" eaLnBrk="1" hangingPunct="1">
              <a:lnSpc>
                <a:spcPct val="80000"/>
              </a:lnSpc>
              <a:buClr>
                <a:schemeClr val="tx1"/>
              </a:buClr>
              <a:buNone/>
              <a:defRPr/>
            </a:pPr>
            <a:r>
              <a:rPr lang="id-ID" dirty="0" smtClean="0">
                <a:solidFill>
                  <a:schemeClr val="bg1"/>
                </a:solidFill>
                <a:latin typeface="Lucida Sans" pitchFamily="34" charset="0"/>
              </a:rPr>
              <a:t>2. </a:t>
            </a:r>
            <a:r>
              <a:rPr lang="en-US" dirty="0" err="1" smtClean="0">
                <a:solidFill>
                  <a:schemeClr val="bg1"/>
                </a:solidFill>
                <a:latin typeface="Lucida Sans" pitchFamily="34" charset="0"/>
              </a:rPr>
              <a:t>Menutup</a:t>
            </a:r>
            <a:r>
              <a:rPr lang="en-US" dirty="0" smtClean="0">
                <a:solidFill>
                  <a:schemeClr val="bg1"/>
                </a:solidFill>
                <a:latin typeface="Lucida Sans" pitchFamily="34" charset="0"/>
              </a:rPr>
              <a:t> TPA RT</a:t>
            </a:r>
            <a:endParaRPr lang="id-ID" dirty="0" smtClean="0">
              <a:solidFill>
                <a:schemeClr val="bg1"/>
              </a:solidFill>
              <a:latin typeface="Lucida Sans" pitchFamily="34" charset="0"/>
            </a:endParaRPr>
          </a:p>
          <a:p>
            <a:pPr marL="1371600" lvl="2" indent="-457200" eaLnBrk="1" hangingPunct="1">
              <a:lnSpc>
                <a:spcPct val="80000"/>
              </a:lnSpc>
              <a:buClr>
                <a:schemeClr val="tx1"/>
              </a:buClr>
              <a:buNone/>
              <a:defRPr/>
            </a:pPr>
            <a:r>
              <a:rPr lang="id-ID" dirty="0" smtClean="0">
                <a:solidFill>
                  <a:schemeClr val="bg1"/>
                </a:solidFill>
                <a:latin typeface="Lucida Sans" pitchFamily="34" charset="0"/>
              </a:rPr>
              <a:t>3. </a:t>
            </a:r>
            <a:r>
              <a:rPr lang="en-US" dirty="0" err="1" smtClean="0">
                <a:solidFill>
                  <a:schemeClr val="bg1"/>
                </a:solidFill>
                <a:latin typeface="Lucida Sans" pitchFamily="34" charset="0"/>
              </a:rPr>
              <a:t>Mengubur</a:t>
            </a:r>
            <a:r>
              <a:rPr lang="en-US" dirty="0" smtClean="0">
                <a:solidFill>
                  <a:schemeClr val="bg1"/>
                </a:solidFill>
                <a:latin typeface="Lucida Sans" pitchFamily="34" charset="0"/>
              </a:rPr>
              <a:t>/ </a:t>
            </a:r>
            <a:r>
              <a:rPr lang="en-US" dirty="0" err="1" smtClean="0">
                <a:solidFill>
                  <a:schemeClr val="bg1"/>
                </a:solidFill>
                <a:latin typeface="Lucida Sans" pitchFamily="34" charset="0"/>
              </a:rPr>
              <a:t>memusnahkan</a:t>
            </a:r>
            <a:r>
              <a:rPr lang="en-US" dirty="0" smtClean="0">
                <a:solidFill>
                  <a:schemeClr val="bg1"/>
                </a:solidFill>
                <a:latin typeface="Lucida Sans" pitchFamily="34" charset="0"/>
              </a:rPr>
              <a:t> brg2 </a:t>
            </a:r>
            <a:r>
              <a:rPr lang="en-US" dirty="0" err="1" smtClean="0">
                <a:solidFill>
                  <a:schemeClr val="bg1"/>
                </a:solidFill>
                <a:latin typeface="Lucida Sans" pitchFamily="34" charset="0"/>
              </a:rPr>
              <a:t>bekas</a:t>
            </a:r>
            <a:endParaRPr lang="id-ID" dirty="0" smtClean="0">
              <a:solidFill>
                <a:schemeClr val="bg1"/>
              </a:solidFill>
              <a:latin typeface="Lucida Sans" pitchFamily="34" charset="0"/>
            </a:endParaRPr>
          </a:p>
          <a:p>
            <a:pPr marL="1371600" lvl="2" indent="-457200" eaLnBrk="1" hangingPunct="1">
              <a:lnSpc>
                <a:spcPct val="80000"/>
              </a:lnSpc>
              <a:buClr>
                <a:schemeClr val="tx1"/>
              </a:buClr>
              <a:buNone/>
              <a:defRPr/>
            </a:pPr>
            <a:endParaRPr lang="en-US" dirty="0" smtClean="0">
              <a:solidFill>
                <a:schemeClr val="bg1"/>
              </a:solidFill>
              <a:latin typeface="Lucida Sans" pitchFamily="34" charset="0"/>
            </a:endParaRPr>
          </a:p>
          <a:p>
            <a:pPr marL="609600" indent="-609600" eaLnBrk="1" hangingPunct="1">
              <a:lnSpc>
                <a:spcPct val="80000"/>
              </a:lnSpc>
              <a:defRPr/>
            </a:pPr>
            <a:endParaRPr lang="id-ID" sz="2400" dirty="0" smtClean="0">
              <a:solidFill>
                <a:schemeClr val="bg1"/>
              </a:solidFill>
              <a:latin typeface="Lucida Sans" pitchFamily="34" charset="0"/>
            </a:endParaRPr>
          </a:p>
          <a:p>
            <a:pPr marL="609600" indent="-609600" eaLnBrk="1" hangingPunct="1">
              <a:lnSpc>
                <a:spcPct val="80000"/>
              </a:lnSpc>
              <a:defRPr/>
            </a:pPr>
            <a:endParaRPr lang="en-US" sz="2400" dirty="0" smtClean="0">
              <a:solidFill>
                <a:schemeClr val="bg1"/>
              </a:solidFill>
              <a:latin typeface="Lucida Sans"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1785918" y="500042"/>
            <a:ext cx="5972188" cy="487362"/>
          </a:xfrm>
          <a:solidFill>
            <a:srgbClr val="002060"/>
          </a:solidFill>
        </p:spPr>
        <p:txBody>
          <a:bodyPr>
            <a:normAutofit fontScale="90000"/>
          </a:bodyPr>
          <a:lstStyle/>
          <a:p>
            <a:pPr eaLnBrk="1" hangingPunct="1">
              <a:defRPr/>
            </a:pPr>
            <a:r>
              <a:rPr lang="en-US" sz="2800" dirty="0" smtClean="0">
                <a:solidFill>
                  <a:schemeClr val="bg1"/>
                </a:solidFill>
                <a:latin typeface="Lucida Handwriting" pitchFamily="66" charset="0"/>
              </a:rPr>
              <a:t>2. PEMBERANTASAN JENTIK</a:t>
            </a:r>
          </a:p>
        </p:txBody>
      </p:sp>
      <p:sp>
        <p:nvSpPr>
          <p:cNvPr id="158723" name="Rectangle 3"/>
          <p:cNvSpPr>
            <a:spLocks noGrp="1" noChangeArrowheads="1"/>
          </p:cNvSpPr>
          <p:nvPr>
            <p:ph type="body" idx="1"/>
          </p:nvPr>
        </p:nvSpPr>
        <p:spPr>
          <a:xfrm>
            <a:off x="457200" y="1371600"/>
            <a:ext cx="8229600" cy="5181600"/>
          </a:xfrm>
          <a:solidFill>
            <a:schemeClr val="tx1"/>
          </a:solidFill>
        </p:spPr>
        <p:txBody>
          <a:bodyPr>
            <a:normAutofit fontScale="92500" lnSpcReduction="10000"/>
          </a:bodyPr>
          <a:lstStyle/>
          <a:p>
            <a:pPr marL="1371600" lvl="2" indent="-457200" eaLnBrk="1" hangingPunct="1">
              <a:lnSpc>
                <a:spcPct val="150000"/>
              </a:lnSpc>
              <a:buClr>
                <a:schemeClr val="tx1"/>
              </a:buClr>
              <a:buNone/>
              <a:defRPr/>
            </a:pPr>
            <a:endParaRPr lang="en-US" dirty="0" smtClean="0">
              <a:solidFill>
                <a:schemeClr val="bg1"/>
              </a:solidFill>
              <a:latin typeface="Lucida Sans" pitchFamily="34" charset="0"/>
            </a:endParaRPr>
          </a:p>
          <a:p>
            <a:pPr marL="609600" indent="-609600" eaLnBrk="1" hangingPunct="1">
              <a:lnSpc>
                <a:spcPct val="150000"/>
              </a:lnSpc>
              <a:defRPr/>
            </a:pPr>
            <a:r>
              <a:rPr lang="en-US" sz="2400" dirty="0" err="1" smtClean="0">
                <a:solidFill>
                  <a:schemeClr val="bg1"/>
                </a:solidFill>
                <a:latin typeface="Lucida Sans" pitchFamily="34" charset="0"/>
              </a:rPr>
              <a:t>Menguras</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dilakukan</a:t>
            </a:r>
            <a:r>
              <a:rPr lang="en-US" sz="2400" dirty="0" smtClean="0">
                <a:solidFill>
                  <a:schemeClr val="bg1"/>
                </a:solidFill>
                <a:latin typeface="Lucida Sans" pitchFamily="34" charset="0"/>
              </a:rPr>
              <a:t> min. </a:t>
            </a:r>
            <a:r>
              <a:rPr lang="id-ID" sz="2400" dirty="0" smtClean="0">
                <a:solidFill>
                  <a:schemeClr val="bg1"/>
                </a:solidFill>
                <a:latin typeface="Lucida Sans" pitchFamily="34" charset="0"/>
              </a:rPr>
              <a:t>3 hari</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sekali</a:t>
            </a:r>
            <a:endParaRPr lang="en-US" sz="2400" dirty="0" smtClean="0">
              <a:solidFill>
                <a:schemeClr val="bg1"/>
              </a:solidFill>
              <a:latin typeface="Lucida Sans" pitchFamily="34" charset="0"/>
            </a:endParaRPr>
          </a:p>
          <a:p>
            <a:pPr marL="609600" indent="-609600" eaLnBrk="1" hangingPunct="1">
              <a:lnSpc>
                <a:spcPct val="150000"/>
              </a:lnSpc>
              <a:defRPr/>
            </a:pPr>
            <a:r>
              <a:rPr lang="en-US" sz="2400" dirty="0" err="1" smtClean="0">
                <a:solidFill>
                  <a:schemeClr val="bg1"/>
                </a:solidFill>
                <a:latin typeface="Lucida Sans" pitchFamily="34" charset="0"/>
              </a:rPr>
              <a:t>Bila</a:t>
            </a:r>
            <a:r>
              <a:rPr lang="en-US" sz="2400" dirty="0" smtClean="0">
                <a:solidFill>
                  <a:schemeClr val="bg1"/>
                </a:solidFill>
                <a:latin typeface="Lucida Sans" pitchFamily="34" charset="0"/>
              </a:rPr>
              <a:t> PSN </a:t>
            </a:r>
            <a:r>
              <a:rPr lang="en-US" sz="2400" dirty="0" err="1" smtClean="0">
                <a:solidFill>
                  <a:schemeClr val="bg1"/>
                </a:solidFill>
                <a:latin typeface="Lucida Sans" pitchFamily="34" charset="0"/>
              </a:rPr>
              <a:t>dilakukan</a:t>
            </a:r>
            <a:r>
              <a:rPr lang="en-US" sz="2400" dirty="0" smtClean="0">
                <a:solidFill>
                  <a:schemeClr val="bg1"/>
                </a:solidFill>
                <a:latin typeface="Lucida Sans" pitchFamily="34" charset="0"/>
              </a:rPr>
              <a:t> SELURUH MASYARAKAT, </a:t>
            </a:r>
            <a:r>
              <a:rPr lang="en-US" sz="2400" dirty="0" err="1" smtClean="0">
                <a:solidFill>
                  <a:schemeClr val="bg1"/>
                </a:solidFill>
                <a:latin typeface="Lucida Sans" pitchFamily="34" charset="0"/>
              </a:rPr>
              <a:t>mk</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populasi</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nyamuk</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Aedes</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aegypti</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dapat</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ditekan</a:t>
            </a:r>
            <a:r>
              <a:rPr lang="en-US" sz="2400" dirty="0" smtClean="0">
                <a:solidFill>
                  <a:schemeClr val="bg1"/>
                </a:solidFill>
                <a:latin typeface="Lucida Sans" pitchFamily="34" charset="0"/>
              </a:rPr>
              <a:t> serendah2nya &amp; </a:t>
            </a:r>
            <a:r>
              <a:rPr lang="en-US" sz="2400" dirty="0" err="1" smtClean="0">
                <a:solidFill>
                  <a:schemeClr val="bg1"/>
                </a:solidFill>
                <a:latin typeface="Lucida Sans" pitchFamily="34" charset="0"/>
              </a:rPr>
              <a:t>tdk</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terjadi</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penularan</a:t>
            </a:r>
            <a:r>
              <a:rPr lang="en-US" sz="2400" dirty="0" smtClean="0">
                <a:solidFill>
                  <a:schemeClr val="bg1"/>
                </a:solidFill>
                <a:latin typeface="Lucida Sans" pitchFamily="34" charset="0"/>
              </a:rPr>
              <a:t> DBD</a:t>
            </a:r>
          </a:p>
          <a:p>
            <a:pPr marL="609600" indent="-609600">
              <a:lnSpc>
                <a:spcPct val="150000"/>
              </a:lnSpc>
              <a:defRPr/>
            </a:pPr>
            <a:r>
              <a:rPr lang="en-US" sz="2400" dirty="0" err="1" smtClean="0">
                <a:solidFill>
                  <a:schemeClr val="bg1"/>
                </a:solidFill>
                <a:latin typeface="Lucida Sans" pitchFamily="34" charset="0"/>
              </a:rPr>
              <a:t>Karena</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itu</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penyuluhan</a:t>
            </a:r>
            <a:r>
              <a:rPr lang="en-US" sz="2400" dirty="0" smtClean="0">
                <a:solidFill>
                  <a:schemeClr val="bg1"/>
                </a:solidFill>
                <a:latin typeface="Lucida Sans" pitchFamily="34" charset="0"/>
              </a:rPr>
              <a:t> &amp; </a:t>
            </a:r>
            <a:r>
              <a:rPr lang="en-US" sz="2400" dirty="0" err="1" smtClean="0">
                <a:solidFill>
                  <a:schemeClr val="bg1"/>
                </a:solidFill>
                <a:latin typeface="Lucida Sans" pitchFamily="34" charset="0"/>
              </a:rPr>
              <a:t>motivasi</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kepada</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masyarakat</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harus</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dilakukan</a:t>
            </a:r>
            <a:r>
              <a:rPr lang="en-US" sz="2400" dirty="0" smtClean="0">
                <a:solidFill>
                  <a:schemeClr val="bg1"/>
                </a:solidFill>
                <a:latin typeface="Lucida Sans" pitchFamily="34" charset="0"/>
              </a:rPr>
              <a:t> TERUS-MENERUS &amp; BERKESINAMBUNGAN, </a:t>
            </a:r>
            <a:r>
              <a:rPr lang="en-US" sz="2400" dirty="0" err="1" smtClean="0">
                <a:solidFill>
                  <a:schemeClr val="bg1"/>
                </a:solidFill>
                <a:latin typeface="Lucida Sans" pitchFamily="34" charset="0"/>
              </a:rPr>
              <a:t>karena</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keberadaan</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jentik</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berkaitan</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erat</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dengan</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perilaku</a:t>
            </a:r>
            <a:r>
              <a:rPr lang="en-US" sz="2400" dirty="0" smtClean="0">
                <a:solidFill>
                  <a:schemeClr val="bg1"/>
                </a:solidFill>
                <a:latin typeface="Lucida Sans" pitchFamily="34" charset="0"/>
              </a:rPr>
              <a:t> </a:t>
            </a:r>
            <a:r>
              <a:rPr lang="en-US" sz="2400" dirty="0" err="1" smtClean="0">
                <a:solidFill>
                  <a:schemeClr val="bg1"/>
                </a:solidFill>
                <a:latin typeface="Lucida Sans" pitchFamily="34" charset="0"/>
              </a:rPr>
              <a:t>masy</a:t>
            </a:r>
            <a:endParaRPr lang="id-ID" sz="2400" dirty="0" smtClean="0">
              <a:solidFill>
                <a:schemeClr val="bg1"/>
              </a:solidFill>
              <a:latin typeface="Lucida Sans" pitchFamily="34" charset="0"/>
            </a:endParaRPr>
          </a:p>
          <a:p>
            <a:pPr marL="609600" lvl="2" indent="-609600">
              <a:lnSpc>
                <a:spcPct val="150000"/>
              </a:lnSpc>
              <a:buClr>
                <a:schemeClr val="accent1"/>
              </a:buClr>
              <a:buSzPct val="70000"/>
              <a:buFont typeface="Wingdings 2"/>
              <a:buChar char="•"/>
              <a:defRPr/>
            </a:pPr>
            <a:r>
              <a:rPr lang="en-US" dirty="0" err="1" smtClean="0">
                <a:solidFill>
                  <a:schemeClr val="bg1"/>
                </a:solidFill>
                <a:latin typeface="Lucida Sans" pitchFamily="34" charset="0"/>
                <a:ea typeface="+mn-ea"/>
                <a:cs typeface="+mn-cs"/>
              </a:rPr>
              <a:t>Mengupayakan</a:t>
            </a:r>
            <a:r>
              <a:rPr lang="en-US" dirty="0" smtClean="0">
                <a:solidFill>
                  <a:schemeClr val="bg1"/>
                </a:solidFill>
                <a:latin typeface="Lucida Sans" pitchFamily="34" charset="0"/>
                <a:ea typeface="+mn-ea"/>
                <a:cs typeface="+mn-cs"/>
              </a:rPr>
              <a:t> </a:t>
            </a:r>
            <a:r>
              <a:rPr lang="en-US" dirty="0" err="1" smtClean="0">
                <a:solidFill>
                  <a:schemeClr val="bg1"/>
                </a:solidFill>
                <a:latin typeface="Lucida Sans" pitchFamily="34" charset="0"/>
                <a:ea typeface="+mn-ea"/>
                <a:cs typeface="+mn-cs"/>
              </a:rPr>
              <a:t>ventilasi</a:t>
            </a:r>
            <a:r>
              <a:rPr lang="en-US" dirty="0" smtClean="0">
                <a:solidFill>
                  <a:schemeClr val="bg1"/>
                </a:solidFill>
                <a:latin typeface="Lucida Sans" pitchFamily="34" charset="0"/>
                <a:ea typeface="+mn-ea"/>
                <a:cs typeface="+mn-cs"/>
              </a:rPr>
              <a:t> </a:t>
            </a:r>
            <a:r>
              <a:rPr lang="en-US" dirty="0" err="1" smtClean="0">
                <a:solidFill>
                  <a:schemeClr val="bg1"/>
                </a:solidFill>
                <a:latin typeface="Lucida Sans" pitchFamily="34" charset="0"/>
                <a:ea typeface="+mn-ea"/>
                <a:cs typeface="+mn-cs"/>
              </a:rPr>
              <a:t>dan</a:t>
            </a:r>
            <a:r>
              <a:rPr lang="en-US" dirty="0" smtClean="0">
                <a:solidFill>
                  <a:schemeClr val="bg1"/>
                </a:solidFill>
                <a:latin typeface="Lucida Sans" pitchFamily="34" charset="0"/>
                <a:ea typeface="+mn-ea"/>
                <a:cs typeface="+mn-cs"/>
              </a:rPr>
              <a:t> </a:t>
            </a:r>
            <a:r>
              <a:rPr lang="en-US" dirty="0" err="1" smtClean="0">
                <a:solidFill>
                  <a:schemeClr val="bg1"/>
                </a:solidFill>
                <a:latin typeface="Lucida Sans" pitchFamily="34" charset="0"/>
                <a:ea typeface="+mn-ea"/>
                <a:cs typeface="+mn-cs"/>
              </a:rPr>
              <a:t>pencahayaan</a:t>
            </a:r>
            <a:r>
              <a:rPr lang="en-US" dirty="0" smtClean="0">
                <a:solidFill>
                  <a:schemeClr val="bg1"/>
                </a:solidFill>
                <a:latin typeface="Lucida Sans" pitchFamily="34" charset="0"/>
                <a:ea typeface="+mn-ea"/>
                <a:cs typeface="+mn-cs"/>
              </a:rPr>
              <a:t> yang </a:t>
            </a:r>
            <a:r>
              <a:rPr lang="en-US" dirty="0" err="1" smtClean="0">
                <a:solidFill>
                  <a:schemeClr val="bg1"/>
                </a:solidFill>
                <a:latin typeface="Lucida Sans" pitchFamily="34" charset="0"/>
                <a:ea typeface="+mn-ea"/>
                <a:cs typeface="+mn-cs"/>
              </a:rPr>
              <a:t>bai</a:t>
            </a:r>
            <a:r>
              <a:rPr lang="id-ID" dirty="0" smtClean="0">
                <a:solidFill>
                  <a:schemeClr val="bg1"/>
                </a:solidFill>
                <a:latin typeface="Lucida Sans" pitchFamily="34" charset="0"/>
                <a:ea typeface="+mn-ea"/>
                <a:cs typeface="+mn-cs"/>
              </a:rPr>
              <a:t>k</a:t>
            </a:r>
            <a:endParaRPr lang="en-US" dirty="0" smtClean="0">
              <a:solidFill>
                <a:schemeClr val="bg1"/>
              </a:solidFill>
              <a:latin typeface="Lucida Sans" pitchFamily="34" charset="0"/>
              <a:ea typeface="+mn-ea"/>
              <a:cs typeface="+mn-cs"/>
            </a:endParaRPr>
          </a:p>
          <a:p>
            <a:pPr marL="609600" indent="-609600" eaLnBrk="1" hangingPunct="1">
              <a:lnSpc>
                <a:spcPct val="150000"/>
              </a:lnSpc>
              <a:defRPr/>
            </a:pPr>
            <a:endParaRPr lang="id-ID" sz="2400" dirty="0" smtClean="0">
              <a:solidFill>
                <a:schemeClr val="bg1"/>
              </a:solidFill>
              <a:latin typeface="Lucida Sans" pitchFamily="34" charset="0"/>
            </a:endParaRPr>
          </a:p>
          <a:p>
            <a:pPr marL="609600" indent="-609600" eaLnBrk="1" hangingPunct="1">
              <a:lnSpc>
                <a:spcPct val="150000"/>
              </a:lnSpc>
              <a:defRPr/>
            </a:pPr>
            <a:endParaRPr lang="en-US" sz="2400" dirty="0" smtClean="0">
              <a:solidFill>
                <a:schemeClr val="bg1"/>
              </a:solidFill>
              <a:latin typeface="Lucida Sans"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838200" y="838200"/>
            <a:ext cx="7848600" cy="5562600"/>
          </a:xfrm>
          <a:gradFill rotWithShape="1">
            <a:gsLst>
              <a:gs pos="0">
                <a:srgbClr val="0000FF"/>
              </a:gs>
              <a:gs pos="50000">
                <a:schemeClr val="bg1"/>
              </a:gs>
              <a:gs pos="100000">
                <a:srgbClr val="0000FF"/>
              </a:gs>
            </a:gsLst>
            <a:lin ang="5400000" scaled="1"/>
          </a:gradFill>
        </p:spPr>
        <p:txBody>
          <a:bodyPr/>
          <a:lstStyle/>
          <a:p>
            <a:pPr eaLnBrk="1" hangingPunct="1">
              <a:buFontTx/>
              <a:buNone/>
              <a:defRPr/>
            </a:pPr>
            <a:r>
              <a:rPr lang="en-US" sz="2800" dirty="0" smtClean="0">
                <a:latin typeface="Lucida Sans" pitchFamily="34" charset="0"/>
              </a:rPr>
              <a:t>B. KIMIA</a:t>
            </a:r>
          </a:p>
          <a:p>
            <a:pPr eaLnBrk="1" hangingPunct="1">
              <a:defRPr/>
            </a:pPr>
            <a:r>
              <a:rPr lang="en-US" sz="2400" dirty="0" err="1" smtClean="0">
                <a:latin typeface="Lucida Sans" pitchFamily="34" charset="0"/>
              </a:rPr>
              <a:t>Dengan</a:t>
            </a:r>
            <a:r>
              <a:rPr lang="en-US" sz="2400" dirty="0" smtClean="0">
                <a:latin typeface="Lucida Sans" pitchFamily="34" charset="0"/>
              </a:rPr>
              <a:t> </a:t>
            </a:r>
            <a:r>
              <a:rPr lang="en-US" sz="2400" dirty="0" err="1" smtClean="0">
                <a:latin typeface="Lucida Sans" pitchFamily="34" charset="0"/>
              </a:rPr>
              <a:t>larvasida</a:t>
            </a:r>
            <a:r>
              <a:rPr lang="en-US" sz="2400" dirty="0" smtClean="0">
                <a:latin typeface="Lucida Sans" pitchFamily="34" charset="0"/>
              </a:rPr>
              <a:t> (</a:t>
            </a:r>
            <a:r>
              <a:rPr lang="en-US" sz="2400" dirty="0" err="1" smtClean="0">
                <a:latin typeface="Lucida Sans" pitchFamily="34" charset="0"/>
              </a:rPr>
              <a:t>temephos</a:t>
            </a:r>
            <a:r>
              <a:rPr lang="en-US" sz="2400" dirty="0" smtClean="0">
                <a:latin typeface="Lucida Sans" pitchFamily="34" charset="0"/>
              </a:rPr>
              <a:t>)</a:t>
            </a:r>
          </a:p>
          <a:p>
            <a:pPr eaLnBrk="1" hangingPunct="1">
              <a:defRPr/>
            </a:pPr>
            <a:r>
              <a:rPr lang="en-US" sz="2400" dirty="0" err="1" smtClean="0">
                <a:latin typeface="Lucida Sans" pitchFamily="34" charset="0"/>
              </a:rPr>
              <a:t>Dosis</a:t>
            </a:r>
            <a:r>
              <a:rPr lang="en-US" sz="2400" dirty="0" smtClean="0">
                <a:latin typeface="Lucida Sans" pitchFamily="34" charset="0"/>
              </a:rPr>
              <a:t> 1 </a:t>
            </a:r>
            <a:r>
              <a:rPr lang="en-US" sz="2400" dirty="0" err="1" smtClean="0">
                <a:latin typeface="Lucida Sans" pitchFamily="34" charset="0"/>
              </a:rPr>
              <a:t>ppm</a:t>
            </a:r>
            <a:r>
              <a:rPr lang="en-US" sz="2400" dirty="0" smtClean="0">
                <a:latin typeface="Lucida Sans" pitchFamily="34" charset="0"/>
              </a:rPr>
              <a:t> (= 5 </a:t>
            </a:r>
            <a:r>
              <a:rPr lang="en-US" sz="2400" dirty="0" err="1" smtClean="0">
                <a:latin typeface="Lucida Sans" pitchFamily="34" charset="0"/>
              </a:rPr>
              <a:t>gr</a:t>
            </a:r>
            <a:r>
              <a:rPr lang="en-US" sz="2400" dirty="0" smtClean="0">
                <a:latin typeface="Lucida Sans" pitchFamily="34" charset="0"/>
              </a:rPr>
              <a:t> </a:t>
            </a:r>
            <a:r>
              <a:rPr lang="en-US" sz="2400" dirty="0" err="1" smtClean="0">
                <a:latin typeface="Lucida Sans" pitchFamily="34" charset="0"/>
              </a:rPr>
              <a:t>atau</a:t>
            </a:r>
            <a:r>
              <a:rPr lang="en-US" sz="2400" dirty="0" smtClean="0">
                <a:latin typeface="Lucida Sans" pitchFamily="34" charset="0"/>
              </a:rPr>
              <a:t> 1 </a:t>
            </a:r>
            <a:r>
              <a:rPr lang="en-US" sz="2400" dirty="0" err="1" smtClean="0">
                <a:latin typeface="Lucida Sans" pitchFamily="34" charset="0"/>
              </a:rPr>
              <a:t>sendok</a:t>
            </a:r>
            <a:r>
              <a:rPr lang="en-US" sz="2400" dirty="0" smtClean="0">
                <a:latin typeface="Lucida Sans" pitchFamily="34" charset="0"/>
              </a:rPr>
              <a:t> </a:t>
            </a:r>
            <a:r>
              <a:rPr lang="en-US" sz="2400" dirty="0" err="1" smtClean="0">
                <a:latin typeface="Lucida Sans" pitchFamily="34" charset="0"/>
              </a:rPr>
              <a:t>mkn</a:t>
            </a:r>
            <a:r>
              <a:rPr lang="en-US" sz="2400" dirty="0" smtClean="0">
                <a:latin typeface="Lucida Sans" pitchFamily="34" charset="0"/>
              </a:rPr>
              <a:t>) </a:t>
            </a:r>
            <a:r>
              <a:rPr lang="en-US" sz="2400" dirty="0" err="1" smtClean="0">
                <a:latin typeface="Lucida Sans" pitchFamily="34" charset="0"/>
              </a:rPr>
              <a:t>untuk</a:t>
            </a:r>
            <a:r>
              <a:rPr lang="en-US" sz="2400" dirty="0" smtClean="0">
                <a:latin typeface="Lucida Sans" pitchFamily="34" charset="0"/>
              </a:rPr>
              <a:t> 100 </a:t>
            </a:r>
            <a:r>
              <a:rPr lang="en-US" sz="2400" dirty="0" err="1" smtClean="0">
                <a:latin typeface="Lucida Sans" pitchFamily="34" charset="0"/>
              </a:rPr>
              <a:t>lt</a:t>
            </a:r>
            <a:r>
              <a:rPr lang="en-US" sz="2400" dirty="0" smtClean="0">
                <a:latin typeface="Lucida Sans" pitchFamily="34" charset="0"/>
              </a:rPr>
              <a:t> air</a:t>
            </a:r>
          </a:p>
          <a:p>
            <a:pPr eaLnBrk="1" hangingPunct="1">
              <a:defRPr/>
            </a:pPr>
            <a:r>
              <a:rPr lang="en-US" sz="2400" dirty="0" err="1" smtClean="0">
                <a:latin typeface="Lucida Sans" pitchFamily="34" charset="0"/>
              </a:rPr>
              <a:t>Mempunyai</a:t>
            </a:r>
            <a:r>
              <a:rPr lang="en-US" sz="2400" dirty="0" smtClean="0">
                <a:latin typeface="Lucida Sans" pitchFamily="34" charset="0"/>
              </a:rPr>
              <a:t> </a:t>
            </a:r>
            <a:r>
              <a:rPr lang="en-US" sz="2400" dirty="0" err="1" smtClean="0">
                <a:latin typeface="Lucida Sans" pitchFamily="34" charset="0"/>
              </a:rPr>
              <a:t>efek</a:t>
            </a:r>
            <a:r>
              <a:rPr lang="en-US" sz="2400" dirty="0" smtClean="0">
                <a:latin typeface="Lucida Sans" pitchFamily="34" charset="0"/>
              </a:rPr>
              <a:t> </a:t>
            </a:r>
            <a:r>
              <a:rPr lang="en-US" sz="2400" dirty="0" err="1" smtClean="0">
                <a:latin typeface="Lucida Sans" pitchFamily="34" charset="0"/>
              </a:rPr>
              <a:t>residu</a:t>
            </a:r>
            <a:r>
              <a:rPr lang="en-US" sz="2400" dirty="0" smtClean="0">
                <a:latin typeface="Lucida Sans" pitchFamily="34" charset="0"/>
              </a:rPr>
              <a:t> 3 </a:t>
            </a:r>
            <a:r>
              <a:rPr lang="en-US" sz="2400" dirty="0" err="1" smtClean="0">
                <a:latin typeface="Lucida Sans" pitchFamily="34" charset="0"/>
              </a:rPr>
              <a:t>bulan</a:t>
            </a:r>
            <a:endParaRPr lang="en-US" sz="2400" dirty="0" smtClean="0">
              <a:latin typeface="Lucida Sans" pitchFamily="34" charset="0"/>
            </a:endParaRPr>
          </a:p>
          <a:p>
            <a:pPr eaLnBrk="1" hangingPunct="1">
              <a:defRPr/>
            </a:pPr>
            <a:endParaRPr lang="en-US" sz="2400" dirty="0" smtClean="0">
              <a:latin typeface="Lucida Sans" pitchFamily="34" charset="0"/>
            </a:endParaRPr>
          </a:p>
          <a:p>
            <a:pPr eaLnBrk="1" hangingPunct="1">
              <a:buFontTx/>
              <a:buNone/>
              <a:defRPr/>
            </a:pPr>
            <a:endParaRPr lang="en-US" sz="2400" dirty="0" smtClean="0">
              <a:solidFill>
                <a:schemeClr val="hlink"/>
              </a:solidFill>
              <a:latin typeface="Lucida Sans" pitchFamily="34" charset="0"/>
            </a:endParaRPr>
          </a:p>
          <a:p>
            <a:pPr eaLnBrk="1" hangingPunct="1">
              <a:buFontTx/>
              <a:buNone/>
              <a:defRPr/>
            </a:pPr>
            <a:endParaRPr lang="en-US" sz="2400" dirty="0" smtClean="0">
              <a:solidFill>
                <a:schemeClr val="hlink"/>
              </a:solidFill>
              <a:latin typeface="Lucida Sans" pitchFamily="34" charset="0"/>
            </a:endParaRPr>
          </a:p>
        </p:txBody>
      </p:sp>
      <p:pic>
        <p:nvPicPr>
          <p:cNvPr id="25603" name="Picture 3" descr="abategamgambar"/>
          <p:cNvPicPr>
            <a:picLocks noChangeAspect="1" noChangeArrowheads="1"/>
          </p:cNvPicPr>
          <p:nvPr/>
        </p:nvPicPr>
        <p:blipFill>
          <a:blip r:embed="rId3" cstate="print"/>
          <a:srcRect/>
          <a:stretch>
            <a:fillRect/>
          </a:stretch>
        </p:blipFill>
        <p:spPr bwMode="auto">
          <a:xfrm rot="-1082643">
            <a:off x="1295400" y="3200400"/>
            <a:ext cx="1600200" cy="2057400"/>
          </a:xfrm>
          <a:prstGeom prst="rect">
            <a:avLst/>
          </a:prstGeom>
          <a:noFill/>
          <a:ln w="9525">
            <a:noFill/>
            <a:miter lim="800000"/>
            <a:headEnd/>
            <a:tailEnd/>
          </a:ln>
        </p:spPr>
      </p:pic>
      <p:pic>
        <p:nvPicPr>
          <p:cNvPr id="25604" name="Picture 4" descr="Abate"/>
          <p:cNvPicPr>
            <a:picLocks noChangeAspect="1" noChangeArrowheads="1"/>
          </p:cNvPicPr>
          <p:nvPr/>
        </p:nvPicPr>
        <p:blipFill>
          <a:blip r:embed="rId4"/>
          <a:srcRect r="40579"/>
          <a:stretch>
            <a:fillRect/>
          </a:stretch>
        </p:blipFill>
        <p:spPr bwMode="auto">
          <a:xfrm rot="1155150">
            <a:off x="6477000" y="3124200"/>
            <a:ext cx="1685925" cy="2022475"/>
          </a:xfrm>
          <a:prstGeom prst="rect">
            <a:avLst/>
          </a:prstGeom>
          <a:noFill/>
          <a:ln w="9525">
            <a:noFill/>
            <a:miter lim="800000"/>
            <a:headEnd/>
            <a:tailEnd/>
          </a:ln>
        </p:spPr>
      </p:pic>
      <p:pic>
        <p:nvPicPr>
          <p:cNvPr id="25605" name="Picture 5" descr="adukanAbate"/>
          <p:cNvPicPr>
            <a:picLocks noChangeAspect="1" noChangeArrowheads="1"/>
          </p:cNvPicPr>
          <p:nvPr/>
        </p:nvPicPr>
        <p:blipFill>
          <a:blip r:embed="rId5"/>
          <a:srcRect/>
          <a:stretch>
            <a:fillRect/>
          </a:stretch>
        </p:blipFill>
        <p:spPr bwMode="auto">
          <a:xfrm>
            <a:off x="3505200" y="4267200"/>
            <a:ext cx="2362200" cy="197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a:t>
            </a:r>
            <a:endParaRPr lang="id-ID" dirty="0"/>
          </a:p>
        </p:txBody>
      </p:sp>
      <p:sp>
        <p:nvSpPr>
          <p:cNvPr id="3" name="Content Placeholder 2"/>
          <p:cNvSpPr>
            <a:spLocks noGrp="1"/>
          </p:cNvSpPr>
          <p:nvPr>
            <p:ph idx="1"/>
          </p:nvPr>
        </p:nvSpPr>
        <p:spPr/>
        <p:txBody>
          <a:bodyPr/>
          <a:lstStyle/>
          <a:p>
            <a:r>
              <a:rPr lang="id-ID" sz="2000" dirty="0" smtClean="0">
                <a:latin typeface="Arial" pitchFamily="34" charset="0"/>
                <a:cs typeface="Arial" pitchFamily="34" charset="0"/>
              </a:rPr>
              <a:t>Demam Dengue</a:t>
            </a:r>
          </a:p>
          <a:p>
            <a:pPr>
              <a:buNone/>
            </a:pPr>
            <a:r>
              <a:rPr lang="id-ID" sz="2000" dirty="0" smtClean="0">
                <a:latin typeface="Arial" pitchFamily="34" charset="0"/>
                <a:cs typeface="Arial" pitchFamily="34" charset="0"/>
              </a:rPr>
              <a:t>	Demam akut oleh karena virus seringkali menunjukkan gejala sakit kepala, nyeri otot, tulang atau persendian, rash, dan lekopenia</a:t>
            </a:r>
          </a:p>
          <a:p>
            <a:r>
              <a:rPr lang="id-ID" sz="2000" dirty="0" smtClean="0">
                <a:latin typeface="Arial" pitchFamily="34" charset="0"/>
                <a:cs typeface="Arial" pitchFamily="34" charset="0"/>
              </a:rPr>
              <a:t>Demam Berdarah Dengue (DBD)</a:t>
            </a:r>
          </a:p>
          <a:p>
            <a:pPr>
              <a:buNone/>
            </a:pPr>
            <a:r>
              <a:rPr lang="id-ID" sz="2000" dirty="0" smtClean="0">
                <a:latin typeface="Arial" pitchFamily="34" charset="0"/>
                <a:cs typeface="Arial" pitchFamily="34" charset="0"/>
              </a:rPr>
              <a:t>	ditandai oleh 4 manifestasi klinis utama: demam tinggi, perdarahan, hepatomegali (sering), kegagalan sirkulasi (kasus yang parah).</a:t>
            </a:r>
          </a:p>
          <a:p>
            <a:r>
              <a:rPr lang="id-ID" sz="2000" dirty="0" smtClean="0">
                <a:latin typeface="Arial" pitchFamily="34" charset="0"/>
                <a:cs typeface="Arial" pitchFamily="34" charset="0"/>
              </a:rPr>
              <a:t>Sindroma Syok Dengue</a:t>
            </a:r>
          </a:p>
          <a:p>
            <a:pPr>
              <a:buNone/>
            </a:pPr>
            <a:r>
              <a:rPr lang="id-ID" sz="2000" dirty="0" smtClean="0">
                <a:latin typeface="Arial" pitchFamily="34" charset="0"/>
                <a:cs typeface="Arial" pitchFamily="34" charset="0"/>
              </a:rPr>
              <a:t>	Pasien DBD yang mengalami syok hipovolemia karena kebocoran plasma dan bisa fatal</a:t>
            </a: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1219200" y="457200"/>
            <a:ext cx="6400800" cy="519113"/>
          </a:xfrm>
          <a:prstGeom prst="rect">
            <a:avLst/>
          </a:prstGeom>
          <a:gradFill rotWithShape="1">
            <a:gsLst>
              <a:gs pos="0">
                <a:srgbClr val="FF3300"/>
              </a:gs>
              <a:gs pos="100000">
                <a:schemeClr val="accent2"/>
              </a:gs>
            </a:gsLst>
            <a:lin ang="5400000" scaled="1"/>
          </a:gradFill>
          <a:ln w="9525">
            <a:noFill/>
            <a:miter lim="800000"/>
            <a:headEnd/>
            <a:tailEnd/>
          </a:ln>
        </p:spPr>
        <p:txBody>
          <a:bodyPr>
            <a:spAutoFit/>
          </a:bodyPr>
          <a:lstStyle/>
          <a:p>
            <a:pPr algn="ctr"/>
            <a:r>
              <a:rPr lang="en-US" sz="2800" u="none"/>
              <a:t>C. BIOLOGI</a:t>
            </a:r>
            <a:endParaRPr lang="en-US" sz="2000" u="none"/>
          </a:p>
        </p:txBody>
      </p:sp>
      <p:graphicFrame>
        <p:nvGraphicFramePr>
          <p:cNvPr id="3074" name="Object 9"/>
          <p:cNvGraphicFramePr>
            <a:graphicFrameLocks noChangeAspect="1"/>
          </p:cNvGraphicFramePr>
          <p:nvPr/>
        </p:nvGraphicFramePr>
        <p:xfrm>
          <a:off x="1447800" y="2362200"/>
          <a:ext cx="6172200" cy="3735388"/>
        </p:xfrm>
        <a:graphic>
          <a:graphicData uri="http://schemas.openxmlformats.org/presentationml/2006/ole">
            <p:oleObj spid="_x0000_s1026" name="Document" r:id="rId4" imgW="3480480" imgH="2834640" progId="">
              <p:embed/>
            </p:oleObj>
          </a:graphicData>
        </a:graphic>
      </p:graphicFrame>
      <p:sp>
        <p:nvSpPr>
          <p:cNvPr id="3076" name="Rectangle 10"/>
          <p:cNvSpPr>
            <a:spLocks noChangeArrowheads="1"/>
          </p:cNvSpPr>
          <p:nvPr/>
        </p:nvSpPr>
        <p:spPr bwMode="auto">
          <a:xfrm>
            <a:off x="2971800" y="1524000"/>
            <a:ext cx="3200400" cy="396875"/>
          </a:xfrm>
          <a:prstGeom prst="rect">
            <a:avLst/>
          </a:prstGeom>
          <a:noFill/>
          <a:ln w="9525">
            <a:noFill/>
            <a:miter lim="800000"/>
            <a:headEnd/>
            <a:tailEnd/>
          </a:ln>
        </p:spPr>
        <p:txBody>
          <a:bodyPr>
            <a:spAutoFit/>
          </a:bodyPr>
          <a:lstStyle/>
          <a:p>
            <a:pPr>
              <a:spcBef>
                <a:spcPct val="50000"/>
              </a:spcBef>
            </a:pPr>
            <a:r>
              <a:rPr kumimoji="1" lang="en-US" sz="2000" b="1" u="none">
                <a:solidFill>
                  <a:srgbClr val="000099"/>
                </a:solidFill>
              </a:rPr>
              <a:t>Ikan Pemakan Jentik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752600" y="228600"/>
            <a:ext cx="6261100" cy="579438"/>
          </a:xfrm>
          <a:prstGeom prst="rect">
            <a:avLst/>
          </a:prstGeom>
          <a:noFill/>
          <a:ln w="9525">
            <a:noFill/>
            <a:miter lim="800000"/>
            <a:headEnd/>
            <a:tailEnd/>
          </a:ln>
          <a:effectLst/>
        </p:spPr>
        <p:txBody>
          <a:bodyPr wrap="none">
            <a:spAutoFit/>
          </a:bodyPr>
          <a:lstStyle/>
          <a:p>
            <a:pPr eaLnBrk="1" hangingPunct="1">
              <a:defRPr/>
            </a:pPr>
            <a:r>
              <a:rPr lang="en-US" sz="3200" u="none">
                <a:solidFill>
                  <a:schemeClr val="tx2"/>
                </a:solidFill>
                <a:effectLst>
                  <a:outerShdw blurRad="38100" dist="38100" dir="2700000" algn="tl">
                    <a:srgbClr val="C0C0C0"/>
                  </a:outerShdw>
                </a:effectLst>
                <a:latin typeface="Arial" charset="0"/>
              </a:rPr>
              <a:t>TANAMAN PENGUSIR NYAMUK</a:t>
            </a:r>
          </a:p>
        </p:txBody>
      </p:sp>
      <p:pic>
        <p:nvPicPr>
          <p:cNvPr id="26627" name="Picture 3" descr=" This is one of the lavenders growing by the Laundry seat. "/>
          <p:cNvPicPr>
            <a:picLocks noChangeAspect="1" noChangeArrowheads="1"/>
          </p:cNvPicPr>
          <p:nvPr/>
        </p:nvPicPr>
        <p:blipFill>
          <a:blip r:embed="rId3" r:link="rId4"/>
          <a:srcRect/>
          <a:stretch>
            <a:fillRect/>
          </a:stretch>
        </p:blipFill>
        <p:spPr bwMode="auto">
          <a:xfrm>
            <a:off x="609600" y="990600"/>
            <a:ext cx="3124200" cy="2546350"/>
          </a:xfrm>
          <a:prstGeom prst="rect">
            <a:avLst/>
          </a:prstGeom>
          <a:noFill/>
          <a:ln w="9525">
            <a:noFill/>
            <a:miter lim="800000"/>
            <a:headEnd/>
            <a:tailEnd/>
          </a:ln>
        </p:spPr>
      </p:pic>
      <p:pic>
        <p:nvPicPr>
          <p:cNvPr id="26628" name="Picture 4" descr="http://www.toekangkeboen.com/images/zodiabanyakB.jpg"/>
          <p:cNvPicPr>
            <a:picLocks noChangeAspect="1" noChangeArrowheads="1"/>
          </p:cNvPicPr>
          <p:nvPr/>
        </p:nvPicPr>
        <p:blipFill>
          <a:blip r:embed="rId5" r:link="rId6"/>
          <a:srcRect/>
          <a:stretch>
            <a:fillRect/>
          </a:stretch>
        </p:blipFill>
        <p:spPr bwMode="auto">
          <a:xfrm>
            <a:off x="5029200" y="990600"/>
            <a:ext cx="3314700" cy="2486025"/>
          </a:xfrm>
          <a:prstGeom prst="rect">
            <a:avLst/>
          </a:prstGeom>
          <a:noFill/>
          <a:ln w="9525">
            <a:noFill/>
            <a:miter lim="800000"/>
            <a:headEnd/>
            <a:tailEnd/>
          </a:ln>
        </p:spPr>
      </p:pic>
      <p:pic>
        <p:nvPicPr>
          <p:cNvPr id="26629" name="Picture 5" descr="http://www.toekangkeboen.com/images/gera1.jpg"/>
          <p:cNvPicPr>
            <a:picLocks noChangeAspect="1" noChangeArrowheads="1"/>
          </p:cNvPicPr>
          <p:nvPr/>
        </p:nvPicPr>
        <p:blipFill>
          <a:blip r:embed="rId7" r:link="rId8"/>
          <a:srcRect/>
          <a:stretch>
            <a:fillRect/>
          </a:stretch>
        </p:blipFill>
        <p:spPr bwMode="auto">
          <a:xfrm>
            <a:off x="3352800" y="3886200"/>
            <a:ext cx="3276600" cy="2133600"/>
          </a:xfrm>
          <a:prstGeom prst="rect">
            <a:avLst/>
          </a:prstGeom>
          <a:noFill/>
          <a:ln w="9525">
            <a:noFill/>
            <a:miter lim="800000"/>
            <a:headEnd/>
            <a:tailEnd/>
          </a:ln>
        </p:spPr>
      </p:pic>
      <p:sp>
        <p:nvSpPr>
          <p:cNvPr id="26630" name="Rectangle 6"/>
          <p:cNvSpPr>
            <a:spLocks noChangeArrowheads="1"/>
          </p:cNvSpPr>
          <p:nvPr/>
        </p:nvSpPr>
        <p:spPr bwMode="auto">
          <a:xfrm>
            <a:off x="1143000" y="3810000"/>
            <a:ext cx="1466850" cy="366713"/>
          </a:xfrm>
          <a:prstGeom prst="rect">
            <a:avLst/>
          </a:prstGeom>
          <a:noFill/>
          <a:ln w="9525">
            <a:noFill/>
            <a:miter lim="800000"/>
            <a:headEnd/>
            <a:tailEnd/>
          </a:ln>
        </p:spPr>
        <p:txBody>
          <a:bodyPr wrap="none">
            <a:spAutoFit/>
          </a:bodyPr>
          <a:lstStyle/>
          <a:p>
            <a:pPr eaLnBrk="1" hangingPunct="1">
              <a:spcBef>
                <a:spcPct val="50000"/>
              </a:spcBef>
            </a:pPr>
            <a:r>
              <a:rPr lang="en-US" b="1" u="none">
                <a:latin typeface="Times New Roman" pitchFamily="18" charset="0"/>
              </a:rPr>
              <a:t>LAVENDER</a:t>
            </a:r>
          </a:p>
        </p:txBody>
      </p:sp>
      <p:sp>
        <p:nvSpPr>
          <p:cNvPr id="26631" name="Text Box 7"/>
          <p:cNvSpPr txBox="1">
            <a:spLocks noChangeArrowheads="1"/>
          </p:cNvSpPr>
          <p:nvPr/>
        </p:nvSpPr>
        <p:spPr bwMode="auto">
          <a:xfrm>
            <a:off x="7391400" y="3810000"/>
            <a:ext cx="1295400" cy="366713"/>
          </a:xfrm>
          <a:prstGeom prst="rect">
            <a:avLst/>
          </a:prstGeom>
          <a:noFill/>
          <a:ln w="9525">
            <a:noFill/>
            <a:miter lim="800000"/>
            <a:headEnd/>
            <a:tailEnd/>
          </a:ln>
        </p:spPr>
        <p:txBody>
          <a:bodyPr>
            <a:spAutoFit/>
          </a:bodyPr>
          <a:lstStyle/>
          <a:p>
            <a:pPr eaLnBrk="1" hangingPunct="1">
              <a:spcBef>
                <a:spcPct val="50000"/>
              </a:spcBef>
            </a:pPr>
            <a:r>
              <a:rPr lang="en-US" b="1" u="none">
                <a:latin typeface="Times New Roman" pitchFamily="18" charset="0"/>
              </a:rPr>
              <a:t>ZODIA</a:t>
            </a:r>
          </a:p>
        </p:txBody>
      </p:sp>
      <p:sp>
        <p:nvSpPr>
          <p:cNvPr id="26632" name="Rectangle 8"/>
          <p:cNvSpPr>
            <a:spLocks noChangeArrowheads="1"/>
          </p:cNvSpPr>
          <p:nvPr/>
        </p:nvSpPr>
        <p:spPr bwMode="auto">
          <a:xfrm>
            <a:off x="4038600" y="6248400"/>
            <a:ext cx="1479550" cy="366713"/>
          </a:xfrm>
          <a:prstGeom prst="rect">
            <a:avLst/>
          </a:prstGeom>
          <a:noFill/>
          <a:ln w="9525">
            <a:noFill/>
            <a:miter lim="800000"/>
            <a:headEnd/>
            <a:tailEnd/>
          </a:ln>
        </p:spPr>
        <p:txBody>
          <a:bodyPr wrap="none">
            <a:spAutoFit/>
          </a:bodyPr>
          <a:lstStyle/>
          <a:p>
            <a:pPr eaLnBrk="1" hangingPunct="1">
              <a:spcBef>
                <a:spcPct val="50000"/>
              </a:spcBef>
            </a:pPr>
            <a:r>
              <a:rPr lang="en-US" b="1" u="none">
                <a:latin typeface="Times New Roman" pitchFamily="18" charset="0"/>
              </a:rPr>
              <a:t>GERANIUM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2910" y="2000240"/>
            <a:ext cx="7772400" cy="1143000"/>
          </a:xfrm>
        </p:spPr>
        <p:txBody>
          <a:bodyPr/>
          <a:lstStyle/>
          <a:p>
            <a:r>
              <a:rPr lang="id-ID" sz="5400" dirty="0" smtClean="0">
                <a:latin typeface="Algerian" pitchFamily="82" charset="0"/>
              </a:rPr>
              <a:t>Terima kasih</a:t>
            </a:r>
            <a:br>
              <a:rPr lang="id-ID" sz="5400" dirty="0" smtClean="0">
                <a:latin typeface="Algerian" pitchFamily="82" charset="0"/>
              </a:rPr>
            </a:br>
            <a:endParaRPr lang="id-ID" sz="5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EPIDEMIOLOGI</a:t>
            </a:r>
            <a:endParaRPr lang="id-ID" dirty="0"/>
          </a:p>
        </p:txBody>
      </p:sp>
      <p:sp>
        <p:nvSpPr>
          <p:cNvPr id="3" name="Content Placeholder 2"/>
          <p:cNvSpPr>
            <a:spLocks noGrp="1"/>
          </p:cNvSpPr>
          <p:nvPr>
            <p:ph idx="1"/>
          </p:nvPr>
        </p:nvSpPr>
        <p:spPr/>
        <p:txBody>
          <a:bodyPr/>
          <a:lstStyle/>
          <a:p>
            <a:r>
              <a:rPr lang="id-ID" sz="2000" dirty="0" smtClean="0">
                <a:latin typeface="Arial" pitchFamily="34" charset="0"/>
                <a:cs typeface="Arial" pitchFamily="34" charset="0"/>
              </a:rPr>
              <a:t>Epidemi dengue pertama kali di Asia pada tahun 1779</a:t>
            </a:r>
          </a:p>
          <a:p>
            <a:r>
              <a:rPr lang="id-ID" sz="2000" dirty="0" smtClean="0">
                <a:latin typeface="Arial" pitchFamily="34" charset="0"/>
                <a:cs typeface="Arial" pitchFamily="34" charset="0"/>
              </a:rPr>
              <a:t>Di Indonesia, kasus DBD pertama kali terjadi di Surabaya pada tahun 1968</a:t>
            </a:r>
          </a:p>
          <a:p>
            <a:r>
              <a:rPr lang="id-ID" sz="2000" dirty="0" smtClean="0">
                <a:latin typeface="Arial" pitchFamily="34" charset="0"/>
                <a:cs typeface="Arial" pitchFamily="34" charset="0"/>
              </a:rPr>
              <a:t>Ditemukan di 200 kota di 27 propinsi dan telah terjadi KLB akibat DBD</a:t>
            </a:r>
          </a:p>
          <a:p>
            <a:r>
              <a:rPr lang="id-ID" sz="2000" dirty="0" smtClean="0">
                <a:latin typeface="Arial" pitchFamily="34" charset="0"/>
                <a:cs typeface="Arial" pitchFamily="34" charset="0"/>
              </a:rPr>
              <a:t>Epidemiologi dengue disebabkan oleh tiga faktor utama : virus, manusia dan nyamuk</a:t>
            </a:r>
          </a:p>
          <a:p>
            <a:r>
              <a:rPr lang="id-ID" sz="2000" dirty="0" smtClean="0">
                <a:latin typeface="Arial" pitchFamily="34" charset="0"/>
                <a:cs typeface="Arial" pitchFamily="34" charset="0"/>
              </a:rPr>
              <a:t>Ada empat serotipe, yaitu DEN-1, DEN-2, DEN-3, dan DEN-4</a:t>
            </a:r>
          </a:p>
          <a:p>
            <a:r>
              <a:rPr lang="id-ID" sz="2000" dirty="0" smtClean="0">
                <a:latin typeface="Arial" pitchFamily="34" charset="0"/>
                <a:cs typeface="Arial" pitchFamily="34" charset="0"/>
              </a:rPr>
              <a:t>Yang sering menimbulkan kasus parah : DEN-3</a:t>
            </a: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EPIDEMIOLOGI</a:t>
            </a:r>
            <a:endParaRPr lang="en-US" dirty="0"/>
          </a:p>
        </p:txBody>
      </p:sp>
      <p:pic>
        <p:nvPicPr>
          <p:cNvPr id="2050" name="Picture 9" descr="E:\Dengue fever\1.jpg"/>
          <p:cNvPicPr>
            <a:picLocks noChangeAspect="1" noChangeArrowheads="1"/>
          </p:cNvPicPr>
          <p:nvPr/>
        </p:nvPicPr>
        <p:blipFill>
          <a:blip r:embed="rId2"/>
          <a:srcRect/>
          <a:stretch>
            <a:fillRect/>
          </a:stretch>
        </p:blipFill>
        <p:spPr bwMode="auto">
          <a:xfrm>
            <a:off x="500034" y="1714489"/>
            <a:ext cx="8001056" cy="5159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ttp://www.pppl.depkes.go.id/_asset/_download/DBD_2011.gif"/>
          <p:cNvPicPr>
            <a:picLocks noChangeAspect="1" noChangeArrowheads="1"/>
          </p:cNvPicPr>
          <p:nvPr/>
        </p:nvPicPr>
        <p:blipFill>
          <a:blip r:embed="rId2"/>
          <a:srcRect b="11217"/>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ETIOLOGI</a:t>
            </a:r>
            <a:endParaRPr lang="id-ID" dirty="0"/>
          </a:p>
        </p:txBody>
      </p:sp>
      <p:sp>
        <p:nvSpPr>
          <p:cNvPr id="3" name="Content Placeholder 2"/>
          <p:cNvSpPr>
            <a:spLocks noGrp="1"/>
          </p:cNvSpPr>
          <p:nvPr>
            <p:ph idx="1"/>
          </p:nvPr>
        </p:nvSpPr>
        <p:spPr>
          <a:xfrm>
            <a:off x="1357290" y="1981200"/>
            <a:ext cx="7100910" cy="1233486"/>
          </a:xfrm>
        </p:spPr>
        <p:txBody>
          <a:bodyPr/>
          <a:lstStyle/>
          <a:p>
            <a:r>
              <a:rPr lang="id-ID" sz="1600" dirty="0" smtClean="0">
                <a:latin typeface="Arial" pitchFamily="34" charset="0"/>
                <a:cs typeface="Arial" pitchFamily="34" charset="0"/>
              </a:rPr>
              <a:t>Penyebab DBD disebabkan virus dengue  termasuk arthropod- borne virus</a:t>
            </a:r>
          </a:p>
          <a:p>
            <a:r>
              <a:rPr lang="id-ID" sz="1600" dirty="0" smtClean="0">
                <a:latin typeface="Arial" pitchFamily="34" charset="0"/>
                <a:cs typeface="Arial" pitchFamily="34" charset="0"/>
              </a:rPr>
              <a:t>Vektor utama DBD yaitu nyamuk Aedes aegypti ( di daerah perkotaan ) dan Aedes albopictus ( di daerah pedesaan)</a:t>
            </a:r>
          </a:p>
          <a:p>
            <a:endParaRPr lang="id-ID" sz="2000" dirty="0">
              <a:latin typeface="Arial" pitchFamily="34" charset="0"/>
              <a:cs typeface="Arial" pitchFamily="34" charset="0"/>
            </a:endParaRPr>
          </a:p>
        </p:txBody>
      </p:sp>
      <p:pic>
        <p:nvPicPr>
          <p:cNvPr id="1027" name="Picture 3"/>
          <p:cNvPicPr>
            <a:picLocks noChangeAspect="1" noChangeArrowheads="1"/>
          </p:cNvPicPr>
          <p:nvPr/>
        </p:nvPicPr>
        <p:blipFill>
          <a:blip r:embed="rId2"/>
          <a:srcRect/>
          <a:stretch>
            <a:fillRect/>
          </a:stretch>
        </p:blipFill>
        <p:spPr bwMode="auto">
          <a:xfrm>
            <a:off x="1428728" y="3214686"/>
            <a:ext cx="1928826" cy="1571636"/>
          </a:xfrm>
          <a:prstGeom prst="rect">
            <a:avLst/>
          </a:prstGeom>
          <a:noFill/>
          <a:ln w="9525">
            <a:noFill/>
            <a:miter lim="800000"/>
            <a:headEnd/>
            <a:tailEnd/>
          </a:ln>
          <a:effectLst/>
        </p:spPr>
      </p:pic>
      <p:sp>
        <p:nvSpPr>
          <p:cNvPr id="8" name="TextBox 7"/>
          <p:cNvSpPr txBox="1"/>
          <p:nvPr/>
        </p:nvSpPr>
        <p:spPr>
          <a:xfrm>
            <a:off x="3428992" y="3143248"/>
            <a:ext cx="5572164" cy="3046988"/>
          </a:xfrm>
          <a:prstGeom prst="rect">
            <a:avLst/>
          </a:prstGeom>
          <a:noFill/>
        </p:spPr>
        <p:txBody>
          <a:bodyPr wrap="square" rtlCol="0">
            <a:spAutoFit/>
          </a:bodyPr>
          <a:lstStyle/>
          <a:p>
            <a:r>
              <a:rPr lang="id-ID" sz="1600" dirty="0" smtClean="0">
                <a:latin typeface="Arial" pitchFamily="34" charset="0"/>
                <a:cs typeface="Arial" pitchFamily="34" charset="0"/>
              </a:rPr>
              <a:t>Ciri-ciri nyamuk Aedes aegypti :</a:t>
            </a:r>
          </a:p>
          <a:p>
            <a:r>
              <a:rPr lang="id-ID" sz="1600" dirty="0" smtClean="0">
                <a:latin typeface="Arial" pitchFamily="34" charset="0"/>
                <a:cs typeface="Arial" pitchFamily="34" charset="0"/>
              </a:rPr>
              <a:t>1. Badannya kecil, warna hitam dengan bintik-bintik putih.</a:t>
            </a:r>
            <a:br>
              <a:rPr lang="id-ID" sz="1600" dirty="0" smtClean="0">
                <a:latin typeface="Arial" pitchFamily="34" charset="0"/>
                <a:cs typeface="Arial" pitchFamily="34" charset="0"/>
              </a:rPr>
            </a:br>
            <a:r>
              <a:rPr lang="id-ID" sz="1600" dirty="0" smtClean="0">
                <a:latin typeface="Arial" pitchFamily="34" charset="0"/>
                <a:cs typeface="Arial" pitchFamily="34" charset="0"/>
              </a:rPr>
              <a:t>2. Hidup di dalam dan di sekitar rumah.</a:t>
            </a:r>
          </a:p>
          <a:p>
            <a:r>
              <a:rPr lang="id-ID" sz="1600" dirty="0" smtClean="0">
                <a:latin typeface="Arial" pitchFamily="34" charset="0"/>
                <a:cs typeface="Arial" pitchFamily="34" charset="0"/>
              </a:rPr>
              <a:t>3. Menggigit atau menghisap darah pada siang hari.</a:t>
            </a:r>
            <a:br>
              <a:rPr lang="id-ID" sz="1600" dirty="0" smtClean="0">
                <a:latin typeface="Arial" pitchFamily="34" charset="0"/>
                <a:cs typeface="Arial" pitchFamily="34" charset="0"/>
              </a:rPr>
            </a:br>
            <a:r>
              <a:rPr lang="id-ID" sz="1600" dirty="0" smtClean="0">
                <a:latin typeface="Arial" pitchFamily="34" charset="0"/>
                <a:cs typeface="Arial" pitchFamily="34" charset="0"/>
              </a:rPr>
              <a:t>4. Senang hinggap pada pakaian yang digantung </a:t>
            </a:r>
            <a:br>
              <a:rPr lang="id-ID" sz="1600" dirty="0" smtClean="0">
                <a:latin typeface="Arial" pitchFamily="34" charset="0"/>
                <a:cs typeface="Arial" pitchFamily="34" charset="0"/>
              </a:rPr>
            </a:br>
            <a:r>
              <a:rPr lang="id-ID" sz="1600" dirty="0" smtClean="0">
                <a:latin typeface="Arial" pitchFamily="34" charset="0"/>
                <a:cs typeface="Arial" pitchFamily="34" charset="0"/>
              </a:rPr>
              <a:t>5. Bersarang dan bertelur di genangan air jernih di dalam dan di sekitar rumah, seperti : di bak     mandi, tempayan, vas bunga, tempat minum burung, di perangkap semut, tempurung kelapa     dan di barang-barang bekas yang dapat terisi air hujan.</a:t>
            </a:r>
          </a:p>
          <a:p>
            <a:r>
              <a:rPr lang="id-ID" sz="1600" dirty="0" smtClean="0">
                <a:latin typeface="Arial" pitchFamily="34" charset="0"/>
                <a:cs typeface="Arial" pitchFamily="34" charset="0"/>
              </a:rPr>
              <a:t>6. Jarak terbang </a:t>
            </a:r>
            <a:r>
              <a:rPr lang="id-ID" sz="1600" u="sng" dirty="0" smtClean="0">
                <a:latin typeface="Arial" pitchFamily="34" charset="0"/>
                <a:cs typeface="Arial" pitchFamily="34" charset="0"/>
              </a:rPr>
              <a:t>+ </a:t>
            </a:r>
            <a:r>
              <a:rPr lang="id-ID" sz="1600" dirty="0" smtClean="0">
                <a:latin typeface="Arial" pitchFamily="34" charset="0"/>
                <a:cs typeface="Arial" pitchFamily="34" charset="0"/>
              </a:rPr>
              <a:t> 100 m</a:t>
            </a:r>
          </a:p>
          <a:p>
            <a:r>
              <a:rPr lang="id-ID" sz="1600" dirty="0" smtClean="0">
                <a:latin typeface="Arial" pitchFamily="34" charset="0"/>
                <a:cs typeface="Arial" pitchFamily="34" charset="0"/>
              </a:rPr>
              <a:t>7. Tahan dalam suhu panas dan lkelembaban tinggi</a:t>
            </a:r>
            <a:endParaRPr lang="id-ID" sz="16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Siklus hidup nyamuk</a:t>
            </a:r>
          </a:p>
        </p:txBody>
      </p:sp>
      <p:pic>
        <p:nvPicPr>
          <p:cNvPr id="16387" name="Picture 2"/>
          <p:cNvPicPr>
            <a:picLocks noGrp="1" noChangeAspect="1" noChangeArrowheads="1"/>
          </p:cNvPicPr>
          <p:nvPr>
            <p:ph idx="1"/>
          </p:nvPr>
        </p:nvPicPr>
        <p:blipFill>
          <a:blip r:embed="rId2"/>
          <a:srcRect/>
          <a:stretch>
            <a:fillRect/>
          </a:stretch>
        </p:blipFill>
        <p:spPr>
          <a:xfrm>
            <a:off x="0" y="1219200"/>
            <a:ext cx="9144000" cy="5257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PENULARAN</a:t>
            </a:r>
            <a:endParaRPr lang="id-ID" dirty="0"/>
          </a:p>
        </p:txBody>
      </p:sp>
      <p:pic>
        <p:nvPicPr>
          <p:cNvPr id="1026" name="Picture 2" descr="D:\Kurnia\FKM\EPID\DBD\gambar penularan.gif"/>
          <p:cNvPicPr>
            <a:picLocks noGrp="1" noChangeAspect="1" noChangeArrowheads="1"/>
          </p:cNvPicPr>
          <p:nvPr>
            <p:ph idx="1"/>
          </p:nvPr>
        </p:nvPicPr>
        <p:blipFill>
          <a:blip r:embed="rId2"/>
          <a:srcRect/>
          <a:stretch>
            <a:fillRect/>
          </a:stretch>
        </p:blipFill>
        <p:spPr bwMode="auto">
          <a:xfrm>
            <a:off x="2143108" y="1857364"/>
            <a:ext cx="5286411" cy="41434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co Print">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rugs">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1246</TotalTime>
  <Words>1230</Words>
  <Application>Microsoft PowerPoint</Application>
  <PresentationFormat>On-screen Show (4:3)</PresentationFormat>
  <Paragraphs>276</Paragraphs>
  <Slides>32</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Deco Print</vt:lpstr>
      <vt:lpstr>drugs</vt:lpstr>
      <vt:lpstr>Document</vt:lpstr>
      <vt:lpstr>EPIDEMIOLOGI DEMAM BERDARAH DENGUE </vt:lpstr>
      <vt:lpstr>PENDAHULUAN</vt:lpstr>
      <vt:lpstr>DEFINISI</vt:lpstr>
      <vt:lpstr>EPIDEMIOLOGI</vt:lpstr>
      <vt:lpstr>EPIDEMIOLOGI</vt:lpstr>
      <vt:lpstr>Slide 6</vt:lpstr>
      <vt:lpstr>ETIOLOGI</vt:lpstr>
      <vt:lpstr>Siklus hidup nyamuk</vt:lpstr>
      <vt:lpstr>PENULARAN</vt:lpstr>
      <vt:lpstr>GEJALA DAN TANDA</vt:lpstr>
      <vt:lpstr>Slide 11</vt:lpstr>
      <vt:lpstr>PENGOBATAN</vt:lpstr>
      <vt:lpstr>KEBIJAKAN NASIONAL</vt:lpstr>
      <vt:lpstr>STRATEGI</vt:lpstr>
      <vt:lpstr>INDIKATOR NASIONAL 2010</vt:lpstr>
      <vt:lpstr>Slide 16</vt:lpstr>
      <vt:lpstr>Slide 17</vt:lpstr>
      <vt:lpstr>Slide 18</vt:lpstr>
      <vt:lpstr>Slide 19</vt:lpstr>
      <vt:lpstr>Slide 20</vt:lpstr>
      <vt:lpstr>Slide 21</vt:lpstr>
      <vt:lpstr>   </vt:lpstr>
      <vt:lpstr>   </vt:lpstr>
      <vt:lpstr>Slide 24</vt:lpstr>
      <vt:lpstr>1. PEMBERANTASAN NYAMUK DEWASA</vt:lpstr>
      <vt:lpstr>PENGASAPAN DI KOMPLEX PERUMAHAN</vt:lpstr>
      <vt:lpstr>2. PEMBERANTASAN JENTIK</vt:lpstr>
      <vt:lpstr>2. PEMBERANTASAN JENTIK</vt:lpstr>
      <vt:lpstr>Slide 29</vt:lpstr>
      <vt:lpstr>Slide 30</vt:lpstr>
      <vt:lpstr>Slide 31</vt:lpstr>
      <vt:lpstr>Terima kasih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PENDAHULUAN</dc:title>
  <dc:creator>Toshiba</dc:creator>
  <cp:lastModifiedBy>dr. Kurnia Dwi Zaini</cp:lastModifiedBy>
  <cp:revision>82</cp:revision>
  <dcterms:created xsi:type="dcterms:W3CDTF">2009-09-05T04:32:04Z</dcterms:created>
  <dcterms:modified xsi:type="dcterms:W3CDTF">2013-11-29T01:31:37Z</dcterms:modified>
</cp:coreProperties>
</file>