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2E66639-FB4E-4FAB-92D2-D02DD87291B6}" type="datetimeFigureOut">
              <a:rPr lang="id-ID" smtClean="0"/>
              <a:pPr/>
              <a:t>28/11/2011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C059850-CC1C-4FFA-8536-407C5A162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6639-FB4E-4FAB-92D2-D02DD87291B6}" type="datetimeFigureOut">
              <a:rPr lang="id-ID" smtClean="0"/>
              <a:pPr/>
              <a:t>28/11/2011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9850-CC1C-4FFA-8536-407C5A162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6639-FB4E-4FAB-92D2-D02DD87291B6}" type="datetimeFigureOut">
              <a:rPr lang="id-ID" smtClean="0"/>
              <a:pPr/>
              <a:t>28/11/2011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9850-CC1C-4FFA-8536-407C5A162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6639-FB4E-4FAB-92D2-D02DD87291B6}" type="datetimeFigureOut">
              <a:rPr lang="id-ID" smtClean="0"/>
              <a:pPr/>
              <a:t>28/11/2011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9850-CC1C-4FFA-8536-407C5A162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6639-FB4E-4FAB-92D2-D02DD87291B6}" type="datetimeFigureOut">
              <a:rPr lang="id-ID" smtClean="0"/>
              <a:pPr/>
              <a:t>28/11/2011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9850-CC1C-4FFA-8536-407C5A162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6639-FB4E-4FAB-92D2-D02DD87291B6}" type="datetimeFigureOut">
              <a:rPr lang="id-ID" smtClean="0"/>
              <a:pPr/>
              <a:t>28/11/2011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9850-CC1C-4FFA-8536-407C5A162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E66639-FB4E-4FAB-92D2-D02DD87291B6}" type="datetimeFigureOut">
              <a:rPr lang="id-ID" smtClean="0"/>
              <a:pPr/>
              <a:t>28/11/2011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059850-CC1C-4FFA-8536-407C5A16286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2E66639-FB4E-4FAB-92D2-D02DD87291B6}" type="datetimeFigureOut">
              <a:rPr lang="id-ID" smtClean="0"/>
              <a:pPr/>
              <a:t>28/11/2011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C059850-CC1C-4FFA-8536-407C5A162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6639-FB4E-4FAB-92D2-D02DD87291B6}" type="datetimeFigureOut">
              <a:rPr lang="id-ID" smtClean="0"/>
              <a:pPr/>
              <a:t>28/11/2011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9850-CC1C-4FFA-8536-407C5A162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6639-FB4E-4FAB-92D2-D02DD87291B6}" type="datetimeFigureOut">
              <a:rPr lang="id-ID" smtClean="0"/>
              <a:pPr/>
              <a:t>28/11/2011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9850-CC1C-4FFA-8536-407C5A162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6639-FB4E-4FAB-92D2-D02DD87291B6}" type="datetimeFigureOut">
              <a:rPr lang="id-ID" smtClean="0"/>
              <a:pPr/>
              <a:t>28/11/2011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9850-CC1C-4FFA-8536-407C5A162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2E66639-FB4E-4FAB-92D2-D02DD87291B6}" type="datetimeFigureOut">
              <a:rPr lang="id-ID" smtClean="0"/>
              <a:pPr/>
              <a:t>28/11/2011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C059850-CC1C-4FFA-8536-407C5A16286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TOSHIBA\Perebutan%20Ambalat%20Antara%20Indonesia%20Malaysia%20-%20YouTube%20-%20Copy%20(1).asf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cuments\marta\tugas%20kwn\Utara%20AMBALAT%20milik%20Malaysia%20-%20YouTube%20-%20Copy%20(1).asf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KEWILAYAHAN INDONESIA, OTONOMI DAERAH, DAN GLOBALISASI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Hakekat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Nusantara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5448"/>
            <a:ext cx="8229600" cy="2691744"/>
          </a:xfrm>
        </p:spPr>
        <p:txBody>
          <a:bodyPr/>
          <a:lstStyle/>
          <a:p>
            <a:pPr marL="255588" indent="14288" algn="just">
              <a:buNone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aparatur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,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produk-produk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Arah</a:t>
            </a:r>
            <a:r>
              <a:rPr lang="en-US" dirty="0" smtClean="0"/>
              <a:t> Pandang </a:t>
            </a:r>
            <a:r>
              <a:rPr lang="en-US" dirty="0" err="1" smtClean="0"/>
              <a:t>Wawasan</a:t>
            </a:r>
            <a:r>
              <a:rPr lang="en-US" dirty="0" smtClean="0"/>
              <a:t> Nusantara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" y="2344248"/>
            <a:ext cx="7787208" cy="4325112"/>
          </a:xfrm>
        </p:spPr>
        <p:txBody>
          <a:bodyPr/>
          <a:lstStyle/>
          <a:p>
            <a:pPr algn="just"/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sedini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disintegrasi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mengamankan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OTONOMI DAERAH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49424"/>
            <a:ext cx="8003232" cy="2691744"/>
          </a:xfrm>
        </p:spPr>
        <p:txBody>
          <a:bodyPr/>
          <a:lstStyle/>
          <a:p>
            <a:pPr marL="255588" indent="14288" algn="just">
              <a:buNone/>
            </a:pP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</a:t>
            </a:r>
            <a:r>
              <a:rPr lang="en-US" dirty="0" err="1" smtClean="0"/>
              <a:t>wewenang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otonom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mengurus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Daerah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1899656"/>
          </a:xfrm>
        </p:spPr>
        <p:txBody>
          <a:bodyPr/>
          <a:lstStyle/>
          <a:p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r>
              <a:rPr lang="en-US" dirty="0" err="1" smtClean="0"/>
              <a:t>Ketetapan</a:t>
            </a:r>
            <a:r>
              <a:rPr lang="en-US" dirty="0" smtClean="0"/>
              <a:t> MPR-RI</a:t>
            </a:r>
          </a:p>
          <a:p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Daerah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187688"/>
          </a:xfrm>
        </p:spPr>
        <p:txBody>
          <a:bodyPr/>
          <a:lstStyle/>
          <a:p>
            <a:pPr marL="365125" indent="-4763" algn="just">
              <a:buNone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21 (</a:t>
            </a:r>
            <a:r>
              <a:rPr lang="en-US" dirty="0" err="1" smtClean="0"/>
              <a:t>hak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22 (</a:t>
            </a:r>
            <a:r>
              <a:rPr lang="en-US" dirty="0" err="1" smtClean="0"/>
              <a:t>kewajiban</a:t>
            </a:r>
            <a:r>
              <a:rPr lang="en-US" dirty="0" smtClean="0"/>
              <a:t>)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Daerah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3440"/>
            <a:ext cx="8003232" cy="348383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dana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yang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birokrasi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endParaRPr lang="en-US" dirty="0" smtClean="0"/>
          </a:p>
          <a:p>
            <a:pPr algn="just"/>
            <a:r>
              <a:rPr lang="en-US" dirty="0" err="1" smtClean="0"/>
              <a:t>kebijakan-kebijakan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Daerah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15880"/>
          </a:xfrm>
        </p:spPr>
        <p:txBody>
          <a:bodyPr/>
          <a:lstStyle/>
          <a:p>
            <a:pPr algn="just"/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oknum-oknum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yang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memicu</a:t>
            </a:r>
            <a:r>
              <a:rPr lang="en-US" dirty="0" smtClean="0"/>
              <a:t> </a:t>
            </a:r>
            <a:r>
              <a:rPr lang="en-US" dirty="0" err="1" smtClean="0"/>
              <a:t>perpecahan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GLOBALISASI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331704"/>
          </a:xfrm>
        </p:spPr>
        <p:txBody>
          <a:bodyPr/>
          <a:lstStyle/>
          <a:p>
            <a:pPr marL="365125" indent="-4763" algn="just">
              <a:buNone/>
            </a:pP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yang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mendunia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media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016"/>
            <a:ext cx="8229600" cy="10668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KELOMPOK IX</a:t>
            </a:r>
            <a:endParaRPr lang="id-ID" sz="7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5112"/>
          </a:xfrm>
        </p:spPr>
        <p:txBody>
          <a:bodyPr>
            <a:normAutofit lnSpcReduction="1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Niko</a:t>
            </a:r>
            <a:r>
              <a:rPr lang="en-US" dirty="0" smtClean="0"/>
              <a:t> </a:t>
            </a:r>
            <a:r>
              <a:rPr lang="en-US" dirty="0" err="1" smtClean="0"/>
              <a:t>Rilanto</a:t>
            </a:r>
            <a:r>
              <a:rPr lang="en-US" dirty="0" smtClean="0"/>
              <a:t> Putra</a:t>
            </a:r>
            <a:r>
              <a:rPr lang="id-ID" dirty="0" smtClean="0"/>
              <a:t>		1011110</a:t>
            </a:r>
            <a:r>
              <a:rPr lang="en-US" dirty="0" smtClean="0"/>
              <a:t>23</a:t>
            </a:r>
            <a:endParaRPr lang="id-ID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smtClean="0"/>
              <a:t>Charisma </a:t>
            </a:r>
            <a:r>
              <a:rPr lang="en-US" dirty="0" err="1" smtClean="0"/>
              <a:t>Arianti</a:t>
            </a:r>
            <a:r>
              <a:rPr lang="id-ID" dirty="0" smtClean="0"/>
              <a:t>		1011110</a:t>
            </a:r>
            <a:r>
              <a:rPr lang="en-US" dirty="0" smtClean="0"/>
              <a:t>24</a:t>
            </a:r>
            <a:endParaRPr lang="id-ID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smtClean="0"/>
              <a:t>Muhammad </a:t>
            </a:r>
            <a:r>
              <a:rPr lang="en-US" dirty="0" err="1" smtClean="0"/>
              <a:t>Zamroni</a:t>
            </a:r>
            <a:r>
              <a:rPr lang="en-US" dirty="0" smtClean="0"/>
              <a:t>	</a:t>
            </a:r>
            <a:r>
              <a:rPr lang="id-ID" dirty="0" smtClean="0"/>
              <a:t>101111</a:t>
            </a:r>
            <a:r>
              <a:rPr lang="en-US" dirty="0" smtClean="0"/>
              <a:t>025</a:t>
            </a:r>
            <a:endParaRPr lang="id-ID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smtClean="0"/>
              <a:t>Agni </a:t>
            </a:r>
            <a:r>
              <a:rPr lang="en-US" dirty="0" err="1" smtClean="0"/>
              <a:t>Amurbatami</a:t>
            </a:r>
            <a:r>
              <a:rPr lang="id-ID" dirty="0" smtClean="0"/>
              <a:t>		1011110</a:t>
            </a:r>
            <a:r>
              <a:rPr lang="en-US" dirty="0" smtClean="0"/>
              <a:t>26</a:t>
            </a:r>
            <a:endParaRPr lang="id-ID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smtClean="0"/>
              <a:t>Ahmad </a:t>
            </a:r>
            <a:r>
              <a:rPr lang="en-US" dirty="0" err="1" smtClean="0"/>
              <a:t>Zamroni</a:t>
            </a:r>
            <a:r>
              <a:rPr lang="en-US" dirty="0" smtClean="0"/>
              <a:t> </a:t>
            </a:r>
            <a:r>
              <a:rPr lang="en-US" dirty="0" err="1" smtClean="0"/>
              <a:t>Lathif</a:t>
            </a:r>
            <a:r>
              <a:rPr lang="id-ID" smtClean="0"/>
              <a:t>	</a:t>
            </a:r>
            <a:r>
              <a:rPr lang="id-ID" smtClean="0"/>
              <a:t>10111102</a:t>
            </a:r>
            <a:r>
              <a:rPr lang="en-US" dirty="0" smtClean="0"/>
              <a:t>7</a:t>
            </a:r>
            <a:endParaRPr lang="id-ID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smtClean="0"/>
              <a:t>Kiki Octavia	</a:t>
            </a:r>
            <a:r>
              <a:rPr lang="id-ID" dirty="0" smtClean="0"/>
              <a:t>		101111</a:t>
            </a:r>
            <a:r>
              <a:rPr lang="en-US" dirty="0" smtClean="0"/>
              <a:t>028</a:t>
            </a:r>
            <a:endParaRPr lang="id-ID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Wemy</a:t>
            </a:r>
            <a:r>
              <a:rPr lang="en-US" dirty="0" smtClean="0"/>
              <a:t> </a:t>
            </a:r>
            <a:r>
              <a:rPr lang="en-US" dirty="0" err="1" smtClean="0"/>
              <a:t>Noor</a:t>
            </a:r>
            <a:r>
              <a:rPr lang="en-US" dirty="0" smtClean="0"/>
              <a:t> </a:t>
            </a:r>
            <a:r>
              <a:rPr lang="en-US" dirty="0" err="1" smtClean="0"/>
              <a:t>Fauzia</a:t>
            </a:r>
            <a:r>
              <a:rPr lang="id-ID" dirty="0" smtClean="0"/>
              <a:t>		101111</a:t>
            </a:r>
            <a:r>
              <a:rPr lang="en-US" dirty="0" smtClean="0"/>
              <a:t>029</a:t>
            </a:r>
            <a:endParaRPr lang="id-ID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Rahmadiani</a:t>
            </a:r>
            <a:r>
              <a:rPr lang="en-US" dirty="0" smtClean="0"/>
              <a:t> </a:t>
            </a:r>
            <a:r>
              <a:rPr lang="en-US" dirty="0" err="1" smtClean="0"/>
              <a:t>Wijayanti</a:t>
            </a:r>
            <a:r>
              <a:rPr lang="id-ID" dirty="0" smtClean="0"/>
              <a:t>	101111</a:t>
            </a:r>
            <a:r>
              <a:rPr lang="en-US" dirty="0" smtClean="0"/>
              <a:t>030</a:t>
            </a:r>
            <a:endParaRPr lang="id-ID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Helda</a:t>
            </a:r>
            <a:r>
              <a:rPr lang="en-US" dirty="0" smtClean="0"/>
              <a:t> </a:t>
            </a:r>
            <a:r>
              <a:rPr lang="en-US" dirty="0" err="1" smtClean="0"/>
              <a:t>Budiyanti</a:t>
            </a:r>
            <a:r>
              <a:rPr lang="en-US" dirty="0" smtClean="0"/>
              <a:t>		101111031</a:t>
            </a:r>
            <a:endParaRPr lang="id-ID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smtClean="0"/>
              <a:t>Marta </a:t>
            </a:r>
            <a:r>
              <a:rPr lang="en-US" dirty="0" err="1" smtClean="0"/>
              <a:t>Laily</a:t>
            </a:r>
            <a:r>
              <a:rPr lang="en-US" dirty="0" smtClean="0"/>
              <a:t> </a:t>
            </a:r>
            <a:r>
              <a:rPr lang="en-US" dirty="0" err="1" smtClean="0"/>
              <a:t>Ramadany</a:t>
            </a:r>
            <a:r>
              <a:rPr lang="en-US" dirty="0" smtClean="0"/>
              <a:t>	101111032</a:t>
            </a:r>
            <a:endParaRPr lang="id-ID" dirty="0" smtClean="0"/>
          </a:p>
          <a:p>
            <a:pPr marL="624078" indent="-514350"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 (</a:t>
            </a:r>
            <a:r>
              <a:rPr lang="en-US" dirty="0" err="1" smtClean="0"/>
              <a:t>sukar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5448"/>
            <a:ext cx="8229600" cy="3267808"/>
          </a:xfrm>
        </p:spPr>
        <p:txBody>
          <a:bodyPr/>
          <a:lstStyle/>
          <a:p>
            <a:pPr lvl="0" algn="just"/>
            <a:r>
              <a:rPr lang="en-US" dirty="0" err="1" smtClean="0"/>
              <a:t>Teknologi</a:t>
            </a:r>
            <a:r>
              <a:rPr lang="en-US" dirty="0" smtClean="0"/>
              <a:t> yang </a:t>
            </a:r>
            <a:r>
              <a:rPr lang="en-US" dirty="0" err="1" smtClean="0"/>
              <a:t>rumit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.</a:t>
            </a:r>
            <a:endParaRPr lang="id-ID" dirty="0" smtClean="0"/>
          </a:p>
          <a:p>
            <a:pPr lvl="0" algn="just"/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religi</a:t>
            </a:r>
            <a:r>
              <a:rPr lang="en-US" dirty="0" smtClean="0"/>
              <a:t>.</a:t>
            </a:r>
            <a:endParaRPr lang="id-ID" dirty="0" smtClean="0"/>
          </a:p>
          <a:p>
            <a:pPr lvl="0" algn="just"/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sukar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 (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Unsur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 yang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Pendidikan</a:t>
            </a:r>
            <a:r>
              <a:rPr lang="en-US" dirty="0" smtClean="0"/>
              <a:t> formal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STUDI KASUS</a:t>
            </a:r>
            <a:endParaRPr lang="id-ID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Perebutan Ambalat Antara Indonesia Malaysia - YouTube - Copy (1).asf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5576" y="404664"/>
            <a:ext cx="7620000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61662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Ambalat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blok</a:t>
            </a:r>
            <a:r>
              <a:rPr lang="en-US" sz="2400" dirty="0" smtClean="0"/>
              <a:t> </a:t>
            </a:r>
            <a:r>
              <a:rPr lang="en-US" sz="2400" dirty="0" err="1" smtClean="0"/>
              <a:t>laut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kaya</a:t>
            </a:r>
            <a:r>
              <a:rPr lang="en-US" sz="2400" dirty="0" smtClean="0"/>
              <a:t> </a:t>
            </a:r>
            <a:r>
              <a:rPr lang="en-US" sz="2400" dirty="0" err="1" smtClean="0"/>
              <a:t>minyak</a:t>
            </a:r>
            <a:r>
              <a:rPr lang="en-US" sz="2400" dirty="0" smtClean="0"/>
              <a:t>, </a:t>
            </a:r>
            <a:r>
              <a:rPr lang="en-US" sz="2400" dirty="0" err="1" smtClean="0"/>
              <a:t>mencakup</a:t>
            </a:r>
            <a:r>
              <a:rPr lang="en-US" sz="2400" dirty="0" smtClean="0"/>
              <a:t> 15.235 kilometer </a:t>
            </a:r>
            <a:r>
              <a:rPr lang="en-US" sz="2400" dirty="0" err="1" smtClean="0"/>
              <a:t>persegi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Laut</a:t>
            </a:r>
            <a:r>
              <a:rPr lang="en-US" sz="2400" dirty="0" smtClean="0"/>
              <a:t> Sulawesi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Selat</a:t>
            </a:r>
            <a:r>
              <a:rPr lang="en-US" sz="2400" dirty="0" smtClean="0"/>
              <a:t> Makassar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dekat</a:t>
            </a:r>
            <a:r>
              <a:rPr lang="en-US" sz="2400" dirty="0" smtClean="0"/>
              <a:t> </a:t>
            </a:r>
            <a:r>
              <a:rPr lang="en-US" sz="2400" dirty="0" err="1" smtClean="0"/>
              <a:t>perpanjangan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perbatasan</a:t>
            </a:r>
            <a:r>
              <a:rPr lang="en-US" sz="2400" dirty="0" smtClean="0"/>
              <a:t> </a:t>
            </a:r>
            <a:r>
              <a:rPr lang="en-US" sz="2400" dirty="0" err="1" smtClean="0"/>
              <a:t>darat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Sabah, Malaysia,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u="sng" dirty="0" smtClean="0"/>
              <a:t>Kalimantan </a:t>
            </a:r>
            <a:r>
              <a:rPr lang="en-US" sz="2400" u="sng" dirty="0" err="1" smtClean="0"/>
              <a:t>Timur</a:t>
            </a:r>
            <a:r>
              <a:rPr lang="en-US" sz="2400" dirty="0" smtClean="0"/>
              <a:t>, Indonesia</a:t>
            </a:r>
          </a:p>
          <a:p>
            <a:pPr algn="just">
              <a:buNone/>
            </a:pPr>
            <a:endParaRPr lang="en-US" sz="2400" dirty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Sengketa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diyakini</a:t>
            </a:r>
            <a:r>
              <a:rPr lang="en-US" sz="2400" dirty="0" smtClean="0"/>
              <a:t> </a:t>
            </a:r>
            <a:r>
              <a:rPr lang="en-US" sz="2400" dirty="0" err="1" smtClean="0"/>
              <a:t>kaya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minyak</a:t>
            </a:r>
            <a:r>
              <a:rPr lang="en-US" sz="2400" dirty="0" smtClean="0"/>
              <a:t> </a:t>
            </a:r>
            <a:r>
              <a:rPr lang="en-US" sz="2400" dirty="0" err="1" smtClean="0"/>
              <a:t>mentah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gas </a:t>
            </a:r>
            <a:r>
              <a:rPr lang="en-US" sz="2400" dirty="0" err="1" smtClean="0"/>
              <a:t>alam</a:t>
            </a:r>
            <a:r>
              <a:rPr lang="en-US" sz="2400" dirty="0" smtClean="0"/>
              <a:t> </a:t>
            </a:r>
            <a:r>
              <a:rPr lang="en-US" sz="2400" dirty="0" err="1" smtClean="0"/>
              <a:t>cair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bermula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Malaysia </a:t>
            </a:r>
            <a:r>
              <a:rPr lang="en-US" sz="2400" dirty="0" err="1" smtClean="0"/>
              <a:t>mempublikasikan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peta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1979 yang </a:t>
            </a:r>
            <a:r>
              <a:rPr lang="en-US" sz="2400" dirty="0" err="1" smtClean="0"/>
              <a:t>mencantumkan</a:t>
            </a:r>
            <a:r>
              <a:rPr lang="en-US" sz="2400" dirty="0" smtClean="0"/>
              <a:t> </a:t>
            </a:r>
            <a:r>
              <a:rPr lang="en-US" sz="2400" dirty="0" err="1" smtClean="0"/>
              <a:t>Ambalat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</a:t>
            </a:r>
            <a:r>
              <a:rPr lang="en-US" sz="2400" dirty="0" err="1" smtClean="0"/>
              <a:t>kedaulatannya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lantas</a:t>
            </a:r>
            <a:r>
              <a:rPr lang="en-US" sz="2400" dirty="0" smtClean="0"/>
              <a:t> </a:t>
            </a:r>
            <a:r>
              <a:rPr lang="en-US" sz="2400" dirty="0" err="1" smtClean="0"/>
              <a:t>diprotes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Indonesia. </a:t>
            </a:r>
            <a:r>
              <a:rPr lang="en-US" sz="2400" dirty="0" err="1" smtClean="0"/>
              <a:t>Pada</a:t>
            </a:r>
            <a:r>
              <a:rPr lang="en-US" sz="2400" dirty="0" smtClean="0"/>
              <a:t> 1999, Indonesia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minyak</a:t>
            </a:r>
            <a:r>
              <a:rPr lang="en-US" sz="2400" dirty="0" smtClean="0"/>
              <a:t> Italia, ENI.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9816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/>
              <a:t>Awal</a:t>
            </a:r>
            <a:r>
              <a:rPr lang="en-US" b="1" dirty="0"/>
              <a:t> </a:t>
            </a:r>
            <a:r>
              <a:rPr lang="en-US" b="1" dirty="0" err="1" smtClean="0"/>
              <a:t>persengketaan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851920"/>
          </a:xfrm>
        </p:spPr>
        <p:txBody>
          <a:bodyPr>
            <a:normAutofit/>
          </a:bodyPr>
          <a:lstStyle/>
          <a:p>
            <a:pPr lvl="0" algn="just"/>
            <a:r>
              <a:rPr lang="en-US" sz="2400" dirty="0" err="1"/>
              <a:t>Tahun</a:t>
            </a:r>
            <a:r>
              <a:rPr lang="en-US" sz="2400" dirty="0"/>
              <a:t> 1967 -&gt; </a:t>
            </a:r>
            <a:r>
              <a:rPr lang="en-US" sz="2400" dirty="0" err="1"/>
              <a:t>Pertemuan</a:t>
            </a:r>
            <a:r>
              <a:rPr lang="en-US" sz="2400" dirty="0"/>
              <a:t> </a:t>
            </a:r>
            <a:r>
              <a:rPr lang="en-US" sz="2400" dirty="0" err="1"/>
              <a:t>teknis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laut</a:t>
            </a:r>
            <a:r>
              <a:rPr lang="en-US" sz="2400" dirty="0"/>
              <a:t> Indonesia-Malaysia</a:t>
            </a:r>
          </a:p>
          <a:p>
            <a:pPr lvl="0" algn="just"/>
            <a:r>
              <a:rPr lang="en-US" sz="2400" dirty="0"/>
              <a:t>27 </a:t>
            </a:r>
            <a:r>
              <a:rPr lang="en-US" sz="2400" dirty="0" err="1"/>
              <a:t>Oktober</a:t>
            </a:r>
            <a:r>
              <a:rPr lang="en-US" sz="2400" dirty="0"/>
              <a:t> 1969 -&gt; </a:t>
            </a:r>
            <a:r>
              <a:rPr lang="en-US" sz="2400" dirty="0" err="1"/>
              <a:t>Penandatanganan</a:t>
            </a:r>
            <a:r>
              <a:rPr lang="en-US" sz="2400" dirty="0"/>
              <a:t> </a:t>
            </a:r>
            <a:r>
              <a:rPr lang="en-US" sz="2400" i="1" dirty="0" err="1"/>
              <a:t>Perjanjian</a:t>
            </a:r>
            <a:r>
              <a:rPr lang="en-US" sz="2400" i="1" dirty="0"/>
              <a:t> </a:t>
            </a:r>
            <a:r>
              <a:rPr lang="en-US" sz="2400" i="1" dirty="0" err="1"/>
              <a:t>Tapal</a:t>
            </a:r>
            <a:r>
              <a:rPr lang="en-US" sz="2400" i="1" dirty="0"/>
              <a:t> Batas </a:t>
            </a:r>
            <a:r>
              <a:rPr lang="en-US" sz="2400" i="1" dirty="0" err="1"/>
              <a:t>Kontinental</a:t>
            </a:r>
            <a:r>
              <a:rPr lang="en-US" sz="2400" i="1" dirty="0"/>
              <a:t> Indonesia – Malaysia</a:t>
            </a:r>
            <a:endParaRPr lang="en-US" sz="2400" dirty="0"/>
          </a:p>
          <a:p>
            <a:pPr lvl="0" algn="just"/>
            <a:r>
              <a:rPr lang="en-US" sz="2400" dirty="0"/>
              <a:t>7 November 1969 -&gt;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ratifikasi</a:t>
            </a:r>
            <a:endParaRPr lang="en-US" sz="2400" dirty="0"/>
          </a:p>
          <a:p>
            <a:pPr lvl="0" algn="just"/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1969 -&gt; Malaysia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yang </a:t>
            </a:r>
            <a:r>
              <a:rPr lang="en-US" sz="2400" dirty="0" err="1"/>
              <a:t>memasukan</a:t>
            </a:r>
            <a:r>
              <a:rPr lang="en-US" sz="2400" dirty="0"/>
              <a:t> </a:t>
            </a:r>
            <a:r>
              <a:rPr lang="en-US" sz="2400" dirty="0" err="1"/>
              <a:t>pulau</a:t>
            </a:r>
            <a:r>
              <a:rPr lang="en-US" sz="2400" dirty="0"/>
              <a:t> </a:t>
            </a:r>
            <a:r>
              <a:rPr lang="en-US" sz="2400" dirty="0" err="1"/>
              <a:t>Sipadan</a:t>
            </a:r>
            <a:r>
              <a:rPr lang="en-US" sz="2400" dirty="0"/>
              <a:t>, </a:t>
            </a:r>
            <a:r>
              <a:rPr lang="en-US" sz="2400" dirty="0" err="1"/>
              <a:t>Ligitan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Batu</a:t>
            </a:r>
            <a:r>
              <a:rPr lang="en-US" sz="2400" dirty="0"/>
              <a:t> </a:t>
            </a:r>
            <a:r>
              <a:rPr lang="en-US" sz="2400" dirty="0" err="1"/>
              <a:t>Puteh</a:t>
            </a:r>
            <a:r>
              <a:rPr lang="en-US" sz="2400" dirty="0"/>
              <a:t> (</a:t>
            </a:r>
            <a:r>
              <a:rPr lang="en-US" sz="2400" dirty="0" err="1"/>
              <a:t>Pedra</a:t>
            </a:r>
            <a:r>
              <a:rPr lang="en-US" sz="2400" dirty="0"/>
              <a:t> </a:t>
            </a:r>
            <a:r>
              <a:rPr lang="en-US" sz="2400" dirty="0" err="1"/>
              <a:t>blanca</a:t>
            </a:r>
            <a:r>
              <a:rPr lang="en-US" sz="2400" dirty="0"/>
              <a:t>),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diakui</a:t>
            </a:r>
            <a:r>
              <a:rPr lang="en-US" sz="2400" dirty="0"/>
              <a:t> Indonesia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Singapura</a:t>
            </a:r>
            <a:endParaRPr lang="en-US" sz="2400" dirty="0"/>
          </a:p>
          <a:p>
            <a:pPr lvl="0" algn="just"/>
            <a:r>
              <a:rPr lang="en-US" sz="2400" dirty="0"/>
              <a:t>17 </a:t>
            </a:r>
            <a:r>
              <a:rPr lang="en-US" sz="2400" dirty="0" err="1"/>
              <a:t>Maret</a:t>
            </a:r>
            <a:r>
              <a:rPr lang="en-US" sz="2400" dirty="0"/>
              <a:t> 1970 -&gt; </a:t>
            </a:r>
            <a:r>
              <a:rPr lang="en-US" sz="2400" dirty="0" err="1"/>
              <a:t>kembali</a:t>
            </a:r>
            <a:r>
              <a:rPr lang="en-US" sz="2400" dirty="0"/>
              <a:t> </a:t>
            </a:r>
            <a:r>
              <a:rPr lang="en-US" sz="2400" dirty="0" err="1"/>
              <a:t>ditanda</a:t>
            </a:r>
            <a:r>
              <a:rPr lang="en-US" sz="2400" dirty="0"/>
              <a:t> </a:t>
            </a:r>
            <a:r>
              <a:rPr lang="en-US" sz="2400" dirty="0" err="1"/>
              <a:t>tangani</a:t>
            </a:r>
            <a:r>
              <a:rPr lang="en-US" sz="2400" dirty="0"/>
              <a:t> </a:t>
            </a:r>
            <a:r>
              <a:rPr lang="en-US" sz="2400" i="1" dirty="0" err="1"/>
              <a:t>Persetujuan</a:t>
            </a:r>
            <a:r>
              <a:rPr lang="en-US" sz="2400" i="1" dirty="0"/>
              <a:t> </a:t>
            </a:r>
            <a:r>
              <a:rPr lang="en-US" sz="2400" i="1" dirty="0" err="1"/>
              <a:t>Tapal</a:t>
            </a:r>
            <a:r>
              <a:rPr lang="en-US" sz="2400" i="1" dirty="0"/>
              <a:t> </a:t>
            </a:r>
            <a:r>
              <a:rPr lang="en-US" sz="2400" i="1" dirty="0" err="1"/>
              <a:t>batas</a:t>
            </a:r>
            <a:r>
              <a:rPr lang="en-US" sz="2400" i="1" dirty="0"/>
              <a:t> </a:t>
            </a:r>
            <a:r>
              <a:rPr lang="en-US" sz="2400" i="1" dirty="0" err="1"/>
              <a:t>Laut</a:t>
            </a:r>
            <a:r>
              <a:rPr lang="en-US" sz="2400" i="1" dirty="0"/>
              <a:t> Indonesia </a:t>
            </a:r>
            <a:r>
              <a:rPr lang="en-US" sz="2400" i="1" dirty="0" err="1"/>
              <a:t>dan</a:t>
            </a:r>
            <a:r>
              <a:rPr lang="en-US" sz="2400" i="1" dirty="0"/>
              <a:t> Malaysia</a:t>
            </a:r>
            <a:endParaRPr lang="en-US" sz="2400" dirty="0"/>
          </a:p>
          <a:p>
            <a:pPr algn="just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528392"/>
          </a:xfrm>
        </p:spPr>
        <p:txBody>
          <a:bodyPr>
            <a:normAutofit/>
          </a:bodyPr>
          <a:lstStyle/>
          <a:p>
            <a:pPr lvl="0" algn="just"/>
            <a:r>
              <a:rPr lang="en-US" sz="2400" dirty="0"/>
              <a:t>1979 -&gt; Malaysia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tapal</a:t>
            </a:r>
            <a:r>
              <a:rPr lang="en-US" sz="2400" dirty="0"/>
              <a:t> </a:t>
            </a:r>
            <a:r>
              <a:rPr lang="en-US" sz="2400" dirty="0" err="1"/>
              <a:t>batas</a:t>
            </a:r>
            <a:r>
              <a:rPr lang="en-US" sz="2400" dirty="0"/>
              <a:t> </a:t>
            </a:r>
            <a:r>
              <a:rPr lang="en-US" sz="2400" dirty="0" err="1"/>
              <a:t>kontinental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maritim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yang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sepihak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perbatasan</a:t>
            </a:r>
            <a:r>
              <a:rPr lang="en-US" sz="2400" dirty="0"/>
              <a:t> </a:t>
            </a:r>
            <a:r>
              <a:rPr lang="en-US" sz="2400" dirty="0" err="1"/>
              <a:t>maritimnya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memasukan</a:t>
            </a:r>
            <a:r>
              <a:rPr lang="en-US" sz="2400" dirty="0"/>
              <a:t> </a:t>
            </a:r>
            <a:r>
              <a:rPr lang="en-US" sz="2400" dirty="0" err="1"/>
              <a:t>blok</a:t>
            </a:r>
            <a:r>
              <a:rPr lang="en-US" sz="2400" dirty="0"/>
              <a:t> </a:t>
            </a:r>
            <a:r>
              <a:rPr lang="en-US" sz="2400" dirty="0" err="1"/>
              <a:t>maritim</a:t>
            </a:r>
            <a:r>
              <a:rPr lang="en-US" sz="2400" dirty="0"/>
              <a:t> </a:t>
            </a:r>
            <a:r>
              <a:rPr lang="en-US" sz="2400" dirty="0" err="1"/>
              <a:t>Ambalat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wilayahnya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memajukan</a:t>
            </a:r>
            <a:r>
              <a:rPr lang="en-US" sz="2400" dirty="0"/>
              <a:t> </a:t>
            </a:r>
            <a:r>
              <a:rPr lang="en-US" sz="2400" dirty="0" err="1"/>
              <a:t>koordinat</a:t>
            </a:r>
            <a:r>
              <a:rPr lang="en-US" sz="2400" dirty="0"/>
              <a:t> 4° 10'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utara</a:t>
            </a:r>
            <a:r>
              <a:rPr lang="en-US" sz="2400" dirty="0"/>
              <a:t> </a:t>
            </a:r>
            <a:r>
              <a:rPr lang="en-US" sz="2400" dirty="0" err="1"/>
              <a:t>melewati</a:t>
            </a:r>
            <a:r>
              <a:rPr lang="en-US" sz="2400" dirty="0"/>
              <a:t> </a:t>
            </a:r>
            <a:r>
              <a:rPr lang="en-US" sz="2400" dirty="0" err="1"/>
              <a:t>Pulau</a:t>
            </a:r>
            <a:r>
              <a:rPr lang="en-US" sz="2400" dirty="0"/>
              <a:t> </a:t>
            </a:r>
            <a:r>
              <a:rPr lang="en-US" sz="2400" dirty="0" err="1"/>
              <a:t>Sebatik</a:t>
            </a:r>
            <a:r>
              <a:rPr lang="en-US" sz="2400" dirty="0" smtClean="0"/>
              <a:t>.</a:t>
            </a:r>
          </a:p>
          <a:p>
            <a:pPr lvl="0" algn="just"/>
            <a:r>
              <a:rPr lang="en-US" sz="2400" dirty="0" smtClean="0"/>
              <a:t>1999 -&gt; Indonesia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minyak</a:t>
            </a:r>
            <a:r>
              <a:rPr lang="en-US" sz="2400" dirty="0" smtClean="0"/>
              <a:t> Italia, ENI.</a:t>
            </a:r>
            <a:endParaRPr lang="en-US" sz="2400" dirty="0"/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r>
              <a:rPr lang="en-US" dirty="0" err="1" smtClean="0"/>
              <a:t>Sudut</a:t>
            </a:r>
            <a:r>
              <a:rPr lang="en-US" dirty="0" smtClean="0"/>
              <a:t> Pandang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4464496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Malaysia </a:t>
            </a:r>
            <a:r>
              <a:rPr lang="en-US" dirty="0" err="1" smtClean="0">
                <a:solidFill>
                  <a:schemeClr val="tx1"/>
                </a:solidFill>
              </a:rPr>
              <a:t>seringkali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melewati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menuju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Ambalat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Malaysia </a:t>
            </a:r>
            <a:r>
              <a:rPr lang="en-US" dirty="0" err="1" smtClean="0">
                <a:solidFill>
                  <a:schemeClr val="tx1"/>
                </a:solidFill>
              </a:rPr>
              <a:t>berpedoman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peta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dibuatnya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1979 </a:t>
            </a:r>
            <a:r>
              <a:rPr lang="en-US" dirty="0" err="1" smtClean="0">
                <a:solidFill>
                  <a:schemeClr val="tx1"/>
                </a:solidFill>
              </a:rPr>
              <a:t>tanpa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persetujuan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Ambalat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wilayah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kekuasaan</a:t>
            </a:r>
            <a:r>
              <a:rPr lang="en-US" dirty="0" smtClean="0">
                <a:solidFill>
                  <a:schemeClr val="tx1"/>
                </a:solidFill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cadangan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minyak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bumi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besar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aset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dijaga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dipertahankan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Indonesia 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kehilangan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Sipadan-Ligitan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kali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lengah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Utara AMBALAT milik Malaysia - YouTube - Copy (1).asf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9552" y="476672"/>
            <a:ext cx="8077200" cy="617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Sudut</a:t>
            </a:r>
            <a:r>
              <a:rPr lang="en-US" dirty="0" smtClean="0"/>
              <a:t> Pandang Malaysia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915880"/>
          </a:xfrm>
        </p:spPr>
        <p:txBody>
          <a:bodyPr/>
          <a:lstStyle/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Indonesia “</a:t>
            </a:r>
            <a:r>
              <a:rPr lang="en-US" dirty="0" err="1" smtClean="0">
                <a:solidFill>
                  <a:schemeClr val="tx1"/>
                </a:solidFill>
              </a:rPr>
              <a:t>mencuri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r>
              <a:rPr lang="en-US" dirty="0" err="1" smtClean="0">
                <a:solidFill>
                  <a:schemeClr val="tx1"/>
                </a:solidFill>
              </a:rPr>
              <a:t>sebagian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bukan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seluruh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Ambalat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Malaysia</a:t>
            </a:r>
          </a:p>
          <a:p>
            <a:pPr lvl="1" algn="just"/>
            <a:r>
              <a:rPr lang="en-US" dirty="0" err="1" smtClean="0">
                <a:solidFill>
                  <a:schemeClr val="tx1"/>
                </a:solidFill>
              </a:rPr>
              <a:t>Pedoman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peta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dibuat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1979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garis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sah</a:t>
            </a:r>
            <a:r>
              <a:rPr lang="en-US" dirty="0" smtClean="0">
                <a:solidFill>
                  <a:schemeClr val="tx1"/>
                </a:solidFill>
              </a:rPr>
              <a:t>, Indonesia </a:t>
            </a:r>
            <a:r>
              <a:rPr lang="en-US" dirty="0" err="1" smtClean="0">
                <a:solidFill>
                  <a:schemeClr val="tx1"/>
                </a:solidFill>
              </a:rPr>
              <a:t>lah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membaca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peta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just"/>
            <a:r>
              <a:rPr lang="en-US" dirty="0" err="1" smtClean="0">
                <a:solidFill>
                  <a:schemeClr val="tx1"/>
                </a:solidFill>
              </a:rPr>
              <a:t>Perasaan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memenangkan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Sipadan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Ligitan</a:t>
            </a:r>
            <a:r>
              <a:rPr lang="en-US" dirty="0" smtClean="0">
                <a:solidFill>
                  <a:schemeClr val="tx1"/>
                </a:solidFill>
              </a:rPr>
              <a:t>, Malaysia </a:t>
            </a:r>
            <a:r>
              <a:rPr lang="en-US" dirty="0" err="1" smtClean="0">
                <a:solidFill>
                  <a:schemeClr val="tx1"/>
                </a:solidFill>
              </a:rPr>
              <a:t>juga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memenangkan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pertimbangan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efektif</a:t>
            </a:r>
            <a:r>
              <a:rPr lang="en-US" dirty="0" smtClean="0">
                <a:solidFill>
                  <a:schemeClr val="tx1"/>
                </a:solidFill>
              </a:rPr>
              <a:t> UNCLOS kali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A. KEWILAYAHAN INDONESIA</a:t>
            </a:r>
            <a:endParaRPr lang="id-ID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Sudut</a:t>
            </a:r>
            <a:r>
              <a:rPr lang="en-US" dirty="0" smtClean="0"/>
              <a:t> Pandang Media </a:t>
            </a:r>
            <a:r>
              <a:rPr lang="en-US" dirty="0" err="1" smtClean="0"/>
              <a:t>Informasi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dan</a:t>
            </a:r>
            <a:r>
              <a:rPr lang="en-US" dirty="0" smtClean="0"/>
              <a:t> PERS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pertimbangan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jurnalistik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sengketa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Ambalat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memenuhi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syarat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tinggi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agresi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kedaulatan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wilayah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harga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bangsa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Kata-kata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kunci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mampu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memanaskan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menimbulkan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situasi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ketidakpastian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politis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ketidakseimbangan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psikologis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i="1" dirty="0" smtClean="0">
                <a:solidFill>
                  <a:schemeClr val="tx1"/>
                </a:solidFill>
              </a:rPr>
              <a:t>Media Indonesia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jelas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memperlihatkan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sikap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oposisi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</a:t>
            </a:r>
            <a:r>
              <a:rPr lang="en-US" dirty="0" smtClean="0">
                <a:solidFill>
                  <a:schemeClr val="tx1"/>
                </a:solidFill>
              </a:rPr>
              <a:t> Malaysia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terang-terangan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menempatkan</a:t>
            </a:r>
            <a:r>
              <a:rPr lang="en-US" dirty="0" smtClean="0">
                <a:solidFill>
                  <a:schemeClr val="tx1"/>
                </a:solidFill>
              </a:rPr>
              <a:t> Malaysia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konflik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Ambalat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‘</a:t>
            </a:r>
            <a:r>
              <a:rPr lang="en-US" dirty="0" err="1" smtClean="0">
                <a:solidFill>
                  <a:schemeClr val="tx1"/>
                </a:solidFill>
              </a:rPr>
              <a:t>musuh</a:t>
            </a:r>
            <a:r>
              <a:rPr lang="en-US" dirty="0" smtClean="0">
                <a:solidFill>
                  <a:schemeClr val="tx1"/>
                </a:solidFill>
              </a:rPr>
              <a:t>.’ (</a:t>
            </a:r>
            <a:r>
              <a:rPr lang="en-US" dirty="0" err="1" smtClean="0">
                <a:solidFill>
                  <a:schemeClr val="tx1"/>
                </a:solidFill>
              </a:rPr>
              <a:t>sebaliknya</a:t>
            </a:r>
            <a:r>
              <a:rPr lang="en-US" dirty="0" smtClean="0">
                <a:solidFill>
                  <a:schemeClr val="tx1"/>
                </a:solidFill>
              </a:rPr>
              <a:t>, media Malaysia </a:t>
            </a:r>
            <a:r>
              <a:rPr lang="en-US" dirty="0" err="1" smtClean="0">
                <a:solidFill>
                  <a:schemeClr val="tx1"/>
                </a:solidFill>
              </a:rPr>
              <a:t>menganggap</a:t>
            </a:r>
            <a:r>
              <a:rPr lang="en-US" dirty="0" smtClean="0">
                <a:solidFill>
                  <a:schemeClr val="tx1"/>
                </a:solidFill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‘</a:t>
            </a:r>
            <a:r>
              <a:rPr lang="en-US" dirty="0" err="1" smtClean="0">
                <a:solidFill>
                  <a:schemeClr val="tx1"/>
                </a:solidFill>
              </a:rPr>
              <a:t>musuh</a:t>
            </a:r>
            <a:r>
              <a:rPr lang="en-US" dirty="0" smtClean="0">
                <a:solidFill>
                  <a:schemeClr val="tx1"/>
                </a:solidFill>
              </a:rPr>
              <a:t>’)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Sudut</a:t>
            </a:r>
            <a:r>
              <a:rPr lang="en-US" dirty="0" smtClean="0"/>
              <a:t> Pandang UNCLOS </a:t>
            </a:r>
            <a:br>
              <a:rPr lang="en-US" dirty="0" smtClean="0"/>
            </a:br>
            <a:r>
              <a:rPr lang="en-US" dirty="0" smtClean="0"/>
              <a:t>(United Nations Conference on the Law Of the Sea)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8435280" cy="4325112"/>
          </a:xfrm>
        </p:spPr>
        <p:txBody>
          <a:bodyPr>
            <a:normAutofit fontScale="92500" lnSpcReduction="10000"/>
          </a:bodyPr>
          <a:lstStyle/>
          <a:p>
            <a:pPr lvl="1" algn="just"/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berhadapan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berpotensi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tumpang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tindih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klaim</a:t>
            </a:r>
            <a:r>
              <a:rPr lang="en-US" dirty="0" smtClean="0">
                <a:solidFill>
                  <a:schemeClr val="tx1"/>
                </a:solidFill>
              </a:rPr>
              <a:t>. Negara yang </a:t>
            </a:r>
            <a:r>
              <a:rPr lang="en-US" dirty="0" err="1" smtClean="0">
                <a:solidFill>
                  <a:schemeClr val="tx1"/>
                </a:solidFill>
              </a:rPr>
              <a:t>berhadapan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perundingan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batas-batas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klaim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masing-masing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dirty="0" err="1" smtClean="0">
                <a:solidFill>
                  <a:schemeClr val="tx1"/>
                </a:solidFill>
              </a:rPr>
              <a:t>Letak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Pulau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Sipadan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Ligitan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Utara </a:t>
            </a:r>
            <a:r>
              <a:rPr lang="en-US" dirty="0" err="1" smtClean="0">
                <a:solidFill>
                  <a:schemeClr val="tx1"/>
                </a:solidFill>
              </a:rPr>
              <a:t>Laut</a:t>
            </a:r>
            <a:r>
              <a:rPr lang="en-US" dirty="0" smtClean="0">
                <a:solidFill>
                  <a:schemeClr val="tx1"/>
                </a:solidFill>
              </a:rPr>
              <a:t> Sulawesi </a:t>
            </a:r>
            <a:r>
              <a:rPr lang="en-US" dirty="0" err="1" smtClean="0">
                <a:solidFill>
                  <a:schemeClr val="tx1"/>
                </a:solidFill>
              </a:rPr>
              <a:t>menimbulkan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spekulasi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kemungkinan</a:t>
            </a:r>
            <a:r>
              <a:rPr lang="en-US" dirty="0" smtClean="0">
                <a:solidFill>
                  <a:schemeClr val="tx1"/>
                </a:solidFill>
              </a:rPr>
              <a:t> Malaysia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mengklaim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kepemilikan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zona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maritim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wilayah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perairan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Laut</a:t>
            </a:r>
            <a:r>
              <a:rPr lang="en-US" dirty="0" smtClean="0">
                <a:solidFill>
                  <a:schemeClr val="tx1"/>
                </a:solidFill>
              </a:rPr>
              <a:t> Sulawesi (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blok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Ambalat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berada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lvl="1" algn="just"/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operasional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aparatnya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lapangan</a:t>
            </a:r>
            <a:r>
              <a:rPr lang="en-US" dirty="0" smtClean="0">
                <a:solidFill>
                  <a:schemeClr val="tx1"/>
                </a:solidFill>
              </a:rPr>
              <a:t>, Malaysia </a:t>
            </a:r>
            <a:r>
              <a:rPr lang="en-US" dirty="0" err="1" smtClean="0">
                <a:solidFill>
                  <a:schemeClr val="tx1"/>
                </a:solidFill>
              </a:rPr>
              <a:t>selalu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berpedoman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peta</a:t>
            </a:r>
            <a:r>
              <a:rPr lang="en-US" dirty="0" smtClean="0">
                <a:solidFill>
                  <a:schemeClr val="tx1"/>
                </a:solidFill>
              </a:rPr>
              <a:t> 1979, yang </a:t>
            </a:r>
            <a:r>
              <a:rPr lang="en-US" dirty="0" err="1" smtClean="0">
                <a:solidFill>
                  <a:schemeClr val="tx1"/>
                </a:solidFill>
              </a:rPr>
              <a:t>tentu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menimbulkan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persinggungan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aparat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keamanan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negara-negara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tetangganya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en-US" dirty="0" err="1" smtClean="0"/>
              <a:t>Sudut</a:t>
            </a:r>
            <a:r>
              <a:rPr lang="en-US" dirty="0" smtClean="0"/>
              <a:t> Pandang </a:t>
            </a:r>
            <a:r>
              <a:rPr lang="en-US" dirty="0" err="1" smtClean="0"/>
              <a:t>Mahasiswa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5112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kecewa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perbatasan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indonesia</a:t>
            </a:r>
            <a:r>
              <a:rPr lang="en-US" dirty="0" smtClean="0"/>
              <a:t>,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klaim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malaysia</a:t>
            </a:r>
            <a:r>
              <a:rPr lang="en-US" dirty="0" smtClean="0"/>
              <a:t>.</a:t>
            </a:r>
            <a:endParaRPr lang="id-ID" dirty="0" smtClean="0"/>
          </a:p>
          <a:p>
            <a:pPr lvl="0" algn="just"/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menyalurkan</a:t>
            </a:r>
            <a:r>
              <a:rPr lang="en-US" dirty="0" smtClean="0"/>
              <a:t> </a:t>
            </a:r>
            <a:r>
              <a:rPr lang="en-US" dirty="0" err="1" smtClean="0"/>
              <a:t>aspirasi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agar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perbatasan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damai</a:t>
            </a:r>
            <a:r>
              <a:rPr lang="en-US" dirty="0" smtClean="0"/>
              <a:t>.</a:t>
            </a:r>
            <a:endParaRPr lang="id-ID" dirty="0" smtClean="0"/>
          </a:p>
          <a:p>
            <a:pPr lvl="0" algn="just"/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indonesia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perbatasan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perbatasan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dicaplok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lain.</a:t>
            </a:r>
            <a:endParaRPr lang="id-ID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0032"/>
            <a:ext cx="8229600" cy="1066800"/>
          </a:xfrm>
        </p:spPr>
        <p:txBody>
          <a:bodyPr/>
          <a:lstStyle/>
          <a:p>
            <a:r>
              <a:rPr lang="en-US" dirty="0" err="1" smtClean="0"/>
              <a:t>Kesimpulan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9073008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/>
              <a:t> </a:t>
            </a:r>
            <a:endParaRPr lang="id-ID" dirty="0" smtClean="0"/>
          </a:p>
          <a:p>
            <a:pPr lvl="0"/>
            <a:r>
              <a:rPr lang="en-US" dirty="0" smtClean="0"/>
              <a:t>Indonesia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kepulauan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18.000 </a:t>
            </a:r>
            <a:r>
              <a:rPr lang="en-US" dirty="0" err="1" smtClean="0"/>
              <a:t>pulau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80%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bentang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Indonesia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1,937 </a:t>
            </a:r>
            <a:r>
              <a:rPr lang="en-US" dirty="0" err="1" smtClean="0"/>
              <a:t>juta</a:t>
            </a:r>
            <a:r>
              <a:rPr lang="en-US" dirty="0" smtClean="0"/>
              <a:t> kilometer </a:t>
            </a:r>
            <a:r>
              <a:rPr lang="en-US" dirty="0" err="1" smtClean="0"/>
              <a:t>persegi</a:t>
            </a:r>
            <a:r>
              <a:rPr lang="en-US" dirty="0" smtClean="0"/>
              <a:t> </a:t>
            </a:r>
            <a:r>
              <a:rPr lang="en-US" dirty="0" err="1" smtClean="0"/>
              <a:t>daratan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3,1 </a:t>
            </a:r>
            <a:r>
              <a:rPr lang="en-US" dirty="0" err="1" smtClean="0"/>
              <a:t>juta</a:t>
            </a:r>
            <a:r>
              <a:rPr lang="en-US" dirty="0" smtClean="0"/>
              <a:t> kilometer </a:t>
            </a:r>
            <a:r>
              <a:rPr lang="en-US" dirty="0" err="1" smtClean="0"/>
              <a:t>teritorial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ZEE (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Eksklusif</a:t>
            </a:r>
            <a:r>
              <a:rPr lang="en-US" dirty="0" smtClean="0"/>
              <a:t>) 2,7 </a:t>
            </a:r>
            <a:r>
              <a:rPr lang="en-US" dirty="0" err="1" smtClean="0"/>
              <a:t>juta</a:t>
            </a:r>
            <a:r>
              <a:rPr lang="en-US" dirty="0" smtClean="0"/>
              <a:t> kilometer </a:t>
            </a:r>
            <a:r>
              <a:rPr lang="en-US" dirty="0" err="1" smtClean="0"/>
              <a:t>persegi</a:t>
            </a:r>
            <a:r>
              <a:rPr lang="en-US" dirty="0" smtClean="0"/>
              <a:t>. </a:t>
            </a:r>
            <a:endParaRPr lang="id-ID" dirty="0" smtClean="0"/>
          </a:p>
          <a:p>
            <a:pPr lvl="0"/>
            <a:r>
              <a:rPr lang="en-US" dirty="0" smtClean="0"/>
              <a:t>Wilayah </a:t>
            </a:r>
            <a:r>
              <a:rPr lang="en-US" dirty="0" err="1" smtClean="0"/>
              <a:t>perairan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Indonesia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Teritorial</a:t>
            </a:r>
            <a:r>
              <a:rPr lang="en-US" dirty="0" smtClean="0"/>
              <a:t>,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Landas</a:t>
            </a:r>
            <a:r>
              <a:rPr lang="en-US" dirty="0" smtClean="0"/>
              <a:t> </a:t>
            </a:r>
            <a:r>
              <a:rPr lang="en-US" dirty="0" err="1" smtClean="0"/>
              <a:t>Kontinen</a:t>
            </a:r>
            <a:r>
              <a:rPr lang="en-US" dirty="0" smtClean="0"/>
              <a:t>,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Eksklusif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08144"/>
            <a:ext cx="8229600" cy="432511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</a:t>
            </a:r>
            <a:r>
              <a:rPr lang="en-US" dirty="0" err="1" smtClean="0"/>
              <a:t>wewenang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otonom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mengurus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.</a:t>
            </a:r>
            <a:endParaRPr lang="id-ID" dirty="0" smtClean="0"/>
          </a:p>
          <a:p>
            <a:pPr lvl="0" algn="just"/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Daerah,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UUD 1945, TAP-MPR, </a:t>
            </a:r>
            <a:r>
              <a:rPr lang="en-US" dirty="0" err="1" smtClean="0"/>
              <a:t>dan</a:t>
            </a:r>
            <a:r>
              <a:rPr lang="en-US" dirty="0" smtClean="0"/>
              <a:t> UU.</a:t>
            </a:r>
            <a:endParaRPr lang="id-ID" dirty="0" smtClean="0"/>
          </a:p>
          <a:p>
            <a:pPr lvl="0" algn="just"/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yang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mendunia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media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3440"/>
            <a:ext cx="8229600" cy="2979776"/>
          </a:xfrm>
        </p:spPr>
        <p:txBody>
          <a:bodyPr/>
          <a:lstStyle/>
          <a:p>
            <a:pPr marL="269875" indent="-269875" algn="just"/>
            <a:r>
              <a:rPr lang="en-US" dirty="0" smtClean="0"/>
              <a:t> Indonesia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18.000 </a:t>
            </a:r>
            <a:r>
              <a:rPr lang="en-US" dirty="0" err="1" smtClean="0"/>
              <a:t>pulau</a:t>
            </a:r>
            <a:r>
              <a:rPr lang="en-US" dirty="0" smtClean="0"/>
              <a:t>.</a:t>
            </a:r>
          </a:p>
          <a:p>
            <a:pPr marL="269875" indent="-269875" algn="just"/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80%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.</a:t>
            </a:r>
          </a:p>
          <a:p>
            <a:pPr marL="269875" indent="-269875" algn="just"/>
            <a:r>
              <a:rPr lang="en-US" dirty="0" smtClean="0"/>
              <a:t> Indonesia </a:t>
            </a:r>
            <a:r>
              <a:rPr lang="en-US" dirty="0" err="1" smtClean="0"/>
              <a:t>memiliki</a:t>
            </a:r>
            <a:r>
              <a:rPr lang="en-US" dirty="0" smtClean="0"/>
              <a:t> 1,937 </a:t>
            </a:r>
            <a:r>
              <a:rPr lang="en-US" dirty="0" err="1" smtClean="0"/>
              <a:t>juta</a:t>
            </a:r>
            <a:r>
              <a:rPr lang="en-US" dirty="0" smtClean="0"/>
              <a:t> kilometer </a:t>
            </a:r>
            <a:r>
              <a:rPr lang="en-US" dirty="0" err="1" smtClean="0"/>
              <a:t>persegi</a:t>
            </a:r>
            <a:r>
              <a:rPr lang="en-US" dirty="0" smtClean="0"/>
              <a:t> </a:t>
            </a:r>
            <a:r>
              <a:rPr lang="en-US" dirty="0" err="1" smtClean="0"/>
              <a:t>daratan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3,1 </a:t>
            </a:r>
            <a:r>
              <a:rPr lang="en-US" dirty="0" err="1" smtClean="0"/>
              <a:t>juta</a:t>
            </a:r>
            <a:r>
              <a:rPr lang="en-US" dirty="0" smtClean="0"/>
              <a:t> kilometer </a:t>
            </a:r>
            <a:r>
              <a:rPr lang="en-US" dirty="0" err="1" smtClean="0"/>
              <a:t>teritorial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ZEE (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Eksklusif</a:t>
            </a:r>
            <a:r>
              <a:rPr lang="en-US" dirty="0" smtClean="0"/>
              <a:t>) 2,7 </a:t>
            </a:r>
            <a:r>
              <a:rPr lang="en-US" dirty="0" err="1" smtClean="0"/>
              <a:t>juta</a:t>
            </a:r>
            <a:r>
              <a:rPr lang="en-US" dirty="0" smtClean="0"/>
              <a:t> kilometer </a:t>
            </a:r>
            <a:r>
              <a:rPr lang="en-US" dirty="0" err="1" smtClean="0"/>
              <a:t>persegi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Batas Wilayah Indonesia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7456"/>
            <a:ext cx="8229600" cy="2259696"/>
          </a:xfrm>
        </p:spPr>
        <p:txBody>
          <a:bodyPr/>
          <a:lstStyle/>
          <a:p>
            <a:pPr marL="365125" indent="-365125"/>
            <a:r>
              <a:rPr lang="en-US" dirty="0" err="1" smtClean="0"/>
              <a:t>Risalah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BPUPKI </a:t>
            </a:r>
            <a:r>
              <a:rPr lang="en-US" dirty="0" err="1" smtClean="0"/>
              <a:t>tanggal</a:t>
            </a:r>
            <a:r>
              <a:rPr lang="en-US" dirty="0" smtClean="0"/>
              <a:t> 29 Mei-1 </a:t>
            </a:r>
            <a:r>
              <a:rPr lang="en-US" dirty="0" err="1" smtClean="0"/>
              <a:t>Juni</a:t>
            </a:r>
            <a:r>
              <a:rPr lang="en-US" dirty="0" smtClean="0"/>
              <a:t> 1945 </a:t>
            </a:r>
          </a:p>
          <a:p>
            <a:pPr marL="365125" indent="-365125"/>
            <a:r>
              <a:rPr lang="en-US" dirty="0" err="1" smtClean="0"/>
              <a:t>Ordonantie</a:t>
            </a:r>
            <a:r>
              <a:rPr lang="en-US" dirty="0" smtClean="0"/>
              <a:t> (UU </a:t>
            </a:r>
            <a:r>
              <a:rPr lang="en-US" dirty="0" err="1" smtClean="0"/>
              <a:t>Belanda</a:t>
            </a:r>
            <a:r>
              <a:rPr lang="en-US" dirty="0" smtClean="0"/>
              <a:t>) 1939</a:t>
            </a:r>
          </a:p>
          <a:p>
            <a:pPr marL="365125" indent="-365125"/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Juanda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Nusantara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7456"/>
            <a:ext cx="8229600" cy="2403712"/>
          </a:xfrm>
        </p:spPr>
        <p:txBody>
          <a:bodyPr/>
          <a:lstStyle/>
          <a:p>
            <a:pPr marL="255588" indent="14288" algn="just">
              <a:buNone/>
            </a:pPr>
            <a:r>
              <a:rPr lang="en-US" dirty="0" err="1" smtClean="0"/>
              <a:t>Wawasan</a:t>
            </a:r>
            <a:r>
              <a:rPr lang="en-US" dirty="0" smtClean="0"/>
              <a:t> Nusantara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airnya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kepulauan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yang </a:t>
            </a:r>
            <a:r>
              <a:rPr lang="en-US" dirty="0" err="1" smtClean="0"/>
              <a:t>beragam</a:t>
            </a:r>
            <a:r>
              <a:rPr lang="en-US" dirty="0" smtClean="0"/>
              <a:t> (</a:t>
            </a:r>
            <a:r>
              <a:rPr lang="en-US" dirty="0" err="1" smtClean="0"/>
              <a:t>Prof.Dr</a:t>
            </a:r>
            <a:r>
              <a:rPr lang="en-US" dirty="0" smtClean="0"/>
              <a:t>. Wan </a:t>
            </a:r>
            <a:r>
              <a:rPr lang="en-US" dirty="0" err="1" smtClean="0"/>
              <a:t>Usman</a:t>
            </a:r>
            <a:r>
              <a:rPr lang="en-US" dirty="0" smtClean="0"/>
              <a:t>).</a:t>
            </a:r>
            <a:endParaRPr lang="id-ID" dirty="0" smtClean="0"/>
          </a:p>
          <a:p>
            <a:pPr algn="just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376264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falsafah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endParaRPr lang="id-ID" dirty="0" smtClean="0"/>
          </a:p>
          <a:p>
            <a:pPr lvl="0"/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kewilayahan</a:t>
            </a:r>
            <a:r>
              <a:rPr lang="en-US" dirty="0" smtClean="0"/>
              <a:t> </a:t>
            </a:r>
            <a:endParaRPr lang="id-ID" dirty="0" smtClean="0"/>
          </a:p>
          <a:p>
            <a:pPr lvl="0"/>
            <a:r>
              <a:rPr lang="id-ID" dirty="0" smtClean="0"/>
              <a:t>Pemikiran berdasarkan Aspek Sosial Budaya</a:t>
            </a:r>
            <a:endParaRPr lang="en-US" dirty="0" smtClean="0"/>
          </a:p>
          <a:p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kesejarahan</a:t>
            </a:r>
            <a:endParaRPr lang="id-ID" dirty="0" smtClean="0"/>
          </a:p>
          <a:p>
            <a:pPr lvl="0">
              <a:buNone/>
            </a:pPr>
            <a:endParaRPr lang="id-ID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Wilayah </a:t>
            </a:r>
            <a:r>
              <a:rPr lang="en-US" dirty="0" err="1" smtClean="0"/>
              <a:t>Perairan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9464"/>
            <a:ext cx="8229600" cy="1827648"/>
          </a:xfrm>
        </p:spPr>
        <p:txBody>
          <a:bodyPr/>
          <a:lstStyle/>
          <a:p>
            <a:pPr lvl="0"/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Teritorial</a:t>
            </a:r>
            <a:r>
              <a:rPr lang="en-US" dirty="0" smtClean="0"/>
              <a:t> </a:t>
            </a:r>
            <a:endParaRPr lang="id-ID" dirty="0" smtClean="0"/>
          </a:p>
          <a:p>
            <a:pPr lvl="0"/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Landas</a:t>
            </a:r>
            <a:r>
              <a:rPr lang="en-US" dirty="0" smtClean="0"/>
              <a:t> </a:t>
            </a:r>
            <a:r>
              <a:rPr lang="en-US" dirty="0" err="1" smtClean="0"/>
              <a:t>Kontinen</a:t>
            </a:r>
            <a:r>
              <a:rPr lang="en-US" dirty="0" smtClean="0"/>
              <a:t> </a:t>
            </a:r>
            <a:endParaRPr lang="id-ID" dirty="0" smtClean="0"/>
          </a:p>
          <a:p>
            <a:pPr lvl="0"/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Eksklusif</a:t>
            </a:r>
            <a:r>
              <a:rPr lang="en-US" dirty="0" smtClean="0"/>
              <a:t> (ZEE) </a:t>
            </a:r>
            <a:endParaRPr lang="id-ID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Nusantara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403712"/>
          </a:xfrm>
        </p:spPr>
        <p:txBody>
          <a:bodyPr/>
          <a:lstStyle/>
          <a:p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endParaRPr lang="en-US" dirty="0" smtClean="0"/>
          </a:p>
          <a:p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kewilayahan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743</TotalTime>
  <Words>940</Words>
  <Application>Microsoft Office PowerPoint</Application>
  <PresentationFormat>On-screen Show (4:3)</PresentationFormat>
  <Paragraphs>110</Paragraphs>
  <Slides>34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Urban</vt:lpstr>
      <vt:lpstr>KEWILAYAHAN INDONESIA, OTONOMI DAERAH, DAN GLOBALISASI</vt:lpstr>
      <vt:lpstr>KELOMPOK IX</vt:lpstr>
      <vt:lpstr>A. KEWILAYAHAN INDONESIA</vt:lpstr>
      <vt:lpstr>Slide 4</vt:lpstr>
      <vt:lpstr>Batas Wilayah Indonesia</vt:lpstr>
      <vt:lpstr>Pengertian Wawasan Nusantara</vt:lpstr>
      <vt:lpstr>Latar Belakang</vt:lpstr>
      <vt:lpstr>Wilayah Perairan Laut</vt:lpstr>
      <vt:lpstr>Fungsi Wawasan Nusantara</vt:lpstr>
      <vt:lpstr>Hakekat Wawasan Nusantara</vt:lpstr>
      <vt:lpstr>Arah Pandang Wawasan Nusantara</vt:lpstr>
      <vt:lpstr>B. OTONOMI DAERAH</vt:lpstr>
      <vt:lpstr>Slide 13</vt:lpstr>
      <vt:lpstr>Dasar Hukum Otonomi Daerah</vt:lpstr>
      <vt:lpstr>Wewenang Otonomi Daerah</vt:lpstr>
      <vt:lpstr>Dampak Positif Otonomi Daerah</vt:lpstr>
      <vt:lpstr>Dampak Negatif Otonomi Daerah</vt:lpstr>
      <vt:lpstr>C. GLOBALISASI</vt:lpstr>
      <vt:lpstr>Slide 19</vt:lpstr>
      <vt:lpstr>Unsur Globalisasi (sukar diterima)</vt:lpstr>
      <vt:lpstr>Unsur Globalisasi (mudah diterima)</vt:lpstr>
      <vt:lpstr>STUDI KASUS</vt:lpstr>
      <vt:lpstr>Slide 23</vt:lpstr>
      <vt:lpstr>Slide 24</vt:lpstr>
      <vt:lpstr>Awal persengketaan</vt:lpstr>
      <vt:lpstr>Slide 26</vt:lpstr>
      <vt:lpstr>Sudut Pandang Indonesia</vt:lpstr>
      <vt:lpstr>Slide 28</vt:lpstr>
      <vt:lpstr>Sudut Pandang Malaysia</vt:lpstr>
      <vt:lpstr>Sudut Pandang Media Informasi dan PERS </vt:lpstr>
      <vt:lpstr>Sudut Pandang UNCLOS  (United Nations Conference on the Law Of the Sea) </vt:lpstr>
      <vt:lpstr>Sudut Pandang Mahasiswa</vt:lpstr>
      <vt:lpstr>Kesimpulan</vt:lpstr>
      <vt:lpstr>Slide 34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KEWILAYAHAN INDONESIA, OTONOMI DAERAH, DAN GLOBALISASI</dc:title>
  <dc:creator>user</dc:creator>
  <cp:lastModifiedBy>user</cp:lastModifiedBy>
  <cp:revision>9</cp:revision>
  <dcterms:created xsi:type="dcterms:W3CDTF">2011-11-26T00:59:23Z</dcterms:created>
  <dcterms:modified xsi:type="dcterms:W3CDTF">2011-11-28T05:52:59Z</dcterms:modified>
</cp:coreProperties>
</file>