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1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49E922-A7F8-42D4-9E62-FE0461CB7892}" type="datetimeFigureOut">
              <a:rPr lang="id-ID" smtClean="0"/>
              <a:t>10/10/2013</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8D615F-1B10-4AEA-808D-3E9615707F94}" type="slidenum">
              <a:rPr lang="id-ID" smtClean="0"/>
              <a:t>‹#›</a:t>
            </a:fld>
            <a:endParaRPr lang="id-ID"/>
          </a:p>
        </p:txBody>
      </p:sp>
    </p:spTree>
    <p:extLst>
      <p:ext uri="{BB962C8B-B14F-4D97-AF65-F5344CB8AC3E}">
        <p14:creationId xmlns:p14="http://schemas.microsoft.com/office/powerpoint/2010/main" val="1092295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655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fontAlgn="base">
              <a:spcBef>
                <a:spcPct val="0"/>
              </a:spcBef>
              <a:spcAft>
                <a:spcPct val="0"/>
              </a:spcAft>
              <a:defRPr/>
            </a:pPr>
            <a:fld id="{1932FDE3-CB3A-4B8A-AD5B-7C36CB9BC6BC}" type="slidenum">
              <a:rPr lang="en-US" smtClean="0">
                <a:latin typeface="Calibri" pitchFamily="34" charset="0"/>
              </a:rPr>
              <a:pPr fontAlgn="base">
                <a:spcBef>
                  <a:spcPct val="0"/>
                </a:spcBef>
                <a:spcAft>
                  <a:spcPct val="0"/>
                </a:spcAft>
                <a:defRPr/>
              </a:pPr>
              <a:t>24</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A1FB25A-4574-4D70-AD94-B3CAB8279E6B}" type="datetimeFigureOut">
              <a:rPr lang="id-ID" smtClean="0"/>
              <a:t>10/10/2013</a:t>
            </a:fld>
            <a:endParaRPr lang="id-ID"/>
          </a:p>
        </p:txBody>
      </p:sp>
      <p:sp>
        <p:nvSpPr>
          <p:cNvPr id="17" name="Footer Placeholder 16"/>
          <p:cNvSpPr>
            <a:spLocks noGrp="1"/>
          </p:cNvSpPr>
          <p:nvPr>
            <p:ph type="ftr" sz="quarter" idx="11"/>
          </p:nvPr>
        </p:nvSpPr>
        <p:spPr/>
        <p:txBody>
          <a:bodyPr/>
          <a:lstStyle/>
          <a:p>
            <a:endParaRPr lang="id-ID"/>
          </a:p>
        </p:txBody>
      </p:sp>
      <p:sp>
        <p:nvSpPr>
          <p:cNvPr id="29" name="Slide Number Placeholder 28"/>
          <p:cNvSpPr>
            <a:spLocks noGrp="1"/>
          </p:cNvSpPr>
          <p:nvPr>
            <p:ph type="sldNum" sz="quarter" idx="12"/>
          </p:nvPr>
        </p:nvSpPr>
        <p:spPr/>
        <p:txBody>
          <a:bodyPr/>
          <a:lstStyle/>
          <a:p>
            <a:fld id="{C45A3E4E-061D-4B9C-8F9A-1FCB99A53856}" type="slidenum">
              <a:rPr lang="id-ID" smtClean="0"/>
              <a:t>‹#›</a:t>
            </a:fld>
            <a:endParaRPr lang="id-ID"/>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1FB25A-4574-4D70-AD94-B3CAB8279E6B}" type="datetimeFigureOut">
              <a:rPr lang="id-ID" smtClean="0"/>
              <a:t>10/10/2013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45A3E4E-061D-4B9C-8F9A-1FCB99A53856}"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1FB25A-4574-4D70-AD94-B3CAB8279E6B}" type="datetimeFigureOut">
              <a:rPr lang="id-ID" smtClean="0"/>
              <a:t>10/10/2013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45A3E4E-061D-4B9C-8F9A-1FCB99A53856}"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1FB25A-4574-4D70-AD94-B3CAB8279E6B}" type="datetimeFigureOut">
              <a:rPr lang="id-ID" smtClean="0"/>
              <a:t>10/10/2013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45A3E4E-061D-4B9C-8F9A-1FCB99A53856}"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A1FB25A-4574-4D70-AD94-B3CAB8279E6B}" type="datetimeFigureOut">
              <a:rPr lang="id-ID" smtClean="0"/>
              <a:t>10/10/2013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7924800" y="6416675"/>
            <a:ext cx="762000" cy="365125"/>
          </a:xfrm>
        </p:spPr>
        <p:txBody>
          <a:bodyPr/>
          <a:lstStyle/>
          <a:p>
            <a:fld id="{C45A3E4E-061D-4B9C-8F9A-1FCB99A53856}"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1FB25A-4574-4D70-AD94-B3CAB8279E6B}" type="datetimeFigureOut">
              <a:rPr lang="id-ID" smtClean="0"/>
              <a:t>10/10/2013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45A3E4E-061D-4B9C-8F9A-1FCB99A53856}"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A1FB25A-4574-4D70-AD94-B3CAB8279E6B}" type="datetimeFigureOut">
              <a:rPr lang="id-ID" smtClean="0"/>
              <a:t>10/10/2013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45A3E4E-061D-4B9C-8F9A-1FCB99A53856}"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A1FB25A-4574-4D70-AD94-B3CAB8279E6B}" type="datetimeFigureOut">
              <a:rPr lang="id-ID" smtClean="0"/>
              <a:t>10/10/2013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45A3E4E-061D-4B9C-8F9A-1FCB99A53856}"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FB25A-4574-4D70-AD94-B3CAB8279E6B}" type="datetimeFigureOut">
              <a:rPr lang="id-ID" smtClean="0"/>
              <a:t>10/10/2013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C45A3E4E-061D-4B9C-8F9A-1FCB99A53856}"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1FB25A-4574-4D70-AD94-B3CAB8279E6B}" type="datetimeFigureOut">
              <a:rPr lang="id-ID" smtClean="0"/>
              <a:t>10/10/2013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45A3E4E-061D-4B9C-8F9A-1FCB99A53856}"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A1FB25A-4574-4D70-AD94-B3CAB8279E6B}" type="datetimeFigureOut">
              <a:rPr lang="id-ID" smtClean="0"/>
              <a:t>10/10/2013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45A3E4E-061D-4B9C-8F9A-1FCB99A53856}"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A1FB25A-4574-4D70-AD94-B3CAB8279E6B}" type="datetimeFigureOut">
              <a:rPr lang="id-ID" smtClean="0"/>
              <a:t>10/10/2013</a:t>
            </a:fld>
            <a:endParaRPr lang="id-ID"/>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id-ID"/>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45A3E4E-061D-4B9C-8F9A-1FCB99A53856}" type="slidenum">
              <a:rPr lang="id-ID" smtClean="0"/>
              <a:t>‹#›</a:t>
            </a:fld>
            <a:endParaRPr lang="id-ID"/>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id.wikipedia.org/wiki/Dwarfisme" TargetMode="External"/><Relationship Id="rId2" Type="http://schemas.openxmlformats.org/officeDocument/2006/relationships/hyperlink" Target="http://id.wikipedia.org/wiki/Gigantism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id.wikipedia.org/wiki/Jenis_kelami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SR42 BMI TAPE</a:t>
            </a:r>
            <a:endParaRPr lang="en-US" dirty="0"/>
          </a:p>
        </p:txBody>
      </p:sp>
      <p:sp>
        <p:nvSpPr>
          <p:cNvPr id="40963" name="Content Placeholder 2"/>
          <p:cNvSpPr>
            <a:spLocks noGrp="1"/>
          </p:cNvSpPr>
          <p:nvPr>
            <p:ph idx="1"/>
          </p:nvPr>
        </p:nvSpPr>
        <p:spPr/>
        <p:txBody>
          <a:bodyPr/>
          <a:lstStyle/>
          <a:p>
            <a:r>
              <a:rPr lang="en-US" smtClean="0"/>
              <a:t> Wide 14 mm</a:t>
            </a:r>
          </a:p>
          <a:p>
            <a:r>
              <a:rPr lang="en-US" smtClean="0"/>
              <a:t> Length 1,5 m</a:t>
            </a:r>
          </a:p>
        </p:txBody>
      </p:sp>
      <p:pic>
        <p:nvPicPr>
          <p:cNvPr id="409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447800"/>
            <a:ext cx="35814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507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088" y="517525"/>
            <a:ext cx="2663825" cy="583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17525"/>
            <a:ext cx="213995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888" y="3657600"/>
            <a:ext cx="1768475"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128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SENSITIFITAS DAN SPESIFIKASI </a:t>
            </a:r>
            <a:br>
              <a:rPr lang="en-US" dirty="0" smtClean="0"/>
            </a:br>
            <a:r>
              <a:rPr lang="en-US" dirty="0" smtClean="0"/>
              <a:t>ALAT UKUR TINGGI BADAN</a:t>
            </a:r>
            <a:endParaRPr lang="en-US" dirty="0"/>
          </a:p>
        </p:txBody>
      </p:sp>
      <p:sp>
        <p:nvSpPr>
          <p:cNvPr id="51203" name="Content Placeholder 2"/>
          <p:cNvSpPr>
            <a:spLocks noGrp="1"/>
          </p:cNvSpPr>
          <p:nvPr>
            <p:ph idx="1"/>
          </p:nvPr>
        </p:nvSpPr>
        <p:spPr/>
        <p:txBody>
          <a:bodyPr/>
          <a:lstStyle/>
          <a:p>
            <a:pPr eaLnBrk="1" hangingPunct="1"/>
            <a:r>
              <a:rPr lang="en-US" smtClean="0"/>
              <a:t>SENSITIFITAS ALAT UKUR TINGGI BADAN</a:t>
            </a:r>
          </a:p>
          <a:p>
            <a:pPr lvl="1" eaLnBrk="1" hangingPunct="1"/>
            <a:r>
              <a:rPr lang="en-US" smtClean="0"/>
              <a:t>sensitif</a:t>
            </a:r>
          </a:p>
          <a:p>
            <a:pPr eaLnBrk="1" hangingPunct="1"/>
            <a:r>
              <a:rPr lang="en-US" smtClean="0"/>
              <a:t>SPESIFIKASI ALAT UKUR TINGGI BADAN</a:t>
            </a:r>
          </a:p>
          <a:p>
            <a:pPr lvl="1" eaLnBrk="1" hangingPunct="1"/>
            <a:r>
              <a:rPr lang="en-US" smtClean="0"/>
              <a:t>Spesifik unutk mengukur tinggi badan</a:t>
            </a:r>
          </a:p>
        </p:txBody>
      </p:sp>
    </p:spTree>
    <p:extLst>
      <p:ext uri="{BB962C8B-B14F-4D97-AF65-F5344CB8AC3E}">
        <p14:creationId xmlns:p14="http://schemas.microsoft.com/office/powerpoint/2010/main" val="1112703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PARAMETER LINGKAR KEPALA</a:t>
            </a:r>
            <a:endParaRPr lang="en-US" dirty="0"/>
          </a:p>
        </p:txBody>
      </p:sp>
      <p:sp>
        <p:nvSpPr>
          <p:cNvPr id="3" name="Content Placeholder 2"/>
          <p:cNvSpPr>
            <a:spLocks noGrp="1"/>
          </p:cNvSpPr>
          <p:nvPr>
            <p:ph idx="1"/>
          </p:nvPr>
        </p:nvSpPr>
        <p:spPr/>
        <p:txBody>
          <a:bodyPr>
            <a:normAutofit fontScale="92500"/>
          </a:bodyPr>
          <a:lstStyle/>
          <a:p>
            <a:pPr marL="548640" indent="-411480" algn="just" eaLnBrk="1" fontAlgn="auto" hangingPunct="1">
              <a:spcAft>
                <a:spcPts val="0"/>
              </a:spcAft>
              <a:buClr>
                <a:schemeClr val="tx1">
                  <a:shade val="95000"/>
                </a:schemeClr>
              </a:buClr>
              <a:buFont typeface="Wingdings 2"/>
              <a:buChar char=""/>
              <a:defRPr/>
            </a:pPr>
            <a:r>
              <a:rPr lang="en-US" spc="50" dirty="0" err="1">
                <a:latin typeface="Times New Roman"/>
                <a:ea typeface="Times New Roman"/>
              </a:rPr>
              <a:t>Dapat</a:t>
            </a:r>
            <a:r>
              <a:rPr lang="en-US" spc="50" dirty="0">
                <a:latin typeface="Times New Roman"/>
                <a:ea typeface="Times New Roman"/>
              </a:rPr>
              <a:t> </a:t>
            </a:r>
            <a:r>
              <a:rPr lang="en-US" spc="50" dirty="0" err="1">
                <a:latin typeface="Times New Roman"/>
                <a:ea typeface="Times New Roman"/>
              </a:rPr>
              <a:t>digunakan</a:t>
            </a:r>
            <a:r>
              <a:rPr lang="en-US" spc="50" dirty="0">
                <a:latin typeface="Times New Roman"/>
                <a:ea typeface="Times New Roman"/>
              </a:rPr>
              <a:t> </a:t>
            </a:r>
            <a:r>
              <a:rPr lang="en-US" spc="50" dirty="0" err="1">
                <a:latin typeface="Times New Roman"/>
                <a:ea typeface="Times New Roman"/>
              </a:rPr>
              <a:t>untuk</a:t>
            </a:r>
            <a:r>
              <a:rPr lang="en-US" spc="50" dirty="0">
                <a:latin typeface="Times New Roman"/>
                <a:ea typeface="Times New Roman"/>
              </a:rPr>
              <a:t> </a:t>
            </a:r>
            <a:r>
              <a:rPr lang="en-US" spc="50" dirty="0" err="1">
                <a:latin typeface="Times New Roman"/>
                <a:ea typeface="Times New Roman"/>
              </a:rPr>
              <a:t>menilai</a:t>
            </a:r>
            <a:r>
              <a:rPr lang="en-US" spc="50" dirty="0">
                <a:latin typeface="Times New Roman"/>
                <a:ea typeface="Times New Roman"/>
              </a:rPr>
              <a:t> status </a:t>
            </a:r>
            <a:r>
              <a:rPr lang="en-US" spc="50" dirty="0" err="1">
                <a:latin typeface="Times New Roman"/>
                <a:ea typeface="Times New Roman"/>
              </a:rPr>
              <a:t>gizi</a:t>
            </a:r>
            <a:r>
              <a:rPr lang="en-US" spc="50" dirty="0">
                <a:latin typeface="Times New Roman"/>
                <a:ea typeface="Times New Roman"/>
              </a:rPr>
              <a:t> protein-</a:t>
            </a:r>
            <a:r>
              <a:rPr lang="en-US" spc="50" dirty="0" err="1">
                <a:latin typeface="Times New Roman"/>
                <a:ea typeface="Times New Roman"/>
              </a:rPr>
              <a:t>energi</a:t>
            </a:r>
            <a:r>
              <a:rPr lang="en-US" spc="50" dirty="0">
                <a:latin typeface="Times New Roman"/>
                <a:ea typeface="Times New Roman"/>
              </a:rPr>
              <a:t> </a:t>
            </a:r>
            <a:r>
              <a:rPr lang="en-US" spc="50" dirty="0" err="1">
                <a:latin typeface="Times New Roman"/>
                <a:ea typeface="Times New Roman"/>
              </a:rPr>
              <a:t>pada</a:t>
            </a:r>
            <a:r>
              <a:rPr lang="en-US" spc="50" dirty="0">
                <a:latin typeface="Times New Roman"/>
                <a:ea typeface="Times New Roman"/>
              </a:rPr>
              <a:t> </a:t>
            </a:r>
            <a:r>
              <a:rPr lang="en-US" spc="50" dirty="0" err="1">
                <a:latin typeface="Times New Roman"/>
                <a:ea typeface="Times New Roman"/>
              </a:rPr>
              <a:t>masa</a:t>
            </a:r>
            <a:r>
              <a:rPr lang="en-US" spc="50" dirty="0">
                <a:latin typeface="Times New Roman"/>
                <a:ea typeface="Times New Roman"/>
              </a:rPr>
              <a:t> 2 </a:t>
            </a:r>
            <a:r>
              <a:rPr lang="en-US" spc="50" dirty="0" err="1">
                <a:latin typeface="Times New Roman"/>
                <a:ea typeface="Times New Roman"/>
              </a:rPr>
              <a:t>tahun</a:t>
            </a:r>
            <a:r>
              <a:rPr lang="en-US" spc="50" dirty="0">
                <a:latin typeface="Times New Roman"/>
                <a:ea typeface="Times New Roman"/>
              </a:rPr>
              <a:t> </a:t>
            </a:r>
            <a:r>
              <a:rPr lang="en-US" spc="50" dirty="0" err="1">
                <a:latin typeface="Times New Roman"/>
                <a:ea typeface="Times New Roman"/>
              </a:rPr>
              <a:t>pertama</a:t>
            </a:r>
            <a:r>
              <a:rPr lang="en-US" spc="50" dirty="0">
                <a:latin typeface="Times New Roman"/>
                <a:ea typeface="Times New Roman"/>
              </a:rPr>
              <a:t> </a:t>
            </a:r>
            <a:r>
              <a:rPr lang="en-US" spc="50" dirty="0" err="1">
                <a:latin typeface="Times New Roman"/>
                <a:ea typeface="Times New Roman"/>
              </a:rPr>
              <a:t>kehidupan</a:t>
            </a:r>
            <a:r>
              <a:rPr lang="en-US" spc="50" dirty="0">
                <a:latin typeface="Times New Roman"/>
                <a:ea typeface="Times New Roman"/>
              </a:rPr>
              <a:t>. </a:t>
            </a:r>
            <a:endParaRPr lang="en-US" dirty="0"/>
          </a:p>
          <a:p>
            <a:pPr marL="548640" indent="-411480" algn="just" eaLnBrk="1" fontAlgn="auto" hangingPunct="1">
              <a:spcAft>
                <a:spcPts val="0"/>
              </a:spcAft>
              <a:buClr>
                <a:schemeClr val="tx1">
                  <a:shade val="95000"/>
                </a:schemeClr>
              </a:buClr>
              <a:buFont typeface="Wingdings 2"/>
              <a:buChar char=""/>
              <a:defRPr/>
            </a:pPr>
            <a:r>
              <a:rPr lang="en-US" spc="60" dirty="0" err="1">
                <a:latin typeface="Times New Roman"/>
                <a:ea typeface="Times New Roman"/>
              </a:rPr>
              <a:t>Pada</a:t>
            </a:r>
            <a:r>
              <a:rPr lang="en-US" spc="60" dirty="0">
                <a:latin typeface="Times New Roman"/>
                <a:ea typeface="Times New Roman"/>
              </a:rPr>
              <a:t> </a:t>
            </a:r>
            <a:r>
              <a:rPr lang="en-US" spc="60" dirty="0" err="1">
                <a:latin typeface="Times New Roman"/>
                <a:ea typeface="Times New Roman"/>
              </a:rPr>
              <a:t>keadaan</a:t>
            </a:r>
            <a:r>
              <a:rPr lang="en-US" spc="60" dirty="0">
                <a:latin typeface="Times New Roman"/>
                <a:ea typeface="Times New Roman"/>
              </a:rPr>
              <a:t> </a:t>
            </a:r>
            <a:r>
              <a:rPr lang="en-US" spc="60" dirty="0" err="1">
                <a:latin typeface="Times New Roman"/>
                <a:ea typeface="Times New Roman"/>
              </a:rPr>
              <a:t>kurang</a:t>
            </a:r>
            <a:r>
              <a:rPr lang="en-US" spc="60" dirty="0">
                <a:latin typeface="Times New Roman"/>
                <a:ea typeface="Times New Roman"/>
              </a:rPr>
              <a:t> </a:t>
            </a:r>
            <a:r>
              <a:rPr lang="en-US" spc="60" dirty="0" err="1">
                <a:latin typeface="Times New Roman"/>
                <a:ea typeface="Times New Roman"/>
              </a:rPr>
              <a:t>gizi</a:t>
            </a:r>
            <a:r>
              <a:rPr lang="en-US" spc="60" dirty="0">
                <a:latin typeface="Times New Roman"/>
                <a:ea typeface="Times New Roman"/>
              </a:rPr>
              <a:t> </a:t>
            </a:r>
            <a:r>
              <a:rPr lang="en-US" spc="60" dirty="0" err="1">
                <a:latin typeface="Times New Roman"/>
                <a:ea typeface="Times New Roman"/>
              </a:rPr>
              <a:t>kronik</a:t>
            </a:r>
            <a:r>
              <a:rPr lang="en-US" spc="60" dirty="0">
                <a:latin typeface="Times New Roman"/>
                <a:ea typeface="Times New Roman"/>
              </a:rPr>
              <a:t> </a:t>
            </a:r>
            <a:r>
              <a:rPr lang="en-US" spc="60" dirty="0" err="1">
                <a:latin typeface="Times New Roman"/>
                <a:ea typeface="Times New Roman"/>
              </a:rPr>
              <a:t>pada</a:t>
            </a:r>
            <a:r>
              <a:rPr lang="en-US" spc="60" dirty="0">
                <a:latin typeface="Times New Roman"/>
                <a:ea typeface="Times New Roman"/>
              </a:rPr>
              <a:t> </a:t>
            </a:r>
            <a:r>
              <a:rPr lang="en-US" spc="60" dirty="0" err="1">
                <a:latin typeface="Times New Roman"/>
                <a:ea typeface="Times New Roman"/>
              </a:rPr>
              <a:t>masa</a:t>
            </a:r>
            <a:r>
              <a:rPr lang="en-US" spc="60" dirty="0">
                <a:latin typeface="Times New Roman"/>
                <a:ea typeface="Times New Roman"/>
              </a:rPr>
              <a:t> </a:t>
            </a:r>
            <a:r>
              <a:rPr lang="en-US" spc="60" dirty="0" err="1">
                <a:latin typeface="Times New Roman"/>
                <a:ea typeface="Times New Roman"/>
              </a:rPr>
              <a:t>awal</a:t>
            </a:r>
            <a:r>
              <a:rPr lang="en-US" spc="60" dirty="0">
                <a:latin typeface="Times New Roman"/>
                <a:ea typeface="Times New Roman"/>
              </a:rPr>
              <a:t> </a:t>
            </a:r>
            <a:r>
              <a:rPr lang="en-US" spc="60" dirty="0" err="1">
                <a:latin typeface="Times New Roman"/>
                <a:ea typeface="Times New Roman"/>
              </a:rPr>
              <a:t>kehidupan</a:t>
            </a:r>
            <a:r>
              <a:rPr lang="en-US" spc="60" dirty="0">
                <a:latin typeface="Times New Roman"/>
                <a:ea typeface="Times New Roman"/>
              </a:rPr>
              <a:t> </a:t>
            </a:r>
            <a:r>
              <a:rPr lang="en-US" spc="60" dirty="0" err="1">
                <a:latin typeface="Times New Roman"/>
                <a:ea typeface="Times New Roman"/>
              </a:rPr>
              <a:t>atau</a:t>
            </a:r>
            <a:r>
              <a:rPr lang="en-US" spc="60" dirty="0">
                <a:latin typeface="Times New Roman"/>
                <a:ea typeface="Times New Roman"/>
              </a:rPr>
              <a:t> </a:t>
            </a:r>
            <a:r>
              <a:rPr lang="en-US" spc="60" dirty="0" err="1">
                <a:latin typeface="Times New Roman"/>
                <a:ea typeface="Times New Roman"/>
              </a:rPr>
              <a:t>terjadinya</a:t>
            </a:r>
            <a:r>
              <a:rPr lang="en-US" spc="60" dirty="0">
                <a:latin typeface="Times New Roman"/>
                <a:ea typeface="Times New Roman"/>
              </a:rPr>
              <a:t> </a:t>
            </a:r>
            <a:r>
              <a:rPr lang="en-US" spc="60" dirty="0" err="1">
                <a:latin typeface="Times New Roman"/>
                <a:ea typeface="Times New Roman"/>
              </a:rPr>
              <a:t>gangguan</a:t>
            </a:r>
            <a:r>
              <a:rPr lang="en-US" spc="60" dirty="0">
                <a:latin typeface="Times New Roman"/>
                <a:ea typeface="Times New Roman"/>
              </a:rPr>
              <a:t> </a:t>
            </a:r>
            <a:r>
              <a:rPr lang="en-US" spc="60" dirty="0" err="1" smtClean="0">
                <a:latin typeface="Times New Roman"/>
                <a:ea typeface="Times New Roman"/>
              </a:rPr>
              <a:t>perkembangan</a:t>
            </a:r>
            <a:r>
              <a:rPr lang="en-US" spc="60" dirty="0" smtClean="0">
                <a:latin typeface="Times New Roman"/>
                <a:ea typeface="Times New Roman"/>
              </a:rPr>
              <a:t> </a:t>
            </a:r>
            <a:r>
              <a:rPr lang="en-US" spc="60" dirty="0" err="1">
                <a:latin typeface="Times New Roman"/>
                <a:ea typeface="Times New Roman"/>
              </a:rPr>
              <a:t>janin</a:t>
            </a:r>
            <a:r>
              <a:rPr lang="en-US" spc="60" dirty="0">
                <a:latin typeface="Times New Roman"/>
                <a:ea typeface="Times New Roman"/>
              </a:rPr>
              <a:t> </a:t>
            </a:r>
            <a:r>
              <a:rPr lang="en-US" spc="60" dirty="0" err="1">
                <a:latin typeface="Times New Roman"/>
                <a:ea typeface="Times New Roman"/>
              </a:rPr>
              <a:t>semasa</a:t>
            </a:r>
            <a:r>
              <a:rPr lang="en-US" spc="60" dirty="0">
                <a:latin typeface="Times New Roman"/>
                <a:ea typeface="Times New Roman"/>
              </a:rPr>
              <a:t> </a:t>
            </a:r>
            <a:r>
              <a:rPr lang="en-US" spc="60" dirty="0" err="1">
                <a:latin typeface="Times New Roman"/>
                <a:ea typeface="Times New Roman"/>
              </a:rPr>
              <a:t>dalam</a:t>
            </a:r>
            <a:r>
              <a:rPr lang="en-US" spc="60" dirty="0">
                <a:latin typeface="Times New Roman"/>
                <a:ea typeface="Times New Roman"/>
              </a:rPr>
              <a:t> </a:t>
            </a:r>
            <a:r>
              <a:rPr lang="en-US" spc="60" dirty="0" err="1">
                <a:latin typeface="Times New Roman"/>
                <a:ea typeface="Times New Roman"/>
              </a:rPr>
              <a:t>kandungan</a:t>
            </a:r>
            <a:r>
              <a:rPr lang="en-US" spc="60" dirty="0">
                <a:latin typeface="Times New Roman"/>
                <a:ea typeface="Times New Roman"/>
              </a:rPr>
              <a:t> </a:t>
            </a:r>
            <a:r>
              <a:rPr lang="en-US" spc="60" dirty="0" err="1">
                <a:latin typeface="Times New Roman"/>
                <a:ea typeface="Times New Roman"/>
              </a:rPr>
              <a:t>akan</a:t>
            </a:r>
            <a:r>
              <a:rPr lang="en-US" spc="60" dirty="0">
                <a:latin typeface="Times New Roman"/>
                <a:ea typeface="Times New Roman"/>
              </a:rPr>
              <a:t> </a:t>
            </a:r>
            <a:r>
              <a:rPr lang="en-US" spc="60" dirty="0" err="1">
                <a:latin typeface="Times New Roman"/>
                <a:ea typeface="Times New Roman"/>
              </a:rPr>
              <a:t>mengakibatkan</a:t>
            </a:r>
            <a:r>
              <a:rPr lang="en-US" spc="60" dirty="0">
                <a:latin typeface="Times New Roman"/>
                <a:ea typeface="Times New Roman"/>
              </a:rPr>
              <a:t> </a:t>
            </a:r>
            <a:r>
              <a:rPr lang="en-US" spc="60" dirty="0" err="1">
                <a:latin typeface="Times New Roman"/>
                <a:ea typeface="Times New Roman"/>
              </a:rPr>
              <a:t>menurunnya</a:t>
            </a:r>
            <a:r>
              <a:rPr lang="en-US" spc="60" dirty="0">
                <a:latin typeface="Times New Roman"/>
                <a:ea typeface="Times New Roman"/>
              </a:rPr>
              <a:t> </a:t>
            </a:r>
            <a:r>
              <a:rPr lang="en-US" spc="60" dirty="0" err="1">
                <a:latin typeface="Times New Roman"/>
                <a:ea typeface="Times New Roman"/>
              </a:rPr>
              <a:t>jumlah</a:t>
            </a:r>
            <a:r>
              <a:rPr lang="en-US" spc="60" dirty="0">
                <a:latin typeface="Times New Roman"/>
                <a:ea typeface="Times New Roman"/>
              </a:rPr>
              <a:t> </a:t>
            </a:r>
            <a:r>
              <a:rPr lang="en-US" spc="60" dirty="0" err="1">
                <a:latin typeface="Times New Roman"/>
                <a:ea typeface="Times New Roman"/>
              </a:rPr>
              <a:t>sel</a:t>
            </a:r>
            <a:r>
              <a:rPr lang="en-US" spc="60" dirty="0">
                <a:latin typeface="Times New Roman"/>
                <a:ea typeface="Times New Roman"/>
              </a:rPr>
              <a:t> </a:t>
            </a:r>
            <a:r>
              <a:rPr lang="en-US" spc="60" dirty="0" err="1">
                <a:latin typeface="Times New Roman"/>
                <a:ea typeface="Times New Roman"/>
              </a:rPr>
              <a:t>otak</a:t>
            </a:r>
            <a:r>
              <a:rPr lang="en-US" spc="60" dirty="0">
                <a:latin typeface="Times New Roman"/>
                <a:ea typeface="Times New Roman"/>
              </a:rPr>
              <a:t> </a:t>
            </a:r>
            <a:r>
              <a:rPr lang="en-US" spc="50" dirty="0" err="1" smtClean="0">
                <a:latin typeface="Times New Roman"/>
                <a:ea typeface="Times New Roman"/>
              </a:rPr>
              <a:t>dan</a:t>
            </a:r>
            <a:r>
              <a:rPr lang="en-US" spc="50" dirty="0" smtClean="0">
                <a:latin typeface="Times New Roman"/>
                <a:ea typeface="Times New Roman"/>
              </a:rPr>
              <a:t> </a:t>
            </a:r>
            <a:r>
              <a:rPr lang="en-US" spc="50" dirty="0" err="1">
                <a:latin typeface="Times New Roman"/>
                <a:ea typeface="Times New Roman"/>
              </a:rPr>
              <a:t>pada</a:t>
            </a:r>
            <a:r>
              <a:rPr lang="en-US" spc="50" dirty="0">
                <a:latin typeface="Times New Roman"/>
                <a:ea typeface="Times New Roman"/>
              </a:rPr>
              <a:t> </a:t>
            </a:r>
            <a:r>
              <a:rPr lang="en-US" spc="50" dirty="0" err="1">
                <a:latin typeface="Times New Roman"/>
                <a:ea typeface="Times New Roman"/>
              </a:rPr>
              <a:t>akhirnya</a:t>
            </a:r>
            <a:r>
              <a:rPr lang="en-US" spc="50" dirty="0">
                <a:latin typeface="Times New Roman"/>
                <a:ea typeface="Times New Roman"/>
              </a:rPr>
              <a:t> </a:t>
            </a:r>
            <a:r>
              <a:rPr lang="en-US" spc="50" dirty="0" err="1">
                <a:latin typeface="Times New Roman"/>
                <a:ea typeface="Times New Roman"/>
              </a:rPr>
              <a:t>akan</a:t>
            </a:r>
            <a:r>
              <a:rPr lang="en-US" spc="50" dirty="0">
                <a:latin typeface="Times New Roman"/>
                <a:ea typeface="Times New Roman"/>
              </a:rPr>
              <a:t> </a:t>
            </a:r>
            <a:r>
              <a:rPr lang="en-US" spc="50" dirty="0" err="1">
                <a:latin typeface="Times New Roman"/>
                <a:ea typeface="Times New Roman"/>
              </a:rPr>
              <a:t>berpengaruh</a:t>
            </a:r>
            <a:r>
              <a:rPr lang="en-US" spc="50" dirty="0">
                <a:latin typeface="Times New Roman"/>
                <a:ea typeface="Times New Roman"/>
              </a:rPr>
              <a:t> </a:t>
            </a:r>
            <a:r>
              <a:rPr lang="en-US" spc="50" dirty="0" err="1">
                <a:latin typeface="Times New Roman"/>
                <a:ea typeface="Times New Roman"/>
              </a:rPr>
              <a:t>pada</a:t>
            </a:r>
            <a:r>
              <a:rPr lang="en-US" spc="50" dirty="0">
                <a:latin typeface="Times New Roman"/>
                <a:ea typeface="Times New Roman"/>
              </a:rPr>
              <a:t> </a:t>
            </a:r>
            <a:r>
              <a:rPr lang="en-US" spc="50" dirty="0" err="1">
                <a:latin typeface="Times New Roman"/>
                <a:ea typeface="Times New Roman"/>
              </a:rPr>
              <a:t>lingkar</a:t>
            </a:r>
            <a:r>
              <a:rPr lang="en-US" spc="50" dirty="0">
                <a:latin typeface="Times New Roman"/>
                <a:ea typeface="Times New Roman"/>
              </a:rPr>
              <a:t> </a:t>
            </a:r>
            <a:r>
              <a:rPr lang="en-US" spc="50" dirty="0" err="1">
                <a:latin typeface="Times New Roman"/>
                <a:ea typeface="Times New Roman"/>
              </a:rPr>
              <a:t>kepala</a:t>
            </a:r>
            <a:r>
              <a:rPr lang="en-US" spc="50" dirty="0">
                <a:latin typeface="Times New Roman"/>
                <a:ea typeface="Times New Roman"/>
              </a:rPr>
              <a:t>. </a:t>
            </a:r>
            <a:endParaRPr lang="en-US" dirty="0"/>
          </a:p>
          <a:p>
            <a:pPr marL="548640" indent="-411480" algn="just" eaLnBrk="1" fontAlgn="auto" hangingPunct="1">
              <a:spcAft>
                <a:spcPts val="0"/>
              </a:spcAft>
              <a:buClr>
                <a:schemeClr val="tx1">
                  <a:shade val="95000"/>
                </a:schemeClr>
              </a:buClr>
              <a:buFont typeface="Wingdings 2"/>
              <a:buChar char=""/>
              <a:defRPr/>
            </a:pPr>
            <a:r>
              <a:rPr lang="en-US" spc="50" dirty="0">
                <a:latin typeface="Times New Roman"/>
                <a:ea typeface="Times New Roman"/>
              </a:rPr>
              <a:t>Di </a:t>
            </a:r>
            <a:r>
              <a:rPr lang="en-US" spc="50" dirty="0" err="1">
                <a:latin typeface="Times New Roman"/>
                <a:ea typeface="Times New Roman"/>
              </a:rPr>
              <a:t>atas</a:t>
            </a:r>
            <a:r>
              <a:rPr lang="en-US" spc="50" dirty="0">
                <a:latin typeface="Times New Roman"/>
                <a:ea typeface="Times New Roman"/>
              </a:rPr>
              <a:t> </a:t>
            </a:r>
            <a:r>
              <a:rPr lang="en-US" spc="50" dirty="0" err="1">
                <a:latin typeface="Times New Roman"/>
                <a:ea typeface="Times New Roman"/>
              </a:rPr>
              <a:t>usia</a:t>
            </a:r>
            <a:r>
              <a:rPr lang="en-US" spc="50" dirty="0">
                <a:latin typeface="Times New Roman"/>
                <a:ea typeface="Times New Roman"/>
              </a:rPr>
              <a:t> 2 </a:t>
            </a:r>
            <a:r>
              <a:rPr lang="en-US" spc="50" dirty="0" err="1">
                <a:latin typeface="Times New Roman"/>
                <a:ea typeface="Times New Roman"/>
              </a:rPr>
              <a:t>tahun</a:t>
            </a:r>
            <a:r>
              <a:rPr lang="en-US" spc="50" dirty="0">
                <a:latin typeface="Times New Roman"/>
                <a:ea typeface="Times New Roman"/>
              </a:rPr>
              <a:t>, </a:t>
            </a:r>
            <a:r>
              <a:rPr lang="en-US" spc="50" dirty="0" err="1">
                <a:latin typeface="Times New Roman"/>
                <a:ea typeface="Times New Roman"/>
              </a:rPr>
              <a:t>pengukuran</a:t>
            </a:r>
            <a:r>
              <a:rPr lang="en-US" spc="50" dirty="0">
                <a:latin typeface="Times New Roman"/>
                <a:ea typeface="Times New Roman"/>
              </a:rPr>
              <a:t> </a:t>
            </a:r>
            <a:r>
              <a:rPr lang="en-US" spc="50" dirty="0" err="1">
                <a:latin typeface="Times New Roman"/>
                <a:ea typeface="Times New Roman"/>
              </a:rPr>
              <a:t>lingkar</a:t>
            </a:r>
            <a:r>
              <a:rPr lang="en-US" spc="50" dirty="0">
                <a:latin typeface="Times New Roman"/>
                <a:ea typeface="Times New Roman"/>
              </a:rPr>
              <a:t> </a:t>
            </a:r>
            <a:r>
              <a:rPr lang="en-US" spc="50" dirty="0" err="1">
                <a:latin typeface="Times New Roman"/>
                <a:ea typeface="Times New Roman"/>
              </a:rPr>
              <a:t>kepala</a:t>
            </a:r>
            <a:r>
              <a:rPr lang="en-US" spc="50" dirty="0">
                <a:latin typeface="Times New Roman"/>
                <a:ea typeface="Times New Roman"/>
              </a:rPr>
              <a:t> </a:t>
            </a:r>
            <a:r>
              <a:rPr lang="en-US" spc="50" dirty="0" err="1">
                <a:latin typeface="Times New Roman"/>
                <a:ea typeface="Times New Roman"/>
              </a:rPr>
              <a:t>tidak</a:t>
            </a:r>
            <a:r>
              <a:rPr lang="en-US" spc="50" dirty="0">
                <a:latin typeface="Times New Roman"/>
                <a:ea typeface="Times New Roman"/>
              </a:rPr>
              <a:t> </a:t>
            </a:r>
            <a:r>
              <a:rPr lang="en-US" spc="50" dirty="0" err="1">
                <a:latin typeface="Times New Roman"/>
                <a:ea typeface="Times New Roman"/>
              </a:rPr>
              <a:t>lagi</a:t>
            </a:r>
            <a:r>
              <a:rPr lang="en-US" spc="50" dirty="0">
                <a:latin typeface="Times New Roman"/>
                <a:ea typeface="Times New Roman"/>
              </a:rPr>
              <a:t> </a:t>
            </a:r>
            <a:r>
              <a:rPr lang="en-US" spc="50" dirty="0" err="1">
                <a:latin typeface="Times New Roman"/>
                <a:ea typeface="Times New Roman"/>
              </a:rPr>
              <a:t>bermanfaat</a:t>
            </a:r>
            <a:r>
              <a:rPr lang="en-US" spc="50" dirty="0">
                <a:latin typeface="Times New Roman"/>
                <a:ea typeface="Times New Roman"/>
              </a:rPr>
              <a:t> </a:t>
            </a:r>
            <a:r>
              <a:rPr lang="en-US" spc="50" dirty="0" err="1">
                <a:latin typeface="Times New Roman"/>
                <a:ea typeface="Times New Roman"/>
              </a:rPr>
              <a:t>karena</a:t>
            </a:r>
            <a:r>
              <a:rPr lang="en-US" spc="50" dirty="0">
                <a:latin typeface="Times New Roman"/>
                <a:ea typeface="Times New Roman"/>
              </a:rPr>
              <a:t> </a:t>
            </a:r>
            <a:r>
              <a:rPr lang="en-US" spc="50" dirty="0" err="1">
                <a:latin typeface="Times New Roman"/>
                <a:ea typeface="Times New Roman"/>
              </a:rPr>
              <a:t>perkembangannya</a:t>
            </a:r>
            <a:r>
              <a:rPr lang="en-US" spc="50" dirty="0">
                <a:latin typeface="Times New Roman"/>
                <a:ea typeface="Times New Roman"/>
              </a:rPr>
              <a:t> </a:t>
            </a:r>
            <a:r>
              <a:rPr lang="en-US" spc="50" dirty="0" err="1" smtClean="0">
                <a:latin typeface="Times New Roman"/>
                <a:ea typeface="Times New Roman"/>
              </a:rPr>
              <a:t>sangat</a:t>
            </a:r>
            <a:r>
              <a:rPr lang="en-US" spc="50" dirty="0" smtClean="0">
                <a:latin typeface="Times New Roman"/>
                <a:ea typeface="Times New Roman"/>
              </a:rPr>
              <a:t> </a:t>
            </a:r>
            <a:r>
              <a:rPr lang="en-US" spc="50" dirty="0" err="1">
                <a:latin typeface="Times New Roman"/>
                <a:ea typeface="Times New Roman"/>
              </a:rPr>
              <a:t>lambat</a:t>
            </a:r>
            <a:r>
              <a:rPr lang="en-US" spc="50" dirty="0">
                <a:latin typeface="Times New Roman"/>
                <a:ea typeface="Times New Roman"/>
              </a:rPr>
              <a:t>. </a:t>
            </a:r>
            <a:endParaRPr lang="en-US" dirty="0"/>
          </a:p>
          <a:p>
            <a:pPr marL="548640" indent="-411480" eaLnBrk="1" fontAlgn="auto" hangingPunct="1">
              <a:spcAft>
                <a:spcPts val="0"/>
              </a:spcAft>
              <a:buClr>
                <a:schemeClr val="tx1">
                  <a:shade val="95000"/>
                </a:schemeClr>
              </a:buClr>
              <a:buFont typeface="Wingdings 2"/>
              <a:buChar char=""/>
              <a:defRPr/>
            </a:pPr>
            <a:endParaRPr lang="en-US" dirty="0"/>
          </a:p>
        </p:txBody>
      </p:sp>
    </p:spTree>
    <p:extLst>
      <p:ext uri="{BB962C8B-B14F-4D97-AF65-F5344CB8AC3E}">
        <p14:creationId xmlns:p14="http://schemas.microsoft.com/office/powerpoint/2010/main" val="1543211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LINGKAR KEPALA</a:t>
            </a:r>
            <a:endParaRPr lang="en-US" dirty="0"/>
          </a:p>
        </p:txBody>
      </p:sp>
      <p:sp>
        <p:nvSpPr>
          <p:cNvPr id="3" name="Content Placeholder 2"/>
          <p:cNvSpPr>
            <a:spLocks noGrp="1"/>
          </p:cNvSpPr>
          <p:nvPr>
            <p:ph idx="1"/>
          </p:nvPr>
        </p:nvSpPr>
        <p:spPr/>
        <p:txBody>
          <a:bodyPr>
            <a:normAutofit/>
          </a:bodyPr>
          <a:lstStyle/>
          <a:p>
            <a:pPr marL="548640" indent="-411480" algn="just" eaLnBrk="1" fontAlgn="auto" hangingPunct="1">
              <a:spcAft>
                <a:spcPts val="0"/>
              </a:spcAft>
              <a:buClr>
                <a:srgbClr val="FFFFFF">
                  <a:shade val="95000"/>
                </a:srgbClr>
              </a:buClr>
              <a:buFont typeface="Wingdings 2"/>
              <a:buChar char=""/>
              <a:defRPr/>
            </a:pPr>
            <a:r>
              <a:rPr lang="en-US" spc="50" dirty="0" err="1" smtClean="0">
                <a:solidFill>
                  <a:srgbClr val="FFFFFF"/>
                </a:solidFill>
                <a:latin typeface="Times New Roman"/>
                <a:ea typeface="Times New Roman"/>
              </a:rPr>
              <a:t>Ukuran</a:t>
            </a:r>
            <a:r>
              <a:rPr lang="en-US" spc="50" dirty="0" smtClean="0">
                <a:solidFill>
                  <a:srgbClr val="FFFFFF"/>
                </a:solidFill>
                <a:latin typeface="Times New Roman"/>
                <a:ea typeface="Times New Roman"/>
              </a:rPr>
              <a:t> </a:t>
            </a:r>
            <a:r>
              <a:rPr lang="en-US" spc="50" dirty="0">
                <a:solidFill>
                  <a:srgbClr val="FFFFFF"/>
                </a:solidFill>
                <a:latin typeface="Times New Roman"/>
                <a:ea typeface="Times New Roman"/>
              </a:rPr>
              <a:t>rata-rata </a:t>
            </a:r>
            <a:r>
              <a:rPr lang="en-US" spc="50" dirty="0" err="1">
                <a:solidFill>
                  <a:srgbClr val="FFFFFF"/>
                </a:solidFill>
                <a:latin typeface="Times New Roman"/>
                <a:ea typeface="Times New Roman"/>
              </a:rPr>
              <a:t>lingkar</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kepala</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bayi</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ketika</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lahir</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adalah</a:t>
            </a:r>
            <a:r>
              <a:rPr lang="en-US" spc="50" dirty="0">
                <a:solidFill>
                  <a:srgbClr val="FFFFFF"/>
                </a:solidFill>
                <a:latin typeface="Times New Roman"/>
                <a:ea typeface="Times New Roman"/>
              </a:rPr>
              <a:t> 34-35 cm</a:t>
            </a:r>
            <a:r>
              <a:rPr lang="en-US" spc="50" dirty="0" smtClean="0">
                <a:solidFill>
                  <a:srgbClr val="FFFFFF"/>
                </a:solidFill>
                <a:latin typeface="Times New Roman"/>
                <a:ea typeface="Times New Roman"/>
              </a:rPr>
              <a:t>.</a:t>
            </a:r>
          </a:p>
          <a:p>
            <a:pPr marL="548640" indent="-411480" algn="just" eaLnBrk="1" fontAlgn="auto" hangingPunct="1">
              <a:spcAft>
                <a:spcPts val="0"/>
              </a:spcAft>
              <a:buClr>
                <a:srgbClr val="FFFFFF">
                  <a:shade val="95000"/>
                </a:srgbClr>
              </a:buClr>
              <a:buFont typeface="Wingdings 2"/>
              <a:buChar char=""/>
              <a:defRPr/>
            </a:pPr>
            <a:r>
              <a:rPr lang="en-US" spc="50" dirty="0" smtClean="0">
                <a:solidFill>
                  <a:srgbClr val="FFFFFF"/>
                </a:solidFill>
                <a:latin typeface="Times New Roman"/>
                <a:ea typeface="Times New Roman"/>
              </a:rPr>
              <a:t> </a:t>
            </a:r>
            <a:r>
              <a:rPr lang="en-US" spc="50" dirty="0" err="1">
                <a:solidFill>
                  <a:srgbClr val="FFFFFF"/>
                </a:solidFill>
                <a:latin typeface="Times New Roman"/>
                <a:ea typeface="Times New Roman"/>
              </a:rPr>
              <a:t>Lingkar</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kepala</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ini</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akan</a:t>
            </a:r>
            <a:r>
              <a:rPr lang="en-US" spc="50" dirty="0">
                <a:solidFill>
                  <a:srgbClr val="FFFFFF"/>
                </a:solidFill>
                <a:latin typeface="Times New Roman"/>
                <a:ea typeface="Times New Roman"/>
              </a:rPr>
              <a:t> </a:t>
            </a:r>
            <a:r>
              <a:rPr lang="en-US" spc="50" dirty="0" err="1" smtClean="0">
                <a:solidFill>
                  <a:srgbClr val="FFFFFF"/>
                </a:solidFill>
                <a:latin typeface="Times New Roman"/>
                <a:ea typeface="Times New Roman"/>
              </a:rPr>
              <a:t>bertambah</a:t>
            </a:r>
            <a:r>
              <a:rPr lang="en-US" spc="50" dirty="0" smtClean="0">
                <a:solidFill>
                  <a:srgbClr val="FFFFFF"/>
                </a:solidFill>
                <a:latin typeface="Times New Roman"/>
                <a:ea typeface="Times New Roman"/>
              </a:rPr>
              <a:t> </a:t>
            </a:r>
            <a:r>
              <a:rPr lang="en-US" spc="50" dirty="0">
                <a:solidFill>
                  <a:srgbClr val="FFFFFF"/>
                </a:solidFill>
                <a:latin typeface="Times New Roman"/>
                <a:ea typeface="Times New Roman"/>
              </a:rPr>
              <a:t>2 cm per </a:t>
            </a:r>
            <a:r>
              <a:rPr lang="en-US" spc="50" dirty="0" err="1">
                <a:solidFill>
                  <a:srgbClr val="FFFFFF"/>
                </a:solidFill>
                <a:latin typeface="Times New Roman"/>
                <a:ea typeface="Times New Roman"/>
              </a:rPr>
              <a:t>bulan</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pada</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usia</a:t>
            </a:r>
            <a:r>
              <a:rPr lang="en-US" spc="50" dirty="0">
                <a:solidFill>
                  <a:srgbClr val="FFFFFF"/>
                </a:solidFill>
                <a:latin typeface="Times New Roman"/>
                <a:ea typeface="Times New Roman"/>
              </a:rPr>
              <a:t> 0-3 </a:t>
            </a:r>
            <a:r>
              <a:rPr lang="en-US" spc="50" dirty="0" err="1">
                <a:solidFill>
                  <a:srgbClr val="FFFFFF"/>
                </a:solidFill>
                <a:latin typeface="Times New Roman"/>
                <a:ea typeface="Times New Roman"/>
              </a:rPr>
              <a:t>bulan</a:t>
            </a:r>
            <a:r>
              <a:rPr lang="en-US" spc="50" dirty="0">
                <a:solidFill>
                  <a:srgbClr val="FFFFFF"/>
                </a:solidFill>
                <a:latin typeface="Times New Roman"/>
                <a:ea typeface="Times New Roman"/>
              </a:rPr>
              <a:t>. </a:t>
            </a:r>
            <a:endParaRPr lang="en-US" spc="50" dirty="0" smtClean="0">
              <a:solidFill>
                <a:srgbClr val="FFFFFF"/>
              </a:solidFill>
              <a:latin typeface="Times New Roman"/>
              <a:ea typeface="Times New Roman"/>
            </a:endParaRPr>
          </a:p>
          <a:p>
            <a:pPr marL="548640" indent="-411480" algn="just" eaLnBrk="1" fontAlgn="auto" hangingPunct="1">
              <a:spcAft>
                <a:spcPts val="0"/>
              </a:spcAft>
              <a:buClr>
                <a:srgbClr val="FFFFFF">
                  <a:shade val="95000"/>
                </a:srgbClr>
              </a:buClr>
              <a:buFont typeface="Wingdings 2"/>
              <a:buChar char=""/>
              <a:defRPr/>
            </a:pPr>
            <a:r>
              <a:rPr lang="en-US" spc="50" dirty="0" err="1" smtClean="0">
                <a:solidFill>
                  <a:srgbClr val="FFFFFF"/>
                </a:solidFill>
                <a:latin typeface="Times New Roman"/>
                <a:ea typeface="Times New Roman"/>
              </a:rPr>
              <a:t>usia</a:t>
            </a:r>
            <a:r>
              <a:rPr lang="en-US" spc="50" dirty="0" smtClean="0">
                <a:solidFill>
                  <a:srgbClr val="FFFFFF"/>
                </a:solidFill>
                <a:latin typeface="Times New Roman"/>
                <a:ea typeface="Times New Roman"/>
              </a:rPr>
              <a:t> </a:t>
            </a:r>
            <a:r>
              <a:rPr lang="en-US" spc="50" dirty="0">
                <a:solidFill>
                  <a:srgbClr val="FFFFFF"/>
                </a:solidFill>
                <a:latin typeface="Times New Roman"/>
                <a:ea typeface="Times New Roman"/>
              </a:rPr>
              <a:t>4-6 </a:t>
            </a:r>
            <a:r>
              <a:rPr lang="en-US" spc="50" dirty="0" err="1">
                <a:solidFill>
                  <a:srgbClr val="FFFFFF"/>
                </a:solidFill>
                <a:latin typeface="Times New Roman"/>
                <a:ea typeface="Times New Roman"/>
              </a:rPr>
              <a:t>bulan</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akan</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bertambah</a:t>
            </a:r>
            <a:r>
              <a:rPr lang="en-US" spc="50" dirty="0">
                <a:solidFill>
                  <a:srgbClr val="FFFFFF"/>
                </a:solidFill>
                <a:latin typeface="Times New Roman"/>
                <a:ea typeface="Times New Roman"/>
              </a:rPr>
              <a:t> 1 </a:t>
            </a:r>
            <a:r>
              <a:rPr lang="en-US" spc="50" dirty="0" smtClean="0">
                <a:solidFill>
                  <a:srgbClr val="FFFFFF"/>
                </a:solidFill>
                <a:latin typeface="Times New Roman"/>
                <a:ea typeface="Times New Roman"/>
              </a:rPr>
              <a:t>cm </a:t>
            </a:r>
            <a:r>
              <a:rPr lang="en-US" spc="50" dirty="0">
                <a:solidFill>
                  <a:srgbClr val="FFFFFF"/>
                </a:solidFill>
                <a:latin typeface="Times New Roman"/>
                <a:ea typeface="Times New Roman"/>
              </a:rPr>
              <a:t>per </a:t>
            </a:r>
            <a:r>
              <a:rPr lang="en-US" spc="50" dirty="0" err="1">
                <a:solidFill>
                  <a:srgbClr val="FFFFFF"/>
                </a:solidFill>
                <a:latin typeface="Times New Roman"/>
                <a:ea typeface="Times New Roman"/>
              </a:rPr>
              <a:t>bulan</a:t>
            </a:r>
            <a:r>
              <a:rPr lang="en-US" spc="50" dirty="0">
                <a:solidFill>
                  <a:srgbClr val="FFFFFF"/>
                </a:solidFill>
                <a:latin typeface="Times New Roman"/>
                <a:ea typeface="Times New Roman"/>
              </a:rPr>
              <a:t>, </a:t>
            </a:r>
            <a:endParaRPr lang="en-US" spc="50" dirty="0" smtClean="0">
              <a:solidFill>
                <a:srgbClr val="FFFFFF"/>
              </a:solidFill>
              <a:latin typeface="Times New Roman"/>
              <a:ea typeface="Times New Roman"/>
            </a:endParaRPr>
          </a:p>
          <a:p>
            <a:pPr marL="548640" indent="-411480" algn="just" eaLnBrk="1" fontAlgn="auto" hangingPunct="1">
              <a:spcAft>
                <a:spcPts val="0"/>
              </a:spcAft>
              <a:buClr>
                <a:srgbClr val="FFFFFF">
                  <a:shade val="95000"/>
                </a:srgbClr>
              </a:buClr>
              <a:buFont typeface="Wingdings 2"/>
              <a:buChar char=""/>
              <a:defRPr/>
            </a:pPr>
            <a:r>
              <a:rPr lang="en-US" spc="50" dirty="0" smtClean="0">
                <a:solidFill>
                  <a:srgbClr val="FFFFFF"/>
                </a:solidFill>
                <a:latin typeface="Times New Roman"/>
                <a:ea typeface="Times New Roman"/>
              </a:rPr>
              <a:t> </a:t>
            </a:r>
            <a:r>
              <a:rPr lang="en-US" spc="50" dirty="0" err="1">
                <a:solidFill>
                  <a:srgbClr val="FFFFFF"/>
                </a:solidFill>
                <a:latin typeface="Times New Roman"/>
                <a:ea typeface="Times New Roman"/>
              </a:rPr>
              <a:t>usia</a:t>
            </a:r>
            <a:r>
              <a:rPr lang="en-US" spc="50" dirty="0">
                <a:solidFill>
                  <a:srgbClr val="FFFFFF"/>
                </a:solidFill>
                <a:latin typeface="Times New Roman"/>
                <a:ea typeface="Times New Roman"/>
              </a:rPr>
              <a:t> 6-12 </a:t>
            </a:r>
            <a:r>
              <a:rPr lang="en-US" spc="50" dirty="0" err="1">
                <a:solidFill>
                  <a:srgbClr val="FFFFFF"/>
                </a:solidFill>
                <a:latin typeface="Times New Roman"/>
                <a:ea typeface="Times New Roman"/>
              </a:rPr>
              <a:t>bulan</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pertambahannya</a:t>
            </a:r>
            <a:r>
              <a:rPr lang="en-US" spc="50" dirty="0">
                <a:solidFill>
                  <a:srgbClr val="FFFFFF"/>
                </a:solidFill>
                <a:latin typeface="Times New Roman"/>
                <a:ea typeface="Times New Roman"/>
              </a:rPr>
              <a:t> 0,5 cm per </a:t>
            </a:r>
            <a:r>
              <a:rPr lang="en-US" spc="50" dirty="0" err="1">
                <a:solidFill>
                  <a:srgbClr val="FFFFFF"/>
                </a:solidFill>
                <a:latin typeface="Times New Roman"/>
                <a:ea typeface="Times New Roman"/>
              </a:rPr>
              <a:t>bulan</a:t>
            </a:r>
            <a:r>
              <a:rPr lang="en-US" spc="50" dirty="0">
                <a:solidFill>
                  <a:srgbClr val="FFFFFF"/>
                </a:solidFill>
                <a:latin typeface="Times New Roman"/>
                <a:ea typeface="Times New Roman"/>
              </a:rPr>
              <a:t>. </a:t>
            </a:r>
            <a:endParaRPr lang="en-US" dirty="0">
              <a:solidFill>
                <a:srgbClr val="FFFFFF"/>
              </a:solidFill>
            </a:endParaRPr>
          </a:p>
          <a:p>
            <a:pPr marL="548640" indent="-411480" eaLnBrk="1" fontAlgn="auto" hangingPunct="1">
              <a:spcAft>
                <a:spcPts val="0"/>
              </a:spcAft>
              <a:buClr>
                <a:schemeClr val="tx1">
                  <a:shade val="95000"/>
                </a:schemeClr>
              </a:buClr>
              <a:buFont typeface="Wingdings 2"/>
              <a:buChar char=""/>
              <a:defRPr/>
            </a:pPr>
            <a:endParaRPr lang="en-US" dirty="0"/>
          </a:p>
        </p:txBody>
      </p:sp>
    </p:spTree>
    <p:extLst>
      <p:ext uri="{BB962C8B-B14F-4D97-AF65-F5344CB8AC3E}">
        <p14:creationId xmlns:p14="http://schemas.microsoft.com/office/powerpoint/2010/main" val="3503955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LINGKAR KEPALA</a:t>
            </a:r>
            <a:endParaRPr lang="en-US" dirty="0"/>
          </a:p>
        </p:txBody>
      </p:sp>
      <p:sp>
        <p:nvSpPr>
          <p:cNvPr id="3" name="Content Placeholder 2"/>
          <p:cNvSpPr>
            <a:spLocks noGrp="1"/>
          </p:cNvSpPr>
          <p:nvPr>
            <p:ph idx="1"/>
          </p:nvPr>
        </p:nvSpPr>
        <p:spPr/>
        <p:txBody>
          <a:bodyPr>
            <a:normAutofit/>
          </a:bodyPr>
          <a:lstStyle/>
          <a:p>
            <a:pPr marL="548640" indent="-411480" algn="just" eaLnBrk="1" fontAlgn="auto" hangingPunct="1">
              <a:spcAft>
                <a:spcPts val="0"/>
              </a:spcAft>
              <a:buClr>
                <a:srgbClr val="FFFFFF">
                  <a:shade val="95000"/>
                </a:srgbClr>
              </a:buClr>
              <a:buFont typeface="Wingdings 2"/>
              <a:buChar char=""/>
              <a:defRPr/>
            </a:pPr>
            <a:r>
              <a:rPr lang="en-US" spc="50" dirty="0" err="1">
                <a:solidFill>
                  <a:srgbClr val="FFFFFF"/>
                </a:solidFill>
                <a:latin typeface="Times New Roman"/>
                <a:ea typeface="Times New Roman"/>
              </a:rPr>
              <a:t>Jika</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ukuran</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lingkar</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kepala</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bayi</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lebih</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kecil</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daripada</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ukuran</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normalnya</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maka</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disebut</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kelainan</a:t>
            </a:r>
            <a:r>
              <a:rPr lang="en-US" spc="50" dirty="0">
                <a:solidFill>
                  <a:srgbClr val="FFFFFF"/>
                </a:solidFill>
                <a:latin typeface="Times New Roman"/>
                <a:ea typeface="Times New Roman"/>
              </a:rPr>
              <a:t> </a:t>
            </a:r>
            <a:r>
              <a:rPr lang="en-US" spc="50" dirty="0" err="1" smtClean="0">
                <a:solidFill>
                  <a:srgbClr val="FFFFFF"/>
                </a:solidFill>
                <a:latin typeface="Times New Roman"/>
                <a:ea typeface="Times New Roman"/>
              </a:rPr>
              <a:t>mikrosefali</a:t>
            </a:r>
            <a:r>
              <a:rPr lang="en-US" spc="50" dirty="0" smtClean="0">
                <a:solidFill>
                  <a:srgbClr val="FFFFFF"/>
                </a:solidFill>
                <a:latin typeface="Times New Roman"/>
                <a:ea typeface="Times New Roman"/>
              </a:rPr>
              <a:t>.</a:t>
            </a:r>
          </a:p>
          <a:p>
            <a:pPr marL="548640" indent="-411480" algn="just" eaLnBrk="1" fontAlgn="auto" hangingPunct="1">
              <a:spcAft>
                <a:spcPts val="0"/>
              </a:spcAft>
              <a:buClr>
                <a:srgbClr val="FFFFFF">
                  <a:shade val="95000"/>
                </a:srgbClr>
              </a:buClr>
              <a:buFont typeface="Wingdings 2"/>
              <a:buChar char=""/>
              <a:defRPr/>
            </a:pPr>
            <a:r>
              <a:rPr lang="en-US" spc="50" dirty="0" smtClean="0">
                <a:solidFill>
                  <a:srgbClr val="FFFFFF"/>
                </a:solidFill>
                <a:latin typeface="Times New Roman"/>
                <a:ea typeface="Times New Roman"/>
              </a:rPr>
              <a:t> </a:t>
            </a:r>
            <a:r>
              <a:rPr lang="en-US" spc="50" dirty="0" err="1">
                <a:solidFill>
                  <a:srgbClr val="FFFFFF"/>
                </a:solidFill>
                <a:latin typeface="Times New Roman"/>
                <a:ea typeface="Times New Roman"/>
              </a:rPr>
              <a:t>Sebaliknya</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bila</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ukuran</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lingkaran</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kepala</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si</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bayi</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lebih</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besar</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daripada</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ukuran</a:t>
            </a:r>
            <a:r>
              <a:rPr lang="en-US" spc="50" dirty="0">
                <a:solidFill>
                  <a:srgbClr val="FFFFFF"/>
                </a:solidFill>
                <a:latin typeface="Times New Roman"/>
                <a:ea typeface="Times New Roman"/>
              </a:rPr>
              <a:t> </a:t>
            </a:r>
            <a:r>
              <a:rPr lang="en-US" spc="50" dirty="0" err="1" smtClean="0">
                <a:solidFill>
                  <a:srgbClr val="FFFFFF"/>
                </a:solidFill>
                <a:latin typeface="Times New Roman"/>
                <a:ea typeface="Times New Roman"/>
              </a:rPr>
              <a:t>normalnya</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dikatakan</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kelainan</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makrosefali</a:t>
            </a:r>
            <a:r>
              <a:rPr lang="en-US" spc="50" dirty="0" smtClean="0">
                <a:solidFill>
                  <a:srgbClr val="FFFFFF"/>
                </a:solidFill>
                <a:latin typeface="Times New Roman"/>
                <a:ea typeface="Times New Roman"/>
              </a:rPr>
              <a:t>.</a:t>
            </a:r>
          </a:p>
          <a:p>
            <a:pPr marL="548640" indent="-411480" algn="just" eaLnBrk="1" fontAlgn="auto" hangingPunct="1">
              <a:spcAft>
                <a:spcPts val="0"/>
              </a:spcAft>
              <a:buClr>
                <a:srgbClr val="FFFFFF">
                  <a:shade val="95000"/>
                </a:srgbClr>
              </a:buClr>
              <a:buFont typeface="Wingdings 2"/>
              <a:buChar char=""/>
              <a:defRPr/>
            </a:pPr>
            <a:r>
              <a:rPr lang="en-US" spc="50" dirty="0" smtClean="0">
                <a:solidFill>
                  <a:srgbClr val="FFFFFF"/>
                </a:solidFill>
                <a:latin typeface="Times New Roman"/>
                <a:ea typeface="Times New Roman"/>
              </a:rPr>
              <a:t> </a:t>
            </a:r>
            <a:r>
              <a:rPr lang="en-US" spc="50" dirty="0" err="1">
                <a:solidFill>
                  <a:srgbClr val="FFFFFF"/>
                </a:solidFill>
                <a:latin typeface="Times New Roman"/>
                <a:ea typeface="Times New Roman"/>
              </a:rPr>
              <a:t>Biasanya</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kelainan</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mikrosefali</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dan</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makrosefali</a:t>
            </a:r>
            <a:r>
              <a:rPr lang="en-US" spc="50" dirty="0">
                <a:solidFill>
                  <a:srgbClr val="FFFFFF"/>
                </a:solidFill>
                <a:latin typeface="Times New Roman"/>
                <a:ea typeface="Times New Roman"/>
              </a:rPr>
              <a:t> </a:t>
            </a:r>
            <a:r>
              <a:rPr lang="en-US" spc="50" dirty="0" err="1" smtClean="0">
                <a:solidFill>
                  <a:srgbClr val="FFFFFF"/>
                </a:solidFill>
                <a:latin typeface="Times New Roman"/>
                <a:ea typeface="Times New Roman"/>
              </a:rPr>
              <a:t>dibawa</a:t>
            </a:r>
            <a:r>
              <a:rPr lang="en-US" spc="50" dirty="0" smtClean="0">
                <a:solidFill>
                  <a:srgbClr val="FFFFFF"/>
                </a:solidFill>
                <a:latin typeface="Times New Roman"/>
                <a:ea typeface="Times New Roman"/>
              </a:rPr>
              <a:t> </a:t>
            </a:r>
            <a:r>
              <a:rPr lang="en-US" spc="50" dirty="0" err="1">
                <a:solidFill>
                  <a:srgbClr val="FFFFFF"/>
                </a:solidFill>
                <a:latin typeface="Times New Roman"/>
                <a:ea typeface="Times New Roman"/>
              </a:rPr>
              <a:t>sejak</a:t>
            </a:r>
            <a:r>
              <a:rPr lang="en-US" spc="50" dirty="0">
                <a:solidFill>
                  <a:srgbClr val="FFFFFF"/>
                </a:solidFill>
                <a:latin typeface="Times New Roman"/>
                <a:ea typeface="Times New Roman"/>
              </a:rPr>
              <a:t> </a:t>
            </a:r>
            <a:r>
              <a:rPr lang="en-US" spc="50" dirty="0" err="1" smtClean="0">
                <a:solidFill>
                  <a:srgbClr val="FFFFFF"/>
                </a:solidFill>
                <a:latin typeface="Times New Roman"/>
                <a:ea typeface="Times New Roman"/>
              </a:rPr>
              <a:t>lahi</a:t>
            </a:r>
            <a:endParaRPr lang="en-US" spc="50" dirty="0" smtClean="0">
              <a:solidFill>
                <a:srgbClr val="FFFFFF"/>
              </a:solidFill>
              <a:latin typeface="Times New Roman"/>
              <a:ea typeface="Times New Roman"/>
            </a:endParaRPr>
          </a:p>
          <a:p>
            <a:pPr marL="548640" indent="-411480" algn="just" eaLnBrk="1" fontAlgn="auto" hangingPunct="1">
              <a:spcAft>
                <a:spcPts val="0"/>
              </a:spcAft>
              <a:buClr>
                <a:srgbClr val="FFFFFF">
                  <a:shade val="95000"/>
                </a:srgbClr>
              </a:buClr>
              <a:buFont typeface="Wingdings 2"/>
              <a:buChar char=""/>
              <a:defRPr/>
            </a:pPr>
            <a:r>
              <a:rPr lang="en-US" spc="50" dirty="0" smtClean="0">
                <a:solidFill>
                  <a:srgbClr val="FFFFFF"/>
                </a:solidFill>
                <a:latin typeface="Times New Roman"/>
                <a:ea typeface="Times New Roman"/>
              </a:rPr>
              <a:t> </a:t>
            </a:r>
            <a:r>
              <a:rPr lang="en-US" spc="50" dirty="0" err="1">
                <a:solidFill>
                  <a:srgbClr val="FFFFFF"/>
                </a:solidFill>
                <a:latin typeface="Times New Roman"/>
                <a:ea typeface="Times New Roman"/>
              </a:rPr>
              <a:t>Namun</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ada</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juga</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kasus-kasus</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mikrosefali</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atau</a:t>
            </a:r>
            <a:r>
              <a:rPr lang="en-US" spc="50" dirty="0">
                <a:solidFill>
                  <a:srgbClr val="FFFFFF"/>
                </a:solidFill>
                <a:latin typeface="Times New Roman"/>
                <a:ea typeface="Times New Roman"/>
              </a:rPr>
              <a:t> </a:t>
            </a:r>
            <a:r>
              <a:rPr lang="en-US" spc="50" dirty="0" err="1">
                <a:solidFill>
                  <a:srgbClr val="FFFFFF"/>
                </a:solidFill>
                <a:latin typeface="Times New Roman"/>
                <a:ea typeface="Times New Roman"/>
              </a:rPr>
              <a:t>makrosefali</a:t>
            </a:r>
            <a:r>
              <a:rPr lang="en-US" spc="50" dirty="0">
                <a:solidFill>
                  <a:srgbClr val="FFFFFF"/>
                </a:solidFill>
                <a:latin typeface="Times New Roman"/>
                <a:ea typeface="Times New Roman"/>
              </a:rPr>
              <a:t> yang familial </a:t>
            </a:r>
            <a:r>
              <a:rPr lang="en-US" spc="50" dirty="0" err="1">
                <a:solidFill>
                  <a:srgbClr val="FFFFFF"/>
                </a:solidFill>
                <a:latin typeface="Times New Roman"/>
                <a:ea typeface="Times New Roman"/>
              </a:rPr>
              <a:t>atau</a:t>
            </a:r>
            <a:r>
              <a:rPr lang="en-US" spc="50" dirty="0">
                <a:solidFill>
                  <a:srgbClr val="FFFFFF"/>
                </a:solidFill>
                <a:latin typeface="Times New Roman"/>
                <a:ea typeface="Times New Roman"/>
              </a:rPr>
              <a:t> </a:t>
            </a:r>
            <a:r>
              <a:rPr lang="en-US" dirty="0" smtClean="0">
                <a:solidFill>
                  <a:srgbClr val="FFFFFF"/>
                </a:solidFill>
              </a:rPr>
              <a:t>normal</a:t>
            </a:r>
            <a:endParaRPr lang="en-US" dirty="0">
              <a:solidFill>
                <a:srgbClr val="FFFFFF"/>
              </a:solidFill>
            </a:endParaRPr>
          </a:p>
          <a:p>
            <a:pPr marL="548640" indent="-411480" eaLnBrk="1" fontAlgn="auto" hangingPunct="1">
              <a:spcAft>
                <a:spcPts val="0"/>
              </a:spcAft>
              <a:buClr>
                <a:schemeClr val="tx1">
                  <a:shade val="95000"/>
                </a:schemeClr>
              </a:buClr>
              <a:buFont typeface="Wingdings 2"/>
              <a:buChar char=""/>
              <a:defRPr/>
            </a:pPr>
            <a:endParaRPr lang="en-US" dirty="0"/>
          </a:p>
        </p:txBody>
      </p:sp>
    </p:spTree>
    <p:extLst>
      <p:ext uri="{BB962C8B-B14F-4D97-AF65-F5344CB8AC3E}">
        <p14:creationId xmlns:p14="http://schemas.microsoft.com/office/powerpoint/2010/main" val="516231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SENSITIFITAS DAN SPESIFIKASI PARAMETER LINGKAR KEPALA</a:t>
            </a:r>
            <a:endParaRPr lang="en-US" dirty="0"/>
          </a:p>
        </p:txBody>
      </p:sp>
      <p:sp>
        <p:nvSpPr>
          <p:cNvPr id="3" name="Content Placeholder 2"/>
          <p:cNvSpPr>
            <a:spLocks noGrp="1"/>
          </p:cNvSpPr>
          <p:nvPr>
            <p:ph idx="1"/>
          </p:nvPr>
        </p:nvSpPr>
        <p:spPr/>
        <p:txBody>
          <a:bodyPr>
            <a:normAutofit fontScale="92500"/>
          </a:bodyPr>
          <a:lstStyle/>
          <a:p>
            <a:pPr marL="548640" indent="-411480" eaLnBrk="1" fontAlgn="auto" hangingPunct="1">
              <a:spcAft>
                <a:spcPts val="0"/>
              </a:spcAft>
              <a:buClr>
                <a:schemeClr val="tx1">
                  <a:shade val="95000"/>
                </a:schemeClr>
              </a:buClr>
              <a:buFont typeface="Wingdings 2"/>
              <a:buChar char=""/>
              <a:defRPr/>
            </a:pPr>
            <a:r>
              <a:rPr lang="en-US" dirty="0" smtClean="0"/>
              <a:t>SENSITIFITAS PARAMETER LINGKAR KEPALA</a:t>
            </a:r>
          </a:p>
          <a:p>
            <a:pPr marL="548640" indent="-411480" algn="just" eaLnBrk="1" fontAlgn="auto" hangingPunct="1">
              <a:spcAft>
                <a:spcPts val="0"/>
              </a:spcAft>
              <a:buClr>
                <a:srgbClr val="FFFFFF">
                  <a:shade val="95000"/>
                </a:srgbClr>
              </a:buClr>
              <a:buFont typeface="Wingdings 2"/>
              <a:buChar char=""/>
              <a:defRPr/>
            </a:pPr>
            <a:r>
              <a:rPr lang="en-US" sz="2400" spc="50" dirty="0" err="1">
                <a:solidFill>
                  <a:srgbClr val="FFFFFF"/>
                </a:solidFill>
                <a:latin typeface="Times New Roman"/>
                <a:ea typeface="Times New Roman"/>
              </a:rPr>
              <a:t>Indikator</a:t>
            </a:r>
            <a:r>
              <a:rPr lang="en-US" sz="2400" spc="50" dirty="0">
                <a:solidFill>
                  <a:srgbClr val="FFFFFF"/>
                </a:solidFill>
                <a:latin typeface="Times New Roman"/>
                <a:ea typeface="Times New Roman"/>
              </a:rPr>
              <a:t> </a:t>
            </a:r>
            <a:r>
              <a:rPr lang="en-US" sz="2400" spc="50" dirty="0" err="1">
                <a:solidFill>
                  <a:srgbClr val="FFFFFF"/>
                </a:solidFill>
                <a:latin typeface="Times New Roman"/>
                <a:ea typeface="Times New Roman"/>
              </a:rPr>
              <a:t>ini</a:t>
            </a:r>
            <a:r>
              <a:rPr lang="en-US" sz="2400" spc="50" dirty="0">
                <a:solidFill>
                  <a:srgbClr val="FFFFFF"/>
                </a:solidFill>
                <a:latin typeface="Times New Roman"/>
                <a:ea typeface="Times New Roman"/>
              </a:rPr>
              <a:t> </a:t>
            </a:r>
            <a:r>
              <a:rPr lang="en-US" sz="2400" spc="50" dirty="0" err="1">
                <a:solidFill>
                  <a:srgbClr val="FFFFFF"/>
                </a:solidFill>
                <a:latin typeface="Times New Roman"/>
                <a:ea typeface="Times New Roman"/>
              </a:rPr>
              <a:t>tidaklah</a:t>
            </a:r>
            <a:r>
              <a:rPr lang="en-US" sz="2400" spc="50" dirty="0">
                <a:solidFill>
                  <a:srgbClr val="FFFFFF"/>
                </a:solidFill>
                <a:latin typeface="Times New Roman"/>
                <a:ea typeface="Times New Roman"/>
              </a:rPr>
              <a:t> </a:t>
            </a:r>
            <a:r>
              <a:rPr lang="en-US" sz="2400" spc="50" dirty="0" err="1">
                <a:solidFill>
                  <a:srgbClr val="FFFFFF"/>
                </a:solidFill>
                <a:latin typeface="Times New Roman"/>
                <a:ea typeface="Times New Roman"/>
              </a:rPr>
              <a:t>terlalu</a:t>
            </a:r>
            <a:r>
              <a:rPr lang="en-US" sz="2400" spc="50" dirty="0">
                <a:solidFill>
                  <a:srgbClr val="FFFFFF"/>
                </a:solidFill>
                <a:latin typeface="Times New Roman"/>
                <a:ea typeface="Times New Roman"/>
              </a:rPr>
              <a:t> </a:t>
            </a:r>
            <a:r>
              <a:rPr lang="en-US" sz="2400" spc="50" dirty="0" err="1">
                <a:solidFill>
                  <a:srgbClr val="FFFFFF"/>
                </a:solidFill>
                <a:latin typeface="Times New Roman"/>
                <a:ea typeface="Times New Roman"/>
              </a:rPr>
              <a:t>sensitif</a:t>
            </a:r>
            <a:r>
              <a:rPr lang="en-US" sz="2400" spc="50" dirty="0">
                <a:solidFill>
                  <a:srgbClr val="FFFFFF"/>
                </a:solidFill>
                <a:latin typeface="Times New Roman"/>
                <a:ea typeface="Times New Roman"/>
              </a:rPr>
              <a:t> </a:t>
            </a:r>
            <a:r>
              <a:rPr lang="en-US" sz="2400" spc="50" dirty="0" err="1">
                <a:solidFill>
                  <a:srgbClr val="FFFFFF"/>
                </a:solidFill>
                <a:latin typeface="Times New Roman"/>
                <a:ea typeface="Times New Roman"/>
              </a:rPr>
              <a:t>untuk</a:t>
            </a:r>
            <a:r>
              <a:rPr lang="en-US" sz="2400" spc="50" dirty="0">
                <a:solidFill>
                  <a:srgbClr val="FFFFFF"/>
                </a:solidFill>
                <a:latin typeface="Times New Roman"/>
                <a:ea typeface="Times New Roman"/>
              </a:rPr>
              <a:t> </a:t>
            </a:r>
            <a:r>
              <a:rPr lang="en-US" sz="2400" spc="50" dirty="0" err="1">
                <a:solidFill>
                  <a:srgbClr val="FFFFFF"/>
                </a:solidFill>
                <a:latin typeface="Times New Roman"/>
                <a:ea typeface="Times New Roman"/>
              </a:rPr>
              <a:t>menilai</a:t>
            </a:r>
            <a:r>
              <a:rPr lang="en-US" sz="2400" spc="50" dirty="0">
                <a:solidFill>
                  <a:srgbClr val="FFFFFF"/>
                </a:solidFill>
                <a:latin typeface="Times New Roman"/>
                <a:ea typeface="Times New Roman"/>
              </a:rPr>
              <a:t> status </a:t>
            </a:r>
            <a:r>
              <a:rPr lang="en-US" sz="2400" spc="50" dirty="0" err="1">
                <a:solidFill>
                  <a:srgbClr val="FFFFFF"/>
                </a:solidFill>
                <a:latin typeface="Times New Roman"/>
                <a:ea typeface="Times New Roman"/>
              </a:rPr>
              <a:t>gizi</a:t>
            </a:r>
            <a:r>
              <a:rPr lang="en-US" sz="2400" spc="50" dirty="0">
                <a:solidFill>
                  <a:srgbClr val="FFFFFF"/>
                </a:solidFill>
                <a:latin typeface="Times New Roman"/>
                <a:ea typeface="Times New Roman"/>
              </a:rPr>
              <a:t>, </a:t>
            </a:r>
            <a:r>
              <a:rPr lang="en-US" sz="2400" spc="50" dirty="0" err="1">
                <a:solidFill>
                  <a:srgbClr val="FFFFFF"/>
                </a:solidFill>
                <a:latin typeface="Times New Roman"/>
                <a:ea typeface="Times New Roman"/>
              </a:rPr>
              <a:t>selain</a:t>
            </a:r>
            <a:r>
              <a:rPr lang="en-US" sz="2400" spc="50" dirty="0">
                <a:solidFill>
                  <a:srgbClr val="FFFFFF"/>
                </a:solidFill>
                <a:latin typeface="Times New Roman"/>
                <a:ea typeface="Times New Roman"/>
              </a:rPr>
              <a:t> </a:t>
            </a:r>
            <a:r>
              <a:rPr lang="en-US" sz="2400" spc="50" dirty="0" err="1">
                <a:solidFill>
                  <a:srgbClr val="FFFFFF"/>
                </a:solidFill>
                <a:latin typeface="Times New Roman"/>
                <a:ea typeface="Times New Roman"/>
              </a:rPr>
              <a:t>itu</a:t>
            </a:r>
            <a:r>
              <a:rPr lang="en-US" sz="2400" spc="50" dirty="0">
                <a:solidFill>
                  <a:srgbClr val="FFFFFF"/>
                </a:solidFill>
                <a:latin typeface="Times New Roman"/>
                <a:ea typeface="Times New Roman"/>
              </a:rPr>
              <a:t> </a:t>
            </a:r>
            <a:r>
              <a:rPr lang="en-US" sz="2400" spc="50" dirty="0" err="1">
                <a:solidFill>
                  <a:srgbClr val="FFFFFF"/>
                </a:solidFill>
                <a:latin typeface="Times New Roman"/>
                <a:ea typeface="Times New Roman"/>
              </a:rPr>
              <a:t>banyak</a:t>
            </a:r>
            <a:r>
              <a:rPr lang="en-US" sz="2400" spc="50" dirty="0">
                <a:solidFill>
                  <a:srgbClr val="FFFFFF"/>
                </a:solidFill>
                <a:latin typeface="Times New Roman"/>
                <a:ea typeface="Times New Roman"/>
              </a:rPr>
              <a:t> </a:t>
            </a:r>
            <a:r>
              <a:rPr lang="en-US" sz="2400" spc="50" dirty="0" err="1">
                <a:solidFill>
                  <a:srgbClr val="FFFFFF"/>
                </a:solidFill>
                <a:latin typeface="Times New Roman"/>
                <a:ea typeface="Times New Roman"/>
              </a:rPr>
              <a:t>faktor</a:t>
            </a:r>
            <a:r>
              <a:rPr lang="en-US" sz="2400" spc="50" dirty="0">
                <a:solidFill>
                  <a:srgbClr val="FFFFFF"/>
                </a:solidFill>
                <a:latin typeface="Times New Roman"/>
                <a:ea typeface="Times New Roman"/>
              </a:rPr>
              <a:t> lain yang </a:t>
            </a:r>
            <a:endParaRPr lang="en-US" sz="2400" dirty="0">
              <a:solidFill>
                <a:srgbClr val="FFFFFF"/>
              </a:solidFill>
            </a:endParaRPr>
          </a:p>
          <a:p>
            <a:pPr marL="548640" indent="-411480" algn="just" eaLnBrk="1" fontAlgn="auto" hangingPunct="1">
              <a:spcAft>
                <a:spcPts val="0"/>
              </a:spcAft>
              <a:buClr>
                <a:srgbClr val="FFFFFF">
                  <a:shade val="95000"/>
                </a:srgbClr>
              </a:buClr>
              <a:buFont typeface="Wingdings 2"/>
              <a:buChar char=""/>
              <a:defRPr/>
            </a:pPr>
            <a:r>
              <a:rPr lang="en-US" sz="2400" spc="50" dirty="0" err="1">
                <a:solidFill>
                  <a:srgbClr val="FFFFFF"/>
                </a:solidFill>
                <a:latin typeface="Times New Roman"/>
                <a:ea typeface="Times New Roman"/>
              </a:rPr>
              <a:t>mempengaruhinya</a:t>
            </a:r>
            <a:r>
              <a:rPr lang="en-US" sz="2400" spc="50" dirty="0">
                <a:solidFill>
                  <a:srgbClr val="FFFFFF"/>
                </a:solidFill>
                <a:latin typeface="Times New Roman"/>
                <a:ea typeface="Times New Roman"/>
              </a:rPr>
              <a:t> </a:t>
            </a:r>
            <a:r>
              <a:rPr lang="en-US" sz="2400" spc="50" dirty="0" err="1">
                <a:solidFill>
                  <a:srgbClr val="FFFFFF"/>
                </a:solidFill>
                <a:latin typeface="Times New Roman"/>
                <a:ea typeface="Times New Roman"/>
              </a:rPr>
              <a:t>seperti</a:t>
            </a:r>
            <a:r>
              <a:rPr lang="en-US" sz="2400" spc="50" dirty="0">
                <a:solidFill>
                  <a:srgbClr val="FFFFFF"/>
                </a:solidFill>
                <a:latin typeface="Times New Roman"/>
                <a:ea typeface="Times New Roman"/>
              </a:rPr>
              <a:t> </a:t>
            </a:r>
            <a:r>
              <a:rPr lang="en-US" sz="2400" spc="50" dirty="0" err="1">
                <a:solidFill>
                  <a:srgbClr val="FFFFFF"/>
                </a:solidFill>
                <a:latin typeface="Times New Roman"/>
                <a:ea typeface="Times New Roman"/>
              </a:rPr>
              <a:t>penyakit</a:t>
            </a:r>
            <a:r>
              <a:rPr lang="en-US" sz="2400" spc="50" dirty="0">
                <a:solidFill>
                  <a:srgbClr val="FFFFFF"/>
                </a:solidFill>
                <a:latin typeface="Times New Roman"/>
                <a:ea typeface="Times New Roman"/>
              </a:rPr>
              <a:t>, </a:t>
            </a:r>
            <a:r>
              <a:rPr lang="en-US" sz="2400" spc="50" dirty="0" err="1">
                <a:solidFill>
                  <a:srgbClr val="FFFFFF"/>
                </a:solidFill>
                <a:latin typeface="Times New Roman"/>
                <a:ea typeface="Times New Roman"/>
              </a:rPr>
              <a:t>genetik</a:t>
            </a:r>
            <a:r>
              <a:rPr lang="en-US" sz="2400" spc="50" dirty="0">
                <a:solidFill>
                  <a:srgbClr val="FFFFFF"/>
                </a:solidFill>
                <a:latin typeface="Times New Roman"/>
                <a:ea typeface="Times New Roman"/>
              </a:rPr>
              <a:t>, </a:t>
            </a:r>
            <a:r>
              <a:rPr lang="en-US" sz="2400" spc="50" dirty="0" err="1">
                <a:solidFill>
                  <a:srgbClr val="FFFFFF"/>
                </a:solidFill>
                <a:latin typeface="Times New Roman"/>
                <a:ea typeface="Times New Roman"/>
              </a:rPr>
              <a:t>dan</a:t>
            </a:r>
            <a:r>
              <a:rPr lang="en-US" sz="2400" spc="50" dirty="0">
                <a:solidFill>
                  <a:srgbClr val="FFFFFF"/>
                </a:solidFill>
                <a:latin typeface="Times New Roman"/>
                <a:ea typeface="Times New Roman"/>
              </a:rPr>
              <a:t> </a:t>
            </a:r>
            <a:r>
              <a:rPr lang="en-US" sz="2400" spc="50" dirty="0" err="1">
                <a:solidFill>
                  <a:srgbClr val="FFFFFF"/>
                </a:solidFill>
                <a:latin typeface="Times New Roman"/>
                <a:ea typeface="Times New Roman"/>
              </a:rPr>
              <a:t>adat</a:t>
            </a:r>
            <a:r>
              <a:rPr lang="en-US" sz="2400" spc="50" dirty="0">
                <a:solidFill>
                  <a:srgbClr val="FFFFFF"/>
                </a:solidFill>
                <a:latin typeface="Times New Roman"/>
                <a:ea typeface="Times New Roman"/>
              </a:rPr>
              <a:t> </a:t>
            </a:r>
            <a:r>
              <a:rPr lang="en-US" sz="2400" spc="50" dirty="0" err="1">
                <a:solidFill>
                  <a:srgbClr val="FFFFFF"/>
                </a:solidFill>
                <a:latin typeface="Times New Roman"/>
                <a:ea typeface="Times New Roman"/>
              </a:rPr>
              <a:t>tertentu</a:t>
            </a:r>
            <a:r>
              <a:rPr lang="en-US" sz="2400" spc="50" dirty="0">
                <a:solidFill>
                  <a:srgbClr val="FFFFFF"/>
                </a:solidFill>
                <a:latin typeface="Times New Roman"/>
                <a:ea typeface="Times New Roman"/>
              </a:rPr>
              <a:t> . </a:t>
            </a:r>
            <a:endParaRPr lang="en-US" sz="2400" spc="50" dirty="0" smtClean="0">
              <a:solidFill>
                <a:srgbClr val="FFFFFF"/>
              </a:solidFill>
              <a:latin typeface="Times New Roman"/>
              <a:ea typeface="Times New Roman"/>
            </a:endParaRPr>
          </a:p>
          <a:p>
            <a:pPr marL="548640" indent="-411480" algn="just" eaLnBrk="1" fontAlgn="auto" hangingPunct="1">
              <a:spcAft>
                <a:spcPts val="0"/>
              </a:spcAft>
              <a:buClr>
                <a:srgbClr val="FFFFFF">
                  <a:shade val="95000"/>
                </a:srgbClr>
              </a:buClr>
              <a:buFont typeface="Wingdings 2"/>
              <a:buChar char=""/>
              <a:defRPr/>
            </a:pPr>
            <a:r>
              <a:rPr lang="en-US" sz="2400" spc="50" dirty="0" err="1" smtClean="0">
                <a:solidFill>
                  <a:srgbClr val="FFFFFF"/>
                </a:solidFill>
                <a:latin typeface="Times New Roman"/>
              </a:rPr>
              <a:t>Cukup</a:t>
            </a:r>
            <a:r>
              <a:rPr lang="en-US" sz="2400" spc="50" dirty="0" smtClean="0">
                <a:solidFill>
                  <a:srgbClr val="FFFFFF"/>
                </a:solidFill>
                <a:latin typeface="Times New Roman"/>
              </a:rPr>
              <a:t> </a:t>
            </a:r>
            <a:r>
              <a:rPr lang="en-US" sz="2400" spc="50" dirty="0" err="1" smtClean="0">
                <a:solidFill>
                  <a:srgbClr val="FFFFFF"/>
                </a:solidFill>
                <a:latin typeface="Times New Roman"/>
              </a:rPr>
              <a:t>sensitif</a:t>
            </a:r>
            <a:r>
              <a:rPr lang="en-US" sz="2400" spc="50" dirty="0" smtClean="0">
                <a:solidFill>
                  <a:srgbClr val="FFFFFF"/>
                </a:solidFill>
                <a:latin typeface="Times New Roman"/>
              </a:rPr>
              <a:t> </a:t>
            </a:r>
            <a:r>
              <a:rPr lang="en-US" sz="2400" spc="50" dirty="0" err="1" smtClean="0">
                <a:solidFill>
                  <a:srgbClr val="FFFFFF"/>
                </a:solidFill>
                <a:latin typeface="Times New Roman"/>
              </a:rPr>
              <a:t>untuk</a:t>
            </a:r>
            <a:r>
              <a:rPr lang="en-US" sz="2400" spc="50" dirty="0" smtClean="0">
                <a:solidFill>
                  <a:srgbClr val="FFFFFF"/>
                </a:solidFill>
                <a:latin typeface="Times New Roman"/>
              </a:rPr>
              <a:t> </a:t>
            </a:r>
            <a:r>
              <a:rPr lang="en-US" sz="2400" spc="50" dirty="0" err="1" smtClean="0">
                <a:solidFill>
                  <a:srgbClr val="FFFFFF"/>
                </a:solidFill>
                <a:latin typeface="Times New Roman"/>
              </a:rPr>
              <a:t>anak</a:t>
            </a:r>
            <a:r>
              <a:rPr lang="en-US" sz="2400" spc="50" dirty="0" smtClean="0">
                <a:solidFill>
                  <a:srgbClr val="FFFFFF"/>
                </a:solidFill>
                <a:latin typeface="Times New Roman"/>
              </a:rPr>
              <a:t> </a:t>
            </a:r>
            <a:r>
              <a:rPr lang="en-US" sz="2400" spc="50" dirty="0" err="1" smtClean="0">
                <a:solidFill>
                  <a:srgbClr val="FFFFFF"/>
                </a:solidFill>
                <a:latin typeface="Times New Roman"/>
              </a:rPr>
              <a:t>usia</a:t>
            </a:r>
            <a:r>
              <a:rPr lang="en-US" sz="2400" spc="50" dirty="0" smtClean="0">
                <a:solidFill>
                  <a:srgbClr val="FFFFFF"/>
                </a:solidFill>
                <a:latin typeface="Times New Roman"/>
              </a:rPr>
              <a:t> 2 </a:t>
            </a:r>
            <a:r>
              <a:rPr lang="en-US" sz="2400" spc="50" dirty="0" err="1" smtClean="0">
                <a:solidFill>
                  <a:srgbClr val="FFFFFF"/>
                </a:solidFill>
                <a:latin typeface="Times New Roman"/>
              </a:rPr>
              <a:t>tahun</a:t>
            </a:r>
            <a:endParaRPr lang="en-US" sz="2400" dirty="0">
              <a:solidFill>
                <a:srgbClr val="FFFFFF"/>
              </a:solidFill>
            </a:endParaRPr>
          </a:p>
          <a:p>
            <a:pPr marL="585216" lvl="1" indent="0" eaLnBrk="1" fontAlgn="auto" hangingPunct="1">
              <a:spcAft>
                <a:spcPts val="0"/>
              </a:spcAft>
              <a:buFont typeface="Wingdings 2"/>
              <a:buNone/>
              <a:defRPr/>
            </a:pPr>
            <a:endParaRPr lang="en-US" dirty="0" smtClean="0"/>
          </a:p>
          <a:p>
            <a:pPr marL="548640" indent="-411480" eaLnBrk="1" fontAlgn="auto" hangingPunct="1">
              <a:spcAft>
                <a:spcPts val="0"/>
              </a:spcAft>
              <a:buClr>
                <a:schemeClr val="tx1">
                  <a:shade val="95000"/>
                </a:schemeClr>
              </a:buClr>
              <a:buFont typeface="Wingdings 2"/>
              <a:buChar char=""/>
              <a:defRPr/>
            </a:pPr>
            <a:r>
              <a:rPr lang="en-US" dirty="0" smtClean="0"/>
              <a:t>SPESIFIKASI PARAMETER LINGKAR KEPALA</a:t>
            </a:r>
          </a:p>
          <a:p>
            <a:pPr marL="868680" lvl="1" indent="-283464" eaLnBrk="1" fontAlgn="auto" hangingPunct="1">
              <a:spcAft>
                <a:spcPts val="0"/>
              </a:spcAft>
              <a:buFont typeface="Wingdings 2"/>
              <a:buChar char=""/>
              <a:defRPr/>
            </a:pPr>
            <a:r>
              <a:rPr lang="en-US" dirty="0" err="1" smtClean="0"/>
              <a:t>Tidak</a:t>
            </a:r>
            <a:r>
              <a:rPr lang="en-US" dirty="0" smtClean="0"/>
              <a:t> </a:t>
            </a:r>
            <a:r>
              <a:rPr lang="en-US" dirty="0" err="1" smtClean="0"/>
              <a:t>Spesifik</a:t>
            </a:r>
            <a:r>
              <a:rPr lang="en-US" dirty="0" smtClean="0"/>
              <a:t> </a:t>
            </a:r>
            <a:r>
              <a:rPr lang="en-US" dirty="0" err="1" smtClean="0"/>
              <a:t>unutk</a:t>
            </a:r>
            <a:r>
              <a:rPr lang="en-US" dirty="0" smtClean="0"/>
              <a:t> </a:t>
            </a:r>
            <a:r>
              <a:rPr lang="en-US" dirty="0" err="1" smtClean="0"/>
              <a:t>menentukan</a:t>
            </a:r>
            <a:r>
              <a:rPr lang="en-US" dirty="0" smtClean="0"/>
              <a:t> </a:t>
            </a:r>
            <a:r>
              <a:rPr lang="en-US" dirty="0" err="1" smtClean="0"/>
              <a:t>lingkar</a:t>
            </a:r>
            <a:r>
              <a:rPr lang="en-US" dirty="0" smtClean="0"/>
              <a:t> </a:t>
            </a:r>
            <a:r>
              <a:rPr lang="en-US" dirty="0" err="1" smtClean="0"/>
              <a:t>kepala</a:t>
            </a:r>
            <a:r>
              <a:rPr lang="en-US" dirty="0" smtClean="0"/>
              <a:t> </a:t>
            </a:r>
            <a:r>
              <a:rPr lang="en-US" dirty="0" err="1" smtClean="0"/>
              <a:t>anak</a:t>
            </a:r>
            <a:r>
              <a:rPr lang="en-US" dirty="0" smtClean="0"/>
              <a:t> </a:t>
            </a:r>
            <a:r>
              <a:rPr lang="en-US" dirty="0" err="1" smtClean="0"/>
              <a:t>usia</a:t>
            </a:r>
            <a:r>
              <a:rPr lang="en-US" dirty="0" smtClean="0"/>
              <a:t> 2 </a:t>
            </a:r>
            <a:r>
              <a:rPr lang="en-US" dirty="0" err="1" smtClean="0"/>
              <a:t>tahun</a:t>
            </a:r>
            <a:r>
              <a:rPr lang="en-US" dirty="0" smtClean="0"/>
              <a:t> </a:t>
            </a:r>
            <a:r>
              <a:rPr lang="en-US" dirty="0" err="1" smtClean="0"/>
              <a:t>kalili</a:t>
            </a:r>
            <a:r>
              <a:rPr lang="en-US" dirty="0" smtClean="0"/>
              <a:t> </a:t>
            </a:r>
            <a:r>
              <a:rPr lang="en-US" dirty="0" err="1" smtClean="0"/>
              <a:t>dan</a:t>
            </a:r>
            <a:r>
              <a:rPr lang="en-US" dirty="0" smtClean="0"/>
              <a:t> </a:t>
            </a:r>
            <a:r>
              <a:rPr lang="en-US" dirty="0" err="1" smtClean="0"/>
              <a:t>mikrosefrena</a:t>
            </a:r>
            <a:r>
              <a:rPr lang="en-US" dirty="0" smtClean="0"/>
              <a:t> </a:t>
            </a:r>
            <a:r>
              <a:rPr lang="en-US" dirty="0" err="1" smtClean="0"/>
              <a:t>dapat</a:t>
            </a:r>
            <a:r>
              <a:rPr lang="en-US" dirty="0" smtClean="0"/>
              <a:t> </a:t>
            </a:r>
            <a:r>
              <a:rPr lang="en-US" dirty="0" err="1" smtClean="0"/>
              <a:t>menggambarkan</a:t>
            </a:r>
            <a:r>
              <a:rPr lang="en-US" dirty="0" smtClean="0"/>
              <a:t> </a:t>
            </a:r>
            <a:r>
              <a:rPr lang="en-US" dirty="0" err="1" smtClean="0"/>
              <a:t>makrosef</a:t>
            </a:r>
            <a:endParaRPr lang="en-US" dirty="0" smtClean="0"/>
          </a:p>
          <a:p>
            <a:pPr marL="868680" lvl="1" indent="-283464" eaLnBrk="1" fontAlgn="auto" hangingPunct="1">
              <a:spcAft>
                <a:spcPts val="0"/>
              </a:spcAft>
              <a:buFont typeface="Wingdings 2"/>
              <a:buChar char=""/>
              <a:defRPr/>
            </a:pPr>
            <a:endParaRPr lang="en-US" dirty="0"/>
          </a:p>
        </p:txBody>
      </p:sp>
    </p:spTree>
    <p:extLst>
      <p:ext uri="{BB962C8B-B14F-4D97-AF65-F5344CB8AC3E}">
        <p14:creationId xmlns:p14="http://schemas.microsoft.com/office/powerpoint/2010/main" val="3162791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ALAT UKUR LINGKAR KEPALA</a:t>
            </a:r>
            <a:endParaRPr lang="en-US" dirty="0"/>
          </a:p>
        </p:txBody>
      </p:sp>
      <p:sp>
        <p:nvSpPr>
          <p:cNvPr id="3" name="Content Placeholder 2"/>
          <p:cNvSpPr>
            <a:spLocks noGrp="1"/>
          </p:cNvSpPr>
          <p:nvPr>
            <p:ph idx="1"/>
          </p:nvPr>
        </p:nvSpPr>
        <p:spPr/>
        <p:txBody>
          <a:bodyPr>
            <a:normAutofit fontScale="85000" lnSpcReduction="10000"/>
          </a:bodyPr>
          <a:lstStyle/>
          <a:p>
            <a:pPr marL="548640" indent="-411480" eaLnBrk="1" fontAlgn="auto" hangingPunct="1">
              <a:spcAft>
                <a:spcPts val="0"/>
              </a:spcAft>
              <a:buClr>
                <a:schemeClr val="tx1">
                  <a:shade val="95000"/>
                </a:schemeClr>
              </a:buClr>
              <a:buFont typeface="Wingdings 2"/>
              <a:buChar char=""/>
              <a:defRPr/>
            </a:pPr>
            <a:r>
              <a:rPr lang="en-US" dirty="0"/>
              <a:t>Cara: </a:t>
            </a:r>
            <a:r>
              <a:rPr lang="en-US" dirty="0" err="1"/>
              <a:t>melingkarkan</a:t>
            </a:r>
            <a:r>
              <a:rPr lang="en-US" dirty="0"/>
              <a:t> </a:t>
            </a:r>
            <a:r>
              <a:rPr lang="en-US" dirty="0" err="1"/>
              <a:t>alat</a:t>
            </a:r>
            <a:r>
              <a:rPr lang="en-US" dirty="0"/>
              <a:t> </a:t>
            </a:r>
            <a:r>
              <a:rPr lang="en-US" dirty="0" err="1"/>
              <a:t>ukur</a:t>
            </a:r>
            <a:r>
              <a:rPr lang="en-US" dirty="0"/>
              <a:t> </a:t>
            </a:r>
            <a:r>
              <a:rPr lang="en-US" dirty="0" err="1"/>
              <a:t>berupa</a:t>
            </a:r>
            <a:r>
              <a:rPr lang="en-US" dirty="0"/>
              <a:t> pita </a:t>
            </a:r>
            <a:r>
              <a:rPr lang="en-US" dirty="0" err="1"/>
              <a:t>seperti</a:t>
            </a:r>
            <a:r>
              <a:rPr lang="en-US" dirty="0"/>
              <a:t> yang </a:t>
            </a:r>
            <a:r>
              <a:rPr lang="en-US" dirty="0" err="1"/>
              <a:t>digunakan</a:t>
            </a:r>
            <a:r>
              <a:rPr lang="en-US" dirty="0"/>
              <a:t> </a:t>
            </a:r>
            <a:r>
              <a:rPr lang="en-US" dirty="0" err="1"/>
              <a:t>oleh</a:t>
            </a:r>
            <a:r>
              <a:rPr lang="en-US" dirty="0"/>
              <a:t> </a:t>
            </a:r>
            <a:r>
              <a:rPr lang="en-US" dirty="0" err="1"/>
              <a:t>tukang</a:t>
            </a:r>
            <a:r>
              <a:rPr lang="en-US" dirty="0"/>
              <a:t> </a:t>
            </a:r>
            <a:r>
              <a:rPr lang="en-US" dirty="0" err="1"/>
              <a:t>jahit</a:t>
            </a:r>
            <a:r>
              <a:rPr lang="en-US" dirty="0"/>
              <a:t> di </a:t>
            </a:r>
            <a:r>
              <a:rPr lang="en-US" dirty="0" err="1"/>
              <a:t>kepala</a:t>
            </a:r>
            <a:r>
              <a:rPr lang="en-US" dirty="0"/>
              <a:t> </a:t>
            </a:r>
            <a:r>
              <a:rPr lang="en-US" dirty="0" err="1"/>
              <a:t>bayi</a:t>
            </a:r>
            <a:r>
              <a:rPr lang="en-US" dirty="0"/>
              <a:t>, </a:t>
            </a:r>
            <a:r>
              <a:rPr lang="en-US" dirty="0" err="1"/>
              <a:t>tepat</a:t>
            </a:r>
            <a:r>
              <a:rPr lang="en-US" dirty="0"/>
              <a:t> di </a:t>
            </a:r>
            <a:r>
              <a:rPr lang="en-US" dirty="0" err="1"/>
              <a:t>atas</a:t>
            </a:r>
            <a:r>
              <a:rPr lang="en-US" dirty="0"/>
              <a:t> </a:t>
            </a:r>
            <a:r>
              <a:rPr lang="en-US" dirty="0" err="1"/>
              <a:t>alis</a:t>
            </a:r>
            <a:r>
              <a:rPr lang="en-US" dirty="0"/>
              <a:t> </a:t>
            </a:r>
            <a:r>
              <a:rPr lang="en-US" dirty="0" err="1"/>
              <a:t>dan</a:t>
            </a:r>
            <a:r>
              <a:rPr lang="en-US" dirty="0"/>
              <a:t> </a:t>
            </a:r>
            <a:r>
              <a:rPr lang="en-US" dirty="0" err="1"/>
              <a:t>telinga</a:t>
            </a:r>
            <a:r>
              <a:rPr lang="en-US" dirty="0"/>
              <a:t> </a:t>
            </a:r>
            <a:r>
              <a:rPr lang="en-US" dirty="0" err="1" smtClean="0"/>
              <a:t>bayi</a:t>
            </a:r>
            <a:endParaRPr lang="en-US" dirty="0" smtClean="0"/>
          </a:p>
          <a:p>
            <a:pPr marL="548640" indent="-411480" eaLnBrk="1" fontAlgn="auto" hangingPunct="1">
              <a:spcAft>
                <a:spcPts val="0"/>
              </a:spcAft>
              <a:buClr>
                <a:schemeClr val="tx1">
                  <a:shade val="95000"/>
                </a:schemeClr>
              </a:buClr>
              <a:buFont typeface="Wingdings 2"/>
              <a:buChar char=""/>
              <a:defRPr/>
            </a:pPr>
            <a:r>
              <a:rPr lang="en-US" dirty="0" err="1"/>
              <a:t>lingkar</a:t>
            </a:r>
            <a:r>
              <a:rPr lang="en-US" dirty="0"/>
              <a:t> </a:t>
            </a:r>
            <a:r>
              <a:rPr lang="en-US" dirty="0" err="1"/>
              <a:t>kepala</a:t>
            </a:r>
            <a:r>
              <a:rPr lang="en-US" dirty="0"/>
              <a:t> </a:t>
            </a:r>
            <a:r>
              <a:rPr lang="en-US" dirty="0" err="1"/>
              <a:t>ini</a:t>
            </a:r>
            <a:r>
              <a:rPr lang="en-US" dirty="0"/>
              <a:t> </a:t>
            </a:r>
            <a:r>
              <a:rPr lang="en-US" dirty="0" err="1"/>
              <a:t>wajib</a:t>
            </a:r>
            <a:r>
              <a:rPr lang="en-US" dirty="0"/>
              <a:t> </a:t>
            </a:r>
            <a:r>
              <a:rPr lang="en-US" dirty="0" err="1"/>
              <a:t>dilakukan</a:t>
            </a:r>
            <a:r>
              <a:rPr lang="en-US" dirty="0"/>
              <a:t> </a:t>
            </a:r>
            <a:r>
              <a:rPr lang="en-US" dirty="0" err="1"/>
              <a:t>secara</a:t>
            </a:r>
            <a:r>
              <a:rPr lang="en-US" dirty="0"/>
              <a:t> </a:t>
            </a:r>
            <a:r>
              <a:rPr lang="en-US" dirty="0" err="1"/>
              <a:t>rutin</a:t>
            </a:r>
            <a:r>
              <a:rPr lang="en-US" dirty="0"/>
              <a:t> </a:t>
            </a:r>
            <a:r>
              <a:rPr lang="en-US" dirty="0" err="1"/>
              <a:t>pada</a:t>
            </a:r>
            <a:r>
              <a:rPr lang="en-US" dirty="0"/>
              <a:t> </a:t>
            </a:r>
            <a:r>
              <a:rPr lang="en-US" dirty="0" err="1"/>
              <a:t>bayi</a:t>
            </a:r>
            <a:r>
              <a:rPr lang="en-US" dirty="0"/>
              <a:t> </a:t>
            </a:r>
            <a:r>
              <a:rPr lang="en-US" dirty="0" err="1"/>
              <a:t>kurang</a:t>
            </a:r>
            <a:r>
              <a:rPr lang="en-US" dirty="0"/>
              <a:t> </a:t>
            </a:r>
            <a:r>
              <a:rPr lang="en-US" dirty="0" err="1"/>
              <a:t>dari</a:t>
            </a:r>
            <a:r>
              <a:rPr lang="en-US" dirty="0"/>
              <a:t> </a:t>
            </a:r>
            <a:r>
              <a:rPr lang="en-US" dirty="0" err="1"/>
              <a:t>usia</a:t>
            </a:r>
            <a:r>
              <a:rPr lang="en-US" dirty="0"/>
              <a:t> 2 </a:t>
            </a:r>
            <a:r>
              <a:rPr lang="en-US" dirty="0" err="1"/>
              <a:t>tahun</a:t>
            </a:r>
            <a:r>
              <a:rPr lang="en-US" dirty="0"/>
              <a:t>. </a:t>
            </a:r>
            <a:r>
              <a:rPr lang="en-US" dirty="0" err="1"/>
              <a:t>Ukuran</a:t>
            </a:r>
            <a:r>
              <a:rPr lang="en-US" dirty="0"/>
              <a:t> </a:t>
            </a:r>
            <a:r>
              <a:rPr lang="en-US" dirty="0" err="1"/>
              <a:t>lingkar</a:t>
            </a:r>
            <a:r>
              <a:rPr lang="en-US" dirty="0"/>
              <a:t> </a:t>
            </a:r>
            <a:r>
              <a:rPr lang="en-US" dirty="0" err="1"/>
              <a:t>kepala</a:t>
            </a:r>
            <a:r>
              <a:rPr lang="en-US" dirty="0"/>
              <a:t> </a:t>
            </a:r>
            <a:r>
              <a:rPr lang="en-US" dirty="0" err="1"/>
              <a:t>ini</a:t>
            </a:r>
            <a:r>
              <a:rPr lang="en-US" dirty="0"/>
              <a:t> </a:t>
            </a:r>
            <a:r>
              <a:rPr lang="en-US" dirty="0" err="1"/>
              <a:t>penting</a:t>
            </a:r>
            <a:r>
              <a:rPr lang="en-US" dirty="0"/>
              <a:t> </a:t>
            </a:r>
            <a:r>
              <a:rPr lang="en-US" dirty="0" err="1"/>
              <a:t>karena</a:t>
            </a:r>
            <a:r>
              <a:rPr lang="en-US" dirty="0"/>
              <a:t> </a:t>
            </a:r>
            <a:r>
              <a:rPr lang="en-US" dirty="0" err="1"/>
              <a:t>berkaitan</a:t>
            </a:r>
            <a:r>
              <a:rPr lang="en-US" dirty="0"/>
              <a:t> </a:t>
            </a:r>
            <a:r>
              <a:rPr lang="en-US" dirty="0" err="1"/>
              <a:t>dengan</a:t>
            </a:r>
            <a:r>
              <a:rPr lang="en-US" dirty="0"/>
              <a:t> volume </a:t>
            </a:r>
            <a:r>
              <a:rPr lang="en-US" dirty="0" err="1" smtClean="0"/>
              <a:t>otak</a:t>
            </a:r>
            <a:endParaRPr lang="en-US" dirty="0" smtClean="0"/>
          </a:p>
          <a:p>
            <a:pPr marL="548640" indent="-411480" eaLnBrk="1" fontAlgn="auto" hangingPunct="1">
              <a:spcAft>
                <a:spcPts val="0"/>
              </a:spcAft>
              <a:buClr>
                <a:schemeClr val="tx1">
                  <a:shade val="95000"/>
                </a:schemeClr>
              </a:buClr>
              <a:buFont typeface="Wingdings 2"/>
              <a:buChar char=""/>
              <a:defRPr/>
            </a:pPr>
            <a:r>
              <a:rPr lang="en-US" dirty="0" err="1"/>
              <a:t>Lingkar</a:t>
            </a:r>
            <a:r>
              <a:rPr lang="en-US" dirty="0"/>
              <a:t> </a:t>
            </a:r>
            <a:r>
              <a:rPr lang="en-US" dirty="0" err="1"/>
              <a:t>kepala</a:t>
            </a:r>
            <a:r>
              <a:rPr lang="en-US" dirty="0"/>
              <a:t> </a:t>
            </a:r>
            <a:r>
              <a:rPr lang="en-US" dirty="0" err="1"/>
              <a:t>berkaitan</a:t>
            </a:r>
            <a:r>
              <a:rPr lang="en-US" dirty="0"/>
              <a:t> </a:t>
            </a:r>
            <a:r>
              <a:rPr lang="en-US" dirty="0" err="1"/>
              <a:t>erat</a:t>
            </a:r>
            <a:r>
              <a:rPr lang="en-US" dirty="0"/>
              <a:t> </a:t>
            </a:r>
            <a:r>
              <a:rPr lang="en-US" dirty="0" err="1"/>
              <a:t>dengan</a:t>
            </a:r>
            <a:r>
              <a:rPr lang="en-US" dirty="0"/>
              <a:t> volume </a:t>
            </a:r>
            <a:r>
              <a:rPr lang="en-US" dirty="0" err="1"/>
              <a:t>otak</a:t>
            </a:r>
            <a:r>
              <a:rPr lang="en-US" dirty="0"/>
              <a:t>, </a:t>
            </a:r>
            <a:r>
              <a:rPr lang="en-US" dirty="0" err="1"/>
              <a:t>artinya</a:t>
            </a:r>
            <a:r>
              <a:rPr lang="en-US" dirty="0"/>
              <a:t> </a:t>
            </a:r>
            <a:r>
              <a:rPr lang="en-US" dirty="0" err="1"/>
              <a:t>kalau</a:t>
            </a:r>
            <a:r>
              <a:rPr lang="en-US" dirty="0"/>
              <a:t> </a:t>
            </a:r>
            <a:r>
              <a:rPr lang="en-US" dirty="0" err="1"/>
              <a:t>lingkaran</a:t>
            </a:r>
            <a:r>
              <a:rPr lang="en-US" dirty="0"/>
              <a:t> </a:t>
            </a:r>
            <a:r>
              <a:rPr lang="en-US" dirty="0" err="1"/>
              <a:t>kepala</a:t>
            </a:r>
            <a:r>
              <a:rPr lang="en-US" dirty="0"/>
              <a:t> </a:t>
            </a:r>
            <a:r>
              <a:rPr lang="en-US" dirty="0" err="1"/>
              <a:t>anak</a:t>
            </a:r>
            <a:r>
              <a:rPr lang="en-US" dirty="0"/>
              <a:t> </a:t>
            </a:r>
            <a:r>
              <a:rPr lang="en-US" dirty="0" err="1" smtClean="0"/>
              <a:t>dalam</a:t>
            </a:r>
            <a:r>
              <a:rPr lang="en-US" dirty="0" smtClean="0"/>
              <a:t> </a:t>
            </a:r>
            <a:r>
              <a:rPr lang="en-US" dirty="0" err="1" smtClean="0"/>
              <a:t>usia</a:t>
            </a:r>
            <a:r>
              <a:rPr lang="en-US" dirty="0" smtClean="0"/>
              <a:t> </a:t>
            </a:r>
            <a:r>
              <a:rPr lang="en-US" dirty="0" err="1"/>
              <a:t>tertentu</a:t>
            </a:r>
            <a:r>
              <a:rPr lang="en-US" dirty="0"/>
              <a:t> </a:t>
            </a:r>
            <a:r>
              <a:rPr lang="en-US" dirty="0" err="1"/>
              <a:t>kurang</a:t>
            </a:r>
            <a:r>
              <a:rPr lang="en-US" dirty="0"/>
              <a:t> </a:t>
            </a:r>
            <a:r>
              <a:rPr lang="en-US" dirty="0" err="1"/>
              <a:t>dari</a:t>
            </a:r>
            <a:r>
              <a:rPr lang="en-US" dirty="0"/>
              <a:t> </a:t>
            </a:r>
            <a:r>
              <a:rPr lang="en-US" dirty="0" err="1"/>
              <a:t>nilai</a:t>
            </a:r>
            <a:r>
              <a:rPr lang="en-US" dirty="0"/>
              <a:t> yang normal, </a:t>
            </a:r>
            <a:r>
              <a:rPr lang="en-US" dirty="0" err="1"/>
              <a:t>kemungkinan</a:t>
            </a:r>
            <a:r>
              <a:rPr lang="en-US" dirty="0"/>
              <a:t> volume </a:t>
            </a:r>
            <a:r>
              <a:rPr lang="en-US" dirty="0" err="1" smtClean="0"/>
              <a:t>otak</a:t>
            </a:r>
            <a:r>
              <a:rPr lang="en-US" dirty="0" smtClean="0"/>
              <a:t> </a:t>
            </a:r>
            <a:r>
              <a:rPr lang="en-US" dirty="0" err="1"/>
              <a:t>kurang</a:t>
            </a:r>
            <a:r>
              <a:rPr lang="en-US" dirty="0"/>
              <a:t> </a:t>
            </a:r>
            <a:r>
              <a:rPr lang="en-US" dirty="0" err="1"/>
              <a:t>dari</a:t>
            </a:r>
            <a:r>
              <a:rPr lang="en-US" dirty="0"/>
              <a:t> </a:t>
            </a:r>
            <a:r>
              <a:rPr lang="en-US" dirty="0" err="1"/>
              <a:t>cukup</a:t>
            </a:r>
            <a:r>
              <a:rPr lang="en-US" dirty="0"/>
              <a:t>. </a:t>
            </a:r>
            <a:endParaRPr lang="en-US" dirty="0" smtClean="0"/>
          </a:p>
          <a:p>
            <a:pPr marL="548640" indent="-411480" eaLnBrk="1" fontAlgn="auto" hangingPunct="1">
              <a:spcAft>
                <a:spcPts val="0"/>
              </a:spcAft>
              <a:buClr>
                <a:schemeClr val="tx1">
                  <a:shade val="95000"/>
                </a:schemeClr>
              </a:buClr>
              <a:buFont typeface="Wingdings 2"/>
              <a:buChar char=""/>
              <a:defRPr/>
            </a:pPr>
            <a:r>
              <a:rPr lang="en-US" dirty="0" err="1"/>
              <a:t>S</a:t>
            </a:r>
            <a:r>
              <a:rPr lang="en-US" dirty="0" err="1" smtClean="0"/>
              <a:t>edangkanberbagai</a:t>
            </a:r>
            <a:r>
              <a:rPr lang="en-US" dirty="0" smtClean="0"/>
              <a:t> </a:t>
            </a:r>
            <a:r>
              <a:rPr lang="en-US" dirty="0" err="1"/>
              <a:t>gerakan</a:t>
            </a:r>
            <a:r>
              <a:rPr lang="en-US" dirty="0"/>
              <a:t> yang </a:t>
            </a:r>
            <a:r>
              <a:rPr lang="en-US" dirty="0" err="1"/>
              <a:t>ada</a:t>
            </a:r>
            <a:r>
              <a:rPr lang="en-US" dirty="0"/>
              <a:t> </a:t>
            </a:r>
            <a:r>
              <a:rPr lang="en-US" dirty="0" err="1"/>
              <a:t>merupakan</a:t>
            </a:r>
            <a:r>
              <a:rPr lang="en-US" dirty="0"/>
              <a:t> </a:t>
            </a:r>
            <a:r>
              <a:rPr lang="en-US" dirty="0" err="1"/>
              <a:t>kombinasi</a:t>
            </a:r>
            <a:r>
              <a:rPr lang="en-US" dirty="0"/>
              <a:t> </a:t>
            </a:r>
            <a:r>
              <a:rPr lang="en-US" dirty="0" err="1"/>
              <a:t>dari</a:t>
            </a:r>
            <a:r>
              <a:rPr lang="en-US" dirty="0"/>
              <a:t> </a:t>
            </a:r>
            <a:r>
              <a:rPr lang="en-US" dirty="0" err="1"/>
              <a:t>kemampuan</a:t>
            </a:r>
            <a:r>
              <a:rPr lang="en-US" dirty="0"/>
              <a:t> </a:t>
            </a:r>
            <a:r>
              <a:rPr lang="en-US" dirty="0" err="1"/>
              <a:t>otak</a:t>
            </a:r>
            <a:r>
              <a:rPr lang="en-US" dirty="0"/>
              <a:t> </a:t>
            </a:r>
            <a:r>
              <a:rPr lang="en-US" dirty="0" err="1"/>
              <a:t>dan</a:t>
            </a:r>
            <a:r>
              <a:rPr lang="en-US" dirty="0"/>
              <a:t> organ </a:t>
            </a:r>
            <a:r>
              <a:rPr lang="en-US" dirty="0" err="1"/>
              <a:t>gerak</a:t>
            </a:r>
            <a:r>
              <a:rPr lang="en-US" dirty="0"/>
              <a:t> </a:t>
            </a:r>
            <a:r>
              <a:rPr lang="en-US" dirty="0" err="1"/>
              <a:t>yangbersangkutan</a:t>
            </a:r>
            <a:endParaRPr lang="en-US" dirty="0"/>
          </a:p>
        </p:txBody>
      </p:sp>
    </p:spTree>
    <p:extLst>
      <p:ext uri="{BB962C8B-B14F-4D97-AF65-F5344CB8AC3E}">
        <p14:creationId xmlns:p14="http://schemas.microsoft.com/office/powerpoint/2010/main" val="2981195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LINGKAR KEPALA</a:t>
            </a:r>
            <a:endParaRPr lang="en-US" dirty="0"/>
          </a:p>
        </p:txBody>
      </p:sp>
      <p:sp>
        <p:nvSpPr>
          <p:cNvPr id="57347" name="Content Placeholder 2"/>
          <p:cNvSpPr>
            <a:spLocks noGrp="1"/>
          </p:cNvSpPr>
          <p:nvPr>
            <p:ph idx="1"/>
          </p:nvPr>
        </p:nvSpPr>
        <p:spPr/>
        <p:txBody>
          <a:bodyPr/>
          <a:lstStyle/>
          <a:p>
            <a:pPr eaLnBrk="1" hangingPunct="1"/>
            <a:endParaRPr lang="en-US" smtClean="0"/>
          </a:p>
          <a:p>
            <a:pPr eaLnBrk="1" hangingPunct="1"/>
            <a:r>
              <a:rPr lang="en-US" smtClean="0"/>
              <a:t>Umumnya, bayi yang lahir cukup bulan akan memiliki ukuran lingkar kepala 34cm. dalam tiga bulan selanjutnya akan bertambah sebanyak 2cm. Di usia 6 bulan, lingkar kepala bayi rata-rata 44cm, umur 1 tahun sekitar 47cm, kemudian umur 2 tahun sekitar 49cm.</a:t>
            </a:r>
          </a:p>
        </p:txBody>
      </p:sp>
      <p:pic>
        <p:nvPicPr>
          <p:cNvPr id="573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4868863"/>
            <a:ext cx="24384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509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219075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014413"/>
            <a:ext cx="9429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775" y="2667000"/>
            <a:ext cx="3810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975" y="3959225"/>
            <a:ext cx="2438400"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19088"/>
            <a:ext cx="21336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328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SENSITIFITAS DAN SPESIFIKASI </a:t>
            </a:r>
            <a:br>
              <a:rPr lang="en-US" dirty="0" smtClean="0"/>
            </a:br>
            <a:r>
              <a:rPr lang="en-US" dirty="0" smtClean="0"/>
              <a:t>ALAT UKUR LINGKAR KEPALA</a:t>
            </a:r>
            <a:endParaRPr lang="en-US" dirty="0"/>
          </a:p>
        </p:txBody>
      </p:sp>
      <p:sp>
        <p:nvSpPr>
          <p:cNvPr id="59395" name="Content Placeholder 2"/>
          <p:cNvSpPr>
            <a:spLocks noGrp="1"/>
          </p:cNvSpPr>
          <p:nvPr>
            <p:ph idx="1"/>
          </p:nvPr>
        </p:nvSpPr>
        <p:spPr/>
        <p:txBody>
          <a:bodyPr/>
          <a:lstStyle/>
          <a:p>
            <a:pPr eaLnBrk="1" hangingPunct="1"/>
            <a:r>
              <a:rPr lang="en-US" smtClean="0"/>
              <a:t>SENSITIFITAS ALAT UKUR LINGKAR KEPALA</a:t>
            </a:r>
          </a:p>
          <a:p>
            <a:pPr lvl="1" eaLnBrk="1" hangingPunct="1"/>
            <a:r>
              <a:rPr lang="en-US" smtClean="0"/>
              <a:t>-</a:t>
            </a:r>
          </a:p>
          <a:p>
            <a:pPr lvl="1" eaLnBrk="1" hangingPunct="1"/>
            <a:endParaRPr lang="en-US" smtClean="0"/>
          </a:p>
          <a:p>
            <a:pPr eaLnBrk="1" hangingPunct="1"/>
            <a:r>
              <a:rPr lang="en-US" smtClean="0"/>
              <a:t>SPESIFIKASI ALAT UKUR LINGKAR KEPALA</a:t>
            </a:r>
          </a:p>
          <a:p>
            <a:pPr lvl="1" eaLnBrk="1" hangingPunct="1"/>
            <a:r>
              <a:rPr lang="en-US" smtClean="0"/>
              <a:t>-</a:t>
            </a:r>
          </a:p>
        </p:txBody>
      </p:sp>
    </p:spTree>
    <p:extLst>
      <p:ext uri="{BB962C8B-B14F-4D97-AF65-F5344CB8AC3E}">
        <p14:creationId xmlns:p14="http://schemas.microsoft.com/office/powerpoint/2010/main" val="2969158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BODY TAPE</a:t>
            </a:r>
            <a:endParaRPr lang="en-US" dirty="0"/>
          </a:p>
        </p:txBody>
      </p:sp>
      <p:sp>
        <p:nvSpPr>
          <p:cNvPr id="41987" name="Content Placeholder 2"/>
          <p:cNvSpPr>
            <a:spLocks noGrp="1"/>
          </p:cNvSpPr>
          <p:nvPr>
            <p:ph idx="1"/>
          </p:nvPr>
        </p:nvSpPr>
        <p:spPr/>
        <p:txBody>
          <a:bodyPr/>
          <a:lstStyle/>
          <a:p>
            <a:endParaRPr lang="id-ID" smtClean="0"/>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76400"/>
            <a:ext cx="3657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6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PARAMETER</a:t>
            </a:r>
            <a:br>
              <a:rPr lang="en-US" dirty="0" smtClean="0"/>
            </a:br>
            <a:r>
              <a:rPr lang="en-US" dirty="0" smtClean="0"/>
              <a:t> LINGKAR LENGAN ATAS ( LILA )</a:t>
            </a:r>
            <a:endParaRPr lang="en-US" dirty="0"/>
          </a:p>
        </p:txBody>
      </p:sp>
      <p:sp>
        <p:nvSpPr>
          <p:cNvPr id="3" name="Content Placeholder 2"/>
          <p:cNvSpPr>
            <a:spLocks noGrp="1"/>
          </p:cNvSpPr>
          <p:nvPr>
            <p:ph idx="1"/>
          </p:nvPr>
        </p:nvSpPr>
        <p:spPr/>
        <p:txBody>
          <a:bodyPr>
            <a:normAutofit/>
          </a:bodyPr>
          <a:lstStyle/>
          <a:p>
            <a:pPr marL="548640" indent="-411480" algn="just" eaLnBrk="1" fontAlgn="auto" hangingPunct="1">
              <a:spcAft>
                <a:spcPts val="0"/>
              </a:spcAft>
              <a:buClr>
                <a:schemeClr val="tx1">
                  <a:shade val="95000"/>
                </a:schemeClr>
              </a:buClr>
              <a:buFont typeface="Wingdings 2"/>
              <a:buChar char=""/>
              <a:defRPr/>
            </a:pPr>
            <a:r>
              <a:rPr lang="en-US" dirty="0" err="1"/>
              <a:t>Pada</a:t>
            </a:r>
            <a:r>
              <a:rPr lang="en-US" dirty="0"/>
              <a:t> </a:t>
            </a:r>
            <a:r>
              <a:rPr lang="en-US" dirty="0" err="1"/>
              <a:t>masa</a:t>
            </a:r>
            <a:r>
              <a:rPr lang="en-US" dirty="0"/>
              <a:t> </a:t>
            </a:r>
            <a:r>
              <a:rPr lang="en-US" dirty="0" err="1"/>
              <a:t>pertumbuhan</a:t>
            </a:r>
            <a:r>
              <a:rPr lang="en-US" dirty="0"/>
              <a:t> </a:t>
            </a:r>
            <a:r>
              <a:rPr lang="en-US" dirty="0" err="1"/>
              <a:t>bayi</a:t>
            </a:r>
            <a:r>
              <a:rPr lang="en-US" dirty="0"/>
              <a:t> </a:t>
            </a:r>
            <a:r>
              <a:rPr lang="en-US" dirty="0" err="1"/>
              <a:t>dan</a:t>
            </a:r>
            <a:r>
              <a:rPr lang="en-US" dirty="0"/>
              <a:t> </a:t>
            </a:r>
            <a:r>
              <a:rPr lang="en-US" dirty="0" err="1"/>
              <a:t>balita</a:t>
            </a:r>
            <a:r>
              <a:rPr lang="en-US" dirty="0"/>
              <a:t>, </a:t>
            </a:r>
            <a:r>
              <a:rPr lang="en-US" dirty="0" err="1"/>
              <a:t>berlangsung</a:t>
            </a:r>
            <a:r>
              <a:rPr lang="en-US" dirty="0"/>
              <a:t> </a:t>
            </a:r>
            <a:r>
              <a:rPr lang="en-US" dirty="0" err="1"/>
              <a:t>perubahan</a:t>
            </a:r>
            <a:r>
              <a:rPr lang="en-US" dirty="0"/>
              <a:t> </a:t>
            </a:r>
            <a:r>
              <a:rPr lang="en-US" dirty="0" err="1"/>
              <a:t>ukuran</a:t>
            </a:r>
            <a:r>
              <a:rPr lang="en-US" dirty="0"/>
              <a:t> </a:t>
            </a:r>
            <a:r>
              <a:rPr lang="en-US" dirty="0" err="1"/>
              <a:t>dan</a:t>
            </a:r>
            <a:r>
              <a:rPr lang="en-US" dirty="0"/>
              <a:t> </a:t>
            </a:r>
            <a:r>
              <a:rPr lang="en-US" dirty="0" err="1"/>
              <a:t>jumlah</a:t>
            </a:r>
            <a:r>
              <a:rPr lang="en-US" dirty="0"/>
              <a:t> </a:t>
            </a:r>
            <a:r>
              <a:rPr lang="en-US" dirty="0" err="1"/>
              <a:t>sel</a:t>
            </a:r>
            <a:r>
              <a:rPr lang="en-US" dirty="0"/>
              <a:t>, </a:t>
            </a:r>
            <a:r>
              <a:rPr lang="en-US" dirty="0" err="1"/>
              <a:t>serta</a:t>
            </a:r>
            <a:r>
              <a:rPr lang="en-US" dirty="0"/>
              <a:t> </a:t>
            </a:r>
            <a:r>
              <a:rPr lang="en-US" dirty="0" err="1"/>
              <a:t>jaringan</a:t>
            </a:r>
            <a:r>
              <a:rPr lang="en-US" dirty="0"/>
              <a:t> </a:t>
            </a:r>
            <a:r>
              <a:rPr lang="en-US" dirty="0" err="1"/>
              <a:t>intraseluler</a:t>
            </a:r>
            <a:r>
              <a:rPr lang="en-US" dirty="0"/>
              <a:t> </a:t>
            </a:r>
            <a:r>
              <a:rPr lang="en-US" dirty="0" err="1"/>
              <a:t>pada</a:t>
            </a:r>
            <a:r>
              <a:rPr lang="en-US" dirty="0"/>
              <a:t> </a:t>
            </a:r>
            <a:r>
              <a:rPr lang="en-US" dirty="0" err="1"/>
              <a:t>tubuh</a:t>
            </a:r>
            <a:r>
              <a:rPr lang="en-US" dirty="0"/>
              <a:t> </a:t>
            </a:r>
            <a:r>
              <a:rPr lang="en-US" dirty="0" err="1"/>
              <a:t>bayi</a:t>
            </a:r>
            <a:r>
              <a:rPr lang="en-US" dirty="0"/>
              <a:t> </a:t>
            </a:r>
            <a:r>
              <a:rPr lang="en-US" dirty="0" err="1"/>
              <a:t>dan</a:t>
            </a:r>
            <a:r>
              <a:rPr lang="en-US" dirty="0"/>
              <a:t> </a:t>
            </a:r>
            <a:r>
              <a:rPr lang="en-US" dirty="0" err="1"/>
              <a:t>balita</a:t>
            </a:r>
            <a:r>
              <a:rPr lang="en-US" dirty="0"/>
              <a:t>. </a:t>
            </a:r>
            <a:r>
              <a:rPr lang="en-US" dirty="0" err="1"/>
              <a:t>dengan</a:t>
            </a:r>
            <a:r>
              <a:rPr lang="en-US" dirty="0"/>
              <a:t> kata lain </a:t>
            </a:r>
            <a:r>
              <a:rPr lang="en-US" dirty="0" err="1"/>
              <a:t>ukuran-ukuran</a:t>
            </a:r>
            <a:r>
              <a:rPr lang="en-US" dirty="0"/>
              <a:t> </a:t>
            </a:r>
            <a:r>
              <a:rPr lang="en-US" dirty="0" err="1"/>
              <a:t>tubuhnya</a:t>
            </a:r>
            <a:r>
              <a:rPr lang="en-US" dirty="0"/>
              <a:t> </a:t>
            </a:r>
            <a:r>
              <a:rPr lang="en-US" dirty="0" err="1"/>
              <a:t>akan</a:t>
            </a:r>
            <a:r>
              <a:rPr lang="en-US" dirty="0"/>
              <a:t> </a:t>
            </a:r>
            <a:r>
              <a:rPr lang="en-US" dirty="0" err="1"/>
              <a:t>membesar</a:t>
            </a:r>
            <a:r>
              <a:rPr lang="en-US" dirty="0"/>
              <a:t>, </a:t>
            </a:r>
            <a:r>
              <a:rPr lang="en-US" dirty="0" err="1"/>
              <a:t>misalnya</a:t>
            </a:r>
            <a:r>
              <a:rPr lang="en-US" dirty="0"/>
              <a:t> </a:t>
            </a:r>
            <a:r>
              <a:rPr lang="en-US" dirty="0" err="1"/>
              <a:t>ditandai</a:t>
            </a:r>
            <a:r>
              <a:rPr lang="en-US" dirty="0"/>
              <a:t> </a:t>
            </a:r>
            <a:r>
              <a:rPr lang="en-US" dirty="0" err="1"/>
              <a:t>dengan</a:t>
            </a:r>
            <a:r>
              <a:rPr lang="en-US" dirty="0"/>
              <a:t> </a:t>
            </a:r>
            <a:r>
              <a:rPr lang="en-US" dirty="0" err="1"/>
              <a:t>meningkatnya</a:t>
            </a:r>
            <a:r>
              <a:rPr lang="en-US" dirty="0"/>
              <a:t> </a:t>
            </a:r>
            <a:r>
              <a:rPr lang="en-US" dirty="0" err="1"/>
              <a:t>berat</a:t>
            </a:r>
            <a:r>
              <a:rPr lang="en-US" dirty="0"/>
              <a:t> </a:t>
            </a:r>
            <a:r>
              <a:rPr lang="en-US" dirty="0" err="1"/>
              <a:t>dan</a:t>
            </a:r>
            <a:r>
              <a:rPr lang="en-US" dirty="0"/>
              <a:t> </a:t>
            </a:r>
            <a:r>
              <a:rPr lang="en-US" dirty="0" err="1"/>
              <a:t>tinggi</a:t>
            </a:r>
            <a:r>
              <a:rPr lang="en-US" dirty="0"/>
              <a:t> </a:t>
            </a:r>
            <a:r>
              <a:rPr lang="en-US" dirty="0" err="1"/>
              <a:t>badan</a:t>
            </a:r>
            <a:r>
              <a:rPr lang="en-US" dirty="0"/>
              <a:t>, </a:t>
            </a:r>
            <a:r>
              <a:rPr lang="en-US" dirty="0" err="1"/>
              <a:t>ukuran</a:t>
            </a:r>
            <a:r>
              <a:rPr lang="en-US" dirty="0"/>
              <a:t> </a:t>
            </a:r>
            <a:r>
              <a:rPr lang="en-US" dirty="0" err="1"/>
              <a:t>lingkar</a:t>
            </a:r>
            <a:r>
              <a:rPr lang="en-US" dirty="0"/>
              <a:t> </a:t>
            </a:r>
            <a:r>
              <a:rPr lang="en-US" dirty="0" err="1"/>
              <a:t>kepala</a:t>
            </a:r>
            <a:r>
              <a:rPr lang="en-US" dirty="0"/>
              <a:t>, </a:t>
            </a:r>
            <a:r>
              <a:rPr lang="en-US" dirty="0" err="1"/>
              <a:t>lingkar</a:t>
            </a:r>
            <a:r>
              <a:rPr lang="en-US" dirty="0"/>
              <a:t> </a:t>
            </a:r>
            <a:r>
              <a:rPr lang="en-US" dirty="0" err="1"/>
              <a:t>lengan</a:t>
            </a:r>
            <a:r>
              <a:rPr lang="en-US" dirty="0"/>
              <a:t> </a:t>
            </a:r>
            <a:r>
              <a:rPr lang="en-US" dirty="0" err="1"/>
              <a:t>atas</a:t>
            </a:r>
            <a:r>
              <a:rPr lang="en-US" dirty="0"/>
              <a:t>, </a:t>
            </a:r>
            <a:r>
              <a:rPr lang="en-US" dirty="0" err="1"/>
              <a:t>menguatnya</a:t>
            </a:r>
            <a:r>
              <a:rPr lang="en-US" dirty="0"/>
              <a:t> </a:t>
            </a:r>
            <a:r>
              <a:rPr lang="en-US" dirty="0" err="1"/>
              <a:t>tulang</a:t>
            </a:r>
            <a:r>
              <a:rPr lang="en-US" dirty="0"/>
              <a:t> </a:t>
            </a:r>
            <a:r>
              <a:rPr lang="en-US" dirty="0" err="1"/>
              <a:t>dan</a:t>
            </a:r>
            <a:r>
              <a:rPr lang="en-US" dirty="0"/>
              <a:t> </a:t>
            </a:r>
            <a:r>
              <a:rPr lang="en-US" dirty="0" err="1"/>
              <a:t>membesarnya</a:t>
            </a:r>
            <a:r>
              <a:rPr lang="en-US" dirty="0"/>
              <a:t> </a:t>
            </a:r>
            <a:r>
              <a:rPr lang="en-US" dirty="0" err="1"/>
              <a:t>otot</a:t>
            </a:r>
            <a:r>
              <a:rPr lang="en-US" dirty="0"/>
              <a:t>, </a:t>
            </a:r>
            <a:r>
              <a:rPr lang="en-US" dirty="0" err="1"/>
              <a:t>dan</a:t>
            </a:r>
            <a:r>
              <a:rPr lang="en-US" dirty="0"/>
              <a:t> </a:t>
            </a:r>
            <a:r>
              <a:rPr lang="en-US" dirty="0" err="1"/>
              <a:t>bertambahnya</a:t>
            </a:r>
            <a:r>
              <a:rPr lang="en-US" dirty="0"/>
              <a:t> organ </a:t>
            </a:r>
            <a:r>
              <a:rPr lang="en-US" dirty="0" err="1"/>
              <a:t>tubuh</a:t>
            </a:r>
            <a:r>
              <a:rPr lang="en-US" dirty="0"/>
              <a:t> lain </a:t>
            </a:r>
            <a:r>
              <a:rPr lang="en-US" dirty="0" err="1"/>
              <a:t>seperti</a:t>
            </a:r>
            <a:r>
              <a:rPr lang="en-US" dirty="0"/>
              <a:t> </a:t>
            </a:r>
            <a:r>
              <a:rPr lang="en-US" dirty="0" err="1"/>
              <a:t>rambut</a:t>
            </a:r>
            <a:r>
              <a:rPr lang="en-US" dirty="0"/>
              <a:t>, kuku, </a:t>
            </a:r>
            <a:r>
              <a:rPr lang="en-US" dirty="0" err="1"/>
              <a:t>gigi</a:t>
            </a:r>
            <a:r>
              <a:rPr lang="en-US" dirty="0"/>
              <a:t>, </a:t>
            </a:r>
            <a:r>
              <a:rPr lang="en-US" dirty="0" err="1"/>
              <a:t>dan</a:t>
            </a:r>
            <a:r>
              <a:rPr lang="en-US" dirty="0"/>
              <a:t> </a:t>
            </a:r>
            <a:r>
              <a:rPr lang="en-US" dirty="0" err="1"/>
              <a:t>sebagainya</a:t>
            </a:r>
            <a:r>
              <a:rPr lang="en-US" spc="50" dirty="0" smtClean="0">
                <a:latin typeface="Times New Roman"/>
                <a:ea typeface="Times New Roman"/>
              </a:rPr>
              <a:t> </a:t>
            </a:r>
            <a:endParaRPr lang="en-US" dirty="0"/>
          </a:p>
          <a:p>
            <a:pPr marL="548640" indent="-411480" eaLnBrk="1" fontAlgn="auto" hangingPunct="1">
              <a:spcAft>
                <a:spcPts val="0"/>
              </a:spcAft>
              <a:buClr>
                <a:schemeClr val="tx1">
                  <a:shade val="95000"/>
                </a:schemeClr>
              </a:buClr>
              <a:buFont typeface="Wingdings 2"/>
              <a:buChar char=""/>
              <a:defRPr/>
            </a:pPr>
            <a:endParaRPr lang="en-US" dirty="0"/>
          </a:p>
        </p:txBody>
      </p:sp>
    </p:spTree>
    <p:extLst>
      <p:ext uri="{BB962C8B-B14F-4D97-AF65-F5344CB8AC3E}">
        <p14:creationId xmlns:p14="http://schemas.microsoft.com/office/powerpoint/2010/main" val="253433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LINGKAR LENGAN ATAS</a:t>
            </a:r>
            <a:endParaRPr lang="en-US" dirty="0"/>
          </a:p>
        </p:txBody>
      </p:sp>
      <p:sp>
        <p:nvSpPr>
          <p:cNvPr id="3" name="Content Placeholder 2"/>
          <p:cNvSpPr>
            <a:spLocks noGrp="1"/>
          </p:cNvSpPr>
          <p:nvPr>
            <p:ph idx="1"/>
          </p:nvPr>
        </p:nvSpPr>
        <p:spPr>
          <a:xfrm>
            <a:off x="381000" y="1676400"/>
            <a:ext cx="8229600" cy="4708525"/>
          </a:xfrm>
        </p:spPr>
        <p:txBody>
          <a:bodyPr>
            <a:normAutofit fontScale="70000" lnSpcReduction="20000"/>
          </a:bodyPr>
          <a:lstStyle/>
          <a:p>
            <a:pPr marL="548640" indent="-411480" eaLnBrk="1" fontAlgn="auto" hangingPunct="1">
              <a:spcAft>
                <a:spcPts val="0"/>
              </a:spcAft>
              <a:buClr>
                <a:schemeClr val="tx1">
                  <a:shade val="95000"/>
                </a:schemeClr>
              </a:buClr>
              <a:buFont typeface="Wingdings 2"/>
              <a:buChar char=""/>
              <a:defRPr/>
            </a:pPr>
            <a:r>
              <a:rPr lang="en-US" dirty="0"/>
              <a:t>Salah </a:t>
            </a:r>
            <a:r>
              <a:rPr lang="en-US" dirty="0" err="1"/>
              <a:t>satu</a:t>
            </a:r>
            <a:r>
              <a:rPr lang="en-US" dirty="0"/>
              <a:t> </a:t>
            </a:r>
            <a:r>
              <a:rPr lang="en-US" dirty="0" err="1"/>
              <a:t>cara</a:t>
            </a:r>
            <a:r>
              <a:rPr lang="en-US" dirty="0"/>
              <a:t> </a:t>
            </a:r>
            <a:r>
              <a:rPr lang="en-US" dirty="0" err="1"/>
              <a:t>untuk</a:t>
            </a:r>
            <a:r>
              <a:rPr lang="en-US" dirty="0"/>
              <a:t> </a:t>
            </a:r>
            <a:r>
              <a:rPr lang="en-US" dirty="0" err="1"/>
              <a:t>mengetahui</a:t>
            </a:r>
            <a:r>
              <a:rPr lang="en-US" dirty="0"/>
              <a:t> </a:t>
            </a:r>
            <a:r>
              <a:rPr lang="en-US" dirty="0" err="1"/>
              <a:t>baik</a:t>
            </a:r>
            <a:r>
              <a:rPr lang="en-US" dirty="0"/>
              <a:t> </a:t>
            </a:r>
            <a:r>
              <a:rPr lang="en-US" dirty="0" err="1"/>
              <a:t>atau</a:t>
            </a:r>
            <a:r>
              <a:rPr lang="en-US" dirty="0"/>
              <a:t> </a:t>
            </a:r>
            <a:r>
              <a:rPr lang="en-US" dirty="0" err="1"/>
              <a:t>tidaknya</a:t>
            </a:r>
            <a:r>
              <a:rPr lang="en-US" dirty="0"/>
              <a:t> </a:t>
            </a:r>
            <a:r>
              <a:rPr lang="en-US" dirty="0" err="1"/>
              <a:t>pertumbuhan</a:t>
            </a:r>
            <a:r>
              <a:rPr lang="en-US" dirty="0"/>
              <a:t> </a:t>
            </a:r>
            <a:r>
              <a:rPr lang="en-US" dirty="0" err="1"/>
              <a:t>anak</a:t>
            </a:r>
            <a:r>
              <a:rPr lang="en-US" dirty="0"/>
              <a:t>, </a:t>
            </a:r>
            <a:r>
              <a:rPr lang="en-US" dirty="0" err="1"/>
              <a:t>adalah</a:t>
            </a:r>
            <a:r>
              <a:rPr lang="en-US" dirty="0"/>
              <a:t> </a:t>
            </a:r>
            <a:r>
              <a:rPr lang="en-US" dirty="0" err="1"/>
              <a:t>dengan</a:t>
            </a:r>
            <a:r>
              <a:rPr lang="en-US" dirty="0"/>
              <a:t> </a:t>
            </a:r>
            <a:r>
              <a:rPr lang="en-US" dirty="0" err="1"/>
              <a:t>menukur</a:t>
            </a:r>
            <a:r>
              <a:rPr lang="en-US" dirty="0"/>
              <a:t> </a:t>
            </a:r>
            <a:r>
              <a:rPr lang="en-US" dirty="0" err="1"/>
              <a:t>lingkar</a:t>
            </a:r>
            <a:r>
              <a:rPr lang="en-US" dirty="0"/>
              <a:t> </a:t>
            </a:r>
            <a:r>
              <a:rPr lang="en-US" dirty="0" err="1"/>
              <a:t>lengan</a:t>
            </a:r>
            <a:r>
              <a:rPr lang="en-US" dirty="0"/>
              <a:t> </a:t>
            </a:r>
            <a:r>
              <a:rPr lang="en-US" dirty="0" err="1"/>
              <a:t>atasnya</a:t>
            </a:r>
            <a:r>
              <a:rPr lang="en-US" dirty="0" smtClean="0"/>
              <a:t>.</a:t>
            </a:r>
          </a:p>
          <a:p>
            <a:pPr marL="548640" indent="-411480" eaLnBrk="1" fontAlgn="auto" hangingPunct="1">
              <a:spcAft>
                <a:spcPts val="0"/>
              </a:spcAft>
              <a:buClr>
                <a:schemeClr val="tx1">
                  <a:shade val="95000"/>
                </a:schemeClr>
              </a:buClr>
              <a:buFont typeface="Wingdings 2"/>
              <a:buChar char=""/>
              <a:defRPr/>
            </a:pPr>
            <a:r>
              <a:rPr lang="en-US" dirty="0" smtClean="0"/>
              <a:t> </a:t>
            </a:r>
            <a:r>
              <a:rPr lang="en-US" dirty="0" err="1"/>
              <a:t>berdasarkan</a:t>
            </a:r>
            <a:r>
              <a:rPr lang="en-US" dirty="0"/>
              <a:t> </a:t>
            </a:r>
            <a:r>
              <a:rPr lang="en-US" dirty="0" err="1"/>
              <a:t>standar</a:t>
            </a:r>
            <a:r>
              <a:rPr lang="en-US" dirty="0"/>
              <a:t> </a:t>
            </a:r>
            <a:r>
              <a:rPr lang="en-US" dirty="0" err="1"/>
              <a:t>Walanski,perkembangan</a:t>
            </a:r>
            <a:r>
              <a:rPr lang="en-US" dirty="0"/>
              <a:t> </a:t>
            </a:r>
            <a:r>
              <a:rPr lang="en-US" dirty="0" err="1"/>
              <a:t>ukuran</a:t>
            </a:r>
            <a:r>
              <a:rPr lang="en-US" dirty="0"/>
              <a:t> </a:t>
            </a:r>
            <a:r>
              <a:rPr lang="en-US" dirty="0" err="1"/>
              <a:t>lingkar</a:t>
            </a:r>
            <a:r>
              <a:rPr lang="en-US" dirty="0"/>
              <a:t> </a:t>
            </a:r>
            <a:r>
              <a:rPr lang="en-US" dirty="0" err="1"/>
              <a:t>lengan</a:t>
            </a:r>
            <a:r>
              <a:rPr lang="en-US" dirty="0"/>
              <a:t> </a:t>
            </a:r>
            <a:r>
              <a:rPr lang="en-US" dirty="0" err="1"/>
              <a:t>atas</a:t>
            </a:r>
            <a:r>
              <a:rPr lang="en-US" dirty="0"/>
              <a:t> </a:t>
            </a:r>
            <a:r>
              <a:rPr lang="en-US" dirty="0" err="1"/>
              <a:t>bayi</a:t>
            </a:r>
            <a:r>
              <a:rPr lang="en-US" dirty="0"/>
              <a:t> </a:t>
            </a:r>
            <a:r>
              <a:rPr lang="en-US" dirty="0" err="1"/>
              <a:t>dan</a:t>
            </a:r>
            <a:r>
              <a:rPr lang="en-US" dirty="0"/>
              <a:t> </a:t>
            </a:r>
            <a:r>
              <a:rPr lang="en-US" dirty="0" err="1"/>
              <a:t>balita</a:t>
            </a:r>
            <a:r>
              <a:rPr lang="en-US" dirty="0"/>
              <a:t> </a:t>
            </a:r>
            <a:r>
              <a:rPr lang="en-US" dirty="0" err="1"/>
              <a:t>berdasarkan</a:t>
            </a:r>
            <a:r>
              <a:rPr lang="en-US" dirty="0"/>
              <a:t> </a:t>
            </a:r>
            <a:r>
              <a:rPr lang="en-US" dirty="0" err="1"/>
              <a:t>umur</a:t>
            </a:r>
            <a:r>
              <a:rPr lang="en-US" dirty="0"/>
              <a:t> </a:t>
            </a:r>
            <a:r>
              <a:rPr lang="en-US" dirty="0" err="1"/>
              <a:t>terbilang</a:t>
            </a:r>
            <a:r>
              <a:rPr lang="en-US" dirty="0"/>
              <a:t> normal </a:t>
            </a:r>
            <a:r>
              <a:rPr lang="en-US" dirty="0" err="1"/>
              <a:t>pada</a:t>
            </a:r>
            <a:r>
              <a:rPr lang="en-US" dirty="0"/>
              <a:t> </a:t>
            </a:r>
            <a:r>
              <a:rPr lang="en-US" dirty="0" err="1"/>
              <a:t>ukuran</a:t>
            </a:r>
            <a:r>
              <a:rPr lang="en-US" dirty="0"/>
              <a:t> </a:t>
            </a:r>
            <a:r>
              <a:rPr lang="en-US" dirty="0" err="1"/>
              <a:t>berikut</a:t>
            </a:r>
            <a:r>
              <a:rPr lang="en-US" dirty="0"/>
              <a:t>:</a:t>
            </a:r>
          </a:p>
          <a:p>
            <a:pPr marL="548640" indent="-411480" eaLnBrk="1" fontAlgn="auto" hangingPunct="1">
              <a:spcAft>
                <a:spcPts val="0"/>
              </a:spcAft>
              <a:buClr>
                <a:schemeClr val="tx1">
                  <a:shade val="95000"/>
                </a:schemeClr>
              </a:buClr>
              <a:buFont typeface="Wingdings 2"/>
              <a:buChar char=""/>
              <a:defRPr/>
            </a:pPr>
            <a:r>
              <a:rPr lang="en-US" dirty="0"/>
              <a:t> </a:t>
            </a:r>
            <a:r>
              <a:rPr lang="fi-FI" dirty="0"/>
              <a:t>6- 8  bulan 14.75 cm</a:t>
            </a:r>
          </a:p>
          <a:p>
            <a:pPr marL="548640" indent="-411480" eaLnBrk="1" fontAlgn="auto" hangingPunct="1">
              <a:spcAft>
                <a:spcPts val="0"/>
              </a:spcAft>
              <a:buClr>
                <a:schemeClr val="tx1">
                  <a:shade val="95000"/>
                </a:schemeClr>
              </a:buClr>
              <a:buFont typeface="Wingdings 2"/>
              <a:buChar char=""/>
              <a:defRPr/>
            </a:pPr>
            <a:r>
              <a:rPr lang="fi-FI" dirty="0"/>
              <a:t>9-11 bulan 15.10 cm</a:t>
            </a:r>
          </a:p>
          <a:p>
            <a:pPr marL="548640" indent="-411480" eaLnBrk="1" fontAlgn="auto" hangingPunct="1">
              <a:spcAft>
                <a:spcPts val="0"/>
              </a:spcAft>
              <a:buClr>
                <a:schemeClr val="tx1">
                  <a:shade val="95000"/>
                </a:schemeClr>
              </a:buClr>
              <a:buFont typeface="Wingdings 2"/>
              <a:buChar char=""/>
              <a:defRPr/>
            </a:pPr>
            <a:r>
              <a:rPr lang="fi-FI" dirty="0"/>
              <a:t>1  tahun     16.00 cm</a:t>
            </a:r>
          </a:p>
          <a:p>
            <a:pPr marL="548640" indent="-411480" eaLnBrk="1" fontAlgn="auto" hangingPunct="1">
              <a:spcAft>
                <a:spcPts val="0"/>
              </a:spcAft>
              <a:buClr>
                <a:schemeClr val="tx1">
                  <a:shade val="95000"/>
                </a:schemeClr>
              </a:buClr>
              <a:buFont typeface="Wingdings 2"/>
              <a:buChar char=""/>
              <a:defRPr/>
            </a:pPr>
            <a:r>
              <a:rPr lang="fi-FI" dirty="0"/>
              <a:t>2  tahun     16.25 cm</a:t>
            </a:r>
          </a:p>
          <a:p>
            <a:pPr marL="548640" indent="-411480" eaLnBrk="1" fontAlgn="auto" hangingPunct="1">
              <a:spcAft>
                <a:spcPts val="0"/>
              </a:spcAft>
              <a:buClr>
                <a:schemeClr val="tx1">
                  <a:shade val="95000"/>
                </a:schemeClr>
              </a:buClr>
              <a:buFont typeface="Wingdings 2"/>
              <a:buChar char=""/>
              <a:defRPr/>
            </a:pPr>
            <a:r>
              <a:rPr lang="fi-FI" dirty="0"/>
              <a:t>3  tahun     16.50 cm</a:t>
            </a:r>
          </a:p>
          <a:p>
            <a:pPr marL="548640" indent="-411480" eaLnBrk="1" fontAlgn="auto" hangingPunct="1">
              <a:spcAft>
                <a:spcPts val="0"/>
              </a:spcAft>
              <a:buClr>
                <a:schemeClr val="tx1">
                  <a:shade val="95000"/>
                </a:schemeClr>
              </a:buClr>
              <a:buFont typeface="Wingdings 2"/>
              <a:buChar char=""/>
              <a:defRPr/>
            </a:pPr>
            <a:r>
              <a:rPr lang="fi-FI" dirty="0"/>
              <a:t>4  tahun     16.75 cm </a:t>
            </a:r>
          </a:p>
          <a:p>
            <a:pPr marL="548640" indent="-411480" eaLnBrk="1" fontAlgn="auto" hangingPunct="1">
              <a:spcAft>
                <a:spcPts val="0"/>
              </a:spcAft>
              <a:buClr>
                <a:schemeClr val="tx1">
                  <a:shade val="95000"/>
                </a:schemeClr>
              </a:buClr>
              <a:buFont typeface="Wingdings 2"/>
              <a:buChar char=""/>
              <a:defRPr/>
            </a:pPr>
            <a:r>
              <a:rPr lang="fi-FI" dirty="0"/>
              <a:t>5  tahun     17.00 cm</a:t>
            </a:r>
          </a:p>
          <a:p>
            <a:pPr marL="137160" indent="0" eaLnBrk="1" fontAlgn="auto" hangingPunct="1">
              <a:spcAft>
                <a:spcPts val="0"/>
              </a:spcAft>
              <a:buClr>
                <a:schemeClr val="tx1">
                  <a:shade val="95000"/>
                </a:schemeClr>
              </a:buClr>
              <a:buFont typeface="Wingdings 2"/>
              <a:buNone/>
              <a:defRPr/>
            </a:pPr>
            <a:endParaRPr lang="en-US" dirty="0"/>
          </a:p>
          <a:p>
            <a:pPr marL="137160" indent="0" algn="just" eaLnBrk="1" fontAlgn="auto" hangingPunct="1">
              <a:spcAft>
                <a:spcPts val="0"/>
              </a:spcAft>
              <a:buClr>
                <a:srgbClr val="FFFFFF">
                  <a:shade val="95000"/>
                </a:srgbClr>
              </a:buClr>
              <a:buFont typeface="Wingdings 2"/>
              <a:buNone/>
              <a:defRPr/>
            </a:pPr>
            <a:r>
              <a:rPr lang="en-US" spc="50" dirty="0" smtClean="0">
                <a:solidFill>
                  <a:srgbClr val="FFFFFF"/>
                </a:solidFill>
                <a:latin typeface="Times New Roman"/>
                <a:ea typeface="Times New Roman"/>
              </a:rPr>
              <a:t> </a:t>
            </a:r>
            <a:endParaRPr lang="en-US" dirty="0">
              <a:solidFill>
                <a:srgbClr val="FFFFFF"/>
              </a:solidFill>
            </a:endParaRPr>
          </a:p>
          <a:p>
            <a:pPr marL="548640" indent="-411480" eaLnBrk="1" fontAlgn="auto" hangingPunct="1">
              <a:spcAft>
                <a:spcPts val="0"/>
              </a:spcAft>
              <a:buClr>
                <a:schemeClr val="tx1">
                  <a:shade val="95000"/>
                </a:schemeClr>
              </a:buClr>
              <a:buFont typeface="Wingdings 2"/>
              <a:buChar char=""/>
              <a:defRPr/>
            </a:pPr>
            <a:endParaRPr lang="en-US" dirty="0"/>
          </a:p>
        </p:txBody>
      </p:sp>
    </p:spTree>
    <p:extLst>
      <p:ext uri="{BB962C8B-B14F-4D97-AF65-F5344CB8AC3E}">
        <p14:creationId xmlns:p14="http://schemas.microsoft.com/office/powerpoint/2010/main" val="4042724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LINGKAR LENGAN ATAS</a:t>
            </a:r>
            <a:endParaRPr lang="en-US" dirty="0"/>
          </a:p>
        </p:txBody>
      </p:sp>
      <p:sp>
        <p:nvSpPr>
          <p:cNvPr id="62467" name="Content Placeholder 2"/>
          <p:cNvSpPr>
            <a:spLocks noGrp="1"/>
          </p:cNvSpPr>
          <p:nvPr>
            <p:ph idx="1"/>
          </p:nvPr>
        </p:nvSpPr>
        <p:spPr/>
        <p:txBody>
          <a:bodyPr/>
          <a:lstStyle/>
          <a:p>
            <a:pPr eaLnBrk="1" hangingPunct="1"/>
            <a:r>
              <a:rPr lang="en-US" smtClean="0"/>
              <a:t>Lingkaran lengan atas adalah suatu cara untuk menghitung skala gizi wanita usia subur, baik ibu hamil maupun calon ibu untuk mengidentifikasi wanita yang mempunyai resiko melahirkan bayi berat badan rendah (BBLR</a:t>
            </a:r>
          </a:p>
        </p:txBody>
      </p:sp>
    </p:spTree>
    <p:extLst>
      <p:ext uri="{BB962C8B-B14F-4D97-AF65-F5344CB8AC3E}">
        <p14:creationId xmlns:p14="http://schemas.microsoft.com/office/powerpoint/2010/main" val="1251788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SENSITIFITAS DAN SPESIFIKASI LINGKAR LENGAN ATAS</a:t>
            </a:r>
            <a:endParaRPr lang="en-US" dirty="0"/>
          </a:p>
        </p:txBody>
      </p:sp>
      <p:sp>
        <p:nvSpPr>
          <p:cNvPr id="3" name="Content Placeholder 2"/>
          <p:cNvSpPr>
            <a:spLocks noGrp="1"/>
          </p:cNvSpPr>
          <p:nvPr>
            <p:ph idx="1"/>
          </p:nvPr>
        </p:nvSpPr>
        <p:spPr/>
        <p:txBody>
          <a:bodyPr>
            <a:normAutofit/>
          </a:bodyPr>
          <a:lstStyle/>
          <a:p>
            <a:pPr marL="548640" indent="-411480" eaLnBrk="1" fontAlgn="auto" hangingPunct="1">
              <a:spcAft>
                <a:spcPts val="0"/>
              </a:spcAft>
              <a:buClr>
                <a:schemeClr val="tx1">
                  <a:shade val="95000"/>
                </a:schemeClr>
              </a:buClr>
              <a:buFont typeface="Wingdings 2"/>
              <a:buChar char=""/>
              <a:defRPr/>
            </a:pPr>
            <a:r>
              <a:rPr lang="en-US" dirty="0" smtClean="0"/>
              <a:t>SENSITIFITAS PARAMETER LINGKAR LENGAN ATAS</a:t>
            </a:r>
          </a:p>
          <a:p>
            <a:pPr marL="868680" lvl="1" indent="-283464" eaLnBrk="1" fontAlgn="auto" hangingPunct="1">
              <a:spcAft>
                <a:spcPts val="0"/>
              </a:spcAft>
              <a:buFont typeface="Wingdings 2"/>
              <a:buChar char=""/>
              <a:defRPr/>
            </a:pPr>
            <a:r>
              <a:rPr lang="en-US" dirty="0" err="1" smtClean="0"/>
              <a:t>Tidak</a:t>
            </a:r>
            <a:r>
              <a:rPr lang="en-US" dirty="0" smtClean="0"/>
              <a:t> </a:t>
            </a:r>
            <a:r>
              <a:rPr lang="en-US" dirty="0" err="1" smtClean="0"/>
              <a:t>sensitif</a:t>
            </a:r>
            <a:r>
              <a:rPr lang="en-US" dirty="0" smtClean="0"/>
              <a:t> </a:t>
            </a:r>
          </a:p>
          <a:p>
            <a:pPr marL="585216" lvl="1" indent="0" eaLnBrk="1" fontAlgn="auto" hangingPunct="1">
              <a:spcAft>
                <a:spcPts val="0"/>
              </a:spcAft>
              <a:buFont typeface="Wingdings 2"/>
              <a:buNone/>
              <a:defRPr/>
            </a:pPr>
            <a:endParaRPr lang="en-US" dirty="0" smtClean="0"/>
          </a:p>
          <a:p>
            <a:pPr marL="548640" indent="-411480" eaLnBrk="1" fontAlgn="auto" hangingPunct="1">
              <a:spcAft>
                <a:spcPts val="0"/>
              </a:spcAft>
              <a:buClr>
                <a:schemeClr val="tx1">
                  <a:shade val="95000"/>
                </a:schemeClr>
              </a:buClr>
              <a:buFont typeface="Wingdings 2"/>
              <a:buChar char=""/>
              <a:defRPr/>
            </a:pPr>
            <a:r>
              <a:rPr lang="en-US" dirty="0" smtClean="0"/>
              <a:t>SPESIFIKASI PARAMETER LINGKAR LENGAN ATAS</a:t>
            </a:r>
          </a:p>
          <a:p>
            <a:pPr marL="868680" lvl="1" indent="-283464" eaLnBrk="1" fontAlgn="auto" hangingPunct="1">
              <a:spcAft>
                <a:spcPts val="0"/>
              </a:spcAft>
              <a:buFont typeface="Wingdings 2"/>
              <a:buChar char=""/>
              <a:defRPr/>
            </a:pPr>
            <a:r>
              <a:rPr lang="en-US" dirty="0" err="1" smtClean="0"/>
              <a:t>Tidak</a:t>
            </a:r>
            <a:r>
              <a:rPr lang="en-US" dirty="0" smtClean="0"/>
              <a:t> </a:t>
            </a:r>
            <a:r>
              <a:rPr lang="en-US" dirty="0" err="1" smtClean="0"/>
              <a:t>spesifik</a:t>
            </a:r>
            <a:r>
              <a:rPr lang="en-US" dirty="0" smtClean="0"/>
              <a:t> , </a:t>
            </a:r>
          </a:p>
          <a:p>
            <a:pPr marL="868680" lvl="1" indent="-283464" eaLnBrk="1" fontAlgn="auto" hangingPunct="1">
              <a:spcAft>
                <a:spcPts val="0"/>
              </a:spcAft>
              <a:buFont typeface="Wingdings 2"/>
              <a:buChar char=""/>
              <a:defRPr/>
            </a:pPr>
            <a:endParaRPr lang="en-US" dirty="0"/>
          </a:p>
        </p:txBody>
      </p:sp>
    </p:spTree>
    <p:extLst>
      <p:ext uri="{BB962C8B-B14F-4D97-AF65-F5344CB8AC3E}">
        <p14:creationId xmlns:p14="http://schemas.microsoft.com/office/powerpoint/2010/main" val="3605155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ALAT UKUR</a:t>
            </a:r>
            <a:br>
              <a:rPr lang="en-US" dirty="0" smtClean="0"/>
            </a:br>
            <a:r>
              <a:rPr lang="en-US" dirty="0" smtClean="0"/>
              <a:t> LINGKAR LENGAN ATAS</a:t>
            </a:r>
            <a:endParaRPr lang="en-US" dirty="0"/>
          </a:p>
        </p:txBody>
      </p:sp>
      <p:sp>
        <p:nvSpPr>
          <p:cNvPr id="64515" name="Content Placeholder 2"/>
          <p:cNvSpPr>
            <a:spLocks noGrp="1"/>
          </p:cNvSpPr>
          <p:nvPr>
            <p:ph idx="1"/>
          </p:nvPr>
        </p:nvSpPr>
        <p:spPr/>
        <p:txBody>
          <a:bodyPr/>
          <a:lstStyle/>
          <a:p>
            <a:pPr eaLnBrk="1" hangingPunct="1"/>
            <a:r>
              <a:rPr lang="en-US" smtClean="0"/>
              <a:t> alat ukur </a:t>
            </a:r>
          </a:p>
        </p:txBody>
      </p:sp>
      <p:pic>
        <p:nvPicPr>
          <p:cNvPr id="645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52600"/>
            <a:ext cx="367665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960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013" y="584200"/>
            <a:ext cx="1152525"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743200"/>
            <a:ext cx="4162425"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41313"/>
            <a:ext cx="135255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2150" y="3124200"/>
            <a:ext cx="9906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096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2800" dirty="0" smtClean="0"/>
              <a:t>SENSITIFITAS DAN SPESIFIKASI </a:t>
            </a:r>
            <a:br>
              <a:rPr lang="en-US" sz="2800" dirty="0" smtClean="0"/>
            </a:br>
            <a:r>
              <a:rPr lang="en-US" sz="2800" dirty="0" smtClean="0"/>
              <a:t>ALAT UKUR </a:t>
            </a:r>
            <a:br>
              <a:rPr lang="en-US" sz="2800" dirty="0" smtClean="0"/>
            </a:br>
            <a:r>
              <a:rPr lang="en-US" sz="2800" dirty="0" smtClean="0"/>
              <a:t>LINGKAR LENGAN ATAS</a:t>
            </a:r>
            <a:endParaRPr lang="en-US" sz="2800" dirty="0"/>
          </a:p>
        </p:txBody>
      </p:sp>
      <p:sp>
        <p:nvSpPr>
          <p:cNvPr id="66563" name="Content Placeholder 2"/>
          <p:cNvSpPr>
            <a:spLocks noGrp="1"/>
          </p:cNvSpPr>
          <p:nvPr>
            <p:ph idx="1"/>
          </p:nvPr>
        </p:nvSpPr>
        <p:spPr/>
        <p:txBody>
          <a:bodyPr/>
          <a:lstStyle/>
          <a:p>
            <a:pPr eaLnBrk="1" hangingPunct="1"/>
            <a:r>
              <a:rPr lang="en-US" smtClean="0"/>
              <a:t>SENSITIFITAS ALAT UKUR LINGKAR LENGAN ATAS</a:t>
            </a:r>
          </a:p>
          <a:p>
            <a:pPr lvl="1" eaLnBrk="1" hangingPunct="1"/>
            <a:r>
              <a:rPr lang="en-US" smtClean="0"/>
              <a:t>-</a:t>
            </a:r>
          </a:p>
          <a:p>
            <a:pPr lvl="1" eaLnBrk="1" hangingPunct="1"/>
            <a:endParaRPr lang="en-US" smtClean="0"/>
          </a:p>
          <a:p>
            <a:pPr eaLnBrk="1" hangingPunct="1"/>
            <a:r>
              <a:rPr lang="en-US" smtClean="0"/>
              <a:t>SPESIFIKASI ALAT UKUR LINGKAR LENGAN ATAS</a:t>
            </a:r>
          </a:p>
          <a:p>
            <a:pPr lvl="1" eaLnBrk="1" hangingPunct="1"/>
            <a:r>
              <a:rPr lang="en-US" smtClean="0"/>
              <a:t>-</a:t>
            </a:r>
          </a:p>
        </p:txBody>
      </p:sp>
    </p:spTree>
    <p:extLst>
      <p:ext uri="{BB962C8B-B14F-4D97-AF65-F5344CB8AC3E}">
        <p14:creationId xmlns:p14="http://schemas.microsoft.com/office/powerpoint/2010/main" val="710712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SENSITIFITAS DAN SPESIFIKASI </a:t>
            </a:r>
            <a:br>
              <a:rPr lang="en-US" dirty="0" smtClean="0"/>
            </a:br>
            <a:r>
              <a:rPr lang="en-US" dirty="0" smtClean="0"/>
              <a:t>ALAT UKUR BERAT BADAN</a:t>
            </a:r>
            <a:endParaRPr lang="en-US" dirty="0"/>
          </a:p>
        </p:txBody>
      </p:sp>
      <p:sp>
        <p:nvSpPr>
          <p:cNvPr id="43011" name="Content Placeholder 2"/>
          <p:cNvSpPr>
            <a:spLocks noGrp="1"/>
          </p:cNvSpPr>
          <p:nvPr>
            <p:ph idx="1"/>
          </p:nvPr>
        </p:nvSpPr>
        <p:spPr/>
        <p:txBody>
          <a:bodyPr/>
          <a:lstStyle/>
          <a:p>
            <a:pPr eaLnBrk="1" hangingPunct="1"/>
            <a:r>
              <a:rPr lang="en-US" smtClean="0"/>
              <a:t>SENSITIFITAS ALAT UKUR BERAT BADAN</a:t>
            </a:r>
          </a:p>
          <a:p>
            <a:pPr lvl="1" eaLnBrk="1" hangingPunct="1"/>
            <a:r>
              <a:rPr lang="en-US" smtClean="0"/>
              <a:t>Kelompok Umur</a:t>
            </a:r>
          </a:p>
          <a:p>
            <a:pPr lvl="1" eaLnBrk="1" hangingPunct="1"/>
            <a:endParaRPr lang="en-US" smtClean="0"/>
          </a:p>
          <a:p>
            <a:pPr eaLnBrk="1" hangingPunct="1"/>
            <a:r>
              <a:rPr lang="en-US" smtClean="0"/>
              <a:t>SPESIFIKASI ALAT UKUR BERAT BADAN</a:t>
            </a:r>
          </a:p>
        </p:txBody>
      </p:sp>
    </p:spTree>
    <p:extLst>
      <p:ext uri="{BB962C8B-B14F-4D97-AF65-F5344CB8AC3E}">
        <p14:creationId xmlns:p14="http://schemas.microsoft.com/office/powerpoint/2010/main" val="3783229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PARAMETER TINGGI BADAN</a:t>
            </a:r>
            <a:endParaRPr lang="en-US" dirty="0"/>
          </a:p>
        </p:txBody>
      </p:sp>
      <p:sp>
        <p:nvSpPr>
          <p:cNvPr id="44035" name="Content Placeholder 2"/>
          <p:cNvSpPr>
            <a:spLocks noGrp="1"/>
          </p:cNvSpPr>
          <p:nvPr>
            <p:ph idx="1"/>
          </p:nvPr>
        </p:nvSpPr>
        <p:spPr/>
        <p:txBody>
          <a:bodyPr/>
          <a:lstStyle/>
          <a:p>
            <a:pPr eaLnBrk="1" hangingPunct="1"/>
            <a:r>
              <a:rPr lang="en-US" smtClean="0"/>
              <a:t>Tergantung pada faktor lingkungan dan genetik. Tinggi badan manusia beragam menurut pengukuran antropometri. Kelainan variasi tinggi badan (sekitar 20% penyimpangan dari rata-rata) menyebabkan seseorang mengalami </a:t>
            </a:r>
            <a:r>
              <a:rPr lang="en-US" smtClean="0">
                <a:hlinkClick r:id="rId2" tooltip="Gigantisme"/>
              </a:rPr>
              <a:t>gigantisme</a:t>
            </a:r>
            <a:r>
              <a:rPr lang="en-US" smtClean="0"/>
              <a:t> atau </a:t>
            </a:r>
            <a:r>
              <a:rPr lang="en-US" smtClean="0">
                <a:hlinkClick r:id="rId3" tooltip="Dwarfisme"/>
              </a:rPr>
              <a:t>dwarfisme</a:t>
            </a:r>
            <a:r>
              <a:rPr lang="en-US" smtClean="0"/>
              <a:t>, bila tak lebih dari variasi tersebut masih bisa dikatakan normal.</a:t>
            </a:r>
          </a:p>
        </p:txBody>
      </p:sp>
    </p:spTree>
    <p:extLst>
      <p:ext uri="{BB962C8B-B14F-4D97-AF65-F5344CB8AC3E}">
        <p14:creationId xmlns:p14="http://schemas.microsoft.com/office/powerpoint/2010/main" val="1364846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sp>
        <p:nvSpPr>
          <p:cNvPr id="3" name="Content Placeholder 2"/>
          <p:cNvSpPr>
            <a:spLocks noGrp="1"/>
          </p:cNvSpPr>
          <p:nvPr>
            <p:ph idx="1"/>
          </p:nvPr>
        </p:nvSpPr>
        <p:spPr/>
        <p:txBody>
          <a:bodyPr>
            <a:normAutofit fontScale="92500"/>
          </a:bodyPr>
          <a:lstStyle/>
          <a:p>
            <a:pPr marL="548640" indent="-411480" eaLnBrk="1" fontAlgn="auto" hangingPunct="1">
              <a:spcAft>
                <a:spcPts val="0"/>
              </a:spcAft>
              <a:buClr>
                <a:schemeClr val="tx1">
                  <a:shade val="95000"/>
                </a:schemeClr>
              </a:buClr>
              <a:buFont typeface="Wingdings 2"/>
              <a:buChar char=""/>
              <a:defRPr/>
            </a:pPr>
            <a:r>
              <a:rPr lang="en-US" dirty="0" err="1"/>
              <a:t>Pertumbuhan</a:t>
            </a:r>
            <a:r>
              <a:rPr lang="en-US" dirty="0"/>
              <a:t> rata-rata </a:t>
            </a:r>
            <a:r>
              <a:rPr lang="en-US" dirty="0" err="1"/>
              <a:t>untuk</a:t>
            </a:r>
            <a:r>
              <a:rPr lang="en-US" dirty="0"/>
              <a:t> </a:t>
            </a:r>
            <a:r>
              <a:rPr lang="en-US" dirty="0" err="1"/>
              <a:t>setiap</a:t>
            </a:r>
            <a:r>
              <a:rPr lang="en-US" dirty="0"/>
              <a:t> </a:t>
            </a:r>
            <a:r>
              <a:rPr lang="en-US" dirty="0" err="1">
                <a:hlinkClick r:id="rId2" tooltip="Jenis kelamin"/>
              </a:rPr>
              <a:t>jenis</a:t>
            </a:r>
            <a:r>
              <a:rPr lang="en-US" dirty="0">
                <a:hlinkClick r:id="rId2" tooltip="Jenis kelamin"/>
              </a:rPr>
              <a:t> </a:t>
            </a:r>
            <a:r>
              <a:rPr lang="en-US" dirty="0" err="1">
                <a:hlinkClick r:id="rId2" tooltip="Jenis kelamin"/>
              </a:rPr>
              <a:t>kelamin</a:t>
            </a:r>
            <a:r>
              <a:rPr lang="en-US" dirty="0"/>
              <a:t> </a:t>
            </a:r>
            <a:r>
              <a:rPr lang="en-US" dirty="0" err="1"/>
              <a:t>dalam</a:t>
            </a:r>
            <a:r>
              <a:rPr lang="en-US" dirty="0"/>
              <a:t> </a:t>
            </a:r>
            <a:r>
              <a:rPr lang="en-US" dirty="0" err="1"/>
              <a:t>populasi</a:t>
            </a:r>
            <a:r>
              <a:rPr lang="en-US" dirty="0"/>
              <a:t> </a:t>
            </a:r>
            <a:r>
              <a:rPr lang="en-US" dirty="0" err="1"/>
              <a:t>berbeda</a:t>
            </a:r>
            <a:r>
              <a:rPr lang="en-US" dirty="0"/>
              <a:t> </a:t>
            </a:r>
            <a:r>
              <a:rPr lang="en-US" dirty="0" err="1"/>
              <a:t>secara</a:t>
            </a:r>
            <a:r>
              <a:rPr lang="en-US" dirty="0"/>
              <a:t> </a:t>
            </a:r>
            <a:r>
              <a:rPr lang="en-US" dirty="0" err="1"/>
              <a:t>bermakna</a:t>
            </a:r>
            <a:r>
              <a:rPr lang="en-US" dirty="0"/>
              <a:t>, di </a:t>
            </a:r>
            <a:r>
              <a:rPr lang="en-US" dirty="0" err="1"/>
              <a:t>mana</a:t>
            </a:r>
            <a:r>
              <a:rPr lang="en-US" dirty="0"/>
              <a:t> </a:t>
            </a:r>
            <a:r>
              <a:rPr lang="en-US" dirty="0" err="1"/>
              <a:t>pria</a:t>
            </a:r>
            <a:r>
              <a:rPr lang="en-US" dirty="0"/>
              <a:t> </a:t>
            </a:r>
            <a:r>
              <a:rPr lang="en-US" dirty="0" err="1"/>
              <a:t>dewasa</a:t>
            </a:r>
            <a:r>
              <a:rPr lang="en-US" dirty="0"/>
              <a:t> rata-rata </a:t>
            </a:r>
            <a:r>
              <a:rPr lang="en-US" dirty="0" err="1"/>
              <a:t>lebih</a:t>
            </a:r>
            <a:r>
              <a:rPr lang="en-US" dirty="0"/>
              <a:t> </a:t>
            </a:r>
            <a:r>
              <a:rPr lang="en-US" dirty="0" err="1"/>
              <a:t>tinggi</a:t>
            </a:r>
            <a:r>
              <a:rPr lang="en-US" dirty="0"/>
              <a:t> </a:t>
            </a:r>
            <a:r>
              <a:rPr lang="en-US" dirty="0" err="1"/>
              <a:t>daripada</a:t>
            </a:r>
            <a:r>
              <a:rPr lang="en-US" dirty="0"/>
              <a:t> </a:t>
            </a:r>
            <a:r>
              <a:rPr lang="en-US" dirty="0" err="1"/>
              <a:t>wanita</a:t>
            </a:r>
            <a:r>
              <a:rPr lang="en-US" dirty="0"/>
              <a:t> </a:t>
            </a:r>
            <a:r>
              <a:rPr lang="en-US" dirty="0" err="1"/>
              <a:t>dewasa</a:t>
            </a:r>
            <a:r>
              <a:rPr lang="en-US" dirty="0"/>
              <a:t>. </a:t>
            </a:r>
            <a:r>
              <a:rPr lang="en-US" dirty="0" err="1"/>
              <a:t>Selain</a:t>
            </a:r>
            <a:r>
              <a:rPr lang="en-US" dirty="0"/>
              <a:t> </a:t>
            </a:r>
            <a:r>
              <a:rPr lang="en-US" dirty="0" err="1"/>
              <a:t>itu</a:t>
            </a:r>
            <a:r>
              <a:rPr lang="en-US" dirty="0"/>
              <a:t>, </a:t>
            </a:r>
            <a:r>
              <a:rPr lang="en-US" dirty="0" err="1"/>
              <a:t>tinggi</a:t>
            </a:r>
            <a:r>
              <a:rPr lang="en-US" dirty="0"/>
              <a:t> </a:t>
            </a:r>
            <a:r>
              <a:rPr lang="en-US" dirty="0" err="1"/>
              <a:t>badan</a:t>
            </a:r>
            <a:r>
              <a:rPr lang="en-US" dirty="0"/>
              <a:t> </a:t>
            </a:r>
            <a:r>
              <a:rPr lang="en-US" dirty="0" err="1"/>
              <a:t>manusia</a:t>
            </a:r>
            <a:r>
              <a:rPr lang="en-US" dirty="0"/>
              <a:t> </a:t>
            </a:r>
            <a:r>
              <a:rPr lang="en-US" dirty="0" err="1"/>
              <a:t>juga</a:t>
            </a:r>
            <a:r>
              <a:rPr lang="en-US" dirty="0"/>
              <a:t> </a:t>
            </a:r>
            <a:r>
              <a:rPr lang="en-US" dirty="0" err="1"/>
              <a:t>berbeda</a:t>
            </a:r>
            <a:r>
              <a:rPr lang="en-US" dirty="0"/>
              <a:t> </a:t>
            </a:r>
            <a:r>
              <a:rPr lang="en-US" dirty="0" err="1"/>
              <a:t>menurut</a:t>
            </a:r>
            <a:r>
              <a:rPr lang="en-US" dirty="0"/>
              <a:t> </a:t>
            </a:r>
            <a:r>
              <a:rPr lang="en-US" dirty="0" err="1"/>
              <a:t>kelompok</a:t>
            </a:r>
            <a:r>
              <a:rPr lang="en-US" dirty="0"/>
              <a:t> </a:t>
            </a:r>
            <a:r>
              <a:rPr lang="en-US" dirty="0" err="1" smtClean="0"/>
              <a:t>etnis</a:t>
            </a:r>
            <a:endParaRPr lang="en-US" dirty="0" smtClean="0"/>
          </a:p>
          <a:p>
            <a:pPr marL="548640" indent="-411480" eaLnBrk="1" fontAlgn="auto" hangingPunct="1">
              <a:spcAft>
                <a:spcPts val="0"/>
              </a:spcAft>
              <a:buClr>
                <a:schemeClr val="tx1">
                  <a:shade val="95000"/>
                </a:schemeClr>
              </a:buClr>
              <a:buFont typeface="Wingdings 2"/>
              <a:buChar char=""/>
              <a:defRPr/>
            </a:pPr>
            <a:r>
              <a:rPr lang="en-US" dirty="0" err="1"/>
              <a:t>Pertumbuhan</a:t>
            </a:r>
            <a:r>
              <a:rPr lang="en-US" dirty="0"/>
              <a:t> </a:t>
            </a:r>
            <a:r>
              <a:rPr lang="en-US" dirty="0" err="1"/>
              <a:t>tinggi</a:t>
            </a:r>
            <a:r>
              <a:rPr lang="en-US" dirty="0"/>
              <a:t> </a:t>
            </a:r>
            <a:r>
              <a:rPr lang="en-US" dirty="0" err="1"/>
              <a:t>badan</a:t>
            </a:r>
            <a:r>
              <a:rPr lang="en-US" dirty="0"/>
              <a:t> </a:t>
            </a:r>
            <a:r>
              <a:rPr lang="en-US" dirty="0" err="1"/>
              <a:t>biasanya</a:t>
            </a:r>
            <a:r>
              <a:rPr lang="en-US" dirty="0"/>
              <a:t> </a:t>
            </a:r>
            <a:r>
              <a:rPr lang="en-US" dirty="0" err="1"/>
              <a:t>berhenti</a:t>
            </a:r>
            <a:r>
              <a:rPr lang="en-US" dirty="0"/>
              <a:t> </a:t>
            </a:r>
            <a:r>
              <a:rPr lang="en-US" dirty="0" err="1"/>
              <a:t>ketika</a:t>
            </a:r>
            <a:r>
              <a:rPr lang="en-US" dirty="0"/>
              <a:t> </a:t>
            </a:r>
            <a:r>
              <a:rPr lang="en-US" dirty="0" err="1"/>
              <a:t>lempeng</a:t>
            </a:r>
            <a:r>
              <a:rPr lang="en-US" dirty="0"/>
              <a:t> </a:t>
            </a:r>
            <a:r>
              <a:rPr lang="en-US" dirty="0" err="1"/>
              <a:t>pertumbuhan</a:t>
            </a:r>
            <a:r>
              <a:rPr lang="en-US" dirty="0"/>
              <a:t> (</a:t>
            </a:r>
            <a:r>
              <a:rPr lang="en-US" dirty="0" err="1"/>
              <a:t>lempeng</a:t>
            </a:r>
            <a:r>
              <a:rPr lang="en-US" dirty="0"/>
              <a:t> </a:t>
            </a:r>
            <a:r>
              <a:rPr lang="en-US" dirty="0" err="1"/>
              <a:t>efifisis</a:t>
            </a:r>
            <a:r>
              <a:rPr lang="en-US" dirty="0"/>
              <a:t>) di </a:t>
            </a:r>
            <a:r>
              <a:rPr lang="en-US" dirty="0" err="1"/>
              <a:t>ujung</a:t>
            </a:r>
            <a:r>
              <a:rPr lang="en-US" dirty="0"/>
              <a:t> </a:t>
            </a:r>
            <a:r>
              <a:rPr lang="en-US" dirty="0" err="1"/>
              <a:t>tulang</a:t>
            </a:r>
            <a:r>
              <a:rPr lang="en-US" dirty="0"/>
              <a:t> </a:t>
            </a:r>
            <a:r>
              <a:rPr lang="en-US" dirty="0" err="1"/>
              <a:t>menutup</a:t>
            </a:r>
            <a:r>
              <a:rPr lang="en-US" dirty="0"/>
              <a:t>. </a:t>
            </a:r>
            <a:r>
              <a:rPr lang="en-US" dirty="0" err="1"/>
              <a:t>Penutupan</a:t>
            </a:r>
            <a:r>
              <a:rPr lang="en-US" dirty="0"/>
              <a:t> </a:t>
            </a:r>
            <a:r>
              <a:rPr lang="en-US" dirty="0" err="1"/>
              <a:t>ini</a:t>
            </a:r>
            <a:r>
              <a:rPr lang="en-US" dirty="0"/>
              <a:t> </a:t>
            </a:r>
            <a:r>
              <a:rPr lang="en-US" dirty="0" err="1"/>
              <a:t>terjadi</a:t>
            </a:r>
            <a:r>
              <a:rPr lang="en-US" dirty="0"/>
              <a:t> </a:t>
            </a:r>
            <a:r>
              <a:rPr lang="en-US" dirty="0" err="1"/>
              <a:t>sekitar</a:t>
            </a:r>
            <a:r>
              <a:rPr lang="en-US" dirty="0"/>
              <a:t> </a:t>
            </a:r>
            <a:r>
              <a:rPr lang="en-US" dirty="0" err="1"/>
              <a:t>usia</a:t>
            </a:r>
            <a:r>
              <a:rPr lang="en-US" dirty="0"/>
              <a:t> 16 </a:t>
            </a:r>
            <a:r>
              <a:rPr lang="en-US" dirty="0" err="1"/>
              <a:t>tahun</a:t>
            </a:r>
            <a:r>
              <a:rPr lang="en-US" dirty="0"/>
              <a:t> </a:t>
            </a:r>
            <a:r>
              <a:rPr lang="en-US" dirty="0" err="1"/>
              <a:t>pada</a:t>
            </a:r>
            <a:r>
              <a:rPr lang="en-US" dirty="0"/>
              <a:t> </a:t>
            </a:r>
            <a:r>
              <a:rPr lang="en-US" dirty="0" err="1"/>
              <a:t>wanita</a:t>
            </a:r>
            <a:r>
              <a:rPr lang="en-US" dirty="0"/>
              <a:t> </a:t>
            </a:r>
            <a:r>
              <a:rPr lang="en-US" dirty="0" err="1"/>
              <a:t>atau</a:t>
            </a:r>
            <a:r>
              <a:rPr lang="en-US" dirty="0"/>
              <a:t> 18 </a:t>
            </a:r>
            <a:r>
              <a:rPr lang="en-US" dirty="0" err="1"/>
              <a:t>tahun</a:t>
            </a:r>
            <a:r>
              <a:rPr lang="en-US" dirty="0"/>
              <a:t> </a:t>
            </a:r>
            <a:r>
              <a:rPr lang="en-US" dirty="0" err="1"/>
              <a:t>pada</a:t>
            </a:r>
            <a:r>
              <a:rPr lang="en-US" dirty="0"/>
              <a:t> </a:t>
            </a:r>
            <a:r>
              <a:rPr lang="en-US" dirty="0" err="1"/>
              <a:t>pria</a:t>
            </a:r>
            <a:r>
              <a:rPr lang="en-US" dirty="0"/>
              <a:t>. </a:t>
            </a:r>
            <a:r>
              <a:rPr lang="en-US" dirty="0" err="1"/>
              <a:t>Tetapi</a:t>
            </a:r>
            <a:r>
              <a:rPr lang="en-US" dirty="0"/>
              <a:t>, </a:t>
            </a:r>
            <a:r>
              <a:rPr lang="en-US" dirty="0" err="1"/>
              <a:t>kadang-kadang</a:t>
            </a:r>
            <a:r>
              <a:rPr lang="en-US" dirty="0"/>
              <a:t> </a:t>
            </a:r>
            <a:r>
              <a:rPr lang="en-US" dirty="0" err="1"/>
              <a:t>pada</a:t>
            </a:r>
            <a:r>
              <a:rPr lang="en-US" dirty="0"/>
              <a:t> </a:t>
            </a:r>
            <a:r>
              <a:rPr lang="en-US" dirty="0" err="1"/>
              <a:t>sebagian</a:t>
            </a:r>
            <a:r>
              <a:rPr lang="en-US" dirty="0"/>
              <a:t> orang, </a:t>
            </a:r>
            <a:r>
              <a:rPr lang="en-US" dirty="0" err="1"/>
              <a:t>baru</a:t>
            </a:r>
            <a:r>
              <a:rPr lang="en-US" dirty="0"/>
              <a:t> </a:t>
            </a:r>
            <a:r>
              <a:rPr lang="en-US" dirty="0" err="1"/>
              <a:t>menutup</a:t>
            </a:r>
            <a:r>
              <a:rPr lang="en-US" dirty="0"/>
              <a:t> </a:t>
            </a:r>
            <a:r>
              <a:rPr lang="en-US" dirty="0" err="1"/>
              <a:t>pada</a:t>
            </a:r>
            <a:r>
              <a:rPr lang="en-US" dirty="0"/>
              <a:t> </a:t>
            </a:r>
            <a:r>
              <a:rPr lang="en-US" dirty="0" err="1"/>
              <a:t>usia</a:t>
            </a:r>
            <a:r>
              <a:rPr lang="en-US" dirty="0"/>
              <a:t> </a:t>
            </a:r>
            <a:r>
              <a:rPr lang="en-US" dirty="0" err="1"/>
              <a:t>sekitar</a:t>
            </a:r>
            <a:r>
              <a:rPr lang="en-US" dirty="0"/>
              <a:t> 20-21 </a:t>
            </a:r>
            <a:r>
              <a:rPr lang="en-US" dirty="0" err="1"/>
              <a:t>tahun</a:t>
            </a:r>
            <a:endParaRPr lang="en-US" dirty="0"/>
          </a:p>
        </p:txBody>
      </p:sp>
    </p:spTree>
    <p:extLst>
      <p:ext uri="{BB962C8B-B14F-4D97-AF65-F5344CB8AC3E}">
        <p14:creationId xmlns:p14="http://schemas.microsoft.com/office/powerpoint/2010/main" val="2802395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sp>
        <p:nvSpPr>
          <p:cNvPr id="46083" name="Content Placeholder 2"/>
          <p:cNvSpPr>
            <a:spLocks noGrp="1"/>
          </p:cNvSpPr>
          <p:nvPr>
            <p:ph idx="1"/>
          </p:nvPr>
        </p:nvSpPr>
        <p:spPr/>
        <p:txBody>
          <a:bodyPr>
            <a:normAutofit/>
          </a:bodyPr>
          <a:lstStyle/>
          <a:p>
            <a:pPr eaLnBrk="1" hangingPunct="1"/>
            <a:r>
              <a:rPr lang="en-US" smtClean="0"/>
              <a:t>Namun ada beberapa informasi yang menyebutkan tinggi badan khususnya pada tulang rawan intervertebralis dan efifisis masih dapat bertumbuh pada usia diatas 25 tahun</a:t>
            </a:r>
          </a:p>
          <a:p>
            <a:pPr eaLnBrk="1" hangingPunct="1"/>
            <a:r>
              <a:rPr lang="id-ID" sz="2400" b="1" smtClean="0">
                <a:solidFill>
                  <a:srgbClr val="FFFFFF"/>
                </a:solidFill>
              </a:rPr>
              <a:t> Rumus untuk menghitung  Panjang Lutut disebut RUMUS CHUMLEA</a:t>
            </a:r>
            <a:r>
              <a:rPr lang="en-US" sz="2400" b="1" smtClean="0">
                <a:solidFill>
                  <a:srgbClr val="FFFFFF"/>
                </a:solidFill>
              </a:rPr>
              <a:t> bila Tinggi Badan tidak dapat diukur karena ostoporosis, sakit dsb </a:t>
            </a:r>
            <a:r>
              <a:rPr lang="id-ID" sz="2400" b="1" smtClean="0">
                <a:solidFill>
                  <a:srgbClr val="FFFFFF"/>
                </a:solidFill>
              </a:rPr>
              <a:t> :</a:t>
            </a:r>
          </a:p>
          <a:p>
            <a:pPr lvl="1" eaLnBrk="1" hangingPunct="1">
              <a:buClr>
                <a:srgbClr val="FFFFFF"/>
              </a:buClr>
            </a:pPr>
            <a:r>
              <a:rPr lang="id-ID" b="1" smtClean="0">
                <a:solidFill>
                  <a:srgbClr val="FFFFFF"/>
                </a:solidFill>
              </a:rPr>
              <a:t>Pria TB (cm)=(2,02 x PL (cm)) – ( 0,04 x umur (thn)) + 64,19</a:t>
            </a:r>
          </a:p>
          <a:p>
            <a:pPr lvl="1" eaLnBrk="1" hangingPunct="1">
              <a:buClr>
                <a:srgbClr val="FFFFFF"/>
              </a:buClr>
            </a:pPr>
            <a:r>
              <a:rPr lang="id-ID" b="1" smtClean="0">
                <a:solidFill>
                  <a:srgbClr val="FFFFFF"/>
                </a:solidFill>
              </a:rPr>
              <a:t>Wanita TB (cm)=(1,83 x PL (cm)) – ( 0,24 x Umur (thn))+ </a:t>
            </a:r>
            <a:r>
              <a:rPr lang="en-US" b="1" smtClean="0">
                <a:solidFill>
                  <a:srgbClr val="FFFFFF"/>
                </a:solidFill>
              </a:rPr>
              <a:t>8</a:t>
            </a:r>
            <a:r>
              <a:rPr lang="id-ID" b="1" smtClean="0">
                <a:solidFill>
                  <a:srgbClr val="FFFFFF"/>
                </a:solidFill>
              </a:rPr>
              <a:t>4,88</a:t>
            </a:r>
          </a:p>
          <a:p>
            <a:pPr eaLnBrk="1" hangingPunct="1"/>
            <a:endParaRPr lang="en-US" smtClean="0"/>
          </a:p>
        </p:txBody>
      </p:sp>
    </p:spTree>
    <p:extLst>
      <p:ext uri="{BB962C8B-B14F-4D97-AF65-F5344CB8AC3E}">
        <p14:creationId xmlns:p14="http://schemas.microsoft.com/office/powerpoint/2010/main" val="1651254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543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345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SENSITIFITAS DAN SPESIFIKASI PARAMETER TINGGI BADAN</a:t>
            </a:r>
            <a:endParaRPr lang="en-US" dirty="0"/>
          </a:p>
        </p:txBody>
      </p:sp>
      <p:sp>
        <p:nvSpPr>
          <p:cNvPr id="48131" name="Content Placeholder 2"/>
          <p:cNvSpPr>
            <a:spLocks noGrp="1"/>
          </p:cNvSpPr>
          <p:nvPr>
            <p:ph idx="1"/>
          </p:nvPr>
        </p:nvSpPr>
        <p:spPr/>
        <p:txBody>
          <a:bodyPr/>
          <a:lstStyle/>
          <a:p>
            <a:pPr eaLnBrk="1" hangingPunct="1"/>
            <a:r>
              <a:rPr lang="en-US" smtClean="0"/>
              <a:t>SENSITIFITAS PARAMETER TINGGI BADAN</a:t>
            </a:r>
          </a:p>
          <a:p>
            <a:pPr lvl="1" eaLnBrk="1" hangingPunct="1"/>
            <a:endParaRPr lang="en-US" smtClean="0"/>
          </a:p>
          <a:p>
            <a:pPr lvl="1" eaLnBrk="1" hangingPunct="1"/>
            <a:endParaRPr lang="en-US" smtClean="0"/>
          </a:p>
          <a:p>
            <a:pPr eaLnBrk="1" hangingPunct="1"/>
            <a:r>
              <a:rPr lang="en-US" smtClean="0"/>
              <a:t>SPESIFIKASI PARAMETER TINGGI BADAN</a:t>
            </a:r>
          </a:p>
          <a:p>
            <a:pPr lvl="1" eaLnBrk="1" hangingPunct="1"/>
            <a:endParaRPr lang="en-US" smtClean="0"/>
          </a:p>
        </p:txBody>
      </p:sp>
    </p:spTree>
    <p:extLst>
      <p:ext uri="{BB962C8B-B14F-4D97-AF65-F5344CB8AC3E}">
        <p14:creationId xmlns:p14="http://schemas.microsoft.com/office/powerpoint/2010/main" val="4175880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ALAT UKUR TINGGI BADAN</a:t>
            </a:r>
            <a:endParaRPr lang="en-US" dirty="0"/>
          </a:p>
        </p:txBody>
      </p:sp>
      <p:sp>
        <p:nvSpPr>
          <p:cNvPr id="3" name="Content Placeholder 2"/>
          <p:cNvSpPr>
            <a:spLocks noGrp="1"/>
          </p:cNvSpPr>
          <p:nvPr>
            <p:ph idx="1"/>
          </p:nvPr>
        </p:nvSpPr>
        <p:spPr/>
        <p:txBody>
          <a:bodyPr>
            <a:normAutofit fontScale="92500" lnSpcReduction="10000"/>
          </a:bodyPr>
          <a:lstStyle/>
          <a:p>
            <a:pPr marL="548640" indent="-411480" eaLnBrk="1" fontAlgn="auto" hangingPunct="1">
              <a:spcAft>
                <a:spcPts val="0"/>
              </a:spcAft>
              <a:buClr>
                <a:schemeClr val="tx1">
                  <a:shade val="95000"/>
                </a:schemeClr>
              </a:buClr>
              <a:buFont typeface="Wingdings 2"/>
              <a:buChar char=""/>
              <a:defRPr/>
            </a:pPr>
            <a:r>
              <a:rPr lang="en-US" dirty="0" err="1"/>
              <a:t>microtoise</a:t>
            </a:r>
            <a:r>
              <a:rPr lang="en-US" dirty="0"/>
              <a:t> </a:t>
            </a:r>
            <a:r>
              <a:rPr lang="en-US" dirty="0" err="1"/>
              <a:t>staturmeter</a:t>
            </a:r>
            <a:r>
              <a:rPr lang="en-US" dirty="0"/>
              <a:t> </a:t>
            </a:r>
            <a:r>
              <a:rPr lang="en-US" dirty="0" err="1"/>
              <a:t>alat</a:t>
            </a:r>
            <a:r>
              <a:rPr lang="en-US" dirty="0"/>
              <a:t> </a:t>
            </a:r>
            <a:r>
              <a:rPr lang="en-US" dirty="0" err="1"/>
              <a:t>ukur</a:t>
            </a:r>
            <a:r>
              <a:rPr lang="en-US" dirty="0"/>
              <a:t> </a:t>
            </a:r>
            <a:r>
              <a:rPr lang="en-US" dirty="0" err="1"/>
              <a:t>tinggi</a:t>
            </a:r>
            <a:r>
              <a:rPr lang="en-US" dirty="0"/>
              <a:t> </a:t>
            </a:r>
            <a:r>
              <a:rPr lang="en-US" dirty="0" err="1"/>
              <a:t>badan</a:t>
            </a:r>
            <a:r>
              <a:rPr lang="en-US" dirty="0"/>
              <a:t> 200 </a:t>
            </a:r>
            <a:r>
              <a:rPr lang="en-US" dirty="0" smtClean="0"/>
              <a:t>cm</a:t>
            </a:r>
          </a:p>
          <a:p>
            <a:pPr marL="548640" indent="-411480" eaLnBrk="1" fontAlgn="auto" hangingPunct="1">
              <a:spcAft>
                <a:spcPts val="0"/>
              </a:spcAft>
              <a:buClr>
                <a:schemeClr val="tx1">
                  <a:shade val="95000"/>
                </a:schemeClr>
              </a:buClr>
              <a:buFont typeface="Wingdings 2"/>
              <a:buChar char=""/>
              <a:defRPr/>
            </a:pPr>
            <a:r>
              <a:rPr lang="en-US" dirty="0" err="1"/>
              <a:t>adalah</a:t>
            </a:r>
            <a:r>
              <a:rPr lang="en-US" dirty="0"/>
              <a:t> </a:t>
            </a:r>
            <a:r>
              <a:rPr lang="en-US" dirty="0" err="1"/>
              <a:t>alat</a:t>
            </a:r>
            <a:r>
              <a:rPr lang="en-US" dirty="0"/>
              <a:t> yang </a:t>
            </a:r>
            <a:r>
              <a:rPr lang="en-US" dirty="0" err="1"/>
              <a:t>digantung</a:t>
            </a:r>
            <a:r>
              <a:rPr lang="en-US" dirty="0"/>
              <a:t> di </a:t>
            </a:r>
            <a:r>
              <a:rPr lang="en-US" dirty="0" err="1"/>
              <a:t>tembok</a:t>
            </a:r>
            <a:r>
              <a:rPr lang="en-US" dirty="0"/>
              <a:t> </a:t>
            </a:r>
            <a:r>
              <a:rPr lang="en-US" dirty="0" err="1"/>
              <a:t>setinggi</a:t>
            </a:r>
            <a:r>
              <a:rPr lang="en-US" dirty="0"/>
              <a:t> 200 cm </a:t>
            </a:r>
            <a:r>
              <a:rPr lang="en-US" dirty="0" err="1"/>
              <a:t>atau</a:t>
            </a:r>
            <a:r>
              <a:rPr lang="en-US" dirty="0"/>
              <a:t> 2 meter </a:t>
            </a:r>
            <a:r>
              <a:rPr lang="en-US" dirty="0" err="1"/>
              <a:t>dari</a:t>
            </a:r>
            <a:r>
              <a:rPr lang="en-US" dirty="0"/>
              <a:t> </a:t>
            </a:r>
            <a:r>
              <a:rPr lang="en-US" dirty="0" err="1"/>
              <a:t>lantai</a:t>
            </a:r>
            <a:r>
              <a:rPr lang="en-US" dirty="0" smtClean="0"/>
              <a:t>.</a:t>
            </a:r>
          </a:p>
          <a:p>
            <a:pPr marL="548640" indent="-411480" eaLnBrk="1" fontAlgn="auto" hangingPunct="1">
              <a:spcAft>
                <a:spcPts val="0"/>
              </a:spcAft>
              <a:buClr>
                <a:schemeClr val="tx1">
                  <a:shade val="95000"/>
                </a:schemeClr>
              </a:buClr>
              <a:buFont typeface="Wingdings 2"/>
              <a:buChar char=""/>
              <a:defRPr/>
            </a:pPr>
            <a:r>
              <a:rPr lang="en-US" dirty="0" smtClean="0"/>
              <a:t> </a:t>
            </a:r>
            <a:r>
              <a:rPr lang="en-US" dirty="0" err="1" smtClean="0"/>
              <a:t>tata</a:t>
            </a:r>
            <a:r>
              <a:rPr lang="en-US" dirty="0" smtClean="0"/>
              <a:t> </a:t>
            </a:r>
            <a:r>
              <a:rPr lang="en-US" dirty="0" err="1" smtClean="0"/>
              <a:t>cara</a:t>
            </a:r>
            <a:r>
              <a:rPr lang="en-US" dirty="0" smtClean="0"/>
              <a:t> </a:t>
            </a:r>
            <a:r>
              <a:rPr lang="en-US" dirty="0" err="1" smtClean="0"/>
              <a:t>pengukuran</a:t>
            </a:r>
            <a:r>
              <a:rPr lang="en-US" dirty="0" smtClean="0"/>
              <a:t> :  </a:t>
            </a:r>
            <a:r>
              <a:rPr lang="en-US" dirty="0" err="1"/>
              <a:t>merapat</a:t>
            </a:r>
            <a:r>
              <a:rPr lang="en-US" dirty="0"/>
              <a:t> </a:t>
            </a:r>
            <a:r>
              <a:rPr lang="en-US" dirty="0" err="1"/>
              <a:t>tegak</a:t>
            </a:r>
            <a:r>
              <a:rPr lang="en-US" dirty="0"/>
              <a:t> di </a:t>
            </a:r>
            <a:r>
              <a:rPr lang="en-US" dirty="0" err="1"/>
              <a:t>tembok</a:t>
            </a:r>
            <a:r>
              <a:rPr lang="en-US" dirty="0"/>
              <a:t> </a:t>
            </a:r>
            <a:r>
              <a:rPr lang="en-US" dirty="0" err="1"/>
              <a:t>dan</a:t>
            </a:r>
            <a:r>
              <a:rPr lang="en-US" dirty="0"/>
              <a:t> </a:t>
            </a:r>
            <a:r>
              <a:rPr lang="en-US" dirty="0" err="1"/>
              <a:t>berada</a:t>
            </a:r>
            <a:r>
              <a:rPr lang="en-US" dirty="0"/>
              <a:t> </a:t>
            </a:r>
            <a:r>
              <a:rPr lang="en-US" dirty="0" err="1"/>
              <a:t>tepat</a:t>
            </a:r>
            <a:r>
              <a:rPr lang="en-US" dirty="0"/>
              <a:t> di </a:t>
            </a:r>
            <a:r>
              <a:rPr lang="en-US" dirty="0" err="1"/>
              <a:t>bawah</a:t>
            </a:r>
            <a:r>
              <a:rPr lang="en-US" dirty="0"/>
              <a:t> stature-meter</a:t>
            </a:r>
            <a:r>
              <a:rPr lang="en-US" dirty="0" smtClean="0"/>
              <a:t>.</a:t>
            </a:r>
          </a:p>
          <a:p>
            <a:pPr marL="548640" indent="-411480" eaLnBrk="1" fontAlgn="auto" hangingPunct="1">
              <a:spcAft>
                <a:spcPts val="0"/>
              </a:spcAft>
              <a:buClr>
                <a:schemeClr val="tx1">
                  <a:shade val="95000"/>
                </a:schemeClr>
              </a:buClr>
              <a:buFont typeface="Wingdings 2"/>
              <a:buChar char=""/>
              <a:defRPr/>
            </a:pPr>
            <a:r>
              <a:rPr lang="en-US" dirty="0" smtClean="0"/>
              <a:t> </a:t>
            </a:r>
            <a:r>
              <a:rPr lang="en-US" dirty="0" err="1"/>
              <a:t>Seorang</a:t>
            </a:r>
            <a:r>
              <a:rPr lang="en-US" dirty="0"/>
              <a:t> </a:t>
            </a:r>
            <a:r>
              <a:rPr lang="en-US" dirty="0" err="1"/>
              <a:t>asisten</a:t>
            </a:r>
            <a:r>
              <a:rPr lang="en-US" dirty="0"/>
              <a:t> </a:t>
            </a:r>
            <a:r>
              <a:rPr lang="en-US" dirty="0" err="1"/>
              <a:t>atau</a:t>
            </a:r>
            <a:r>
              <a:rPr lang="en-US" dirty="0"/>
              <a:t> </a:t>
            </a:r>
            <a:r>
              <a:rPr lang="en-US" dirty="0" err="1"/>
              <a:t>temannya</a:t>
            </a:r>
            <a:r>
              <a:rPr lang="en-US" dirty="0"/>
              <a:t> </a:t>
            </a:r>
            <a:r>
              <a:rPr lang="en-US" dirty="0" err="1"/>
              <a:t>akan</a:t>
            </a:r>
            <a:r>
              <a:rPr lang="en-US" dirty="0"/>
              <a:t> </a:t>
            </a:r>
            <a:r>
              <a:rPr lang="en-US" dirty="0" err="1"/>
              <a:t>menarik</a:t>
            </a:r>
            <a:r>
              <a:rPr lang="en-US" dirty="0"/>
              <a:t> </a:t>
            </a:r>
            <a:r>
              <a:rPr lang="en-US" dirty="0" err="1"/>
              <a:t>staturmeter</a:t>
            </a:r>
            <a:r>
              <a:rPr lang="en-US" dirty="0"/>
              <a:t> </a:t>
            </a:r>
            <a:r>
              <a:rPr lang="en-US" dirty="0" err="1"/>
              <a:t>hingga</a:t>
            </a:r>
            <a:r>
              <a:rPr lang="en-US" dirty="0"/>
              <a:t> pas </a:t>
            </a:r>
            <a:r>
              <a:rPr lang="en-US" dirty="0" err="1"/>
              <a:t>ubun-ubun</a:t>
            </a:r>
            <a:r>
              <a:rPr lang="en-US" dirty="0"/>
              <a:t> </a:t>
            </a:r>
            <a:r>
              <a:rPr lang="en-US" dirty="0" err="1"/>
              <a:t>kepala</a:t>
            </a:r>
            <a:r>
              <a:rPr lang="en-US" dirty="0" smtClean="0"/>
              <a:t>,</a:t>
            </a:r>
          </a:p>
          <a:p>
            <a:pPr marL="548640" indent="-411480" eaLnBrk="1" fontAlgn="auto" hangingPunct="1">
              <a:spcAft>
                <a:spcPts val="0"/>
              </a:spcAft>
              <a:buClr>
                <a:schemeClr val="tx1">
                  <a:shade val="95000"/>
                </a:schemeClr>
              </a:buClr>
              <a:buFont typeface="Wingdings 2"/>
              <a:buChar char=""/>
              <a:defRPr/>
            </a:pPr>
            <a:r>
              <a:rPr lang="en-US" dirty="0" smtClean="0"/>
              <a:t> </a:t>
            </a:r>
            <a:r>
              <a:rPr lang="en-US" dirty="0" err="1"/>
              <a:t>dan</a:t>
            </a:r>
            <a:r>
              <a:rPr lang="en-US" dirty="0"/>
              <a:t> </a:t>
            </a:r>
            <a:r>
              <a:rPr lang="en-US" dirty="0" err="1"/>
              <a:t>membaca</a:t>
            </a:r>
            <a:r>
              <a:rPr lang="en-US" dirty="0"/>
              <a:t> </a:t>
            </a:r>
            <a:r>
              <a:rPr lang="en-US" dirty="0" err="1"/>
              <a:t>hasil</a:t>
            </a:r>
            <a:r>
              <a:rPr lang="en-US" dirty="0"/>
              <a:t> </a:t>
            </a:r>
            <a:r>
              <a:rPr lang="en-US" dirty="0" err="1"/>
              <a:t>pengukuran</a:t>
            </a:r>
            <a:r>
              <a:rPr lang="en-US" dirty="0"/>
              <a:t> </a:t>
            </a:r>
            <a:r>
              <a:rPr lang="en-US" dirty="0" err="1"/>
              <a:t>pada</a:t>
            </a:r>
            <a:r>
              <a:rPr lang="en-US" dirty="0"/>
              <a:t> </a:t>
            </a:r>
            <a:r>
              <a:rPr lang="en-US" dirty="0" err="1"/>
              <a:t>jendela</a:t>
            </a:r>
            <a:r>
              <a:rPr lang="en-US" dirty="0"/>
              <a:t> micro-</a:t>
            </a:r>
            <a:r>
              <a:rPr lang="en-US" dirty="0" err="1"/>
              <a:t>toise</a:t>
            </a:r>
            <a:r>
              <a:rPr lang="en-US" dirty="0"/>
              <a:t> </a:t>
            </a:r>
            <a:r>
              <a:rPr lang="en-US" dirty="0" err="1"/>
              <a:t>yaitu</a:t>
            </a:r>
            <a:r>
              <a:rPr lang="en-US" dirty="0"/>
              <a:t> </a:t>
            </a:r>
            <a:r>
              <a:rPr lang="en-US" dirty="0" err="1"/>
              <a:t>berupa</a:t>
            </a:r>
            <a:r>
              <a:rPr lang="en-US" dirty="0"/>
              <a:t> </a:t>
            </a:r>
            <a:r>
              <a:rPr lang="en-US" dirty="0" err="1"/>
              <a:t>angka</a:t>
            </a:r>
            <a:r>
              <a:rPr lang="en-US" dirty="0"/>
              <a:t> </a:t>
            </a:r>
            <a:r>
              <a:rPr lang="en-US" dirty="0" err="1"/>
              <a:t>dalam</a:t>
            </a:r>
            <a:r>
              <a:rPr lang="en-US" dirty="0"/>
              <a:t> </a:t>
            </a:r>
            <a:r>
              <a:rPr lang="en-US" dirty="0" err="1"/>
              <a:t>satuan</a:t>
            </a:r>
            <a:r>
              <a:rPr lang="en-US" dirty="0"/>
              <a:t> </a:t>
            </a:r>
            <a:r>
              <a:rPr lang="en-US" dirty="0" smtClean="0"/>
              <a:t>centimeter.</a:t>
            </a:r>
            <a:endParaRPr lang="en-US" dirty="0"/>
          </a:p>
        </p:txBody>
      </p:sp>
    </p:spTree>
    <p:extLst>
      <p:ext uri="{BB962C8B-B14F-4D97-AF65-F5344CB8AC3E}">
        <p14:creationId xmlns:p14="http://schemas.microsoft.com/office/powerpoint/2010/main" val="7253383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TotalTime>
  <Words>929</Words>
  <Application>Microsoft Office PowerPoint</Application>
  <PresentationFormat>On-screen Show (4:3)</PresentationFormat>
  <Paragraphs>100</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Apex</vt:lpstr>
      <vt:lpstr>SR42 BMI TAPE</vt:lpstr>
      <vt:lpstr>BODY TAPE</vt:lpstr>
      <vt:lpstr>SENSITIFITAS DAN SPESIFIKASI  ALAT UKUR BERAT BADAN</vt:lpstr>
      <vt:lpstr>PARAMETER TINGGI BADAN</vt:lpstr>
      <vt:lpstr>PowerPoint Presentation</vt:lpstr>
      <vt:lpstr>PowerPoint Presentation</vt:lpstr>
      <vt:lpstr>PowerPoint Presentation</vt:lpstr>
      <vt:lpstr>SENSITIFITAS DAN SPESIFIKASI PARAMETER TINGGI BADAN</vt:lpstr>
      <vt:lpstr>ALAT UKUR TINGGI BADAN</vt:lpstr>
      <vt:lpstr>PowerPoint Presentation</vt:lpstr>
      <vt:lpstr>SENSITIFITAS DAN SPESIFIKASI  ALAT UKUR TINGGI BADAN</vt:lpstr>
      <vt:lpstr>PARAMETER LINGKAR KEPALA</vt:lpstr>
      <vt:lpstr>LINGKAR KEPALA</vt:lpstr>
      <vt:lpstr>LINGKAR KEPALA</vt:lpstr>
      <vt:lpstr>SENSITIFITAS DAN SPESIFIKASI PARAMETER LINGKAR KEPALA</vt:lpstr>
      <vt:lpstr>ALAT UKUR LINGKAR KEPALA</vt:lpstr>
      <vt:lpstr>LINGKAR KEPALA</vt:lpstr>
      <vt:lpstr>PowerPoint Presentation</vt:lpstr>
      <vt:lpstr>SENSITIFITAS DAN SPESIFIKASI  ALAT UKUR LINGKAR KEPALA</vt:lpstr>
      <vt:lpstr>PARAMETER  LINGKAR LENGAN ATAS ( LILA )</vt:lpstr>
      <vt:lpstr>LINGKAR LENGAN ATAS</vt:lpstr>
      <vt:lpstr>LINGKAR LENGAN ATAS</vt:lpstr>
      <vt:lpstr>SENSITIFITAS DAN SPESIFIKASI LINGKAR LENGAN ATAS</vt:lpstr>
      <vt:lpstr>ALAT UKUR  LINGKAR LENGAN ATAS</vt:lpstr>
      <vt:lpstr>PowerPoint Presentation</vt:lpstr>
      <vt:lpstr>SENSITIFITAS DAN SPESIFIKASI  ALAT UKUR  LINGKAR LENGAN ATAS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SR42 BMI TAPE</dc:title>
  <dc:creator>atina</dc:creator>
  <cp:lastModifiedBy>atina</cp:lastModifiedBy>
  <cp:revision>1</cp:revision>
  <dcterms:created xsi:type="dcterms:W3CDTF">2013-10-09T23:20:49Z</dcterms:created>
  <dcterms:modified xsi:type="dcterms:W3CDTF">2013-10-09T23:22:31Z</dcterms:modified>
</cp:coreProperties>
</file>