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5" r:id="rId5"/>
    <p:sldMasterId id="2147483737" r:id="rId6"/>
    <p:sldMasterId id="2147483749" r:id="rId7"/>
  </p:sldMasterIdLst>
  <p:sldIdLst>
    <p:sldId id="256" r:id="rId8"/>
    <p:sldId id="257" r:id="rId9"/>
    <p:sldId id="277" r:id="rId10"/>
    <p:sldId id="275" r:id="rId11"/>
    <p:sldId id="280" r:id="rId12"/>
    <p:sldId id="278" r:id="rId13"/>
    <p:sldId id="279" r:id="rId14"/>
    <p:sldId id="281" r:id="rId15"/>
    <p:sldId id="276" r:id="rId16"/>
    <p:sldId id="265" r:id="rId17"/>
    <p:sldId id="262" r:id="rId18"/>
    <p:sldId id="264" r:id="rId19"/>
    <p:sldId id="260" r:id="rId20"/>
    <p:sldId id="261" r:id="rId21"/>
    <p:sldId id="259" r:id="rId22"/>
    <p:sldId id="269" r:id="rId23"/>
    <p:sldId id="268" r:id="rId24"/>
    <p:sldId id="270" r:id="rId25"/>
    <p:sldId id="282" r:id="rId26"/>
    <p:sldId id="271" r:id="rId27"/>
    <p:sldId id="272" r:id="rId28"/>
    <p:sldId id="299" r:id="rId29"/>
    <p:sldId id="273" r:id="rId30"/>
    <p:sldId id="303" r:id="rId31"/>
    <p:sldId id="304" r:id="rId32"/>
    <p:sldId id="290" r:id="rId33"/>
    <p:sldId id="302" r:id="rId34"/>
    <p:sldId id="301" r:id="rId35"/>
    <p:sldId id="292" r:id="rId36"/>
    <p:sldId id="298" r:id="rId37"/>
    <p:sldId id="308" r:id="rId38"/>
    <p:sldId id="287" r:id="rId39"/>
    <p:sldId id="300" r:id="rId40"/>
    <p:sldId id="291" r:id="rId41"/>
    <p:sldId id="294" r:id="rId42"/>
    <p:sldId id="306" r:id="rId43"/>
    <p:sldId id="305" r:id="rId44"/>
    <p:sldId id="307" r:id="rId45"/>
    <p:sldId id="293" r:id="rId46"/>
    <p:sldId id="295" r:id="rId47"/>
    <p:sldId id="309" r:id="rId48"/>
    <p:sldId id="288" r:id="rId49"/>
    <p:sldId id="296" r:id="rId50"/>
    <p:sldId id="310" r:id="rId51"/>
    <p:sldId id="311" r:id="rId52"/>
    <p:sldId id="289" r:id="rId53"/>
    <p:sldId id="297" r:id="rId54"/>
    <p:sldId id="312" r:id="rId5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7EE2E-D0E8-4F01-8668-CF23CB1754E6}" type="datetimeFigureOut">
              <a:rPr lang="id-ID" smtClean="0"/>
              <a:pPr/>
              <a:t>11/05/2014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7EE2E-D0E8-4F01-8668-CF23CB1754E6}" type="datetimeFigureOut">
              <a:rPr lang="id-ID" smtClean="0"/>
              <a:pPr/>
              <a:t>11/05/2014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7EE2E-D0E8-4F01-8668-CF23CB1754E6}" type="datetimeFigureOut">
              <a:rPr lang="id-ID" smtClean="0"/>
              <a:pPr/>
              <a:t>11/05/2014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3997A-6511-4185-9625-0D55A0D00FD6}" type="datetimeFigureOut">
              <a:rPr lang="en-US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373FA-EEC3-4FE7-B8F5-92DDE06BC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7B037-5AE4-4A9D-9BED-7C9F5929E7D8}" type="datetimeFigureOut">
              <a:rPr lang="en-US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FBA6C-1549-4EA7-B532-4899A8423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4F857-24A4-490D-B4C8-3E682F3205B9}" type="datetimeFigureOut">
              <a:rPr lang="en-US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691AE-BC85-4664-A92F-8169DCDB29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333DBD-6D01-43C3-962F-C401FF1C0578}" type="datetimeFigureOut">
              <a:rPr lang="en-US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B2DD1-E0CA-4EE1-B1B6-D0B6C5373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ED285-8946-441B-8169-03387B97C6C4}" type="datetimeFigureOut">
              <a:rPr lang="en-US"/>
              <a:pPr/>
              <a:t>5/11/2014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3ACD8-AF7C-4EEC-BF34-36F107787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640E70-43AB-4363-A9BF-EDA001EA38E7}" type="datetimeFigureOut">
              <a:rPr lang="en-US"/>
              <a:pPr/>
              <a:t>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029E1-D443-40A2-BD51-85DD180B5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CAEEF1-5FF7-4FAC-AC70-2E7517E7AC43}" type="datetimeFigureOut">
              <a:rPr lang="en-US"/>
              <a:pPr/>
              <a:t>5/11/2014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B2FDB-4D20-4764-9E96-5AAAC6E11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44C7F1-412B-4119-A120-A825BEAE4F0F}" type="datetimeFigureOut">
              <a:rPr lang="en-US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8BE67-35D7-4430-BBC9-9BAC66DD58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7EE2E-D0E8-4F01-8668-CF23CB1754E6}" type="datetimeFigureOut">
              <a:rPr lang="id-ID" smtClean="0"/>
              <a:pPr/>
              <a:t>11/05/2014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EF37-BAD4-4FFD-8C32-FBBAD25F2EB1}" type="datetimeFigureOut">
              <a:rPr lang="en-US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F27B4-4C8F-4908-A4A0-4428DAFC76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9E610C-2D7E-48A8-BF8B-63B983796203}" type="datetimeFigureOut">
              <a:rPr lang="en-US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E9D8C-2E05-4A8C-8F42-E14CAA4AA8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1DF0F5-B0C4-483D-B8D3-C971457841B6}" type="datetimeFigureOut">
              <a:rPr lang="en-US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8FAA2-4281-4CAB-9881-644777C38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634243-07C6-4359-AFBC-4E8F4FF983D0}" type="datetimeFigureOut">
              <a:rPr lang="en-US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860F3-1BE7-4B33-9DB2-6A95DCB596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4FB82-C86C-498C-9148-6E64B12649BA}" type="datetimeFigureOut">
              <a:rPr lang="en-US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01957-F702-4A1F-B08C-C8303505B7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60878C-A3D9-4DA8-8323-B3B034771E56}" type="datetimeFigureOut">
              <a:rPr lang="en-US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47400-567A-4605-89AC-9EED62CA54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DF7717-9C65-453D-9E0E-CA46A03C13C1}" type="datetimeFigureOut">
              <a:rPr lang="en-US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C7218-21A2-4A8D-93C3-B962FA6A51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2BD90-E317-4D42-8A42-4C0EEB20245D}" type="datetimeFigureOut">
              <a:rPr lang="en-US"/>
              <a:pPr/>
              <a:t>5/11/2014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9EC1C-619D-4CD3-A612-D7D27844AF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685CC0-6B5A-49B1-B7F1-D4567522869A}" type="datetimeFigureOut">
              <a:rPr lang="en-US"/>
              <a:pPr/>
              <a:t>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64F3E-CB78-466D-81E4-1135DF86B1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5705E-8E22-4A8D-A832-9B1DF7CBD3EC}" type="datetimeFigureOut">
              <a:rPr lang="en-US"/>
              <a:pPr/>
              <a:t>5/11/2014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24B89-AC31-4C4A-B10D-E380B84AD3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7EE2E-D0E8-4F01-8668-CF23CB1754E6}" type="datetimeFigureOut">
              <a:rPr lang="id-ID" smtClean="0"/>
              <a:pPr/>
              <a:t>11/05/2014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94E066-7948-4606-91C5-7359C308DD33}" type="datetimeFigureOut">
              <a:rPr lang="en-US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DAB3B-C830-456F-B3CE-A054582B27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9FDF27-9C48-4867-AA3C-FFEB44590A11}" type="datetimeFigureOut">
              <a:rPr lang="en-US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F2944-3B79-4192-A286-68F7D7F8F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E01126-A801-4388-AA5F-6EC55565CE92}" type="datetimeFigureOut">
              <a:rPr lang="en-US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516A6-2C53-44D3-AEFC-A825F0E330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E30573-0380-42E7-BB55-B2964A092782}" type="datetimeFigureOut">
              <a:rPr lang="en-US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6641F-6832-4847-A8FB-C94419137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152400"/>
            <a:ext cx="10398265" cy="7155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600" y="957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2000"/>
            </a:lvl2pPr>
            <a:lvl3pPr marL="10874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800"/>
            </a:lvl3pPr>
            <a:lvl4pPr marL="1541463" indent="-16986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600"/>
            </a:lvl4pPr>
            <a:lvl5pPr marL="20018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id-ID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81000" y="3130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1000" y="1711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81000" y="2421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1000" y="376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81000" y="4478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81000" y="525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048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048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7EE2E-D0E8-4F01-8668-CF23CB1754E6}" type="datetimeFigureOut">
              <a:rPr lang="id-ID" smtClean="0"/>
              <a:pPr/>
              <a:t>11/05/2014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4478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7526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1752601"/>
            <a:ext cx="4041775" cy="4068763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0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1800"/>
            </a:lvl3pPr>
            <a:lvl4pPr>
              <a:buClr>
                <a:schemeClr val="bg1">
                  <a:lumMod val="95000"/>
                </a:schemeClr>
              </a:buClr>
              <a:defRPr sz="1600"/>
            </a:lvl4pPr>
            <a:lvl5pPr>
              <a:buClr>
                <a:schemeClr val="bg1">
                  <a:lumMod val="9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14478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762000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B97EE2E-D0E8-4F01-8668-CF23CB1754E6}" type="datetimeFigureOut">
              <a:rPr lang="id-ID" smtClean="0"/>
              <a:pPr/>
              <a:t>11/05/2014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7EE2E-D0E8-4F01-8668-CF23CB1754E6}" type="datetimeFigureOut">
              <a:rPr lang="id-ID" smtClean="0"/>
              <a:pPr/>
              <a:t>11/05/2014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7EE2E-D0E8-4F01-8668-CF23CB1754E6}" type="datetimeFigureOut">
              <a:rPr lang="id-ID" smtClean="0"/>
              <a:pPr/>
              <a:t>11/05/2014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E2E-D0E8-4F01-8668-CF23CB1754E6}" type="datetimeFigureOut">
              <a:rPr lang="id-ID" smtClean="0"/>
              <a:pPr/>
              <a:t>11/05/2014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7EE2E-D0E8-4F01-8668-CF23CB1754E6}" type="datetimeFigureOut">
              <a:rPr lang="id-ID" smtClean="0"/>
              <a:pPr/>
              <a:t>11/05/2014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7EE2E-D0E8-4F01-8668-CF23CB1754E6}" type="datetimeFigureOut">
              <a:rPr lang="id-ID" smtClean="0"/>
              <a:pPr/>
              <a:t>11/05/2014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E2E-D0E8-4F01-8668-CF23CB1754E6}" type="datetimeFigureOut">
              <a:rPr lang="id-ID" smtClean="0"/>
              <a:pPr/>
              <a:t>11/05/2014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7EE2E-D0E8-4F01-8668-CF23CB1754E6}" type="datetimeFigureOut">
              <a:rPr lang="id-ID" smtClean="0"/>
              <a:pPr/>
              <a:t>11/05/2014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E2E-D0E8-4F01-8668-CF23CB1754E6}" type="datetimeFigureOut">
              <a:rPr lang="id-ID" smtClean="0"/>
              <a:pPr/>
              <a:t>11/05/2014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7EE2E-D0E8-4F01-8668-CF23CB1754E6}" type="datetimeFigureOut">
              <a:rPr lang="id-ID" smtClean="0"/>
              <a:pPr/>
              <a:t>11/05/2014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205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fld id="{AB97EE2E-D0E8-4F01-8668-CF23CB1754E6}" type="datetimeFigureOut">
              <a:rPr lang="id-ID" smtClean="0"/>
              <a:pPr/>
              <a:t>11/05/2014</a:t>
            </a:fld>
            <a:endParaRPr lang="id-ID"/>
          </a:p>
        </p:txBody>
      </p:sp>
      <p:sp>
        <p:nvSpPr>
          <p:cNvPr id="205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205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fld id="{0C86A2CD-FA11-4029-88AC-E13D7562C21A}" type="datetimeFigureOut">
              <a:rPr lang="en-US"/>
              <a:pPr/>
              <a:t>5/11/2014</a:t>
            </a:fld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fld id="{2464FFBA-AE9C-42BA-AE54-0B07B94F83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B0B378DC-1D74-46A0-A4AF-3F2590426917}" type="datetimeFigureOut">
              <a:rPr lang="en-US"/>
              <a:pPr/>
              <a:t>5/11/2014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C41A47AA-17C1-458B-A325-3FF195A5F3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00" y="8083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id-ID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914400" rtl="0" eaLnBrk="1" latinLnBrk="0" hangingPunct="1">
        <a:spcBef>
          <a:spcPct val="0"/>
        </a:spcBef>
        <a:buClr>
          <a:schemeClr val="bg1">
            <a:lumMod val="95000"/>
          </a:schemeClr>
        </a:buClr>
        <a:buFont typeface="Arial" pitchFamily="34" charset="0"/>
        <a:buChar char="•"/>
        <a:defRPr sz="3600" b="1" kern="1200" baseline="0">
          <a:solidFill>
            <a:schemeClr val="bg1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97EE2E-D0E8-4F01-8668-CF23CB1754E6}" type="datetimeFigureOut">
              <a:rPr lang="id-ID" smtClean="0"/>
              <a:pPr/>
              <a:t>11/05/2014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97EE2E-D0E8-4F01-8668-CF23CB1754E6}" type="datetimeFigureOut">
              <a:rPr lang="id-ID" smtClean="0"/>
              <a:pPr/>
              <a:t>11/05/2014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97EE2E-D0E8-4F01-8668-CF23CB1754E6}" type="datetimeFigureOut">
              <a:rPr lang="id-ID" smtClean="0"/>
              <a:pPr/>
              <a:t>11/05/2014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EFB536-D180-45BB-AEBF-3DD7F622CEA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1.jpeg"/><Relationship Id="rId7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5.jpeg"/><Relationship Id="rId5" Type="http://schemas.openxmlformats.org/officeDocument/2006/relationships/image" Target="../media/image21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2100277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TEKNIK PENGAMBILAN SAMPEL AIR PERMUKAAN DAN PERPIPAAN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1832" y="5786454"/>
            <a:ext cx="5772168" cy="857232"/>
          </a:xfrm>
        </p:spPr>
        <p:txBody>
          <a:bodyPr/>
          <a:lstStyle/>
          <a:p>
            <a:r>
              <a:rPr lang="id-ID" dirty="0" smtClean="0"/>
              <a:t>KELOMPOK B7 KESLING</a:t>
            </a:r>
            <a:endParaRPr lang="en-US" dirty="0" smtClean="0"/>
          </a:p>
          <a:p>
            <a:r>
              <a:rPr lang="en-US" dirty="0" smtClean="0"/>
              <a:t>IKMA 2011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24" y="928670"/>
            <a:ext cx="7429552" cy="48831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err="1" smtClean="0"/>
              <a:t>Lokasi</a:t>
            </a:r>
            <a:r>
              <a:rPr lang="en-US" sz="3200" dirty="0" smtClean="0"/>
              <a:t> : </a:t>
            </a:r>
          </a:p>
          <a:p>
            <a:pPr>
              <a:buNone/>
            </a:pPr>
            <a:r>
              <a:rPr lang="en-US" sz="3200" dirty="0" smtClean="0"/>
              <a:t>Sungai </a:t>
            </a:r>
            <a:r>
              <a:rPr lang="en-US" sz="3200" dirty="0" err="1" smtClean="0"/>
              <a:t>Kalimas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Jalan</a:t>
            </a:r>
            <a:r>
              <a:rPr lang="en-US" sz="3200" dirty="0" smtClean="0"/>
              <a:t> </a:t>
            </a:r>
            <a:r>
              <a:rPr lang="en-US" sz="3200" dirty="0" err="1" smtClean="0"/>
              <a:t>Pemuda</a:t>
            </a:r>
            <a:r>
              <a:rPr lang="en-US" sz="3200" dirty="0" smtClean="0"/>
              <a:t> </a:t>
            </a:r>
            <a:r>
              <a:rPr lang="en-US" sz="3200" dirty="0" smtClean="0"/>
              <a:t>Surabaya (</a:t>
            </a:r>
            <a:r>
              <a:rPr lang="en-US" sz="3200" dirty="0" err="1" smtClean="0"/>
              <a:t>Pinggir</a:t>
            </a:r>
            <a:r>
              <a:rPr lang="en-US" sz="3200" dirty="0" smtClean="0"/>
              <a:t> </a:t>
            </a:r>
            <a:r>
              <a:rPr lang="en-US" sz="3200" dirty="0" err="1" smtClean="0"/>
              <a:t>Monkasel</a:t>
            </a:r>
            <a:r>
              <a:rPr lang="en-US" sz="3200" dirty="0" smtClean="0"/>
              <a:t>).</a:t>
            </a:r>
          </a:p>
          <a:p>
            <a:pPr>
              <a:buNone/>
            </a:pPr>
            <a:r>
              <a:rPr lang="en-US" sz="3200" dirty="0" smtClean="0"/>
              <a:t>  </a:t>
            </a:r>
          </a:p>
          <a:p>
            <a:pPr>
              <a:buNone/>
            </a:pPr>
            <a:r>
              <a:rPr lang="en-US" sz="3200" dirty="0" err="1" smtClean="0"/>
              <a:t>Hari</a:t>
            </a:r>
            <a:r>
              <a:rPr lang="en-US" sz="3200" dirty="0" smtClean="0"/>
              <a:t>, </a:t>
            </a:r>
            <a:r>
              <a:rPr lang="en-US" sz="3200" dirty="0" err="1" smtClean="0"/>
              <a:t>Tanggal</a:t>
            </a:r>
            <a:r>
              <a:rPr lang="en-US" sz="3200" dirty="0" smtClean="0"/>
              <a:t> :</a:t>
            </a:r>
          </a:p>
          <a:p>
            <a:pPr>
              <a:buNone/>
            </a:pPr>
            <a:r>
              <a:rPr lang="en-US" sz="3200" dirty="0" err="1" smtClean="0"/>
              <a:t>Jumat</a:t>
            </a:r>
            <a:r>
              <a:rPr lang="en-US" sz="3200" dirty="0" smtClean="0"/>
              <a:t>,  04 April 2014.</a:t>
            </a:r>
          </a:p>
          <a:p>
            <a:pPr>
              <a:buNone/>
            </a:pPr>
            <a:endParaRPr lang="en-US" sz="3200" dirty="0"/>
          </a:p>
          <a:p>
            <a:pPr>
              <a:buNone/>
            </a:pPr>
            <a:r>
              <a:rPr lang="en-US" sz="3200" dirty="0" err="1" smtClean="0"/>
              <a:t>Pukul</a:t>
            </a:r>
            <a:r>
              <a:rPr lang="en-US" sz="3200" dirty="0" smtClean="0"/>
              <a:t> 12.55 WIB</a:t>
            </a:r>
            <a:endParaRPr lang="id-ID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015186" cy="939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rgbClr val="002060"/>
                </a:solidFill>
                <a:latin typeface="Adobe Caslon Pro Bold" pitchFamily="18" charset="0"/>
              </a:rPr>
              <a:t>Alat</a:t>
            </a:r>
            <a:r>
              <a:rPr lang="en-US" dirty="0" smtClean="0">
                <a:solidFill>
                  <a:srgbClr val="002060"/>
                </a:solidFill>
                <a:latin typeface="Adobe Caslon Pro Bold" pitchFamily="18" charset="0"/>
              </a:rPr>
              <a:t> </a:t>
            </a:r>
            <a:endParaRPr lang="id-ID" dirty="0">
              <a:solidFill>
                <a:srgbClr val="002060"/>
              </a:solidFill>
              <a:latin typeface="Adobe Caslon Pro Bold" pitchFamily="18" charset="0"/>
            </a:endParaRPr>
          </a:p>
        </p:txBody>
      </p:sp>
      <p:pic>
        <p:nvPicPr>
          <p:cNvPr id="1026" name="Picture 2" descr="H:\foto prak. kesling\IMG_0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071810"/>
            <a:ext cx="2000264" cy="1428760"/>
          </a:xfrm>
          <a:prstGeom prst="rect">
            <a:avLst/>
          </a:prstGeom>
          <a:noFill/>
        </p:spPr>
      </p:pic>
      <p:pic>
        <p:nvPicPr>
          <p:cNvPr id="1027" name="Picture 3" descr="H:\foto prak. kesling\IMG_0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214422"/>
            <a:ext cx="1232306" cy="1643074"/>
          </a:xfrm>
          <a:prstGeom prst="rect">
            <a:avLst/>
          </a:prstGeom>
          <a:noFill/>
        </p:spPr>
      </p:pic>
      <p:pic>
        <p:nvPicPr>
          <p:cNvPr id="1028" name="Picture 4" descr="H:\foto prak. kesling\IMG_09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214422"/>
            <a:ext cx="1928826" cy="1576390"/>
          </a:xfrm>
          <a:prstGeom prst="rect">
            <a:avLst/>
          </a:prstGeom>
          <a:noFill/>
        </p:spPr>
      </p:pic>
      <p:pic>
        <p:nvPicPr>
          <p:cNvPr id="1029" name="Picture 5" descr="H:\foto prak. kesling\IMG_09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214422"/>
            <a:ext cx="1887540" cy="1576390"/>
          </a:xfrm>
          <a:prstGeom prst="rect">
            <a:avLst/>
          </a:prstGeom>
          <a:noFill/>
        </p:spPr>
      </p:pic>
      <p:pic>
        <p:nvPicPr>
          <p:cNvPr id="1030" name="Picture 6" descr="H:\foto prak. kesling\IMG_09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1214422"/>
            <a:ext cx="1214446" cy="1619261"/>
          </a:xfrm>
          <a:prstGeom prst="rect">
            <a:avLst/>
          </a:prstGeom>
          <a:noFill/>
        </p:spPr>
      </p:pic>
      <p:pic>
        <p:nvPicPr>
          <p:cNvPr id="1031" name="Picture 7" descr="H:\foto prak. kesling\IMG_09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000372"/>
            <a:ext cx="2000264" cy="1500198"/>
          </a:xfrm>
          <a:prstGeom prst="rect">
            <a:avLst/>
          </a:prstGeom>
          <a:noFill/>
        </p:spPr>
      </p:pic>
      <p:pic>
        <p:nvPicPr>
          <p:cNvPr id="1032" name="Picture 8" descr="H:\foto prak. kesling\IMG_09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4786322"/>
            <a:ext cx="2101854" cy="1576390"/>
          </a:xfrm>
          <a:prstGeom prst="rect">
            <a:avLst/>
          </a:prstGeom>
          <a:noFill/>
        </p:spPr>
      </p:pic>
      <p:pic>
        <p:nvPicPr>
          <p:cNvPr id="1033" name="Picture 9" descr="H:\foto prak. kesling\IMG_094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1214423"/>
            <a:ext cx="1285884" cy="1714512"/>
          </a:xfrm>
          <a:prstGeom prst="rect">
            <a:avLst/>
          </a:prstGeom>
          <a:noFill/>
        </p:spPr>
      </p:pic>
      <p:pic>
        <p:nvPicPr>
          <p:cNvPr id="1034" name="Picture 10" descr="H:\foto prak. kesling\IMG_096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4786322"/>
            <a:ext cx="2101854" cy="1576390"/>
          </a:xfrm>
          <a:prstGeom prst="rect">
            <a:avLst/>
          </a:prstGeom>
          <a:noFill/>
        </p:spPr>
      </p:pic>
      <p:pic>
        <p:nvPicPr>
          <p:cNvPr id="1035" name="Picture 11" descr="H:\foto prak. kesling\IMG_096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3071810"/>
            <a:ext cx="2101854" cy="1428760"/>
          </a:xfrm>
          <a:prstGeom prst="rect">
            <a:avLst/>
          </a:prstGeom>
          <a:noFill/>
        </p:spPr>
      </p:pic>
      <p:pic>
        <p:nvPicPr>
          <p:cNvPr id="1036" name="Picture 12" descr="H:\foto prak. kesling\IMG_097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16" y="3071809"/>
            <a:ext cx="1928826" cy="1446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48690" cy="639763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en-US" sz="4400" dirty="0" err="1" smtClean="0">
                <a:solidFill>
                  <a:srgbClr val="002060"/>
                </a:solidFill>
                <a:latin typeface="Adobe Caslon Pro Bold" pitchFamily="18" charset="0"/>
              </a:rPr>
              <a:t>Bahan</a:t>
            </a:r>
            <a:endParaRPr lang="id-ID" sz="4400" dirty="0">
              <a:solidFill>
                <a:srgbClr val="002060"/>
              </a:solidFill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643998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Air </a:t>
            </a:r>
            <a:r>
              <a:rPr lang="en-US" dirty="0" err="1" smtClean="0"/>
              <a:t>Badan</a:t>
            </a:r>
            <a:r>
              <a:rPr lang="en-US" dirty="0" smtClean="0"/>
              <a:t> Air Kali </a:t>
            </a:r>
            <a:r>
              <a:rPr lang="en-US" dirty="0" err="1" smtClean="0"/>
              <a:t>Mas</a:t>
            </a:r>
            <a:r>
              <a:rPr lang="en-US" dirty="0" smtClean="0"/>
              <a:t> Surabaya (</a:t>
            </a:r>
            <a:r>
              <a:rPr lang="en-US" dirty="0" err="1" smtClean="0"/>
              <a:t>Pinggir</a:t>
            </a:r>
            <a:r>
              <a:rPr lang="en-US" dirty="0" smtClean="0"/>
              <a:t> </a:t>
            </a:r>
            <a:r>
              <a:rPr lang="en-US" dirty="0" err="1" smtClean="0"/>
              <a:t>Monkasel</a:t>
            </a:r>
            <a:r>
              <a:rPr lang="en-US" dirty="0" smtClean="0"/>
              <a:t>)</a:t>
            </a:r>
            <a:endParaRPr lang="id-ID" dirty="0"/>
          </a:p>
        </p:txBody>
      </p:sp>
      <p:pic>
        <p:nvPicPr>
          <p:cNvPr id="2050" name="Picture 2" descr="H:\foto prak. kesling\IMG_09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85992"/>
            <a:ext cx="5143536" cy="38576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214554"/>
            <a:ext cx="8229600" cy="1643066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Video </a:t>
            </a:r>
            <a:r>
              <a:rPr lang="en-US" b="1" dirty="0" err="1" smtClean="0">
                <a:solidFill>
                  <a:schemeClr val="tx1"/>
                </a:solidFill>
              </a:rPr>
              <a:t>Teknik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Pengambilan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Sampel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Air </a:t>
            </a:r>
            <a:r>
              <a:rPr lang="en-US" b="1" dirty="0" err="1" smtClean="0">
                <a:solidFill>
                  <a:schemeClr val="tx1"/>
                </a:solidFill>
              </a:rPr>
              <a:t>Permukaan</a:t>
            </a:r>
            <a:endParaRPr lang="id-ID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0034" y="2000248"/>
            <a:ext cx="8229600" cy="1428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TEKNIK PENGAMBILAN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SAMPEL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AIR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Handwriting" pitchFamily="66" charset="0"/>
                <a:ea typeface="+mj-ea"/>
                <a:cs typeface="+mj-cs"/>
              </a:rPr>
              <a:t>PERPIPAAN</a:t>
            </a:r>
            <a:endParaRPr kumimoji="0" lang="id-ID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Handwriting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err="1" smtClean="0"/>
              <a:t>Lokasi</a:t>
            </a:r>
            <a:r>
              <a:rPr lang="en-US" sz="3200" dirty="0" smtClean="0"/>
              <a:t> :</a:t>
            </a:r>
          </a:p>
          <a:p>
            <a:pPr>
              <a:buNone/>
            </a:pPr>
            <a:r>
              <a:rPr lang="en-US" sz="3200" dirty="0"/>
              <a:t>	</a:t>
            </a:r>
            <a:r>
              <a:rPr lang="en-US" sz="3200" dirty="0" err="1" smtClean="0"/>
              <a:t>Pipa</a:t>
            </a:r>
            <a:r>
              <a:rPr lang="en-US" sz="3200" dirty="0" smtClean="0"/>
              <a:t> PDAM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Rumah</a:t>
            </a:r>
            <a:r>
              <a:rPr lang="en-US" sz="3200" dirty="0" smtClean="0"/>
              <a:t> </a:t>
            </a:r>
            <a:r>
              <a:rPr lang="en-US" sz="3200" dirty="0" err="1" smtClean="0"/>
              <a:t>Jalan</a:t>
            </a:r>
            <a:r>
              <a:rPr lang="en-US" sz="3200" dirty="0" smtClean="0"/>
              <a:t> </a:t>
            </a:r>
            <a:r>
              <a:rPr lang="en-US" sz="3200" dirty="0" err="1" smtClean="0"/>
              <a:t>Simpang</a:t>
            </a:r>
            <a:r>
              <a:rPr lang="en-US" sz="3200" dirty="0" smtClean="0"/>
              <a:t> </a:t>
            </a:r>
            <a:r>
              <a:rPr lang="en-US" sz="3200" dirty="0" err="1" smtClean="0"/>
              <a:t>Darmo</a:t>
            </a:r>
            <a:r>
              <a:rPr lang="en-US" sz="3200" dirty="0" smtClean="0"/>
              <a:t> </a:t>
            </a:r>
            <a:r>
              <a:rPr lang="en-US" sz="3200" dirty="0" err="1" smtClean="0"/>
              <a:t>Permai</a:t>
            </a:r>
            <a:r>
              <a:rPr lang="en-US" sz="3200" dirty="0" smtClean="0"/>
              <a:t> Selatan </a:t>
            </a:r>
            <a:r>
              <a:rPr lang="en-US" sz="3200" dirty="0" err="1" smtClean="0"/>
              <a:t>gg</a:t>
            </a:r>
            <a:r>
              <a:rPr lang="en-US" sz="3200" dirty="0" smtClean="0"/>
              <a:t> 7/100, Surabaya.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err="1" smtClean="0"/>
              <a:t>Hari</a:t>
            </a:r>
            <a:r>
              <a:rPr lang="en-US" sz="3200" dirty="0" smtClean="0"/>
              <a:t>, </a:t>
            </a:r>
            <a:r>
              <a:rPr lang="en-US" sz="3200" dirty="0" err="1" smtClean="0"/>
              <a:t>Tanggal</a:t>
            </a:r>
            <a:r>
              <a:rPr lang="en-US" sz="3200" dirty="0" smtClean="0"/>
              <a:t> :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Senin</a:t>
            </a:r>
            <a:r>
              <a:rPr lang="en-US" sz="3200" dirty="0" smtClean="0"/>
              <a:t>, 07 April 2014</a:t>
            </a:r>
            <a:r>
              <a:rPr lang="en-US" sz="3200" dirty="0" smtClean="0"/>
              <a:t>.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err="1" smtClean="0"/>
              <a:t>Pukul</a:t>
            </a:r>
            <a:r>
              <a:rPr lang="en-US" sz="3200" dirty="0" smtClean="0"/>
              <a:t> 15.10 WIB</a:t>
            </a:r>
            <a:endParaRPr lang="id-ID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6397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rgbClr val="002060"/>
                </a:solidFill>
                <a:latin typeface="Adobe Caslon Pro Bold" pitchFamily="18" charset="0"/>
              </a:rPr>
              <a:t>Alat</a:t>
            </a:r>
            <a:r>
              <a:rPr lang="en-US" dirty="0" smtClean="0">
                <a:solidFill>
                  <a:srgbClr val="002060"/>
                </a:solidFill>
                <a:latin typeface="Adobe Caslon Pro Bold" pitchFamily="18" charset="0"/>
              </a:rPr>
              <a:t> </a:t>
            </a:r>
            <a:endParaRPr lang="id-ID" dirty="0">
              <a:solidFill>
                <a:srgbClr val="002060"/>
              </a:solidFill>
              <a:latin typeface="Adobe Caslon Pro Bold" pitchFamily="18" charset="0"/>
            </a:endParaRPr>
          </a:p>
        </p:txBody>
      </p:sp>
      <p:pic>
        <p:nvPicPr>
          <p:cNvPr id="1027" name="Picture 3" descr="H:\foto prak. kesling\IMG_0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14488"/>
            <a:ext cx="1232306" cy="1643074"/>
          </a:xfrm>
          <a:prstGeom prst="rect">
            <a:avLst/>
          </a:prstGeom>
          <a:noFill/>
        </p:spPr>
      </p:pic>
      <p:pic>
        <p:nvPicPr>
          <p:cNvPr id="1028" name="Picture 4" descr="H:\foto prak. kesling\IMG_0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714488"/>
            <a:ext cx="2101854" cy="1576390"/>
          </a:xfrm>
          <a:prstGeom prst="rect">
            <a:avLst/>
          </a:prstGeom>
          <a:noFill/>
        </p:spPr>
      </p:pic>
      <p:pic>
        <p:nvPicPr>
          <p:cNvPr id="1030" name="Picture 6" descr="H:\foto prak. kesling\IMG_09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714488"/>
            <a:ext cx="1214446" cy="1619261"/>
          </a:xfrm>
          <a:prstGeom prst="rect">
            <a:avLst/>
          </a:prstGeom>
          <a:noFill/>
        </p:spPr>
      </p:pic>
      <p:pic>
        <p:nvPicPr>
          <p:cNvPr id="1031" name="Picture 7" descr="H:\foto prak. kesling\IMG_09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357694"/>
            <a:ext cx="2071702" cy="1500198"/>
          </a:xfrm>
          <a:prstGeom prst="rect">
            <a:avLst/>
          </a:prstGeom>
          <a:noFill/>
        </p:spPr>
      </p:pic>
      <p:pic>
        <p:nvPicPr>
          <p:cNvPr id="1032" name="Picture 8" descr="H:\foto prak. kesling\IMG_09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286256"/>
            <a:ext cx="2101854" cy="1576390"/>
          </a:xfrm>
          <a:prstGeom prst="rect">
            <a:avLst/>
          </a:prstGeom>
          <a:noFill/>
        </p:spPr>
      </p:pic>
      <p:pic>
        <p:nvPicPr>
          <p:cNvPr id="1033" name="Picture 9" descr="H:\foto prak. kesling\IMG_09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1714488"/>
            <a:ext cx="1285884" cy="1714512"/>
          </a:xfrm>
          <a:prstGeom prst="rect">
            <a:avLst/>
          </a:prstGeom>
          <a:noFill/>
        </p:spPr>
      </p:pic>
      <p:pic>
        <p:nvPicPr>
          <p:cNvPr id="1036" name="Picture 12" descr="H:\foto prak. kesling\IMG_097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69" y="4286256"/>
            <a:ext cx="2000265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82639"/>
          </a:xfrm>
        </p:spPr>
        <p:txBody>
          <a:bodyPr/>
          <a:lstStyle/>
          <a:p>
            <a:pPr algn="ctr">
              <a:buNone/>
            </a:pPr>
            <a:r>
              <a:rPr lang="en-US" sz="4000" dirty="0" err="1" smtClean="0">
                <a:solidFill>
                  <a:srgbClr val="002060"/>
                </a:solidFill>
                <a:latin typeface="Adobe Caslon Pro Bold" pitchFamily="18" charset="0"/>
              </a:rPr>
              <a:t>Bahan</a:t>
            </a:r>
            <a:endParaRPr lang="id-ID" sz="4000" dirty="0">
              <a:solidFill>
                <a:srgbClr val="002060"/>
              </a:solidFill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1538" y="1571612"/>
            <a:ext cx="687231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Air </a:t>
            </a:r>
            <a:r>
              <a:rPr lang="en-US" dirty="0" err="1" smtClean="0"/>
              <a:t>Pipa</a:t>
            </a:r>
            <a:r>
              <a:rPr lang="en-US" dirty="0" smtClean="0"/>
              <a:t> PDAM </a:t>
            </a:r>
            <a:r>
              <a:rPr lang="en-US" dirty="0" err="1" smtClean="0"/>
              <a:t>Karang</a:t>
            </a:r>
            <a:r>
              <a:rPr lang="en-US" dirty="0" smtClean="0"/>
              <a:t> </a:t>
            </a:r>
            <a:r>
              <a:rPr lang="en-US" dirty="0" err="1" smtClean="0"/>
              <a:t>Pilang</a:t>
            </a:r>
            <a:r>
              <a:rPr lang="en-US" dirty="0" smtClean="0"/>
              <a:t> Surabaya </a:t>
            </a:r>
            <a:endParaRPr lang="id-ID" dirty="0"/>
          </a:p>
        </p:txBody>
      </p:sp>
      <p:pic>
        <p:nvPicPr>
          <p:cNvPr id="1026" name="Picture 2" descr="D:\Zmangat tugas!!\Praktikum KesLing\air pi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571744"/>
            <a:ext cx="3789194" cy="3271850"/>
          </a:xfrm>
          <a:prstGeom prst="rect">
            <a:avLst/>
          </a:prstGeom>
          <a:noFill/>
          <a:ln w="19050" cap="rnd">
            <a:solidFill>
              <a:srgbClr val="FFFF00"/>
            </a:solidFill>
            <a:rou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643182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Video </a:t>
            </a:r>
            <a:r>
              <a:rPr lang="en-US" b="1" dirty="0" err="1" smtClean="0">
                <a:solidFill>
                  <a:schemeClr val="tx1"/>
                </a:solidFill>
              </a:rPr>
              <a:t>Teknik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Pengambilan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Sampel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Air </a:t>
            </a:r>
            <a:r>
              <a:rPr lang="en-US" b="1" dirty="0" err="1" smtClean="0">
                <a:solidFill>
                  <a:schemeClr val="tx1"/>
                </a:solidFill>
              </a:rPr>
              <a:t>Perpipaan</a:t>
            </a:r>
            <a:endParaRPr lang="id-ID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47708"/>
          </a:xfrm>
        </p:spPr>
        <p:txBody>
          <a:bodyPr/>
          <a:lstStyle/>
          <a:p>
            <a:pPr algn="ctr">
              <a:buNone/>
            </a:pPr>
            <a:r>
              <a:rPr lang="en-US" b="1" dirty="0" err="1" smtClean="0">
                <a:solidFill>
                  <a:srgbClr val="002060"/>
                </a:solidFill>
                <a:latin typeface="Adobe Caslon Pro Bold" pitchFamily="18" charset="0"/>
              </a:rPr>
              <a:t>Rincian</a:t>
            </a:r>
            <a:r>
              <a:rPr lang="en-US" b="1" dirty="0" smtClean="0">
                <a:solidFill>
                  <a:srgbClr val="002060"/>
                </a:solidFill>
                <a:latin typeface="Adobe Caslon Pro Bold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dobe Caslon Pro Bold" pitchFamily="18" charset="0"/>
              </a:rPr>
              <a:t>Biaya</a:t>
            </a:r>
            <a:endParaRPr lang="en-US" b="1" dirty="0">
              <a:solidFill>
                <a:srgbClr val="002060"/>
              </a:solidFill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1643050"/>
            <a:ext cx="7660452" cy="42246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A. </a:t>
            </a:r>
            <a:r>
              <a:rPr lang="en-US" sz="2800" dirty="0" err="1" smtClean="0"/>
              <a:t>Pemasukan</a:t>
            </a:r>
            <a:endParaRPr lang="en-US" sz="2800" dirty="0" smtClean="0"/>
          </a:p>
          <a:p>
            <a:r>
              <a:rPr lang="en-US" sz="2800" dirty="0" err="1" smtClean="0"/>
              <a:t>Iuran</a:t>
            </a:r>
            <a:r>
              <a:rPr lang="en-US" sz="2800" dirty="0" smtClean="0"/>
              <a:t> </a:t>
            </a:r>
            <a:r>
              <a:rPr lang="en-US" sz="2800" dirty="0" err="1" smtClean="0"/>
              <a:t>anggota</a:t>
            </a:r>
            <a:r>
              <a:rPr lang="en-US" sz="2800" dirty="0" smtClean="0"/>
              <a:t> @Rp2.000,00 </a:t>
            </a:r>
            <a:r>
              <a:rPr lang="en-US" sz="2800" dirty="0" smtClean="0"/>
              <a:t>=	Rp8.000,00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B</a:t>
            </a:r>
            <a:r>
              <a:rPr lang="en-US" sz="2800" dirty="0" smtClean="0"/>
              <a:t>. </a:t>
            </a:r>
            <a:r>
              <a:rPr lang="en-US" sz="2800" dirty="0" err="1" smtClean="0"/>
              <a:t>Pengeluaran</a:t>
            </a:r>
            <a:endParaRPr lang="en-US" sz="2800" dirty="0" smtClean="0"/>
          </a:p>
          <a:p>
            <a:pPr marL="893763"/>
            <a:r>
              <a:rPr lang="en-US" sz="2800" dirty="0" smtClean="0"/>
              <a:t>Es </a:t>
            </a:r>
            <a:r>
              <a:rPr lang="en-US" sz="2800" dirty="0" err="1" smtClean="0"/>
              <a:t>batu</a:t>
            </a:r>
            <a:r>
              <a:rPr lang="en-US" sz="2800" dirty="0" smtClean="0"/>
              <a:t>		</a:t>
            </a:r>
            <a:r>
              <a:rPr lang="en-US" sz="2800" dirty="0" smtClean="0"/>
              <a:t>	Rp2.000,00</a:t>
            </a:r>
            <a:endParaRPr lang="en-US" sz="2800" dirty="0" smtClean="0"/>
          </a:p>
          <a:p>
            <a:pPr marL="893763"/>
            <a:r>
              <a:rPr lang="en-US" sz="2800" dirty="0" err="1" smtClean="0"/>
              <a:t>Plastik</a:t>
            </a:r>
            <a:r>
              <a:rPr lang="en-US" sz="2800" dirty="0" smtClean="0"/>
              <a:t>		</a:t>
            </a:r>
            <a:r>
              <a:rPr lang="en-US" sz="2800" dirty="0" smtClean="0"/>
              <a:t>		Rp2.000,00</a:t>
            </a:r>
            <a:endParaRPr lang="en-US" sz="2800" dirty="0" smtClean="0"/>
          </a:p>
          <a:p>
            <a:pPr marL="893763"/>
            <a:r>
              <a:rPr lang="en-US" sz="2800" dirty="0" err="1" smtClean="0"/>
              <a:t>Aluminium</a:t>
            </a:r>
            <a:r>
              <a:rPr lang="en-US" sz="2800" dirty="0" smtClean="0"/>
              <a:t> foil	</a:t>
            </a:r>
            <a:r>
              <a:rPr lang="en-US" sz="2800" dirty="0" smtClean="0"/>
              <a:t>	</a:t>
            </a:r>
            <a:r>
              <a:rPr lang="en-US" sz="2800" u="sng" dirty="0" smtClean="0"/>
              <a:t>Rp4.000,00</a:t>
            </a:r>
            <a:endParaRPr lang="en-US" sz="2800" dirty="0" smtClean="0"/>
          </a:p>
          <a:p>
            <a:pPr marL="893763"/>
            <a:r>
              <a:rPr lang="en-US" sz="2800" dirty="0" smtClean="0"/>
              <a:t>Total			</a:t>
            </a:r>
            <a:r>
              <a:rPr lang="en-US" sz="2800" dirty="0" smtClean="0"/>
              <a:t>	Rp8.000,00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800972" cy="639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d-ID" dirty="0" smtClean="0">
                <a:latin typeface="Lucida Handwriting" pitchFamily="66" charset="0"/>
              </a:rPr>
              <a:t>ANGGOTA:</a:t>
            </a:r>
            <a:endParaRPr lang="id-ID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857364"/>
            <a:ext cx="7017510" cy="2928958"/>
          </a:xfrm>
        </p:spPr>
        <p:txBody>
          <a:bodyPr/>
          <a:lstStyle/>
          <a:p>
            <a:pPr marL="514350" lvl="0" indent="-514350" algn="ctr">
              <a:buAutoNum type="arabicPeriod"/>
            </a:pPr>
            <a:r>
              <a:rPr lang="en-US" dirty="0" err="1" smtClean="0"/>
              <a:t>Ratna</a:t>
            </a:r>
            <a:r>
              <a:rPr lang="en-US" dirty="0" smtClean="0"/>
              <a:t> </a:t>
            </a:r>
            <a:r>
              <a:rPr lang="en-US" dirty="0" err="1"/>
              <a:t>Ayu</a:t>
            </a:r>
            <a:r>
              <a:rPr lang="en-US" dirty="0"/>
              <a:t> H.	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101111062</a:t>
            </a:r>
          </a:p>
          <a:p>
            <a:pPr marL="514350" lvl="0" indent="-514350" algn="ctr">
              <a:buAutoNum type="arabicPeriod"/>
            </a:pPr>
            <a:r>
              <a:rPr lang="en-US" dirty="0" smtClean="0"/>
              <a:t>Dian </a:t>
            </a:r>
            <a:r>
              <a:rPr lang="en-US" dirty="0" err="1"/>
              <a:t>Febrina</a:t>
            </a:r>
            <a:r>
              <a:rPr lang="en-US" dirty="0"/>
              <a:t> A.		</a:t>
            </a:r>
            <a:r>
              <a:rPr lang="en-US" dirty="0" smtClean="0"/>
              <a:t>101111069</a:t>
            </a:r>
          </a:p>
          <a:p>
            <a:pPr marL="514350" lvl="0" indent="-514350" algn="ctr">
              <a:buAutoNum type="arabicPeriod"/>
            </a:pPr>
            <a:r>
              <a:rPr lang="en-US" dirty="0" err="1" smtClean="0"/>
              <a:t>Ngasdianto</a:t>
            </a:r>
            <a:r>
              <a:rPr lang="en-US" dirty="0"/>
              <a:t>			</a:t>
            </a:r>
            <a:r>
              <a:rPr lang="en-US" dirty="0" smtClean="0"/>
              <a:t>101111077</a:t>
            </a:r>
          </a:p>
          <a:p>
            <a:pPr marL="514350" lvl="0" indent="-514350" algn="ctr">
              <a:buAutoNum type="arabicPeriod"/>
            </a:pPr>
            <a:r>
              <a:rPr lang="en-US" dirty="0" smtClean="0"/>
              <a:t>Annisa </a:t>
            </a:r>
            <a:r>
              <a:rPr lang="en-US" dirty="0" err="1"/>
              <a:t>Hidayati</a:t>
            </a:r>
            <a:r>
              <a:rPr lang="en-US" dirty="0"/>
              <a:t>		</a:t>
            </a:r>
            <a:r>
              <a:rPr lang="en-US" dirty="0" smtClean="0"/>
              <a:t>101111108</a:t>
            </a:r>
            <a:endParaRPr lang="id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285884"/>
          </a:xfrm>
        </p:spPr>
        <p:txBody>
          <a:bodyPr/>
          <a:lstStyle/>
          <a:p>
            <a:pPr algn="ctr">
              <a:buNone/>
            </a:pPr>
            <a:r>
              <a:rPr lang="en-US" sz="4400" dirty="0" err="1" smtClean="0">
                <a:latin typeface="Lucida Handwriting" pitchFamily="66" charset="0"/>
              </a:rPr>
              <a:t>Hasil</a:t>
            </a:r>
            <a:r>
              <a:rPr lang="en-US" sz="4400" dirty="0" smtClean="0">
                <a:latin typeface="Lucida Handwriting" pitchFamily="66" charset="0"/>
              </a:rPr>
              <a:t> </a:t>
            </a:r>
            <a:r>
              <a:rPr lang="en-US" sz="4400" dirty="0" smtClean="0">
                <a:latin typeface="Lucida Handwriting" pitchFamily="66" charset="0"/>
              </a:rPr>
              <a:t> &amp; </a:t>
            </a:r>
            <a:r>
              <a:rPr lang="en-US" sz="4400" dirty="0" err="1" smtClean="0">
                <a:latin typeface="Lucida Handwriting" pitchFamily="66" charset="0"/>
              </a:rPr>
              <a:t>Pe</a:t>
            </a:r>
            <a:r>
              <a:rPr lang="en-US" sz="4400" dirty="0" err="1" smtClean="0">
                <a:latin typeface="Lucida Handwriting" pitchFamily="66" charset="0"/>
              </a:rPr>
              <a:t>mbahasan</a:t>
            </a:r>
            <a:endParaRPr lang="id-ID" sz="4400" dirty="0">
              <a:latin typeface="Lucida Handwriting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785926"/>
            <a:ext cx="8229600" cy="639763"/>
          </a:xfrm>
        </p:spPr>
        <p:txBody>
          <a:bodyPr/>
          <a:lstStyle/>
          <a:p>
            <a:pPr algn="ctr">
              <a:buNone/>
            </a:pPr>
            <a:r>
              <a:rPr lang="en-US" sz="4000" dirty="0" err="1" smtClean="0">
                <a:latin typeface="Lucida Handwriting" pitchFamily="66" charset="0"/>
              </a:rPr>
              <a:t>Sampel</a:t>
            </a:r>
            <a:r>
              <a:rPr lang="en-US" sz="4000" smtClean="0">
                <a:latin typeface="Lucida Handwriting" pitchFamily="66" charset="0"/>
              </a:rPr>
              <a:t> </a:t>
            </a:r>
            <a:r>
              <a:rPr lang="en-US" sz="4000" smtClean="0">
                <a:latin typeface="Lucida Handwriting" pitchFamily="66" charset="0"/>
              </a:rPr>
              <a:t> Air </a:t>
            </a:r>
            <a:r>
              <a:rPr lang="en-US" sz="4000" dirty="0" err="1" smtClean="0">
                <a:latin typeface="Lucida Handwriting" pitchFamily="66" charset="0"/>
              </a:rPr>
              <a:t>Permukaan</a:t>
            </a:r>
            <a:endParaRPr lang="id-ID" sz="4000" dirty="0">
              <a:latin typeface="Lucida Handwriting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8358246" cy="4572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Pengambilan</a:t>
            </a:r>
            <a:r>
              <a:rPr lang="en-US" sz="3200" dirty="0" smtClean="0"/>
              <a:t> </a:t>
            </a:r>
            <a:r>
              <a:rPr lang="en-US" sz="3200" dirty="0" err="1" smtClean="0"/>
              <a:t>sampel</a:t>
            </a:r>
            <a:endParaRPr lang="en-US" sz="3200" dirty="0" smtClean="0"/>
          </a:p>
          <a:p>
            <a:pPr>
              <a:buFont typeface="Arial" charset="0"/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Jumat</a:t>
            </a:r>
            <a:r>
              <a:rPr lang="en-US" sz="3200" dirty="0" smtClean="0"/>
              <a:t>, 4 April 2014 </a:t>
            </a:r>
            <a:r>
              <a:rPr lang="en-US" sz="3200" dirty="0" err="1" smtClean="0"/>
              <a:t>pukul</a:t>
            </a:r>
            <a:r>
              <a:rPr lang="en-US" sz="3200" dirty="0" smtClean="0"/>
              <a:t> </a:t>
            </a:r>
            <a:r>
              <a:rPr lang="en-US" sz="3200" dirty="0" smtClean="0"/>
              <a:t>12.55 </a:t>
            </a:r>
            <a:r>
              <a:rPr lang="en-US" sz="3200" dirty="0" smtClean="0"/>
              <a:t>WIB</a:t>
            </a:r>
          </a:p>
          <a:p>
            <a:pPr>
              <a:buFont typeface="Arial" charset="0"/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suhu</a:t>
            </a:r>
            <a:r>
              <a:rPr lang="en-US" sz="3200" dirty="0" smtClean="0"/>
              <a:t> </a:t>
            </a:r>
            <a:r>
              <a:rPr lang="en-US" sz="3200" dirty="0" err="1" smtClean="0"/>
              <a:t>lingkungan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 </a:t>
            </a:r>
            <a:r>
              <a:rPr lang="en-US" sz="3200" dirty="0" smtClean="0"/>
              <a:t>34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C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Pengukuran</a:t>
            </a:r>
            <a:r>
              <a:rPr lang="en-US" sz="3200" dirty="0" smtClean="0"/>
              <a:t> </a:t>
            </a:r>
            <a:r>
              <a:rPr lang="en-US" sz="3200" dirty="0" err="1" smtClean="0"/>
              <a:t>kualitas</a:t>
            </a:r>
            <a:r>
              <a:rPr lang="en-US" sz="3200" dirty="0" smtClean="0"/>
              <a:t> </a:t>
            </a:r>
            <a:r>
              <a:rPr lang="en-US" sz="3200" dirty="0" err="1" smtClean="0"/>
              <a:t>fisik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kimia</a:t>
            </a:r>
            <a:r>
              <a:rPr lang="en-US" sz="3200" dirty="0" smtClean="0"/>
              <a:t> </a:t>
            </a:r>
            <a:r>
              <a:rPr lang="en-US" sz="3200" dirty="0" err="1" smtClean="0"/>
              <a:t>pukul</a:t>
            </a:r>
            <a:r>
              <a:rPr lang="en-US" sz="3200" dirty="0" smtClean="0"/>
              <a:t> </a:t>
            </a:r>
            <a:r>
              <a:rPr lang="en-US" sz="3200" dirty="0" smtClean="0"/>
              <a:t>16.10 WIB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Laboratorium</a:t>
            </a:r>
            <a:r>
              <a:rPr lang="en-US" sz="3200" dirty="0" smtClean="0"/>
              <a:t> </a:t>
            </a:r>
            <a:r>
              <a:rPr lang="en-US" sz="3200" dirty="0" err="1" smtClean="0"/>
              <a:t>Kesehatan</a:t>
            </a:r>
            <a:r>
              <a:rPr lang="en-US" sz="3200" dirty="0" smtClean="0"/>
              <a:t> </a:t>
            </a:r>
            <a:r>
              <a:rPr lang="en-US" sz="3200" dirty="0" err="1" smtClean="0"/>
              <a:t>Lingkungan</a:t>
            </a:r>
            <a:r>
              <a:rPr lang="en-US" sz="3200" dirty="0" smtClean="0"/>
              <a:t> FKM UA.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152400"/>
            <a:ext cx="8229600" cy="847708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>
                <a:solidFill>
                  <a:srgbClr val="002060"/>
                </a:solidFill>
                <a:latin typeface="Adobe Caslon Pro Bold" pitchFamily="18" charset="0"/>
              </a:rPr>
              <a:t>Pemeriksaan</a:t>
            </a:r>
            <a:r>
              <a:rPr lang="en-US" dirty="0" smtClean="0">
                <a:solidFill>
                  <a:srgbClr val="002060"/>
                </a:solidFill>
                <a:latin typeface="Adobe Caslon Pro Bold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dobe Caslon Pro Bold" pitchFamily="18" charset="0"/>
              </a:rPr>
              <a:t>Fisik</a:t>
            </a:r>
            <a:r>
              <a:rPr lang="en-US" dirty="0" smtClean="0">
                <a:solidFill>
                  <a:srgbClr val="002060"/>
                </a:solidFill>
                <a:latin typeface="Adobe Caslon Pro Bold" pitchFamily="18" charset="0"/>
              </a:rPr>
              <a:t> </a:t>
            </a:r>
            <a:endParaRPr lang="id-ID" dirty="0">
              <a:solidFill>
                <a:srgbClr val="002060"/>
              </a:solidFill>
              <a:latin typeface="Adobe Caslon Pro Bold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28660" y="2357430"/>
          <a:ext cx="7372376" cy="3538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6"/>
                <a:gridCol w="2071702"/>
                <a:gridCol w="2528884"/>
                <a:gridCol w="1843094"/>
              </a:tblGrid>
              <a:tr h="857256"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No.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/>
                          <a:ea typeface="Calibri"/>
                          <a:cs typeface="Times New Roman"/>
                        </a:rPr>
                        <a:t>Jenis</a:t>
                      </a: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Arial"/>
                          <a:ea typeface="Calibri"/>
                          <a:cs typeface="Times New Roman"/>
                        </a:rPr>
                        <a:t>Pengukuran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488" indent="793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Air Sungai </a:t>
                      </a:r>
                      <a:r>
                        <a:rPr lang="en-US" sz="2000" b="1" dirty="0" err="1">
                          <a:latin typeface="Arial"/>
                          <a:ea typeface="Calibri"/>
                          <a:cs typeface="Times New Roman"/>
                        </a:rPr>
                        <a:t>Kalimas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Baku </a:t>
                      </a:r>
                      <a:r>
                        <a:rPr lang="en-US" sz="2000" b="1" dirty="0" err="1">
                          <a:latin typeface="Arial"/>
                          <a:ea typeface="Calibri"/>
                          <a:cs typeface="Times New Roman"/>
                        </a:rPr>
                        <a:t>Mutu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2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1.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Calibri"/>
                          <a:cs typeface="Times New Roman"/>
                        </a:rPr>
                        <a:t>Bau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Tidak berbau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56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Calibri"/>
                          <a:cs typeface="Times New Roman"/>
                        </a:rPr>
                        <a:t>Tidak</a:t>
                      </a: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Calibri"/>
                          <a:cs typeface="Times New Roman"/>
                        </a:rPr>
                        <a:t>berbau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2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2.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Rasa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Calibri"/>
                          <a:cs typeface="Times New Roman"/>
                        </a:rPr>
                        <a:t>Tidak</a:t>
                      </a: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Calibri"/>
                          <a:cs typeface="Times New Roman"/>
                        </a:rPr>
                        <a:t>berasa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Calibri"/>
                          <a:cs typeface="Times New Roman"/>
                        </a:rPr>
                        <a:t>Tidak</a:t>
                      </a: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Calibri"/>
                          <a:cs typeface="Times New Roman"/>
                        </a:rPr>
                        <a:t>berasa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230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3.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Calibri"/>
                          <a:cs typeface="Times New Roman"/>
                        </a:rPr>
                        <a:t>Warna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Calibri"/>
                          <a:cs typeface="Times New Roman"/>
                        </a:rPr>
                        <a:t>Keruh</a:t>
                      </a: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Arial"/>
                          <a:ea typeface="Calibri"/>
                          <a:cs typeface="Times New Roman"/>
                        </a:rPr>
                        <a:t>kecoklatan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Calibri"/>
                          <a:cs typeface="Times New Roman"/>
                        </a:rPr>
                        <a:t>Jernih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2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4.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Suhu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24,1</a:t>
                      </a:r>
                      <a:r>
                        <a:rPr lang="en-US" sz="1600" baseline="30000" dirty="0"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±3</a:t>
                      </a:r>
                      <a:r>
                        <a:rPr lang="en-US" sz="1600" baseline="30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aseline="30000" dirty="0" err="1"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600" dirty="0" err="1"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2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5.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Kekeruhan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16,3 NTU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25 NTU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714348" y="1285860"/>
            <a:ext cx="7660452" cy="42246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Tabe</a:t>
            </a:r>
            <a:r>
              <a:rPr lang="en-US" sz="2400" dirty="0" smtClean="0"/>
              <a:t>l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Pengukuran</a:t>
            </a:r>
            <a:r>
              <a:rPr lang="en-US" sz="2400" dirty="0" smtClean="0"/>
              <a:t> </a:t>
            </a:r>
            <a:r>
              <a:rPr lang="en-US" sz="2400" dirty="0" err="1" smtClean="0"/>
              <a:t>Kualitas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endParaRPr lang="en-US" sz="2400" dirty="0" smtClean="0"/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400" dirty="0" smtClean="0"/>
              <a:t>Air Sungai </a:t>
            </a:r>
            <a:r>
              <a:rPr lang="en-US" sz="2400" dirty="0" err="1" smtClean="0"/>
              <a:t>Kalimas</a:t>
            </a:r>
            <a:r>
              <a:rPr lang="en-US" sz="2400" dirty="0" smtClean="0"/>
              <a:t> Surabaya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1571644"/>
            <a:ext cx="7772400" cy="4572000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1. </a:t>
            </a:r>
            <a:r>
              <a:rPr lang="id-ID" dirty="0" smtClean="0"/>
              <a:t>Bau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indera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</a:t>
            </a:r>
            <a:r>
              <a:rPr lang="en-US" dirty="0" err="1" smtClean="0"/>
              <a:t>tidakberbau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Menteri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No. 416/ PER/IX/1990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Air yang </a:t>
            </a:r>
            <a:r>
              <a:rPr lang="en-US" dirty="0" err="1" smtClean="0"/>
              <a:t>mensyaratkan</a:t>
            </a:r>
            <a:r>
              <a:rPr lang="en-US" dirty="0" smtClean="0"/>
              <a:t> air </a:t>
            </a:r>
            <a:r>
              <a:rPr lang="en-US" dirty="0" err="1" smtClean="0"/>
              <a:t>bersih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berbau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Bau</a:t>
            </a:r>
            <a:r>
              <a:rPr lang="en-US" dirty="0" smtClean="0"/>
              <a:t> </a:t>
            </a:r>
            <a:r>
              <a:rPr lang="en-US" dirty="0" err="1" smtClean="0"/>
              <a:t>mengindikasikan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air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tercemar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yang </a:t>
            </a:r>
            <a:r>
              <a:rPr lang="en-US" dirty="0" err="1" smtClean="0"/>
              <a:t>membusuk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anorganik</a:t>
            </a:r>
            <a:r>
              <a:rPr lang="en-US" dirty="0" smtClean="0"/>
              <a:t> </a:t>
            </a:r>
            <a:r>
              <a:rPr lang="en-US" dirty="0" err="1" smtClean="0"/>
              <a:t>berlebih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keduanya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5804" y="581028"/>
            <a:ext cx="8229600" cy="847708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>
                <a:solidFill>
                  <a:srgbClr val="002060"/>
                </a:solidFill>
                <a:latin typeface="Adobe Caslon Pro Bold" pitchFamily="18" charset="0"/>
              </a:rPr>
              <a:t>Kualitas</a:t>
            </a:r>
            <a:r>
              <a:rPr lang="en-US" dirty="0" smtClean="0">
                <a:solidFill>
                  <a:srgbClr val="002060"/>
                </a:solidFill>
                <a:latin typeface="Adobe Caslon Pro Bold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dobe Caslon Pro Bold" pitchFamily="18" charset="0"/>
              </a:rPr>
              <a:t>Fisik</a:t>
            </a:r>
            <a:r>
              <a:rPr lang="en-US" dirty="0" smtClean="0">
                <a:solidFill>
                  <a:srgbClr val="002060"/>
                </a:solidFill>
                <a:latin typeface="Adobe Caslon Pro Bold" pitchFamily="18" charset="0"/>
              </a:rPr>
              <a:t> </a:t>
            </a:r>
            <a:endParaRPr lang="id-ID" dirty="0">
              <a:solidFill>
                <a:srgbClr val="002060"/>
              </a:solidFill>
              <a:latin typeface="Adobe Caslon Pro Bold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1447800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</a:t>
            </a:r>
            <a:r>
              <a:rPr lang="id-ID" dirty="0" smtClean="0"/>
              <a:t>. R</a:t>
            </a:r>
            <a:r>
              <a:rPr lang="en-US" dirty="0" err="1" smtClean="0"/>
              <a:t>asa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indera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berasa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Menteri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No. 416/ PER/IX/1990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smtClean="0"/>
              <a:t>Air </a:t>
            </a:r>
            <a:r>
              <a:rPr lang="en-US" dirty="0" err="1" smtClean="0"/>
              <a:t>mensyaratkan</a:t>
            </a:r>
            <a:r>
              <a:rPr lang="en-US" dirty="0" smtClean="0"/>
              <a:t> </a:t>
            </a:r>
            <a:r>
              <a:rPr lang="en-US" dirty="0" smtClean="0"/>
              <a:t>air </a:t>
            </a:r>
            <a:r>
              <a:rPr lang="en-US" dirty="0" err="1" smtClean="0"/>
              <a:t>bersih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berasa</a:t>
            </a:r>
            <a:r>
              <a:rPr lang="en-US" dirty="0" smtClean="0"/>
              <a:t>.</a:t>
            </a:r>
          </a:p>
          <a:p>
            <a:r>
              <a:rPr lang="en-US" dirty="0" smtClean="0"/>
              <a:t>Air </a:t>
            </a:r>
            <a:r>
              <a:rPr lang="en-US" dirty="0" err="1" smtClean="0"/>
              <a:t>berasa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i</a:t>
            </a:r>
            <a:r>
              <a:rPr lang="en-US" dirty="0" err="1" smtClean="0"/>
              <a:t>ndikasi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anorganik</a:t>
            </a:r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85786" y="1214422"/>
            <a:ext cx="7901014" cy="442915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3</a:t>
            </a:r>
            <a:r>
              <a:rPr lang="en-US" dirty="0" smtClean="0"/>
              <a:t>. </a:t>
            </a:r>
            <a:r>
              <a:rPr lang="id-ID" dirty="0" smtClean="0"/>
              <a:t>Warna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kecoklatan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endParaRPr lang="en-US" dirty="0" smtClean="0"/>
          </a:p>
          <a:p>
            <a:r>
              <a:rPr lang="en-US" dirty="0" err="1" smtClean="0"/>
              <a:t>Warna</a:t>
            </a:r>
            <a:r>
              <a:rPr lang="en-US" dirty="0" smtClean="0"/>
              <a:t> air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polusi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yang </a:t>
            </a:r>
            <a:r>
              <a:rPr lang="en-US" dirty="0" err="1" smtClean="0"/>
              <a:t>melintas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smtClean="0"/>
              <a:t>air </a:t>
            </a:r>
            <a:r>
              <a:rPr lang="en-US" dirty="0" err="1" smtClean="0"/>
              <a:t>keruh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 </a:t>
            </a:r>
            <a:r>
              <a:rPr lang="en-US" dirty="0" err="1" smtClean="0"/>
              <a:t>terlarut</a:t>
            </a:r>
            <a:endParaRPr lang="en-US" dirty="0" smtClean="0"/>
          </a:p>
          <a:p>
            <a:r>
              <a:rPr lang="en-US" dirty="0" err="1" smtClean="0"/>
              <a:t>Warna</a:t>
            </a:r>
            <a:r>
              <a:rPr lang="en-US" dirty="0" smtClean="0"/>
              <a:t> air </a:t>
            </a:r>
            <a:r>
              <a:rPr lang="en-US" dirty="0" err="1" smtClean="0"/>
              <a:t>sungai</a:t>
            </a:r>
            <a:r>
              <a:rPr lang="en-US" dirty="0" smtClean="0"/>
              <a:t> yang </a:t>
            </a:r>
            <a:r>
              <a:rPr lang="en-US" dirty="0" err="1" smtClean="0"/>
              <a:t>keruh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/>
              <a:t>indikasi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1000108"/>
            <a:ext cx="7772400" cy="50006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4</a:t>
            </a:r>
            <a:r>
              <a:rPr lang="id-ID" dirty="0" smtClean="0"/>
              <a:t>. Suhu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id-ID" dirty="0" smtClean="0"/>
              <a:t>SensIon MM 150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24,1</a:t>
            </a:r>
            <a:r>
              <a:rPr lang="en-US" baseline="30000" dirty="0" smtClean="0"/>
              <a:t>0</a:t>
            </a:r>
            <a:r>
              <a:rPr lang="en-US" dirty="0" smtClean="0"/>
              <a:t>C,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34</a:t>
            </a:r>
            <a:r>
              <a:rPr lang="en-US" baseline="30000" dirty="0" smtClean="0"/>
              <a:t>0</a:t>
            </a:r>
            <a:r>
              <a:rPr lang="en-US" dirty="0" smtClean="0"/>
              <a:t>C.</a:t>
            </a:r>
          </a:p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cooling box.</a:t>
            </a:r>
          </a:p>
          <a:p>
            <a:r>
              <a:rPr lang="en-US" dirty="0" err="1" smtClean="0"/>
              <a:t>Peraturan</a:t>
            </a:r>
            <a:r>
              <a:rPr lang="en-US" dirty="0" smtClean="0"/>
              <a:t> Daerah Kota Surabaya No. 2 </a:t>
            </a:r>
            <a:r>
              <a:rPr lang="en-US" dirty="0" err="1" smtClean="0"/>
              <a:t>Tahun</a:t>
            </a:r>
            <a:r>
              <a:rPr lang="en-US" dirty="0" smtClean="0"/>
              <a:t> 2004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Air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Air, air s</a:t>
            </a:r>
            <a:r>
              <a:rPr lang="id-ID" dirty="0" smtClean="0"/>
              <a:t>u</a:t>
            </a:r>
            <a:r>
              <a:rPr lang="en-US" dirty="0" err="1" smtClean="0"/>
              <a:t>ngai</a:t>
            </a:r>
            <a:r>
              <a:rPr lang="en-US" dirty="0" smtClean="0"/>
              <a:t> </a:t>
            </a:r>
            <a:r>
              <a:rPr lang="en-US" dirty="0" err="1" smtClean="0"/>
              <a:t>Kalimas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id-ID" dirty="0" smtClean="0"/>
              <a:t>suhu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deviasi</a:t>
            </a:r>
            <a:r>
              <a:rPr lang="en-US" dirty="0" smtClean="0"/>
              <a:t> </a:t>
            </a:r>
            <a:r>
              <a:rPr lang="id-ID" dirty="0" smtClean="0"/>
              <a:t>terhadap suhu lingkungan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u="sng" dirty="0" smtClean="0"/>
              <a:t>+</a:t>
            </a:r>
            <a:r>
              <a:rPr lang="en-US" dirty="0" smtClean="0"/>
              <a:t>3</a:t>
            </a:r>
            <a:r>
              <a:rPr lang="id-ID" baseline="30000" dirty="0" smtClean="0"/>
              <a:t>0</a:t>
            </a:r>
            <a:r>
              <a:rPr lang="id-ID" dirty="0" smtClean="0"/>
              <a:t>C</a:t>
            </a:r>
            <a:endParaRPr lang="en-US" i="1" dirty="0" smtClean="0"/>
          </a:p>
          <a:p>
            <a:r>
              <a:rPr lang="en-US" dirty="0" smtClean="0"/>
              <a:t>I</a:t>
            </a:r>
            <a:r>
              <a:rPr lang="id-ID" dirty="0" smtClean="0"/>
              <a:t>nterval standar suhu air sungai Kalimas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id-ID" dirty="0" smtClean="0"/>
              <a:t>31</a:t>
            </a:r>
            <a:r>
              <a:rPr lang="id-ID" baseline="30000" dirty="0" smtClean="0"/>
              <a:t>0</a:t>
            </a:r>
            <a:r>
              <a:rPr lang="id-ID" dirty="0" smtClean="0"/>
              <a:t>C-37</a:t>
            </a:r>
            <a:r>
              <a:rPr lang="id-ID" baseline="30000" dirty="0" smtClean="0"/>
              <a:t>0</a:t>
            </a:r>
            <a:r>
              <a:rPr lang="id-ID" dirty="0" smtClean="0"/>
              <a:t>C.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1214422"/>
            <a:ext cx="7901014" cy="414340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/>
              <a:t>5. </a:t>
            </a:r>
            <a:r>
              <a:rPr lang="id-ID" dirty="0" smtClean="0"/>
              <a:t>Kekeruhan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r>
              <a:rPr lang="en-US" dirty="0" err="1" smtClean="0"/>
              <a:t>K</a:t>
            </a:r>
            <a:r>
              <a:rPr lang="en-US" dirty="0" err="1" smtClean="0"/>
              <a:t>ekeruhan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smtClean="0"/>
              <a:t>air </a:t>
            </a:r>
            <a:r>
              <a:rPr lang="en-US" dirty="0" err="1" smtClean="0"/>
              <a:t>sungai</a:t>
            </a:r>
            <a:r>
              <a:rPr lang="en-US" dirty="0" smtClean="0"/>
              <a:t> </a:t>
            </a:r>
            <a:r>
              <a:rPr lang="en-US" dirty="0" err="1" smtClean="0"/>
              <a:t>Kalimas</a:t>
            </a:r>
            <a:r>
              <a:rPr lang="en-US" dirty="0" smtClean="0"/>
              <a:t> </a:t>
            </a:r>
            <a:r>
              <a:rPr lang="en-US" dirty="0" smtClean="0"/>
              <a:t>Surabaya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16,3 </a:t>
            </a:r>
            <a:r>
              <a:rPr lang="en-US" dirty="0" smtClean="0"/>
              <a:t>NTU </a:t>
            </a:r>
            <a:r>
              <a:rPr lang="en-US" dirty="0" smtClean="0"/>
              <a:t>(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kekeruhan</a:t>
            </a:r>
            <a:r>
              <a:rPr lang="en-US" dirty="0" smtClean="0"/>
              <a:t> air </a:t>
            </a:r>
            <a:r>
              <a:rPr lang="en-US" dirty="0" err="1" smtClean="0"/>
              <a:t>sungai</a:t>
            </a:r>
            <a:r>
              <a:rPr lang="en-US" dirty="0" smtClean="0"/>
              <a:t> </a:t>
            </a:r>
            <a:r>
              <a:rPr lang="en-US" dirty="0" err="1" smtClean="0"/>
              <a:t>Kalimas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kandungan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anorganik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Kekeruhan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anorganik</a:t>
            </a:r>
            <a:r>
              <a:rPr lang="en-US" dirty="0" smtClean="0"/>
              <a:t> yang </a:t>
            </a:r>
            <a:r>
              <a:rPr lang="en-US" dirty="0" err="1" smtClean="0"/>
              <a:t>terlarut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air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152400"/>
            <a:ext cx="8229600" cy="847708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>
                <a:solidFill>
                  <a:srgbClr val="002060"/>
                </a:solidFill>
                <a:latin typeface="Adobe Caslon Pro Bold" pitchFamily="18" charset="0"/>
              </a:rPr>
              <a:t>Pemeriksaan</a:t>
            </a:r>
            <a:r>
              <a:rPr lang="en-US" dirty="0" smtClean="0">
                <a:solidFill>
                  <a:srgbClr val="002060"/>
                </a:solidFill>
                <a:latin typeface="Adobe Caslon Pro Bold" pitchFamily="18" charset="0"/>
              </a:rPr>
              <a:t> Kimia </a:t>
            </a:r>
            <a:endParaRPr lang="id-ID" dirty="0">
              <a:solidFill>
                <a:srgbClr val="002060"/>
              </a:solidFill>
              <a:latin typeface="Adobe Caslon Pro Bold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28660" y="2357430"/>
          <a:ext cx="7372376" cy="1901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6"/>
                <a:gridCol w="2071702"/>
                <a:gridCol w="2528884"/>
                <a:gridCol w="1843094"/>
              </a:tblGrid>
              <a:tr h="857256"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No.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/>
                          <a:ea typeface="Calibri"/>
                          <a:cs typeface="Times New Roman"/>
                        </a:rPr>
                        <a:t>Jenis</a:t>
                      </a: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Arial"/>
                          <a:ea typeface="Calibri"/>
                          <a:cs typeface="Times New Roman"/>
                        </a:rPr>
                        <a:t>Pengukuran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488" indent="793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Air Sungai </a:t>
                      </a:r>
                      <a:r>
                        <a:rPr lang="en-US" sz="2000" b="1" dirty="0" err="1">
                          <a:latin typeface="Arial"/>
                          <a:ea typeface="Calibri"/>
                          <a:cs typeface="Times New Roman"/>
                        </a:rPr>
                        <a:t>Kalimas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Baku </a:t>
                      </a:r>
                      <a:r>
                        <a:rPr lang="en-US" sz="2000" b="1" dirty="0" err="1">
                          <a:latin typeface="Arial"/>
                          <a:ea typeface="Calibri"/>
                          <a:cs typeface="Times New Roman"/>
                        </a:rPr>
                        <a:t>Mutu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2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Times New Roman"/>
                        </a:rPr>
                        <a:t>1.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Times New Roman"/>
                        </a:rPr>
                        <a:t>pH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Times New Roman"/>
                        </a:rPr>
                        <a:t>7,58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Times New Roman"/>
                        </a:rPr>
                        <a:t>6-9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2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Times New Roman"/>
                        </a:rPr>
                        <a:t>2.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Times New Roman"/>
                        </a:rPr>
                        <a:t>DO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Times New Roman"/>
                        </a:rPr>
                        <a:t>43,9%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4 mg/liter</a:t>
                      </a:r>
                      <a:r>
                        <a:rPr lang="id-ID" sz="1800" dirty="0">
                          <a:latin typeface="Arial"/>
                          <a:ea typeface="Calibri"/>
                          <a:cs typeface="Times New Roman"/>
                        </a:rPr>
                        <a:t> *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714348" y="1285860"/>
            <a:ext cx="7660452" cy="42246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Tabe</a:t>
            </a:r>
            <a:r>
              <a:rPr lang="en-US" sz="2400" dirty="0" smtClean="0"/>
              <a:t>l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Pengukuran</a:t>
            </a:r>
            <a:r>
              <a:rPr lang="en-US" sz="2400" dirty="0" smtClean="0"/>
              <a:t> </a:t>
            </a:r>
            <a:r>
              <a:rPr lang="en-US" sz="2400" dirty="0" err="1" smtClean="0"/>
              <a:t>Kualitas</a:t>
            </a:r>
            <a:r>
              <a:rPr lang="en-US" sz="2400" dirty="0" smtClean="0"/>
              <a:t> Kimia</a:t>
            </a:r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400" dirty="0" smtClean="0"/>
              <a:t>Air Sungai </a:t>
            </a:r>
            <a:r>
              <a:rPr lang="en-US" sz="2400" dirty="0" err="1" smtClean="0"/>
              <a:t>Kalimas</a:t>
            </a:r>
            <a:r>
              <a:rPr lang="en-US" sz="2400" dirty="0" smtClean="0"/>
              <a:t> Surabaya</a:t>
            </a:r>
            <a:endParaRPr lang="en-US" sz="2800" dirty="0" smtClean="0"/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</a:pPr>
            <a:endParaRPr lang="en-US" sz="2800" dirty="0" smtClean="0"/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</a:pPr>
            <a:endParaRPr lang="en-US" sz="2800" dirty="0" smtClean="0"/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</a:pPr>
            <a:endParaRPr lang="en-US" sz="2800" dirty="0" smtClean="0"/>
          </a:p>
          <a:p>
            <a:pPr marL="812800" lvl="0" indent="-273050">
              <a:spcBef>
                <a:spcPts val="580"/>
              </a:spcBef>
              <a:buClr>
                <a:schemeClr val="accent1"/>
              </a:buClr>
              <a:buSzPct val="85000"/>
            </a:pPr>
            <a:endParaRPr lang="en-US" sz="2800" dirty="0" smtClean="0"/>
          </a:p>
          <a:p>
            <a:pPr marL="812800" lvl="0" indent="-273050">
              <a:spcBef>
                <a:spcPts val="580"/>
              </a:spcBef>
              <a:buClr>
                <a:schemeClr val="accent1"/>
              </a:buClr>
              <a:buSzPct val="85000"/>
            </a:pPr>
            <a:endParaRPr lang="en-US" sz="2000" dirty="0" smtClean="0"/>
          </a:p>
          <a:p>
            <a:pPr marL="452438" lvl="0" indent="-27305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000" dirty="0" err="1" smtClean="0"/>
              <a:t>Keterangan</a:t>
            </a:r>
            <a:r>
              <a:rPr lang="en-US" sz="2000" dirty="0" smtClean="0"/>
              <a:t>:</a:t>
            </a:r>
          </a:p>
          <a:p>
            <a:pPr marL="452438" lvl="0" indent="-273050"/>
            <a:r>
              <a:rPr lang="id-ID" sz="2000" dirty="0" smtClean="0"/>
              <a:t>Tanda *	: 4 mg/liter = 46,3</a:t>
            </a:r>
            <a:r>
              <a:rPr lang="id-ID" sz="2000" dirty="0" smtClean="0"/>
              <a:t>%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438416"/>
            <a:ext cx="8229600" cy="1562088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>
                <a:latin typeface="Lucida Handwriting" pitchFamily="66" charset="0"/>
              </a:rPr>
              <a:t>PENDAHULUAN</a:t>
            </a:r>
            <a:endParaRPr lang="en-US" sz="4400" dirty="0">
              <a:latin typeface="Lucida Handwriting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28596" y="1500206"/>
            <a:ext cx="8429684" cy="45720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400" dirty="0" smtClean="0"/>
              <a:t>1. </a:t>
            </a:r>
            <a:r>
              <a:rPr lang="id-ID" sz="2400" dirty="0" smtClean="0"/>
              <a:t>pH</a:t>
            </a:r>
            <a:endParaRPr lang="en-US" sz="2400" dirty="0" smtClean="0"/>
          </a:p>
          <a:p>
            <a:r>
              <a:rPr lang="en-US" sz="2400" dirty="0" smtClean="0"/>
              <a:t>pH </a:t>
            </a:r>
            <a:r>
              <a:rPr lang="en-US" sz="2400" dirty="0" err="1" smtClean="0"/>
              <a:t>sampel</a:t>
            </a:r>
            <a:r>
              <a:rPr lang="en-US" sz="2400" dirty="0" smtClean="0"/>
              <a:t> </a:t>
            </a:r>
            <a:r>
              <a:rPr lang="en-US" sz="2400" dirty="0" smtClean="0"/>
              <a:t>air </a:t>
            </a:r>
            <a:r>
              <a:rPr lang="en-US" sz="2400" dirty="0" err="1" smtClean="0"/>
              <a:t>sungai</a:t>
            </a:r>
            <a:r>
              <a:rPr lang="en-US" sz="2400" dirty="0" smtClean="0"/>
              <a:t> </a:t>
            </a:r>
            <a:r>
              <a:rPr lang="en-US" sz="2400" dirty="0" err="1" smtClean="0"/>
              <a:t>Kalimas</a:t>
            </a:r>
            <a:r>
              <a:rPr lang="en-US" sz="2400" dirty="0" smtClean="0"/>
              <a:t> Surabaya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</a:t>
            </a:r>
            <a:r>
              <a:rPr lang="en-US" sz="2400" dirty="0" smtClean="0"/>
              <a:t>7,58 </a:t>
            </a:r>
            <a:r>
              <a:rPr lang="en-US" sz="2400" dirty="0" smtClean="0"/>
              <a:t>(</a:t>
            </a:r>
            <a:r>
              <a:rPr lang="en-US" sz="2400" dirty="0" err="1" smtClean="0"/>
              <a:t>tepat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</a:t>
            </a:r>
            <a:r>
              <a:rPr lang="en-US" sz="2400" dirty="0" err="1" smtClean="0"/>
              <a:t>baku</a:t>
            </a:r>
            <a:r>
              <a:rPr lang="en-US" sz="2400" dirty="0" smtClean="0"/>
              <a:t> </a:t>
            </a:r>
            <a:r>
              <a:rPr lang="en-US" sz="2400" dirty="0" err="1" smtClean="0"/>
              <a:t>mutu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pH </a:t>
            </a:r>
            <a:r>
              <a:rPr lang="en-US" sz="2400" dirty="0" err="1" smtClean="0"/>
              <a:t>menunjukkan</a:t>
            </a:r>
            <a:r>
              <a:rPr lang="en-US" sz="2400" dirty="0" smtClean="0"/>
              <a:t> </a:t>
            </a:r>
            <a:r>
              <a:rPr lang="en-US" sz="2400" dirty="0" err="1" smtClean="0"/>
              <a:t>konsentrasi</a:t>
            </a:r>
            <a:r>
              <a:rPr lang="en-US" sz="2400" dirty="0" smtClean="0"/>
              <a:t> ion hydrogen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smtClean="0"/>
              <a:t>air.</a:t>
            </a:r>
            <a:endParaRPr lang="en-US" sz="2400" dirty="0" smtClean="0"/>
          </a:p>
          <a:p>
            <a:r>
              <a:rPr lang="en-US" sz="2400" dirty="0" smtClean="0"/>
              <a:t>pH air </a:t>
            </a:r>
            <a:r>
              <a:rPr lang="en-US" sz="2400" dirty="0" err="1" smtClean="0"/>
              <a:t>sungai</a:t>
            </a:r>
            <a:r>
              <a:rPr lang="en-US" sz="2400" dirty="0" smtClean="0"/>
              <a:t> </a:t>
            </a:r>
            <a:r>
              <a:rPr lang="en-US" sz="2400" dirty="0" err="1" smtClean="0"/>
              <a:t>Kalimas</a:t>
            </a:r>
            <a:r>
              <a:rPr lang="en-US" sz="2400" dirty="0" smtClean="0"/>
              <a:t> </a:t>
            </a:r>
            <a:r>
              <a:rPr lang="en-US" sz="2400" dirty="0" err="1" smtClean="0"/>
              <a:t>dipengaruhi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err="1" smtClean="0"/>
              <a:t>banyak</a:t>
            </a:r>
            <a:r>
              <a:rPr lang="en-US" sz="2000" dirty="0" smtClean="0"/>
              <a:t>/</a:t>
            </a:r>
            <a:r>
              <a:rPr lang="en-US" sz="2000" dirty="0" err="1" smtClean="0"/>
              <a:t>sedikitnya</a:t>
            </a:r>
            <a:r>
              <a:rPr lang="en-US" sz="2000" dirty="0" smtClean="0"/>
              <a:t> </a:t>
            </a:r>
            <a:r>
              <a:rPr lang="en-US" sz="2000" dirty="0" err="1" smtClean="0"/>
              <a:t>limbah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mengandung</a:t>
            </a:r>
            <a:r>
              <a:rPr lang="en-US" sz="2000" dirty="0" smtClean="0"/>
              <a:t> </a:t>
            </a:r>
            <a:r>
              <a:rPr lang="en-US" sz="2000" dirty="0" err="1" smtClean="0"/>
              <a:t>asam</a:t>
            </a:r>
            <a:r>
              <a:rPr lang="en-US" sz="2000" dirty="0" smtClean="0"/>
              <a:t> mineral </a:t>
            </a:r>
            <a:r>
              <a:rPr lang="en-US" sz="2000" dirty="0" err="1" smtClean="0"/>
              <a:t>bebas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asam</a:t>
            </a:r>
            <a:r>
              <a:rPr lang="en-US" sz="2000" dirty="0" smtClean="0"/>
              <a:t> </a:t>
            </a:r>
            <a:r>
              <a:rPr lang="en-US" sz="2000" dirty="0" err="1" smtClean="0"/>
              <a:t>karbonat</a:t>
            </a:r>
            <a:r>
              <a:rPr lang="en-US" sz="2000" dirty="0" smtClean="0"/>
              <a:t>,</a:t>
            </a:r>
          </a:p>
          <a:p>
            <a:pPr lvl="1"/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senyawa</a:t>
            </a:r>
            <a:r>
              <a:rPr lang="en-US" sz="2000" dirty="0" smtClean="0"/>
              <a:t> FeS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membentuk</a:t>
            </a:r>
            <a:r>
              <a:rPr lang="en-US" sz="2000" dirty="0" smtClean="0"/>
              <a:t> Fe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bersifat</a:t>
            </a:r>
            <a:r>
              <a:rPr lang="en-US" sz="2000" dirty="0" smtClean="0"/>
              <a:t> </a:t>
            </a:r>
            <a:r>
              <a:rPr lang="en-US" sz="2000" dirty="0" err="1" smtClean="0"/>
              <a:t>asam</a:t>
            </a:r>
            <a:r>
              <a:rPr lang="en-US" sz="2000" dirty="0" smtClean="0"/>
              <a:t>,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senyawa</a:t>
            </a:r>
            <a:r>
              <a:rPr lang="en-US" sz="2000" dirty="0" smtClean="0"/>
              <a:t> </a:t>
            </a:r>
            <a:r>
              <a:rPr lang="en-US" sz="2000" dirty="0" smtClean="0"/>
              <a:t>lain.</a:t>
            </a:r>
            <a:endParaRPr lang="en-US" sz="2000" dirty="0" smtClean="0"/>
          </a:p>
          <a:p>
            <a:r>
              <a:rPr lang="en-US" sz="2400" dirty="0" smtClean="0"/>
              <a:t>Tingkat pH yang </a:t>
            </a:r>
            <a:r>
              <a:rPr lang="en-US" sz="2400" dirty="0" err="1" smtClean="0"/>
              <a:t>terlalu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korosif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berdampak</a:t>
            </a:r>
            <a:r>
              <a:rPr lang="en-US" sz="2400" dirty="0" smtClean="0"/>
              <a:t> </a:t>
            </a:r>
            <a:r>
              <a:rPr lang="en-US" sz="2400" dirty="0" err="1" smtClean="0"/>
              <a:t>negatif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,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mengakibatkan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r>
              <a:rPr lang="en-US" sz="2400" dirty="0" smtClean="0"/>
              <a:t> </a:t>
            </a:r>
            <a:r>
              <a:rPr lang="en-US" sz="2400" dirty="0" err="1" smtClean="0"/>
              <a:t>kulit</a:t>
            </a:r>
            <a:r>
              <a:rPr lang="en-US" sz="2400" dirty="0" smtClean="0"/>
              <a:t>,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kematian</a:t>
            </a:r>
            <a:r>
              <a:rPr lang="en-US" sz="2400" dirty="0" smtClean="0"/>
              <a:t> biota air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air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endParaRPr lang="en-US" sz="2400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5804" y="366714"/>
            <a:ext cx="8229600" cy="847708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>
                <a:solidFill>
                  <a:srgbClr val="002060"/>
                </a:solidFill>
                <a:latin typeface="Adobe Caslon Pro Bold" pitchFamily="18" charset="0"/>
              </a:rPr>
              <a:t>Kualitas</a:t>
            </a:r>
            <a:r>
              <a:rPr lang="en-US" dirty="0" smtClean="0">
                <a:solidFill>
                  <a:srgbClr val="002060"/>
                </a:solidFill>
                <a:latin typeface="Adobe Caslon Pro Bold" pitchFamily="18" charset="0"/>
              </a:rPr>
              <a:t> Kimia </a:t>
            </a:r>
            <a:endParaRPr lang="id-ID" dirty="0">
              <a:solidFill>
                <a:srgbClr val="002060"/>
              </a:solidFill>
              <a:latin typeface="Adobe Caslon Pro Bold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2800" dirty="0" smtClean="0"/>
              <a:t>2</a:t>
            </a:r>
            <a:r>
              <a:rPr lang="en-US" sz="2800" dirty="0" smtClean="0"/>
              <a:t>. </a:t>
            </a:r>
            <a:r>
              <a:rPr lang="id-ID" sz="2800" dirty="0" smtClean="0"/>
              <a:t>DO (</a:t>
            </a:r>
            <a:r>
              <a:rPr lang="id-ID" sz="2800" i="1" dirty="0" smtClean="0"/>
              <a:t>Dissolved Oxygen</a:t>
            </a:r>
            <a:r>
              <a:rPr lang="id-ID" sz="2800" dirty="0" smtClean="0"/>
              <a:t>)</a:t>
            </a:r>
            <a:endParaRPr lang="en-US" sz="2800" dirty="0" smtClean="0"/>
          </a:p>
          <a:p>
            <a:r>
              <a:rPr lang="en-US" sz="2800" dirty="0" smtClean="0"/>
              <a:t>K</a:t>
            </a:r>
            <a:r>
              <a:rPr lang="id-ID" sz="2800" dirty="0" smtClean="0"/>
              <a:t>adar DO sampel air sungai Kalimas Surabaya </a:t>
            </a:r>
            <a:r>
              <a:rPr lang="en-US" sz="2800" dirty="0" smtClean="0">
                <a:sym typeface="Wingdings" pitchFamily="2" charset="2"/>
              </a:rPr>
              <a:t> </a:t>
            </a:r>
            <a:r>
              <a:rPr lang="id-ID" sz="2800" dirty="0" smtClean="0"/>
              <a:t>43,9% </a:t>
            </a:r>
            <a:r>
              <a:rPr lang="en-US" sz="2800" dirty="0" smtClean="0"/>
              <a:t> (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memenuhi</a:t>
            </a:r>
            <a:r>
              <a:rPr lang="en-US" sz="2800" dirty="0" smtClean="0"/>
              <a:t> </a:t>
            </a:r>
            <a:r>
              <a:rPr lang="en-US" sz="2800" dirty="0" err="1" smtClean="0"/>
              <a:t>standar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Kadar DO </a:t>
            </a:r>
            <a:r>
              <a:rPr lang="en-US" sz="2800" dirty="0" err="1" smtClean="0"/>
              <a:t>sampel</a:t>
            </a:r>
            <a:r>
              <a:rPr lang="en-US" sz="2800" dirty="0" smtClean="0"/>
              <a:t> air </a:t>
            </a:r>
            <a:r>
              <a:rPr lang="en-US" sz="2800" dirty="0" err="1" smtClean="0"/>
              <a:t>sungai</a:t>
            </a:r>
            <a:r>
              <a:rPr lang="en-US" sz="2800" dirty="0" smtClean="0"/>
              <a:t> </a:t>
            </a:r>
            <a:r>
              <a:rPr lang="en-US" sz="2800" dirty="0" err="1" smtClean="0"/>
              <a:t>Kalimas</a:t>
            </a:r>
            <a:r>
              <a:rPr lang="en-US" sz="2800" dirty="0" smtClean="0"/>
              <a:t> Surabaya </a:t>
            </a:r>
            <a:r>
              <a:rPr lang="en-US" sz="2800" dirty="0" smtClean="0">
                <a:sym typeface="Wingdings" pitchFamily="2" charset="2"/>
              </a:rPr>
              <a:t> </a:t>
            </a:r>
            <a:r>
              <a:rPr lang="id-ID" sz="2800" dirty="0" smtClean="0"/>
              <a:t>dibawah standar baku mutu yang ditetapkan dalam PP RI No. 82 Tahun 2001 yaitu sebesar 4 mg/liter (46,3%).</a:t>
            </a:r>
            <a:endParaRPr lang="en-US" sz="2800" dirty="0" smtClean="0"/>
          </a:p>
          <a:p>
            <a:r>
              <a:rPr lang="en-US" sz="2800" dirty="0" err="1" smtClean="0"/>
              <a:t>Semakin</a:t>
            </a:r>
            <a:r>
              <a:rPr lang="en-US" sz="2800" dirty="0" smtClean="0"/>
              <a:t> </a:t>
            </a:r>
            <a:r>
              <a:rPr lang="en-US" sz="2800" dirty="0" err="1" smtClean="0"/>
              <a:t>besar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DO </a:t>
            </a:r>
            <a:r>
              <a:rPr lang="en-US" sz="2800" dirty="0" err="1" smtClean="0"/>
              <a:t>pada</a:t>
            </a:r>
            <a:r>
              <a:rPr lang="en-US" sz="2800" dirty="0" smtClean="0"/>
              <a:t> air, </a:t>
            </a:r>
            <a:r>
              <a:rPr lang="en-US" sz="2800" dirty="0" err="1" smtClean="0"/>
              <a:t>mengindikasikan</a:t>
            </a:r>
            <a:r>
              <a:rPr lang="en-US" sz="2800" dirty="0" smtClean="0"/>
              <a:t> air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kualitas</a:t>
            </a:r>
            <a:r>
              <a:rPr lang="en-US" sz="2800" dirty="0" smtClean="0"/>
              <a:t> yang </a:t>
            </a:r>
            <a:r>
              <a:rPr lang="en-US" sz="2800" dirty="0" err="1" smtClean="0"/>
              <a:t>bagus</a:t>
            </a:r>
            <a:r>
              <a:rPr lang="en-US" sz="2800" dirty="0" smtClean="0"/>
              <a:t>. </a:t>
            </a:r>
            <a:r>
              <a:rPr lang="en-US" sz="2800" dirty="0" err="1" smtClean="0"/>
              <a:t>Sebaliknya</a:t>
            </a:r>
            <a:r>
              <a:rPr lang="en-US" sz="2800" dirty="0" smtClean="0"/>
              <a:t>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DO </a:t>
            </a:r>
            <a:r>
              <a:rPr lang="en-US" sz="2800" dirty="0" err="1" smtClean="0"/>
              <a:t>rendah</a:t>
            </a:r>
            <a:r>
              <a:rPr lang="en-US" sz="2800" dirty="0" smtClean="0"/>
              <a:t>,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diketahui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air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tercemar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785926"/>
            <a:ext cx="8229600" cy="639763"/>
          </a:xfrm>
        </p:spPr>
        <p:txBody>
          <a:bodyPr/>
          <a:lstStyle/>
          <a:p>
            <a:pPr algn="ctr">
              <a:buNone/>
            </a:pPr>
            <a:r>
              <a:rPr lang="en-US" sz="4000" dirty="0" err="1" smtClean="0">
                <a:latin typeface="Lucida Handwriting" pitchFamily="66" charset="0"/>
              </a:rPr>
              <a:t>Sampel</a:t>
            </a:r>
            <a:r>
              <a:rPr lang="en-US" sz="4000" dirty="0" smtClean="0">
                <a:latin typeface="Lucida Handwriting" pitchFamily="66" charset="0"/>
              </a:rPr>
              <a:t>  </a:t>
            </a:r>
            <a:r>
              <a:rPr lang="en-US" sz="4000" dirty="0" smtClean="0">
                <a:latin typeface="Lucida Handwriting" pitchFamily="66" charset="0"/>
              </a:rPr>
              <a:t>Air </a:t>
            </a:r>
            <a:r>
              <a:rPr lang="en-US" sz="4000" dirty="0" err="1" smtClean="0">
                <a:latin typeface="Lucida Handwriting" pitchFamily="66" charset="0"/>
              </a:rPr>
              <a:t>Perpipaan</a:t>
            </a:r>
            <a:endParaRPr lang="id-ID" sz="4000" dirty="0">
              <a:latin typeface="Lucida Handwriting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8501090" cy="419227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Pengambilan</a:t>
            </a:r>
            <a:r>
              <a:rPr lang="en-US" sz="3200" dirty="0" smtClean="0"/>
              <a:t> </a:t>
            </a:r>
            <a:r>
              <a:rPr lang="en-US" sz="3200" dirty="0" err="1" smtClean="0"/>
              <a:t>sampel</a:t>
            </a:r>
            <a:endParaRPr lang="en-US" sz="3200" dirty="0" smtClean="0"/>
          </a:p>
          <a:p>
            <a:pPr>
              <a:buFont typeface="Arial" charset="0"/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Senin</a:t>
            </a:r>
            <a:r>
              <a:rPr lang="en-US" sz="3200" dirty="0" smtClean="0"/>
              <a:t>, 7 April 2014 </a:t>
            </a:r>
            <a:r>
              <a:rPr lang="en-US" sz="3200" dirty="0" err="1" smtClean="0"/>
              <a:t>pukul</a:t>
            </a:r>
            <a:r>
              <a:rPr lang="en-US" sz="3200" dirty="0" smtClean="0"/>
              <a:t> 15.10 WIB</a:t>
            </a:r>
          </a:p>
          <a:p>
            <a:pPr>
              <a:buFont typeface="Arial" charset="0"/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suhu</a:t>
            </a:r>
            <a:r>
              <a:rPr lang="en-US" sz="3200" dirty="0" smtClean="0"/>
              <a:t> </a:t>
            </a:r>
            <a:r>
              <a:rPr lang="en-US" sz="3200" dirty="0" err="1" smtClean="0"/>
              <a:t>lingkungan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 </a:t>
            </a:r>
            <a:r>
              <a:rPr lang="en-US" sz="3200" dirty="0" smtClean="0"/>
              <a:t>33,8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C </a:t>
            </a:r>
            <a:endParaRPr lang="en-US" sz="3200" dirty="0" smtClean="0"/>
          </a:p>
          <a:p>
            <a:pPr>
              <a:buFont typeface="Arial" charset="0"/>
              <a:buNone/>
            </a:pPr>
            <a:endParaRPr lang="en-US" sz="3200" dirty="0" smtClean="0"/>
          </a:p>
          <a:p>
            <a:r>
              <a:rPr lang="en-US" sz="3200" dirty="0" err="1" smtClean="0"/>
              <a:t>Pengukuran</a:t>
            </a:r>
            <a:r>
              <a:rPr lang="en-US" sz="3200" dirty="0" smtClean="0"/>
              <a:t> </a:t>
            </a:r>
            <a:r>
              <a:rPr lang="en-US" sz="3200" dirty="0" err="1" smtClean="0"/>
              <a:t>kualitas</a:t>
            </a:r>
            <a:r>
              <a:rPr lang="en-US" sz="3200" dirty="0" smtClean="0"/>
              <a:t> </a:t>
            </a:r>
            <a:r>
              <a:rPr lang="en-US" sz="3200" dirty="0" err="1" smtClean="0"/>
              <a:t>fisik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kimia</a:t>
            </a:r>
            <a:r>
              <a:rPr lang="en-US" sz="3200" dirty="0" smtClean="0"/>
              <a:t> </a:t>
            </a:r>
            <a:r>
              <a:rPr lang="en-US" sz="3200" dirty="0" err="1" smtClean="0"/>
              <a:t>pukul</a:t>
            </a:r>
            <a:r>
              <a:rPr lang="en-US" sz="3200" dirty="0" smtClean="0"/>
              <a:t> 16.40 </a:t>
            </a:r>
            <a:r>
              <a:rPr lang="en-US" sz="3200" dirty="0" smtClean="0"/>
              <a:t>WIB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Laboratorium</a:t>
            </a:r>
            <a:r>
              <a:rPr lang="en-US" sz="3200" dirty="0" smtClean="0"/>
              <a:t> </a:t>
            </a:r>
            <a:r>
              <a:rPr lang="en-US" sz="3200" dirty="0" err="1" smtClean="0"/>
              <a:t>Kesehatan</a:t>
            </a:r>
            <a:r>
              <a:rPr lang="en-US" sz="3200" dirty="0" smtClean="0"/>
              <a:t> </a:t>
            </a:r>
            <a:r>
              <a:rPr lang="en-US" sz="3200" dirty="0" err="1" smtClean="0"/>
              <a:t>Lingkungan</a:t>
            </a:r>
            <a:r>
              <a:rPr lang="en-US" sz="3200" dirty="0" smtClean="0"/>
              <a:t> FKM UA.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152400"/>
            <a:ext cx="8229600" cy="847708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>
                <a:solidFill>
                  <a:srgbClr val="002060"/>
                </a:solidFill>
                <a:latin typeface="Adobe Caslon Pro Bold" pitchFamily="18" charset="0"/>
              </a:rPr>
              <a:t>Pemeriksaan</a:t>
            </a:r>
            <a:r>
              <a:rPr lang="en-US" dirty="0" smtClean="0">
                <a:solidFill>
                  <a:srgbClr val="002060"/>
                </a:solidFill>
                <a:latin typeface="Adobe Caslon Pro Bold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dobe Caslon Pro Bold" pitchFamily="18" charset="0"/>
              </a:rPr>
              <a:t>Fisik</a:t>
            </a:r>
            <a:endParaRPr lang="id-ID" dirty="0">
              <a:solidFill>
                <a:srgbClr val="002060"/>
              </a:solidFill>
              <a:latin typeface="Adobe Caslon Pro Bold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043890" cy="11953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Pengukuran</a:t>
            </a:r>
            <a:r>
              <a:rPr lang="en-US" sz="2400" dirty="0" smtClean="0"/>
              <a:t> </a:t>
            </a:r>
            <a:r>
              <a:rPr lang="en-US" sz="2400" dirty="0" err="1" smtClean="0"/>
              <a:t>Kualitas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Air </a:t>
            </a:r>
            <a:r>
              <a:rPr lang="en-US" sz="2400" dirty="0" err="1" smtClean="0"/>
              <a:t>Pipa</a:t>
            </a:r>
            <a:r>
              <a:rPr lang="en-US" sz="2400" dirty="0" smtClean="0"/>
              <a:t> PDAM </a:t>
            </a:r>
            <a:r>
              <a:rPr lang="en-US" sz="2400" dirty="0" err="1" smtClean="0"/>
              <a:t>Karang</a:t>
            </a:r>
            <a:r>
              <a:rPr lang="en-US" sz="2400" dirty="0" smtClean="0"/>
              <a:t> </a:t>
            </a:r>
            <a:r>
              <a:rPr lang="en-US" sz="2400" dirty="0" err="1" smtClean="0"/>
              <a:t>Pilang</a:t>
            </a:r>
            <a:r>
              <a:rPr lang="en-US" sz="2400" dirty="0" smtClean="0"/>
              <a:t> Surabaya</a:t>
            </a:r>
            <a:endParaRPr lang="en-US" sz="24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000100" y="2605263"/>
          <a:ext cx="7372376" cy="3538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6"/>
                <a:gridCol w="2071702"/>
                <a:gridCol w="2528884"/>
                <a:gridCol w="1843094"/>
              </a:tblGrid>
              <a:tr h="857256"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No.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/>
                          <a:ea typeface="Calibri"/>
                          <a:cs typeface="Times New Roman"/>
                        </a:rPr>
                        <a:t>Jenis</a:t>
                      </a: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Arial"/>
                          <a:ea typeface="Calibri"/>
                          <a:cs typeface="Times New Roman"/>
                        </a:rPr>
                        <a:t>Pengukuran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Air </a:t>
                      </a:r>
                      <a:r>
                        <a:rPr lang="en-US" sz="2000" b="1" dirty="0" smtClean="0">
                          <a:latin typeface="Arial"/>
                          <a:ea typeface="Calibri"/>
                          <a:cs typeface="Times New Roman"/>
                        </a:rPr>
                        <a:t>PDAM</a:t>
                      </a:r>
                    </a:p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Arial"/>
                          <a:ea typeface="Calibri"/>
                          <a:cs typeface="Times New Roman"/>
                        </a:rPr>
                        <a:t>Karang</a:t>
                      </a:r>
                      <a:r>
                        <a:rPr lang="en-US" sz="2000" b="1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Arial"/>
                          <a:ea typeface="Calibri"/>
                          <a:cs typeface="Times New Roman"/>
                        </a:rPr>
                        <a:t>Pilang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Baku </a:t>
                      </a:r>
                      <a:r>
                        <a:rPr lang="en-US" sz="2000" b="1" dirty="0" err="1">
                          <a:latin typeface="Arial"/>
                          <a:ea typeface="Calibri"/>
                          <a:cs typeface="Times New Roman"/>
                        </a:rPr>
                        <a:t>Mutu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2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1.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Calibri"/>
                          <a:cs typeface="Times New Roman"/>
                        </a:rPr>
                        <a:t>Bau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Calibri"/>
                          <a:cs typeface="Times New Roman"/>
                        </a:rPr>
                        <a:t>Tidak</a:t>
                      </a: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Calibri"/>
                          <a:cs typeface="Times New Roman"/>
                        </a:rPr>
                        <a:t>berbau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Tidak berbau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2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2.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Rasa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Calibri"/>
                          <a:cs typeface="Times New Roman"/>
                        </a:rPr>
                        <a:t>Tidak</a:t>
                      </a: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Arial"/>
                          <a:ea typeface="Calibri"/>
                          <a:cs typeface="Times New Roman"/>
                        </a:rPr>
                        <a:t>berasa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Tidak berasa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230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3.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Calibri"/>
                          <a:cs typeface="Times New Roman"/>
                        </a:rPr>
                        <a:t>Warna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Calibri"/>
                          <a:cs typeface="Times New Roman"/>
                        </a:rPr>
                        <a:t>Jernih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Jernih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2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4.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Suhu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20,8</a:t>
                      </a:r>
                      <a:r>
                        <a:rPr lang="en-US" sz="1600" baseline="30000" dirty="0"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±3</a:t>
                      </a:r>
                      <a:r>
                        <a:rPr lang="en-US" sz="1600" baseline="30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aseline="30000" dirty="0" err="1"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600" dirty="0" err="1"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2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5.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Kekeruhan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0,4 NTU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5 NTU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1857364"/>
            <a:ext cx="7772400" cy="4162436"/>
          </a:xfrm>
        </p:spPr>
        <p:txBody>
          <a:bodyPr>
            <a:noAutofit/>
          </a:bodyPr>
          <a:lstStyle/>
          <a:p>
            <a:pPr marL="457200" lvl="0" indent="-457200">
              <a:buNone/>
            </a:pPr>
            <a:r>
              <a:rPr lang="en-US" sz="2400" smtClean="0"/>
              <a:t>1. </a:t>
            </a:r>
            <a:r>
              <a:rPr lang="id-ID" sz="2400" smtClean="0"/>
              <a:t>Bau</a:t>
            </a:r>
            <a:endParaRPr lang="en-US" sz="2400" smtClean="0"/>
          </a:p>
          <a:p>
            <a:pPr marL="457200" lvl="0" indent="-457200">
              <a:buNone/>
            </a:pPr>
            <a:endParaRPr lang="en-US" sz="2400" dirty="0" smtClean="0"/>
          </a:p>
          <a:p>
            <a:r>
              <a:rPr lang="en-US" sz="2400" dirty="0" err="1" smtClean="0"/>
              <a:t>Uji</a:t>
            </a:r>
            <a:r>
              <a:rPr lang="en-US" sz="2400" dirty="0" smtClean="0"/>
              <a:t> </a:t>
            </a:r>
            <a:r>
              <a:rPr lang="en-US" sz="2400" dirty="0" err="1" smtClean="0"/>
              <a:t>indera</a:t>
            </a:r>
            <a:r>
              <a:rPr lang="en-US" sz="2400" smtClean="0"/>
              <a:t> </a:t>
            </a:r>
            <a:r>
              <a:rPr lang="en-US" sz="2400" smtClean="0">
                <a:sym typeface="Wingdings" pitchFamily="2" charset="2"/>
              </a:rPr>
              <a:t></a:t>
            </a:r>
            <a:r>
              <a:rPr lang="en-US" sz="2400" smtClean="0"/>
              <a:t> tidak berbau </a:t>
            </a:r>
            <a:r>
              <a:rPr lang="en-US" sz="2400" smtClean="0">
                <a:sym typeface="Wingdings" pitchFamily="2" charset="2"/>
              </a:rPr>
              <a:t></a:t>
            </a:r>
            <a:r>
              <a:rPr lang="en-US" sz="2400" smtClean="0"/>
              <a:t> sesuai </a:t>
            </a:r>
            <a:r>
              <a:rPr lang="en-US" sz="2400" dirty="0" err="1" smtClean="0"/>
              <a:t>baku</a:t>
            </a:r>
            <a:r>
              <a:rPr lang="en-US" sz="2400" dirty="0" smtClean="0"/>
              <a:t> </a:t>
            </a:r>
            <a:r>
              <a:rPr lang="en-US" sz="2400" dirty="0" err="1" smtClean="0"/>
              <a:t>mutu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Peraturan</a:t>
            </a:r>
            <a:r>
              <a:rPr lang="en-US" sz="2400" dirty="0" smtClean="0"/>
              <a:t> </a:t>
            </a:r>
            <a:r>
              <a:rPr lang="en-US" sz="2400" dirty="0" err="1" smtClean="0"/>
              <a:t>Menteri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 No. 416/ PER/IX/1990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err="1" smtClean="0"/>
              <a:t>Syarat</a:t>
            </a:r>
            <a:r>
              <a:rPr lang="en-US" sz="2400" smtClean="0"/>
              <a:t> </a:t>
            </a:r>
            <a:r>
              <a:rPr lang="en-US" sz="2400" smtClean="0"/>
              <a:t>dan </a:t>
            </a:r>
            <a:r>
              <a:rPr lang="en-US" sz="2400" dirty="0" err="1" smtClean="0"/>
              <a:t>Pengawasan</a:t>
            </a:r>
            <a:r>
              <a:rPr lang="en-US" sz="2400" dirty="0" smtClean="0"/>
              <a:t> </a:t>
            </a:r>
            <a:r>
              <a:rPr lang="en-US" sz="2400" dirty="0" err="1" smtClean="0"/>
              <a:t>Kualitas</a:t>
            </a:r>
            <a:r>
              <a:rPr lang="en-US" sz="2400" dirty="0" smtClean="0"/>
              <a:t> Air</a:t>
            </a:r>
            <a:r>
              <a:rPr lang="id-ID" sz="2400" dirty="0" smtClean="0"/>
              <a:t>.</a:t>
            </a:r>
            <a:endParaRPr lang="en-US" sz="2400" dirty="0" smtClean="0"/>
          </a:p>
          <a:p>
            <a:r>
              <a:rPr lang="id-ID" sz="2400" dirty="0" smtClean="0"/>
              <a:t>Apabila </a:t>
            </a:r>
            <a:r>
              <a:rPr lang="id-ID" sz="2400" smtClean="0"/>
              <a:t>air </a:t>
            </a:r>
            <a:r>
              <a:rPr lang="en-US" sz="2400" smtClean="0"/>
              <a:t>pipa </a:t>
            </a:r>
            <a:r>
              <a:rPr lang="en-US" sz="2400" dirty="0" smtClean="0"/>
              <a:t>PDAM </a:t>
            </a:r>
            <a:r>
              <a:rPr lang="en-US" sz="2400" dirty="0" err="1" smtClean="0"/>
              <a:t>berbau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err="1" smtClean="0"/>
              <a:t>mengindikasikan</a:t>
            </a:r>
            <a:r>
              <a:rPr lang="en-US" sz="2400" smtClean="0"/>
              <a:t> </a:t>
            </a:r>
            <a:r>
              <a:rPr lang="en-US" sz="2400" smtClean="0"/>
              <a:t>dua </a:t>
            </a:r>
            <a:r>
              <a:rPr lang="en-US" sz="2400" err="1" smtClean="0"/>
              <a:t>hal</a:t>
            </a:r>
            <a:r>
              <a:rPr lang="en-US" sz="2400" smtClean="0"/>
              <a:t> </a:t>
            </a:r>
            <a:r>
              <a:rPr lang="en-US" sz="2400" smtClean="0"/>
              <a:t>yaitu: tercemar/tidaknya air baku pipa PDAM yang digunakan dan ada/tidaknya </a:t>
            </a:r>
            <a:r>
              <a:rPr lang="en-US" sz="2400" dirty="0" err="1" smtClean="0"/>
              <a:t>kebocoran</a:t>
            </a:r>
            <a:r>
              <a:rPr lang="en-US" sz="2400" dirty="0" smtClean="0"/>
              <a:t> </a:t>
            </a:r>
            <a:r>
              <a:rPr lang="en-US" sz="2400" dirty="0" err="1" smtClean="0"/>
              <a:t>pipa</a:t>
            </a:r>
            <a:r>
              <a:rPr lang="en-US" sz="2400" dirty="0" smtClean="0"/>
              <a:t> </a:t>
            </a:r>
            <a:r>
              <a:rPr lang="en-US" sz="2400" smtClean="0"/>
              <a:t>PDAM </a:t>
            </a:r>
            <a:r>
              <a:rPr lang="en-US" sz="2400" smtClean="0"/>
              <a:t>sekitar </a:t>
            </a:r>
            <a:r>
              <a:rPr lang="en-US" sz="2400" smtClean="0"/>
              <a:t>30-40 </a:t>
            </a:r>
            <a:r>
              <a:rPr lang="en-US" sz="2400" smtClean="0"/>
              <a:t>%.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034" y="357166"/>
            <a:ext cx="8229600" cy="84770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obe Caslon Pro Bold" pitchFamily="18" charset="0"/>
                <a:ea typeface="+mj-ea"/>
                <a:cs typeface="+mj-cs"/>
              </a:rPr>
              <a:t>Kualitas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obe Caslon Pro Bold" pitchFamily="18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obe Caslon Pro Bold" pitchFamily="18" charset="0"/>
                <a:ea typeface="+mj-ea"/>
                <a:cs typeface="+mj-cs"/>
              </a:rPr>
              <a:t>Fisik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obe Caslon Pro Bold" pitchFamily="18" charset="0"/>
                <a:ea typeface="+mj-ea"/>
                <a:cs typeface="+mj-cs"/>
              </a:rPr>
              <a:t> 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8638" y="785794"/>
            <a:ext cx="8186766" cy="4948254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2400" dirty="0" smtClean="0"/>
              <a:t>2</a:t>
            </a:r>
            <a:r>
              <a:rPr lang="en-US" sz="2400" dirty="0" smtClean="0"/>
              <a:t>. </a:t>
            </a:r>
            <a:r>
              <a:rPr lang="id-ID" sz="2400" dirty="0" smtClean="0"/>
              <a:t>Rasa</a:t>
            </a:r>
            <a:endParaRPr lang="en-US" sz="2400" dirty="0" smtClean="0"/>
          </a:p>
          <a:p>
            <a:pPr lvl="0">
              <a:buNone/>
            </a:pPr>
            <a:endParaRPr lang="en-US" sz="2400" dirty="0" smtClean="0"/>
          </a:p>
          <a:p>
            <a:r>
              <a:rPr lang="en-US" sz="2400" dirty="0" err="1" smtClean="0"/>
              <a:t>Uji</a:t>
            </a:r>
            <a:r>
              <a:rPr lang="en-US" sz="2400" dirty="0" smtClean="0"/>
              <a:t> </a:t>
            </a:r>
            <a:r>
              <a:rPr lang="en-US" sz="2400" dirty="0" err="1" smtClean="0"/>
              <a:t>indera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berasa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baku</a:t>
            </a:r>
            <a:r>
              <a:rPr lang="en-US" sz="2400" dirty="0" smtClean="0"/>
              <a:t> </a:t>
            </a:r>
            <a:r>
              <a:rPr lang="en-US" sz="2400" dirty="0" err="1" smtClean="0"/>
              <a:t>mutu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Peraturan</a:t>
            </a:r>
            <a:r>
              <a:rPr lang="en-US" sz="2400" dirty="0" smtClean="0"/>
              <a:t> </a:t>
            </a:r>
            <a:r>
              <a:rPr lang="en-US" sz="2400" dirty="0" err="1" smtClean="0"/>
              <a:t>Menteri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 No. 416/ PER/IX/1990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Syarat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Pengawasan</a:t>
            </a:r>
            <a:r>
              <a:rPr lang="en-US" sz="2400" dirty="0" smtClean="0"/>
              <a:t> </a:t>
            </a:r>
            <a:r>
              <a:rPr lang="en-US" sz="2400" dirty="0" err="1" smtClean="0"/>
              <a:t>Kualitas</a:t>
            </a:r>
            <a:r>
              <a:rPr lang="en-US" sz="2400" dirty="0" smtClean="0"/>
              <a:t> Air</a:t>
            </a:r>
            <a:r>
              <a:rPr lang="id-ID" sz="2400" dirty="0" smtClean="0"/>
              <a:t>.</a:t>
            </a:r>
            <a:endParaRPr lang="en-US" sz="2400" dirty="0" smtClean="0"/>
          </a:p>
          <a:p>
            <a:r>
              <a:rPr lang="en-US" sz="2400" dirty="0" err="1" smtClean="0"/>
              <a:t>Apabila</a:t>
            </a:r>
            <a:r>
              <a:rPr lang="en-US" sz="2400" dirty="0" smtClean="0"/>
              <a:t> air </a:t>
            </a:r>
            <a:r>
              <a:rPr lang="en-US" sz="2400" dirty="0" err="1" smtClean="0"/>
              <a:t>pipa</a:t>
            </a:r>
            <a:r>
              <a:rPr lang="en-US" sz="2400" dirty="0" smtClean="0"/>
              <a:t> PDAM </a:t>
            </a:r>
            <a:r>
              <a:rPr lang="en-US" sz="2400" dirty="0" err="1" smtClean="0"/>
              <a:t>berasa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mengindikasikan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err="1" smtClean="0"/>
              <a:t>Kualitas</a:t>
            </a:r>
            <a:r>
              <a:rPr lang="en-US" sz="2000" dirty="0" smtClean="0"/>
              <a:t> air </a:t>
            </a:r>
            <a:r>
              <a:rPr lang="en-US" sz="2000" dirty="0" err="1" smtClean="0"/>
              <a:t>baku</a:t>
            </a:r>
            <a:r>
              <a:rPr lang="en-US" sz="2000" dirty="0" smtClean="0"/>
              <a:t> </a:t>
            </a:r>
            <a:r>
              <a:rPr lang="en-US" sz="2000" dirty="0" err="1" smtClean="0"/>
              <a:t>pipa</a:t>
            </a:r>
            <a:r>
              <a:rPr lang="en-US" sz="2000" dirty="0" smtClean="0"/>
              <a:t> PDAM </a:t>
            </a:r>
            <a:r>
              <a:rPr lang="en-US" sz="2000" dirty="0" err="1" smtClean="0"/>
              <a:t>memang</a:t>
            </a:r>
            <a:r>
              <a:rPr lang="en-US" sz="2000" dirty="0" smtClean="0"/>
              <a:t>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layak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tercemar</a:t>
            </a:r>
            <a:r>
              <a:rPr lang="en-US" sz="2000" dirty="0" smtClean="0"/>
              <a:t> </a:t>
            </a:r>
            <a:r>
              <a:rPr lang="en-US" sz="2000" dirty="0" err="1" smtClean="0"/>
              <a:t>logam</a:t>
            </a:r>
            <a:r>
              <a:rPr lang="en-US" sz="2000" dirty="0" smtClean="0"/>
              <a:t> </a:t>
            </a:r>
            <a:r>
              <a:rPr lang="en-US" sz="2000" dirty="0" err="1" smtClean="0"/>
              <a:t>berat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limbah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kebocoran</a:t>
            </a:r>
            <a:r>
              <a:rPr lang="en-US" sz="2000" dirty="0" smtClean="0"/>
              <a:t> </a:t>
            </a:r>
            <a:r>
              <a:rPr lang="en-US" sz="2000" dirty="0" err="1" smtClean="0"/>
              <a:t>pipa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000" dirty="0" err="1" smtClean="0">
                <a:sym typeface="Wingdings" pitchFamily="2" charset="2"/>
              </a:rPr>
              <a:t>mempermudah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pencemar</a:t>
            </a:r>
            <a:r>
              <a:rPr lang="en-US" sz="2000" dirty="0" smtClean="0"/>
              <a:t> </a:t>
            </a:r>
            <a:r>
              <a:rPr lang="en-US" sz="2000" dirty="0" err="1" smtClean="0"/>
              <a:t>masuk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air </a:t>
            </a:r>
            <a:r>
              <a:rPr lang="en-US" sz="2000" dirty="0" err="1" smtClean="0"/>
              <a:t>pipa</a:t>
            </a:r>
            <a:r>
              <a:rPr lang="en-US" sz="2000" dirty="0" smtClean="0"/>
              <a:t> PDAM</a:t>
            </a:r>
          </a:p>
          <a:p>
            <a:pPr lvl="1"/>
            <a:r>
              <a:rPr lang="en-US" sz="2000" dirty="0" smtClean="0"/>
              <a:t>PH air </a:t>
            </a:r>
            <a:r>
              <a:rPr lang="en-US" sz="2000" dirty="0" err="1" smtClean="0"/>
              <a:t>pipa</a:t>
            </a:r>
            <a:r>
              <a:rPr lang="en-US" sz="2000" dirty="0" smtClean="0"/>
              <a:t> PDAM </a:t>
            </a:r>
            <a:r>
              <a:rPr lang="en-US" sz="2000" dirty="0" err="1" smtClean="0"/>
              <a:t>rendah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rasa </a:t>
            </a:r>
            <a:r>
              <a:rPr lang="en-US" sz="2000" dirty="0" err="1" smtClean="0"/>
              <a:t>pahit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air.</a:t>
            </a:r>
          </a:p>
          <a:p>
            <a:pPr lvl="1"/>
            <a:r>
              <a:rPr lang="en-US" sz="2000" dirty="0" err="1" smtClean="0"/>
              <a:t>Penggunaan</a:t>
            </a:r>
            <a:r>
              <a:rPr lang="en-US" sz="2000" dirty="0" smtClean="0"/>
              <a:t> Cartridge Carbon Block (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penyaringan</a:t>
            </a:r>
            <a:r>
              <a:rPr lang="en-US" sz="2000" dirty="0" smtClean="0"/>
              <a:t> air </a:t>
            </a:r>
            <a:r>
              <a:rPr lang="en-US" sz="2000" dirty="0" err="1" smtClean="0"/>
              <a:t>kran</a:t>
            </a:r>
            <a:r>
              <a:rPr lang="en-US" sz="2000" dirty="0" smtClean="0"/>
              <a:t>) </a:t>
            </a:r>
            <a:r>
              <a:rPr lang="en-US" sz="2000" dirty="0" err="1" smtClean="0"/>
              <a:t>terlalu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Carbon </a:t>
            </a:r>
            <a:r>
              <a:rPr lang="en-US" sz="2000" dirty="0" err="1" smtClean="0"/>
              <a:t>Actif</a:t>
            </a:r>
            <a:r>
              <a:rPr lang="en-US" sz="2000" dirty="0" smtClean="0"/>
              <a:t> Granular yang </a:t>
            </a:r>
            <a:r>
              <a:rPr lang="en-US" sz="2000" dirty="0" err="1" smtClean="0"/>
              <a:t>ditempatkan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tabung</a:t>
            </a:r>
            <a:r>
              <a:rPr lang="en-US" sz="2000" dirty="0" smtClean="0"/>
              <a:t> filter, </a:t>
            </a:r>
            <a:r>
              <a:rPr lang="en-US" sz="2000" dirty="0" err="1" smtClean="0"/>
              <a:t>masih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857232"/>
            <a:ext cx="7772400" cy="5162568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en-US" dirty="0" smtClean="0"/>
              <a:t>3. </a:t>
            </a:r>
            <a:r>
              <a:rPr lang="id-ID" dirty="0" smtClean="0"/>
              <a:t>Warna</a:t>
            </a:r>
            <a:endParaRPr lang="en-US" dirty="0" smtClean="0"/>
          </a:p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jernih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4. </a:t>
            </a:r>
            <a:r>
              <a:rPr lang="id-ID" dirty="0" smtClean="0"/>
              <a:t>Suhu</a:t>
            </a:r>
            <a:endParaRPr lang="en-US" dirty="0" smtClean="0"/>
          </a:p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id-ID" dirty="0" smtClean="0"/>
              <a:t>SensIon MM 150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2</a:t>
            </a:r>
            <a:r>
              <a:rPr lang="id-ID" dirty="0" smtClean="0"/>
              <a:t>0</a:t>
            </a:r>
            <a:r>
              <a:rPr lang="en-US" dirty="0" smtClean="0"/>
              <a:t>,</a:t>
            </a:r>
            <a:r>
              <a:rPr lang="id-ID" dirty="0" smtClean="0"/>
              <a:t>8</a:t>
            </a:r>
            <a:r>
              <a:rPr lang="en-US" baseline="30000" dirty="0" smtClean="0"/>
              <a:t>0</a:t>
            </a:r>
            <a:r>
              <a:rPr lang="en-US" dirty="0" smtClean="0"/>
              <a:t>C, 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id-ID" dirty="0" smtClean="0"/>
              <a:t>33,8</a:t>
            </a:r>
            <a:r>
              <a:rPr lang="en-US" baseline="30000" dirty="0" smtClean="0"/>
              <a:t>0</a:t>
            </a:r>
            <a:r>
              <a:rPr lang="en-US" dirty="0" smtClean="0"/>
              <a:t>C.</a:t>
            </a:r>
          </a:p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cooling box.</a:t>
            </a:r>
          </a:p>
          <a:p>
            <a:r>
              <a:rPr lang="en-US" dirty="0" err="1" smtClean="0"/>
              <a:t>Peraturan</a:t>
            </a:r>
            <a:r>
              <a:rPr lang="en-US" dirty="0" smtClean="0"/>
              <a:t> Daerah Kota Surabaya No. 2 </a:t>
            </a:r>
            <a:r>
              <a:rPr lang="en-US" dirty="0" err="1" smtClean="0"/>
              <a:t>Tahun</a:t>
            </a:r>
            <a:r>
              <a:rPr lang="en-US" dirty="0" smtClean="0"/>
              <a:t> 2004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Air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Air, air s</a:t>
            </a:r>
            <a:r>
              <a:rPr lang="id-ID" dirty="0" smtClean="0"/>
              <a:t>u</a:t>
            </a:r>
            <a:r>
              <a:rPr lang="en-US" dirty="0" err="1" smtClean="0"/>
              <a:t>ngai</a:t>
            </a:r>
            <a:r>
              <a:rPr lang="en-US" dirty="0" smtClean="0"/>
              <a:t> </a:t>
            </a:r>
            <a:r>
              <a:rPr lang="en-US" dirty="0" err="1" smtClean="0"/>
              <a:t>Kalimas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id-ID" dirty="0" smtClean="0"/>
              <a:t>suhu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deviasi</a:t>
            </a:r>
            <a:r>
              <a:rPr lang="en-US" dirty="0" smtClean="0"/>
              <a:t> </a:t>
            </a:r>
            <a:r>
              <a:rPr lang="id-ID" dirty="0" smtClean="0"/>
              <a:t>terhadap suhu lingkungan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u="sng" dirty="0" smtClean="0"/>
              <a:t>+</a:t>
            </a:r>
            <a:r>
              <a:rPr lang="en-US" dirty="0" smtClean="0"/>
              <a:t>3</a:t>
            </a:r>
            <a:r>
              <a:rPr lang="id-ID" baseline="30000" dirty="0" smtClean="0"/>
              <a:t>0</a:t>
            </a:r>
            <a:r>
              <a:rPr lang="id-ID" dirty="0" smtClean="0"/>
              <a:t>C</a:t>
            </a:r>
            <a:endParaRPr lang="en-US" i="1" dirty="0" smtClean="0"/>
          </a:p>
          <a:p>
            <a:r>
              <a:rPr lang="en-US" dirty="0" smtClean="0"/>
              <a:t>I</a:t>
            </a:r>
            <a:r>
              <a:rPr lang="id-ID" dirty="0" smtClean="0"/>
              <a:t>nterval standar suhu air sungai Kalimas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id-ID" dirty="0" smtClean="0"/>
              <a:t>30,8</a:t>
            </a:r>
            <a:r>
              <a:rPr lang="id-ID" baseline="30000" dirty="0" smtClean="0"/>
              <a:t>0</a:t>
            </a:r>
            <a:r>
              <a:rPr lang="id-ID" dirty="0" smtClean="0"/>
              <a:t>C-36,8</a:t>
            </a:r>
            <a:r>
              <a:rPr lang="id-ID" baseline="30000" dirty="0" smtClean="0"/>
              <a:t>0</a:t>
            </a:r>
            <a:r>
              <a:rPr lang="id-ID" dirty="0" smtClean="0"/>
              <a:t>C</a:t>
            </a:r>
            <a:r>
              <a:rPr lang="id-ID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1214454"/>
            <a:ext cx="7901014" cy="457200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dirty="0" smtClean="0"/>
              <a:t>5. </a:t>
            </a:r>
            <a:r>
              <a:rPr lang="id-ID" dirty="0" smtClean="0"/>
              <a:t>Kekeruhan 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r>
              <a:rPr lang="en-US" dirty="0" err="1" smtClean="0"/>
              <a:t>Kekeruhan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smtClean="0"/>
              <a:t>air </a:t>
            </a:r>
            <a:r>
              <a:rPr lang="en-US" dirty="0" err="1" smtClean="0"/>
              <a:t>pipa</a:t>
            </a:r>
            <a:r>
              <a:rPr lang="en-US" dirty="0" smtClean="0"/>
              <a:t> PDAM </a:t>
            </a:r>
            <a:r>
              <a:rPr lang="en-US" dirty="0" err="1" smtClean="0"/>
              <a:t>Karang</a:t>
            </a:r>
            <a:r>
              <a:rPr lang="en-US" dirty="0" smtClean="0"/>
              <a:t> </a:t>
            </a:r>
            <a:r>
              <a:rPr lang="en-US" dirty="0" err="1" smtClean="0"/>
              <a:t>Pilang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0,4 NTU (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kekeruhan</a:t>
            </a:r>
            <a:r>
              <a:rPr lang="en-US" dirty="0" smtClean="0"/>
              <a:t> air </a:t>
            </a:r>
            <a:r>
              <a:rPr lang="en-US" dirty="0" err="1" smtClean="0"/>
              <a:t>pipa</a:t>
            </a:r>
            <a:r>
              <a:rPr lang="en-US" dirty="0" smtClean="0"/>
              <a:t> PDAM </a:t>
            </a:r>
            <a:r>
              <a:rPr lang="en-US" dirty="0" err="1" smtClean="0"/>
              <a:t>Karang</a:t>
            </a:r>
            <a:r>
              <a:rPr lang="en-US" dirty="0" smtClean="0"/>
              <a:t> </a:t>
            </a:r>
            <a:r>
              <a:rPr lang="en-US" dirty="0" err="1" smtClean="0"/>
              <a:t>Pilang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kandungan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anorganik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Kekeruhan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anorganik</a:t>
            </a:r>
            <a:r>
              <a:rPr lang="en-US" dirty="0" smtClean="0"/>
              <a:t> yang </a:t>
            </a:r>
            <a:r>
              <a:rPr lang="en-US" dirty="0" err="1" smtClean="0"/>
              <a:t>terlarut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smtClean="0"/>
              <a:t>air.</a:t>
            </a:r>
          </a:p>
          <a:p>
            <a:r>
              <a:rPr lang="en-US" dirty="0" err="1" smtClean="0"/>
              <a:t>Kekeruhan</a:t>
            </a:r>
            <a:r>
              <a:rPr lang="en-US" dirty="0" smtClean="0"/>
              <a:t> air </a:t>
            </a:r>
            <a:r>
              <a:rPr lang="en-US" dirty="0" err="1" smtClean="0"/>
              <a:t>pipa</a:t>
            </a:r>
            <a:r>
              <a:rPr lang="en-US" dirty="0" smtClean="0"/>
              <a:t> </a:t>
            </a:r>
            <a:r>
              <a:rPr lang="en-US" dirty="0" smtClean="0"/>
              <a:t>PDAM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air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didistribusian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Tingkat </a:t>
            </a:r>
            <a:r>
              <a:rPr lang="en-US" dirty="0" err="1" smtClean="0"/>
              <a:t>kekeruhan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air </a:t>
            </a:r>
            <a:r>
              <a:rPr lang="en-US" dirty="0" err="1" smtClean="0"/>
              <a:t>pipa</a:t>
            </a:r>
            <a:r>
              <a:rPr lang="en-US" dirty="0" smtClean="0"/>
              <a:t> </a:t>
            </a:r>
            <a:r>
              <a:rPr lang="en-US" dirty="0" smtClean="0"/>
              <a:t>PDAM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/>
              <a:t>memperkecil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152400"/>
            <a:ext cx="8229600" cy="847708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>
                <a:solidFill>
                  <a:srgbClr val="002060"/>
                </a:solidFill>
                <a:latin typeface="Adobe Caslon Pro Bold" pitchFamily="18" charset="0"/>
              </a:rPr>
              <a:t>Pemeriksaan</a:t>
            </a:r>
            <a:r>
              <a:rPr lang="en-US" dirty="0" smtClean="0">
                <a:solidFill>
                  <a:srgbClr val="002060"/>
                </a:solidFill>
                <a:latin typeface="Adobe Caslon Pro Bold" pitchFamily="18" charset="0"/>
              </a:rPr>
              <a:t> Kimia </a:t>
            </a:r>
            <a:endParaRPr lang="id-ID" dirty="0">
              <a:solidFill>
                <a:srgbClr val="002060"/>
              </a:solidFill>
              <a:latin typeface="Adobe Caslon Pro Bold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28660" y="2357430"/>
          <a:ext cx="7372376" cy="1901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6"/>
                <a:gridCol w="2071702"/>
                <a:gridCol w="2528884"/>
                <a:gridCol w="1843094"/>
              </a:tblGrid>
              <a:tr h="857256"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No.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/>
                          <a:ea typeface="Calibri"/>
                          <a:cs typeface="Times New Roman"/>
                        </a:rPr>
                        <a:t>Jenis</a:t>
                      </a: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Arial"/>
                          <a:ea typeface="Calibri"/>
                          <a:cs typeface="Times New Roman"/>
                        </a:rPr>
                        <a:t>Pengukuran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488" indent="793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Air </a:t>
                      </a:r>
                      <a:r>
                        <a:rPr lang="en-US" sz="2000" b="1" dirty="0" smtClean="0">
                          <a:latin typeface="Arial"/>
                          <a:ea typeface="Calibri"/>
                          <a:cs typeface="Times New Roman"/>
                        </a:rPr>
                        <a:t>PDAM</a:t>
                      </a:r>
                    </a:p>
                    <a:p>
                      <a:pPr marL="90488" indent="793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Arial"/>
                          <a:ea typeface="Calibri"/>
                          <a:cs typeface="Times New Roman"/>
                        </a:rPr>
                        <a:t>Karang</a:t>
                      </a:r>
                      <a:r>
                        <a:rPr lang="en-US" sz="2000" b="1" baseline="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/>
                          <a:ea typeface="Calibri"/>
                          <a:cs typeface="Times New Roman"/>
                        </a:rPr>
                        <a:t>Pilang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Baku </a:t>
                      </a:r>
                      <a:r>
                        <a:rPr lang="en-US" sz="2000" b="1" dirty="0" err="1">
                          <a:latin typeface="Arial"/>
                          <a:ea typeface="Calibri"/>
                          <a:cs typeface="Times New Roman"/>
                        </a:rPr>
                        <a:t>Mutu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2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1.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Times New Roman"/>
                        </a:rPr>
                        <a:t>pH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Times New Roman"/>
                        </a:rPr>
                        <a:t>7,57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Times New Roman"/>
                        </a:rPr>
                        <a:t>6-9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2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Times New Roman"/>
                        </a:rPr>
                        <a:t>2.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Times New Roman"/>
                        </a:rPr>
                        <a:t>DO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Times New Roman"/>
                        </a:rPr>
                        <a:t>43,5%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6 mg/liter</a:t>
                      </a:r>
                      <a:r>
                        <a:rPr lang="id-ID" sz="1800" dirty="0">
                          <a:latin typeface="Arial"/>
                          <a:ea typeface="Calibri"/>
                          <a:cs typeface="Times New Roman"/>
                        </a:rPr>
                        <a:t> **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28596" y="1285860"/>
            <a:ext cx="8215370" cy="450059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Tabe</a:t>
            </a:r>
            <a:r>
              <a:rPr lang="en-US" sz="2400" dirty="0" smtClean="0"/>
              <a:t>l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Pengukuran</a:t>
            </a:r>
            <a:r>
              <a:rPr lang="en-US" sz="2400" dirty="0" smtClean="0"/>
              <a:t> </a:t>
            </a:r>
            <a:r>
              <a:rPr lang="en-US" sz="2400" dirty="0" err="1" smtClean="0"/>
              <a:t>Kualitas</a:t>
            </a:r>
            <a:r>
              <a:rPr lang="en-US" sz="2400" dirty="0" smtClean="0"/>
              <a:t> </a:t>
            </a:r>
            <a:r>
              <a:rPr lang="en-US" sz="2400" dirty="0" smtClean="0"/>
              <a:t>Kimia</a:t>
            </a:r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400" dirty="0" smtClean="0"/>
              <a:t>Air </a:t>
            </a:r>
            <a:r>
              <a:rPr lang="en-US" sz="2400" dirty="0" err="1" smtClean="0"/>
              <a:t>Pipa</a:t>
            </a:r>
            <a:r>
              <a:rPr lang="en-US" sz="2400" dirty="0" smtClean="0"/>
              <a:t> PDAM </a:t>
            </a:r>
            <a:r>
              <a:rPr lang="en-US" sz="2400" dirty="0" err="1" smtClean="0"/>
              <a:t>Karang</a:t>
            </a:r>
            <a:r>
              <a:rPr lang="en-US" sz="2400" dirty="0" smtClean="0"/>
              <a:t> </a:t>
            </a:r>
            <a:r>
              <a:rPr lang="en-US" sz="2400" dirty="0" err="1" smtClean="0"/>
              <a:t>Pilang</a:t>
            </a:r>
            <a:r>
              <a:rPr lang="en-US" sz="2400" dirty="0" smtClean="0"/>
              <a:t> </a:t>
            </a:r>
            <a:r>
              <a:rPr lang="en-US" sz="2400" dirty="0" smtClean="0"/>
              <a:t>Surabaya</a:t>
            </a:r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</a:pPr>
            <a:endParaRPr lang="en-US" sz="2400" dirty="0" smtClean="0"/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</a:pPr>
            <a:endParaRPr lang="en-US" sz="2400" dirty="0" smtClean="0"/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</a:pPr>
            <a:endParaRPr lang="en-US" sz="2400" dirty="0" smtClean="0"/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</a:pPr>
            <a:endParaRPr lang="en-US" sz="2400" dirty="0" smtClean="0"/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</a:pPr>
            <a:endParaRPr lang="en-US" sz="2400" dirty="0" smtClean="0"/>
          </a:p>
          <a:p>
            <a:pPr marL="812800" lvl="0" indent="-27305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000" dirty="0" err="1" smtClean="0"/>
              <a:t>Keterangan</a:t>
            </a:r>
            <a:r>
              <a:rPr lang="en-US" sz="2000" dirty="0" smtClean="0"/>
              <a:t>:</a:t>
            </a:r>
          </a:p>
          <a:p>
            <a:pPr marL="812800" lvl="0" indent="-27305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id-ID" sz="2000" dirty="0" smtClean="0"/>
              <a:t>Tanda </a:t>
            </a:r>
            <a:r>
              <a:rPr lang="id-ID" sz="2000" dirty="0" smtClean="0"/>
              <a:t>**	: 6 mg/liter = 69,4%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0620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rgbClr val="002060"/>
                </a:solidFill>
                <a:latin typeface="Adobe Caslon Pro Bold" pitchFamily="18" charset="0"/>
              </a:rPr>
              <a:t>Latar</a:t>
            </a:r>
            <a:r>
              <a:rPr lang="en-US" dirty="0" smtClean="0">
                <a:solidFill>
                  <a:srgbClr val="002060"/>
                </a:solidFill>
                <a:latin typeface="Adobe Caslon Pro Bold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dobe Caslon Pro Bold" pitchFamily="18" charset="0"/>
              </a:rPr>
              <a:t>Belakang</a:t>
            </a:r>
            <a:endParaRPr lang="en-US" dirty="0">
              <a:solidFill>
                <a:srgbClr val="002060"/>
              </a:solidFill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5804" y="1643050"/>
            <a:ext cx="8229600" cy="44291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Air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ikatan</a:t>
            </a:r>
            <a:r>
              <a:rPr lang="en-US" sz="2800" dirty="0" smtClean="0"/>
              <a:t> </a:t>
            </a:r>
            <a:r>
              <a:rPr lang="en-US" sz="2800" dirty="0" err="1" smtClean="0"/>
              <a:t>kimia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atom </a:t>
            </a:r>
            <a:r>
              <a:rPr lang="en-US" sz="2800" dirty="0" err="1" smtClean="0"/>
              <a:t>hidrogen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atom </a:t>
            </a:r>
            <a:r>
              <a:rPr lang="en-US" sz="2800" dirty="0" err="1" smtClean="0"/>
              <a:t>oksigen</a:t>
            </a:r>
            <a:r>
              <a:rPr lang="en-US" sz="2800" dirty="0" smtClean="0"/>
              <a:t> (H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O) 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berbentuk</a:t>
            </a:r>
            <a:r>
              <a:rPr lang="en-US" sz="2800" dirty="0" smtClean="0"/>
              <a:t> gas, </a:t>
            </a:r>
            <a:r>
              <a:rPr lang="en-US" sz="2800" dirty="0" err="1" smtClean="0"/>
              <a:t>cair</a:t>
            </a:r>
            <a:r>
              <a:rPr lang="en-US" sz="2800" dirty="0" smtClean="0"/>
              <a:t>, </a:t>
            </a:r>
            <a:r>
              <a:rPr lang="en-US" sz="2800" dirty="0" err="1" smtClean="0"/>
              <a:t>maupun</a:t>
            </a:r>
            <a:r>
              <a:rPr lang="en-US" sz="2800" dirty="0" smtClean="0"/>
              <a:t> </a:t>
            </a:r>
            <a:r>
              <a:rPr lang="en-US" sz="2800" dirty="0" err="1" smtClean="0"/>
              <a:t>padat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Air </a:t>
            </a:r>
            <a:r>
              <a:rPr lang="en-US" sz="2800" dirty="0" err="1" smtClean="0"/>
              <a:t>permukaan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air </a:t>
            </a:r>
            <a:r>
              <a:rPr lang="en-US" sz="2800" dirty="0" err="1" smtClean="0"/>
              <a:t>perpipaan</a:t>
            </a:r>
            <a:r>
              <a:rPr lang="en-US" sz="2800" dirty="0" smtClean="0"/>
              <a:t> </a:t>
            </a:r>
            <a:r>
              <a:rPr lang="en-US" sz="2800" dirty="0" err="1" smtClean="0"/>
              <a:t>tergolong</a:t>
            </a:r>
            <a:r>
              <a:rPr lang="en-US" sz="2800" dirty="0" smtClean="0"/>
              <a:t> air </a:t>
            </a:r>
            <a:r>
              <a:rPr lang="en-US" sz="2800" dirty="0" err="1" smtClean="0"/>
              <a:t>bersih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Air </a:t>
            </a:r>
            <a:r>
              <a:rPr lang="en-US" sz="2800" dirty="0" err="1" smtClean="0"/>
              <a:t>bersih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BEBAS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mikroorganisme</a:t>
            </a:r>
            <a:r>
              <a:rPr lang="en-US" sz="2800" dirty="0" smtClean="0"/>
              <a:t> </a:t>
            </a:r>
            <a:r>
              <a:rPr lang="en-US" sz="2800" dirty="0" err="1" smtClean="0"/>
              <a:t>penyebab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kimia</a:t>
            </a:r>
            <a:r>
              <a:rPr lang="en-US" sz="2800" dirty="0" smtClean="0"/>
              <a:t> </a:t>
            </a:r>
            <a:r>
              <a:rPr lang="en-US" sz="2800" dirty="0" err="1" smtClean="0"/>
              <a:t>berbahaya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8690" y="1571644"/>
            <a:ext cx="7772400" cy="45720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1. </a:t>
            </a:r>
            <a:r>
              <a:rPr lang="id-ID" dirty="0" smtClean="0"/>
              <a:t>pH</a:t>
            </a:r>
            <a:endParaRPr lang="en-US" dirty="0" smtClean="0"/>
          </a:p>
          <a:p>
            <a:r>
              <a:rPr lang="en-US" dirty="0" smtClean="0"/>
              <a:t>pH </a:t>
            </a:r>
            <a:r>
              <a:rPr lang="en-US" dirty="0" err="1" smtClean="0"/>
              <a:t>sampel</a:t>
            </a:r>
            <a:r>
              <a:rPr lang="en-US" dirty="0" smtClean="0"/>
              <a:t> air </a:t>
            </a:r>
            <a:r>
              <a:rPr lang="en-US" dirty="0" err="1" smtClean="0"/>
              <a:t>pipa</a:t>
            </a:r>
            <a:r>
              <a:rPr lang="en-US" dirty="0" smtClean="0"/>
              <a:t> PDAM </a:t>
            </a:r>
            <a:r>
              <a:rPr lang="en-US" dirty="0" err="1" smtClean="0"/>
              <a:t>Karang</a:t>
            </a:r>
            <a:r>
              <a:rPr lang="en-US" dirty="0" smtClean="0"/>
              <a:t> </a:t>
            </a:r>
            <a:r>
              <a:rPr lang="en-US" dirty="0" err="1" smtClean="0"/>
              <a:t>Pilang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7,57 (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baik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Tingkat pH air </a:t>
            </a:r>
            <a:r>
              <a:rPr lang="en-US" dirty="0" err="1" smtClean="0"/>
              <a:t>pipa</a:t>
            </a:r>
            <a:r>
              <a:rPr lang="en-US" dirty="0" smtClean="0"/>
              <a:t> PDAM </a:t>
            </a:r>
            <a:r>
              <a:rPr lang="en-US" dirty="0" err="1" smtClean="0"/>
              <a:t>Karang</a:t>
            </a:r>
            <a:r>
              <a:rPr lang="en-US" dirty="0" smtClean="0"/>
              <a:t> </a:t>
            </a:r>
            <a:r>
              <a:rPr lang="en-US" dirty="0" err="1" smtClean="0"/>
              <a:t>Pilang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smtClean="0"/>
              <a:t>air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menjalani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smtClean="0"/>
              <a:t>PDAM.</a:t>
            </a:r>
          </a:p>
          <a:p>
            <a:r>
              <a:rPr lang="en-US" dirty="0" smtClean="0"/>
              <a:t>Air </a:t>
            </a:r>
            <a:r>
              <a:rPr lang="en-US" dirty="0" err="1" smtClean="0"/>
              <a:t>dengan</a:t>
            </a:r>
            <a:r>
              <a:rPr lang="en-US" dirty="0" smtClean="0"/>
              <a:t> pH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layak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berdampak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. Air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smtClean="0"/>
              <a:t>pH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karat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pipa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air, air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rasa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enak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lain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yang </a:t>
            </a:r>
            <a:r>
              <a:rPr lang="en-US" dirty="0" err="1" smtClean="0"/>
              <a:t>beracun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mengganggu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5804" y="366714"/>
            <a:ext cx="8229600" cy="84770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obe Caslon Pro Bold" pitchFamily="18" charset="0"/>
                <a:ea typeface="+mj-ea"/>
                <a:cs typeface="+mj-cs"/>
              </a:rPr>
              <a:t>Kualitas Kimia 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obe Caslon Pro Bol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1143016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2. D</a:t>
            </a:r>
            <a:r>
              <a:rPr lang="id-ID" dirty="0" smtClean="0"/>
              <a:t>O (</a:t>
            </a:r>
            <a:r>
              <a:rPr lang="id-ID" i="1" dirty="0" smtClean="0"/>
              <a:t>Dissolved Oxygen</a:t>
            </a:r>
            <a:r>
              <a:rPr lang="id-ID" dirty="0" smtClean="0"/>
              <a:t>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K</a:t>
            </a:r>
            <a:r>
              <a:rPr lang="id-ID" sz="2800" dirty="0" smtClean="0"/>
              <a:t>adar DO sampel air pipa PDAM Karang Pilang </a:t>
            </a:r>
            <a:r>
              <a:rPr lang="en-US" sz="2800" dirty="0" smtClean="0">
                <a:sym typeface="Wingdings" pitchFamily="2" charset="2"/>
              </a:rPr>
              <a:t> </a:t>
            </a:r>
            <a:r>
              <a:rPr lang="id-ID" sz="2800" dirty="0" smtClean="0"/>
              <a:t>43,5%</a:t>
            </a:r>
            <a:r>
              <a:rPr lang="en-US" sz="2800" dirty="0" smtClean="0"/>
              <a:t> (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memenuhi</a:t>
            </a:r>
            <a:r>
              <a:rPr lang="en-US" sz="2800" dirty="0" smtClean="0"/>
              <a:t> </a:t>
            </a:r>
            <a:r>
              <a:rPr lang="en-US" sz="2800" dirty="0" err="1" smtClean="0"/>
              <a:t>standar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Kadar DO </a:t>
            </a:r>
            <a:r>
              <a:rPr lang="en-US" sz="2800" dirty="0" err="1" smtClean="0"/>
              <a:t>sampel</a:t>
            </a:r>
            <a:r>
              <a:rPr lang="en-US" sz="2800" dirty="0" smtClean="0"/>
              <a:t> air </a:t>
            </a:r>
            <a:r>
              <a:rPr lang="en-US" sz="2800" dirty="0" err="1" smtClean="0"/>
              <a:t>pipa</a:t>
            </a:r>
            <a:r>
              <a:rPr lang="en-US" sz="2800" dirty="0" smtClean="0"/>
              <a:t> PDAM </a:t>
            </a:r>
            <a:r>
              <a:rPr lang="en-US" sz="2800" dirty="0" err="1" smtClean="0"/>
              <a:t>Karang</a:t>
            </a:r>
            <a:r>
              <a:rPr lang="en-US" sz="2800" dirty="0" smtClean="0"/>
              <a:t> </a:t>
            </a:r>
            <a:r>
              <a:rPr lang="en-US" sz="2800" dirty="0" err="1" smtClean="0"/>
              <a:t>Pilang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 </a:t>
            </a:r>
            <a:r>
              <a:rPr lang="id-ID" sz="2800" dirty="0" smtClean="0"/>
              <a:t>dibawah standar baku mutu yang ditetapkan dalam PP RI No. 82 Tahun 2001 yaitu sebesar 6 mg/liter (69,4%). </a:t>
            </a:r>
            <a:endParaRPr lang="en-US" sz="2800" dirty="0" smtClean="0"/>
          </a:p>
          <a:p>
            <a:r>
              <a:rPr lang="id-ID" dirty="0" smtClean="0"/>
              <a:t>Rendahnya kadar DO dalam air PDAM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id-ID" dirty="0" smtClean="0"/>
              <a:t>kurangnya penaikan kadar DO air oleh PDAM.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id-ID" dirty="0" smtClean="0"/>
              <a:t>ir PDAM adalah air steril dan siap untuk dikonsumsi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id-ID" dirty="0" smtClean="0"/>
              <a:t>kadar DO harus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285884"/>
          </a:xfrm>
        </p:spPr>
        <p:txBody>
          <a:bodyPr/>
          <a:lstStyle/>
          <a:p>
            <a:pPr algn="ctr">
              <a:buNone/>
            </a:pPr>
            <a:r>
              <a:rPr lang="en-US" sz="4400" dirty="0" err="1" smtClean="0">
                <a:latin typeface="Lucida Handwriting" pitchFamily="66" charset="0"/>
              </a:rPr>
              <a:t>Kesimpulan</a:t>
            </a:r>
            <a:endParaRPr lang="id-ID" sz="4400" dirty="0">
              <a:latin typeface="Lucida Handwriting" pitchFamily="66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1285860"/>
            <a:ext cx="7772400" cy="4429156"/>
          </a:xfrm>
        </p:spPr>
        <p:txBody>
          <a:bodyPr/>
          <a:lstStyle/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air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, </a:t>
            </a:r>
            <a:r>
              <a:rPr lang="en-US" dirty="0" err="1" smtClean="0"/>
              <a:t>kima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mikrobiologi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air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sungai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debit </a:t>
            </a:r>
            <a:r>
              <a:rPr lang="en-US" dirty="0" smtClean="0"/>
              <a:t>air</a:t>
            </a:r>
          </a:p>
          <a:p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air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1/3 </a:t>
            </a:r>
            <a:r>
              <a:rPr lang="en-US" dirty="0" err="1" smtClean="0"/>
              <a:t>dan</a:t>
            </a:r>
            <a:r>
              <a:rPr lang="en-US" dirty="0" smtClean="0"/>
              <a:t> 2/3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sungai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kedalaman</a:t>
            </a:r>
            <a:r>
              <a:rPr lang="en-US" dirty="0" smtClean="0"/>
              <a:t> 0,5 kali </a:t>
            </a:r>
            <a:r>
              <a:rPr lang="en-US" dirty="0" err="1" smtClean="0"/>
              <a:t>kedalaman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air </a:t>
            </a:r>
            <a:r>
              <a:rPr lang="en-US" dirty="0" err="1" smtClean="0"/>
              <a:t>perpipaan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sterilisasi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mulut</a:t>
            </a:r>
            <a:r>
              <a:rPr lang="en-US" dirty="0" smtClean="0"/>
              <a:t> </a:t>
            </a:r>
            <a:r>
              <a:rPr lang="en-US" dirty="0" err="1" smtClean="0"/>
              <a:t>kran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8690" y="1214422"/>
            <a:ext cx="7772400" cy="4572000"/>
          </a:xfrm>
        </p:spPr>
        <p:txBody>
          <a:bodyPr/>
          <a:lstStyle/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air </a:t>
            </a:r>
            <a:r>
              <a:rPr lang="en-US" dirty="0" err="1" smtClean="0"/>
              <a:t>sungai</a:t>
            </a:r>
            <a:r>
              <a:rPr lang="en-US" dirty="0" smtClean="0"/>
              <a:t> </a:t>
            </a:r>
            <a:r>
              <a:rPr lang="en-US" dirty="0" err="1" smtClean="0"/>
              <a:t>Kalimas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Daerah Kota Surabaya No. 2 </a:t>
            </a:r>
            <a:r>
              <a:rPr lang="en-US" dirty="0" err="1" smtClean="0"/>
              <a:t>tahun</a:t>
            </a:r>
            <a:r>
              <a:rPr lang="en-US" dirty="0" smtClean="0"/>
              <a:t> 2004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Air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Air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Menteri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Republik</a:t>
            </a:r>
            <a:r>
              <a:rPr lang="en-US" dirty="0" smtClean="0"/>
              <a:t> Indonesia No.416/MENKES/PER/IX/1990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Syarat-syarat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smtClean="0"/>
              <a:t>Air.</a:t>
            </a:r>
          </a:p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air </a:t>
            </a:r>
            <a:r>
              <a:rPr lang="en-US" dirty="0" err="1" smtClean="0"/>
              <a:t>sungai</a:t>
            </a:r>
            <a:r>
              <a:rPr lang="en-US" dirty="0" smtClean="0"/>
              <a:t> </a:t>
            </a:r>
            <a:r>
              <a:rPr lang="en-US" dirty="0" err="1" smtClean="0"/>
              <a:t>Kalimas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1928802"/>
            <a:ext cx="7772400" cy="4572000"/>
          </a:xfrm>
        </p:spPr>
        <p:txBody>
          <a:bodyPr/>
          <a:lstStyle/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air </a:t>
            </a:r>
            <a:r>
              <a:rPr lang="en-US" dirty="0" err="1" smtClean="0"/>
              <a:t>pipa</a:t>
            </a:r>
            <a:r>
              <a:rPr lang="en-US" dirty="0" smtClean="0"/>
              <a:t> PDAM </a:t>
            </a:r>
            <a:r>
              <a:rPr lang="en-US" dirty="0" err="1" smtClean="0"/>
              <a:t>Karang</a:t>
            </a:r>
            <a:r>
              <a:rPr lang="en-US" dirty="0" smtClean="0"/>
              <a:t> </a:t>
            </a:r>
            <a:r>
              <a:rPr lang="en-US" dirty="0" err="1" smtClean="0"/>
              <a:t>Pilang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Menteri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Republik</a:t>
            </a:r>
            <a:r>
              <a:rPr lang="en-US" dirty="0" smtClean="0"/>
              <a:t> Indonesia No.907/MENKES/SK/VII/2002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285884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>
                <a:latin typeface="Lucida Handwriting" pitchFamily="66" charset="0"/>
              </a:rPr>
              <a:t>Saran</a:t>
            </a:r>
            <a:endParaRPr lang="id-ID" sz="4400" dirty="0">
              <a:latin typeface="Lucida Handwriting" pitchFamily="66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8690" y="1071546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Sebaiknya</a:t>
            </a:r>
            <a:r>
              <a:rPr lang="en-US" dirty="0" smtClean="0"/>
              <a:t> </a:t>
            </a:r>
            <a:r>
              <a:rPr lang="id-ID" dirty="0" smtClean="0"/>
              <a:t>dilakukan </a:t>
            </a:r>
            <a:r>
              <a:rPr lang="id-ID" dirty="0" smtClean="0"/>
              <a:t>penjernihan terhadap sungai Kalimas dan </a:t>
            </a:r>
            <a:r>
              <a:rPr lang="id-ID" dirty="0" smtClean="0"/>
              <a:t>aerasi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DO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air.</a:t>
            </a:r>
            <a:endParaRPr lang="en-US" dirty="0" smtClean="0"/>
          </a:p>
          <a:p>
            <a:r>
              <a:rPr lang="en-US" dirty="0" err="1" smtClean="0"/>
              <a:t>Sebaiknya</a:t>
            </a:r>
            <a:r>
              <a:rPr lang="en-US" dirty="0" smtClean="0"/>
              <a:t> </a:t>
            </a:r>
            <a:r>
              <a:rPr lang="id-ID" dirty="0" smtClean="0"/>
              <a:t>PDAM </a:t>
            </a:r>
            <a:r>
              <a:rPr lang="id-ID" dirty="0" smtClean="0"/>
              <a:t>Karang Pilang melakukan proses aerasi tambahan untuk meningkatkan kadar DO air </a:t>
            </a:r>
            <a:r>
              <a:rPr lang="id-ID" dirty="0" smtClean="0"/>
              <a:t>sehingga air tetap </a:t>
            </a:r>
            <a:r>
              <a:rPr lang="id-ID" dirty="0" smtClean="0"/>
              <a:t>memenuhi standar baku </a:t>
            </a:r>
            <a:r>
              <a:rPr lang="id-ID" dirty="0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id-ID" dirty="0" smtClean="0"/>
              <a:t>sampai pada </a:t>
            </a:r>
            <a:r>
              <a:rPr lang="id-ID" dirty="0" smtClean="0"/>
              <a:t>pelanggan.</a:t>
            </a:r>
            <a:endParaRPr lang="en-US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357306"/>
            <a:ext cx="8229600" cy="1143000"/>
          </a:xfrm>
        </p:spPr>
        <p:txBody>
          <a:bodyPr/>
          <a:lstStyle/>
          <a:p>
            <a:r>
              <a:rPr lang="en-US" sz="8000" dirty="0" smtClean="0">
                <a:latin typeface="Bradley Hand ITC" pitchFamily="66" charset="0"/>
              </a:rPr>
              <a:t>TERIMA KASIH</a:t>
            </a:r>
            <a:endParaRPr lang="en-US" sz="8000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217469"/>
            <a:ext cx="8229600" cy="925515"/>
          </a:xfrm>
        </p:spPr>
        <p:txBody>
          <a:bodyPr/>
          <a:lstStyle/>
          <a:p>
            <a:pPr algn="ctr">
              <a:buNone/>
            </a:pPr>
            <a:r>
              <a:rPr lang="en-US" sz="4000" dirty="0" err="1" smtClean="0">
                <a:solidFill>
                  <a:srgbClr val="002060"/>
                </a:solidFill>
                <a:latin typeface="Adobe Caslon Pro Bold" pitchFamily="18" charset="0"/>
              </a:rPr>
              <a:t>Rumusan</a:t>
            </a:r>
            <a:r>
              <a:rPr lang="en-US" sz="4000" dirty="0" smtClean="0">
                <a:solidFill>
                  <a:srgbClr val="002060"/>
                </a:solidFill>
                <a:latin typeface="Adobe Caslon Pro Bold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dobe Caslon Pro Bold" pitchFamily="18" charset="0"/>
              </a:rPr>
              <a:t>Masalah</a:t>
            </a:r>
            <a:endParaRPr lang="en-US" sz="4000" dirty="0">
              <a:solidFill>
                <a:srgbClr val="002060"/>
              </a:solidFill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429684" cy="4786346"/>
          </a:xfrm>
        </p:spPr>
        <p:txBody>
          <a:bodyPr>
            <a:noAutofit/>
          </a:bodyPr>
          <a:lstStyle/>
          <a:p>
            <a:pPr lvl="0"/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teknik</a:t>
            </a:r>
            <a:r>
              <a:rPr lang="en-US" sz="2800" dirty="0" smtClean="0"/>
              <a:t> </a:t>
            </a:r>
            <a:r>
              <a:rPr lang="en-US" sz="2800" dirty="0" err="1" smtClean="0"/>
              <a:t>pengambilan</a:t>
            </a:r>
            <a:r>
              <a:rPr lang="en-US" sz="2800" dirty="0" smtClean="0"/>
              <a:t> </a:t>
            </a:r>
            <a:r>
              <a:rPr lang="en-US" sz="2800" dirty="0" err="1" smtClean="0"/>
              <a:t>sampel</a:t>
            </a:r>
            <a:r>
              <a:rPr lang="en-US" sz="2800" dirty="0" smtClean="0"/>
              <a:t> air yang </a:t>
            </a:r>
            <a:r>
              <a:rPr lang="en-US" sz="2800" dirty="0" err="1" smtClean="0"/>
              <a:t>benar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air </a:t>
            </a:r>
            <a:r>
              <a:rPr lang="en-US" sz="2800" dirty="0" err="1" smtClean="0"/>
              <a:t>permukaan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smtClean="0"/>
              <a:t>air </a:t>
            </a:r>
            <a:r>
              <a:rPr lang="en-US" sz="2800" dirty="0" err="1" smtClean="0"/>
              <a:t>perpipaan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pemeriksaan</a:t>
            </a:r>
            <a:r>
              <a:rPr lang="en-US" sz="2800" dirty="0" smtClean="0"/>
              <a:t> </a:t>
            </a:r>
            <a:r>
              <a:rPr lang="en-US" sz="2800" dirty="0" err="1" smtClean="0"/>
              <a:t>fisik</a:t>
            </a:r>
            <a:r>
              <a:rPr lang="en-US" sz="2800" dirty="0" smtClean="0"/>
              <a:t>, </a:t>
            </a:r>
            <a:r>
              <a:rPr lang="en-US" sz="2800" dirty="0" err="1" smtClean="0"/>
              <a:t>kimia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mikrobiologi</a:t>
            </a:r>
            <a:r>
              <a:rPr lang="en-US" sz="2800" dirty="0" smtClean="0"/>
              <a:t>?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teknik</a:t>
            </a:r>
            <a:r>
              <a:rPr lang="en-US" sz="2800" dirty="0" smtClean="0"/>
              <a:t> </a:t>
            </a:r>
            <a:r>
              <a:rPr lang="en-US" sz="2800" dirty="0" err="1" smtClean="0"/>
              <a:t>pengukuran</a:t>
            </a:r>
            <a:r>
              <a:rPr lang="en-US" sz="2800" dirty="0" smtClean="0"/>
              <a:t> </a:t>
            </a:r>
            <a:r>
              <a:rPr lang="en-US" sz="2800" dirty="0" err="1" smtClean="0"/>
              <a:t>kualitas</a:t>
            </a:r>
            <a:r>
              <a:rPr lang="en-US" sz="2800" dirty="0" smtClean="0"/>
              <a:t> </a:t>
            </a:r>
            <a:r>
              <a:rPr lang="en-US" sz="2800" dirty="0" err="1" smtClean="0"/>
              <a:t>fisik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kimia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sampel</a:t>
            </a:r>
            <a:r>
              <a:rPr lang="en-US" sz="2800" dirty="0" smtClean="0"/>
              <a:t> air </a:t>
            </a:r>
            <a:r>
              <a:rPr lang="en-US" sz="2800" dirty="0" err="1" smtClean="0"/>
              <a:t>permukaan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smtClean="0"/>
              <a:t>air </a:t>
            </a:r>
            <a:r>
              <a:rPr lang="en-US" sz="2800" dirty="0" err="1" smtClean="0"/>
              <a:t>perpipaan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diambil</a:t>
            </a:r>
            <a:r>
              <a:rPr lang="en-US" sz="2800" dirty="0" smtClean="0"/>
              <a:t>?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tingkat</a:t>
            </a:r>
            <a:r>
              <a:rPr lang="en-US" sz="2800" dirty="0" smtClean="0"/>
              <a:t> </a:t>
            </a:r>
            <a:r>
              <a:rPr lang="en-US" sz="2800" dirty="0" err="1" smtClean="0"/>
              <a:t>kualitas</a:t>
            </a:r>
            <a:r>
              <a:rPr lang="en-US" sz="2800" dirty="0" smtClean="0"/>
              <a:t> </a:t>
            </a:r>
            <a:r>
              <a:rPr lang="en-US" sz="2800" dirty="0" err="1" smtClean="0"/>
              <a:t>fisik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kimia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sampel</a:t>
            </a:r>
            <a:r>
              <a:rPr lang="en-US" sz="2800" dirty="0" smtClean="0"/>
              <a:t> air </a:t>
            </a:r>
            <a:r>
              <a:rPr lang="en-US" sz="2800" dirty="0" err="1" smtClean="0"/>
              <a:t>permukaan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air </a:t>
            </a:r>
            <a:r>
              <a:rPr lang="en-US" sz="2800" dirty="0" err="1" smtClean="0"/>
              <a:t>perpipaan</a:t>
            </a:r>
            <a:r>
              <a:rPr lang="en-US" sz="2800" dirty="0" smtClean="0"/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diambil</a:t>
            </a:r>
            <a:r>
              <a:rPr lang="en-US" sz="2800" dirty="0" smtClean="0"/>
              <a:t>?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66" y="223838"/>
            <a:ext cx="8229600" cy="847708"/>
          </a:xfrm>
        </p:spPr>
        <p:txBody>
          <a:bodyPr/>
          <a:lstStyle/>
          <a:p>
            <a:pPr algn="ctr">
              <a:buNone/>
            </a:pPr>
            <a:r>
              <a:rPr lang="en-US" sz="4000" dirty="0" err="1" smtClean="0">
                <a:solidFill>
                  <a:srgbClr val="002060"/>
                </a:solidFill>
                <a:latin typeface="Adobe Caslon Pro Bold" pitchFamily="18" charset="0"/>
              </a:rPr>
              <a:t>Tujuan</a:t>
            </a:r>
            <a:r>
              <a:rPr lang="en-US" sz="4000" dirty="0" smtClean="0">
                <a:solidFill>
                  <a:srgbClr val="002060"/>
                </a:solidFill>
                <a:latin typeface="Adobe Caslon Pro Bold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dobe Caslon Pro Bold" pitchFamily="18" charset="0"/>
              </a:rPr>
              <a:t>Praktikum</a:t>
            </a:r>
            <a:endParaRPr lang="en-US" sz="4000" dirty="0">
              <a:solidFill>
                <a:srgbClr val="002060"/>
              </a:solidFill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390" y="1512908"/>
            <a:ext cx="8284452" cy="47736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smtClean="0"/>
              <a:t>A.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Umum</a:t>
            </a:r>
            <a:endParaRPr lang="en-US" sz="2800" dirty="0" smtClean="0"/>
          </a:p>
          <a:p>
            <a:pPr lvl="0"/>
            <a:r>
              <a:rPr lang="en-US" sz="2800" dirty="0" err="1" smtClean="0"/>
              <a:t>Mempraktikkan</a:t>
            </a:r>
            <a:r>
              <a:rPr lang="en-US" sz="2800" dirty="0" smtClean="0"/>
              <a:t> </a:t>
            </a:r>
            <a:r>
              <a:rPr lang="en-US" sz="2800" dirty="0" err="1" smtClean="0"/>
              <a:t>teknik</a:t>
            </a:r>
            <a:r>
              <a:rPr lang="en-US" sz="2800" dirty="0" smtClean="0"/>
              <a:t> </a:t>
            </a:r>
            <a:r>
              <a:rPr lang="en-US" sz="2800" dirty="0" err="1" smtClean="0"/>
              <a:t>pengambilan</a:t>
            </a:r>
            <a:r>
              <a:rPr lang="en-US" sz="2800" dirty="0" smtClean="0"/>
              <a:t> </a:t>
            </a:r>
            <a:r>
              <a:rPr lang="en-US" sz="2800" dirty="0" err="1" smtClean="0"/>
              <a:t>sampel</a:t>
            </a:r>
            <a:r>
              <a:rPr lang="en-US" sz="2800" dirty="0" smtClean="0"/>
              <a:t> air yang </a:t>
            </a:r>
            <a:r>
              <a:rPr lang="en-US" sz="2800" dirty="0" err="1" smtClean="0"/>
              <a:t>benar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air </a:t>
            </a:r>
            <a:r>
              <a:rPr lang="en-US" sz="2800" dirty="0" err="1" smtClean="0"/>
              <a:t>permukaan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Sungai </a:t>
            </a:r>
            <a:r>
              <a:rPr lang="en-US" sz="2800" dirty="0" err="1" smtClean="0"/>
              <a:t>Kalimas</a:t>
            </a:r>
            <a:r>
              <a:rPr lang="en-US" sz="2800" dirty="0" smtClean="0"/>
              <a:t> Surabaya </a:t>
            </a:r>
            <a:r>
              <a:rPr lang="en-US" sz="2800" dirty="0" err="1" smtClean="0"/>
              <a:t>dan</a:t>
            </a:r>
            <a:r>
              <a:rPr lang="en-US" sz="2800" dirty="0" smtClean="0"/>
              <a:t> air </a:t>
            </a:r>
            <a:r>
              <a:rPr lang="en-US" sz="2800" dirty="0" err="1" smtClean="0"/>
              <a:t>perpipaan</a:t>
            </a:r>
            <a:r>
              <a:rPr lang="en-US" sz="2800" dirty="0" smtClean="0"/>
              <a:t> PDAM </a:t>
            </a:r>
            <a:r>
              <a:rPr lang="en-US" sz="2800" dirty="0" err="1" smtClean="0"/>
              <a:t>Karang</a:t>
            </a:r>
            <a:r>
              <a:rPr lang="en-US" sz="2800" dirty="0" smtClean="0"/>
              <a:t> </a:t>
            </a:r>
            <a:r>
              <a:rPr lang="en-US" sz="2800" dirty="0" err="1" smtClean="0"/>
              <a:t>Pilang</a:t>
            </a:r>
            <a:r>
              <a:rPr lang="en-US" sz="2800" dirty="0" smtClean="0"/>
              <a:t> Surabaya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pemeriksaan</a:t>
            </a:r>
            <a:r>
              <a:rPr lang="en-US" sz="2800" dirty="0" smtClean="0"/>
              <a:t> </a:t>
            </a:r>
            <a:r>
              <a:rPr lang="en-US" sz="2800" dirty="0" err="1" smtClean="0"/>
              <a:t>fisik</a:t>
            </a:r>
            <a:r>
              <a:rPr lang="en-US" sz="2800" dirty="0" smtClean="0"/>
              <a:t>, </a:t>
            </a:r>
            <a:r>
              <a:rPr lang="en-US" sz="2800" dirty="0" err="1" smtClean="0"/>
              <a:t>kimia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mikrobiologi</a:t>
            </a:r>
            <a:r>
              <a:rPr lang="en-US" sz="2800" dirty="0" smtClean="0"/>
              <a:t>.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dirty="0" err="1" smtClean="0"/>
              <a:t>Mempraktikkan</a:t>
            </a:r>
            <a:r>
              <a:rPr lang="en-US" sz="2800" dirty="0" smtClean="0"/>
              <a:t> </a:t>
            </a:r>
            <a:r>
              <a:rPr lang="en-US" sz="2800" dirty="0" err="1" smtClean="0"/>
              <a:t>teknik</a:t>
            </a:r>
            <a:r>
              <a:rPr lang="en-US" sz="2800" dirty="0" smtClean="0"/>
              <a:t> </a:t>
            </a:r>
            <a:r>
              <a:rPr lang="en-US" sz="2800" dirty="0" err="1" smtClean="0"/>
              <a:t>pengukuran</a:t>
            </a:r>
            <a:r>
              <a:rPr lang="en-US" sz="2800" dirty="0" smtClean="0"/>
              <a:t> </a:t>
            </a:r>
            <a:r>
              <a:rPr lang="en-US" sz="2800" dirty="0" err="1" smtClean="0"/>
              <a:t>kualitas</a:t>
            </a:r>
            <a:r>
              <a:rPr lang="en-US" sz="2800" dirty="0" smtClean="0"/>
              <a:t> air </a:t>
            </a:r>
            <a:r>
              <a:rPr lang="en-US" sz="2800" dirty="0" err="1" smtClean="0"/>
              <a:t>permukaan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Sungai </a:t>
            </a:r>
            <a:r>
              <a:rPr lang="en-US" sz="2800" dirty="0" err="1" smtClean="0"/>
              <a:t>Kalimas</a:t>
            </a:r>
            <a:r>
              <a:rPr lang="en-US" sz="2800" dirty="0" smtClean="0"/>
              <a:t> Surabaya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parameter </a:t>
            </a:r>
            <a:r>
              <a:rPr lang="en-US" sz="2800" dirty="0" err="1" smtClean="0"/>
              <a:t>fisik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kimia</a:t>
            </a:r>
            <a:r>
              <a:rPr lang="en-US" sz="2800" dirty="0" smtClean="0"/>
              <a:t>.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dirty="0" err="1" smtClean="0"/>
              <a:t>Mempraktikkan</a:t>
            </a:r>
            <a:r>
              <a:rPr lang="en-US" sz="2800" dirty="0" smtClean="0"/>
              <a:t> </a:t>
            </a:r>
            <a:r>
              <a:rPr lang="en-US" sz="2800" dirty="0" err="1" smtClean="0"/>
              <a:t>teknik</a:t>
            </a:r>
            <a:r>
              <a:rPr lang="en-US" sz="2800" dirty="0" smtClean="0"/>
              <a:t> </a:t>
            </a:r>
            <a:r>
              <a:rPr lang="en-US" sz="2800" dirty="0" err="1" smtClean="0"/>
              <a:t>pengukuran</a:t>
            </a:r>
            <a:r>
              <a:rPr lang="en-US" sz="2800" dirty="0" smtClean="0"/>
              <a:t> </a:t>
            </a:r>
            <a:r>
              <a:rPr lang="en-US" sz="2800" dirty="0" err="1" smtClean="0"/>
              <a:t>kualitas</a:t>
            </a:r>
            <a:r>
              <a:rPr lang="en-US" sz="2800" dirty="0" smtClean="0"/>
              <a:t> air </a:t>
            </a:r>
            <a:r>
              <a:rPr lang="en-US" sz="2800" dirty="0" err="1" smtClean="0"/>
              <a:t>perpipaan</a:t>
            </a:r>
            <a:r>
              <a:rPr lang="en-US" sz="2800" dirty="0" smtClean="0"/>
              <a:t> PDAM </a:t>
            </a:r>
            <a:r>
              <a:rPr lang="en-US" sz="2800" dirty="0" err="1" smtClean="0"/>
              <a:t>Karang</a:t>
            </a:r>
            <a:r>
              <a:rPr lang="en-US" sz="2800" dirty="0" smtClean="0"/>
              <a:t> </a:t>
            </a:r>
            <a:r>
              <a:rPr lang="en-US" sz="2800" dirty="0" err="1" smtClean="0"/>
              <a:t>Pilang</a:t>
            </a:r>
            <a:r>
              <a:rPr lang="en-US" sz="2800" dirty="0" smtClean="0"/>
              <a:t> Surabaya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parameter </a:t>
            </a:r>
            <a:r>
              <a:rPr lang="en-US" sz="2800" dirty="0" err="1" smtClean="0"/>
              <a:t>fisik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kimia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5804" y="928670"/>
            <a:ext cx="8229600" cy="477361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dirty="0" smtClean="0"/>
              <a:t>B</a:t>
            </a:r>
            <a:r>
              <a:rPr lang="en-US" sz="2800" dirty="0" smtClean="0"/>
              <a:t>.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Khusus</a:t>
            </a:r>
            <a:endParaRPr lang="en-US" sz="2800" dirty="0" smtClean="0"/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dirty="0" err="1" smtClean="0"/>
              <a:t>Mengukur</a:t>
            </a:r>
            <a:r>
              <a:rPr lang="en-US" sz="2800" dirty="0" smtClean="0"/>
              <a:t> </a:t>
            </a:r>
            <a:r>
              <a:rPr lang="en-US" sz="2800" dirty="0" err="1" smtClean="0"/>
              <a:t>tingkat</a:t>
            </a:r>
            <a:r>
              <a:rPr lang="en-US" sz="2800" dirty="0" smtClean="0"/>
              <a:t> </a:t>
            </a:r>
            <a:r>
              <a:rPr lang="en-US" sz="2800" dirty="0" err="1" smtClean="0"/>
              <a:t>kualitas</a:t>
            </a:r>
            <a:r>
              <a:rPr lang="en-US" sz="2800" dirty="0" smtClean="0"/>
              <a:t> </a:t>
            </a:r>
            <a:r>
              <a:rPr lang="en-US" sz="2800" dirty="0" err="1" smtClean="0"/>
              <a:t>fisik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kimia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air </a:t>
            </a:r>
            <a:r>
              <a:rPr lang="en-US" sz="2800" dirty="0" err="1" smtClean="0"/>
              <a:t>permukaan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sungai</a:t>
            </a:r>
            <a:r>
              <a:rPr lang="en-US" sz="2800" dirty="0" smtClean="0"/>
              <a:t> </a:t>
            </a:r>
            <a:r>
              <a:rPr lang="en-US" sz="2800" dirty="0" err="1" smtClean="0"/>
              <a:t>Kalimas</a:t>
            </a:r>
            <a:r>
              <a:rPr lang="en-US" sz="2800" dirty="0" smtClean="0"/>
              <a:t> Surabaya.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err="1" smtClean="0"/>
              <a:t>Mengukur</a:t>
            </a:r>
            <a:r>
              <a:rPr lang="en-US" sz="2800" dirty="0" smtClean="0"/>
              <a:t> </a:t>
            </a:r>
            <a:r>
              <a:rPr lang="en-US" sz="2800" dirty="0" err="1" smtClean="0"/>
              <a:t>tingkat</a:t>
            </a:r>
            <a:r>
              <a:rPr lang="en-US" sz="2800" dirty="0" smtClean="0"/>
              <a:t> </a:t>
            </a:r>
            <a:r>
              <a:rPr lang="en-US" sz="2800" dirty="0" err="1" smtClean="0"/>
              <a:t>kualitas</a:t>
            </a:r>
            <a:r>
              <a:rPr lang="en-US" sz="2800" dirty="0" smtClean="0"/>
              <a:t> air </a:t>
            </a:r>
            <a:r>
              <a:rPr lang="en-US" sz="2800" dirty="0" err="1" smtClean="0"/>
              <a:t>perpipaan</a:t>
            </a:r>
            <a:r>
              <a:rPr lang="en-US" sz="2800" dirty="0" smtClean="0"/>
              <a:t> PDAM </a:t>
            </a:r>
            <a:r>
              <a:rPr lang="en-US" sz="2800" dirty="0" err="1" smtClean="0"/>
              <a:t>Karang</a:t>
            </a:r>
            <a:r>
              <a:rPr lang="en-US" sz="2800" dirty="0" smtClean="0"/>
              <a:t> </a:t>
            </a:r>
            <a:r>
              <a:rPr lang="en-US" sz="2800" dirty="0" err="1" smtClean="0"/>
              <a:t>Pilang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Jalan</a:t>
            </a:r>
            <a:r>
              <a:rPr lang="en-US" sz="2800" dirty="0" smtClean="0"/>
              <a:t> </a:t>
            </a:r>
            <a:r>
              <a:rPr lang="en-US" sz="2800" dirty="0" err="1" smtClean="0"/>
              <a:t>Simpang</a:t>
            </a:r>
            <a:r>
              <a:rPr lang="en-US" sz="2800" dirty="0" smtClean="0"/>
              <a:t> </a:t>
            </a:r>
            <a:r>
              <a:rPr lang="en-US" sz="2800" dirty="0" err="1" smtClean="0"/>
              <a:t>Darmo</a:t>
            </a:r>
            <a:r>
              <a:rPr lang="en-US" sz="2800" dirty="0" smtClean="0"/>
              <a:t> </a:t>
            </a:r>
            <a:r>
              <a:rPr lang="en-US" sz="2800" dirty="0" err="1" smtClean="0"/>
              <a:t>Permai</a:t>
            </a:r>
            <a:r>
              <a:rPr lang="en-US" sz="2800" dirty="0" smtClean="0"/>
              <a:t> Selatan </a:t>
            </a:r>
            <a:r>
              <a:rPr lang="en-US" sz="2800" dirty="0" err="1" smtClean="0"/>
              <a:t>gg</a:t>
            </a:r>
            <a:r>
              <a:rPr lang="en-US" sz="2800" dirty="0" smtClean="0"/>
              <a:t>. 7/100 Surabaya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86058"/>
            <a:ext cx="8501122" cy="1357322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>
                <a:latin typeface="Lucida Handwriting" pitchFamily="66" charset="0"/>
              </a:rPr>
              <a:t>METODE PRAKTIKUM</a:t>
            </a:r>
            <a:endParaRPr lang="en-US" sz="4400" dirty="0">
              <a:latin typeface="Lucida Handwriting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2009788"/>
            <a:ext cx="8229600" cy="1347774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Lucida Handwriting" pitchFamily="66" charset="0"/>
              </a:rPr>
              <a:t>TEKNIK PENGAMBILAN SAMPEL AIR PERMUKAAN</a:t>
            </a:r>
            <a:endParaRPr lang="en-US" dirty="0"/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1_ppt_086">
  <a:themeElements>
    <a:clrScheme name="1_ppt_086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1_ppt_086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_086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_086">
  <a:themeElements>
    <a:clrScheme name="ppt_086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ppt_086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086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ww.PresenterMedia.com - the chalkboard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1713</Words>
  <Application>Microsoft Office PowerPoint</Application>
  <PresentationFormat>On-screen Show (4:3)</PresentationFormat>
  <Paragraphs>276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1_ppt_086</vt:lpstr>
      <vt:lpstr>ppt_086</vt:lpstr>
      <vt:lpstr>默认设计模板</vt:lpstr>
      <vt:lpstr>www.PresenterMedia.com - the chalkboard</vt:lpstr>
      <vt:lpstr>Equity</vt:lpstr>
      <vt:lpstr>1_Equity</vt:lpstr>
      <vt:lpstr>2_Equity</vt:lpstr>
      <vt:lpstr>TEKNIK PENGAMBILAN SAMPEL AIR PERMUKAAN DAN PERPIPAAN</vt:lpstr>
      <vt:lpstr>ANGGOTA:</vt:lpstr>
      <vt:lpstr>PENDAHULUAN</vt:lpstr>
      <vt:lpstr>Latar Belakang</vt:lpstr>
      <vt:lpstr>Rumusan Masalah</vt:lpstr>
      <vt:lpstr>Tujuan Praktikum</vt:lpstr>
      <vt:lpstr>Slide 7</vt:lpstr>
      <vt:lpstr>METODE PRAKTIKUM</vt:lpstr>
      <vt:lpstr>TEKNIK PENGAMBILAN SAMPEL AIR PERMUKAAN</vt:lpstr>
      <vt:lpstr>Slide 10</vt:lpstr>
      <vt:lpstr>Alat </vt:lpstr>
      <vt:lpstr>Bahan</vt:lpstr>
      <vt:lpstr>Video Teknik Pengambilan Sampel Air Permukaan</vt:lpstr>
      <vt:lpstr>Slide 14</vt:lpstr>
      <vt:lpstr>Slide 15</vt:lpstr>
      <vt:lpstr>Alat </vt:lpstr>
      <vt:lpstr>Bahan</vt:lpstr>
      <vt:lpstr>Video Teknik Pengambilan Sampel Air Perpipaan</vt:lpstr>
      <vt:lpstr>Rincian Biaya</vt:lpstr>
      <vt:lpstr>Hasil  &amp; Pembahasan</vt:lpstr>
      <vt:lpstr>Sampel  Air Permukaan</vt:lpstr>
      <vt:lpstr>Slide 22</vt:lpstr>
      <vt:lpstr>Pemeriksaan Fisik </vt:lpstr>
      <vt:lpstr>Kualitas Fisik </vt:lpstr>
      <vt:lpstr>Slide 25</vt:lpstr>
      <vt:lpstr>Slide 26</vt:lpstr>
      <vt:lpstr>Slide 27</vt:lpstr>
      <vt:lpstr>Slide 28</vt:lpstr>
      <vt:lpstr>Pemeriksaan Kimia </vt:lpstr>
      <vt:lpstr>Kualitas Kimia </vt:lpstr>
      <vt:lpstr>Slide 31</vt:lpstr>
      <vt:lpstr>Sampel  Air Perpipaan</vt:lpstr>
      <vt:lpstr>Slide 33</vt:lpstr>
      <vt:lpstr>Pemeriksaan Fisik</vt:lpstr>
      <vt:lpstr>Slide 35</vt:lpstr>
      <vt:lpstr>Slide 36</vt:lpstr>
      <vt:lpstr>Slide 37</vt:lpstr>
      <vt:lpstr>Slide 38</vt:lpstr>
      <vt:lpstr>Pemeriksaan Kimia </vt:lpstr>
      <vt:lpstr>Slide 40</vt:lpstr>
      <vt:lpstr>Slide 41</vt:lpstr>
      <vt:lpstr>Kesimpulan</vt:lpstr>
      <vt:lpstr>Slide 43</vt:lpstr>
      <vt:lpstr>Slide 44</vt:lpstr>
      <vt:lpstr>Slide 45</vt:lpstr>
      <vt:lpstr>Saran</vt:lpstr>
      <vt:lpstr>Slide 47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PENGAMBILAN SAMPEL AIR PERMUKAAN DAN PERPIPAAN</dc:title>
  <dc:creator>owner</dc:creator>
  <cp:lastModifiedBy>Annisa</cp:lastModifiedBy>
  <cp:revision>48</cp:revision>
  <dcterms:created xsi:type="dcterms:W3CDTF">2014-04-13T03:32:00Z</dcterms:created>
  <dcterms:modified xsi:type="dcterms:W3CDTF">2014-05-11T05:35:09Z</dcterms:modified>
</cp:coreProperties>
</file>