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127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AAA5C1-3432-4E58-89E0-CC407936EE8A}" type="datetimeFigureOut">
              <a:rPr lang="id-ID" smtClean="0"/>
              <a:t>13/04/2014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FAA94A-C5B6-4CC2-8C06-8ACECC435872}" type="slidenum">
              <a:rPr lang="id-ID" smtClean="0"/>
              <a:t>‹#›</a:t>
            </a:fld>
            <a:endParaRPr lang="id-ID"/>
          </a:p>
        </p:txBody>
      </p:sp>
    </p:spTree>
    <p:extLst>
      <p:ext uri="{BB962C8B-B14F-4D97-AF65-F5344CB8AC3E}">
        <p14:creationId xmlns:p14="http://schemas.microsoft.com/office/powerpoint/2010/main" val="135865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4A7734B1-C07F-4192-83D2-61DE7178A9F5}" type="datetimeFigureOut">
              <a:rPr lang="id-ID" smtClean="0"/>
              <a:t>13/04/2014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6EEE94-E9D0-4A19-B3DE-19867251139B}" type="slidenum">
              <a:rPr lang="id-ID" smtClean="0"/>
              <a:t>‹#›</a:t>
            </a:fld>
            <a:endParaRPr lang="id-ID"/>
          </a:p>
        </p:txBody>
      </p:sp>
    </p:spTree>
    <p:extLst>
      <p:ext uri="{BB962C8B-B14F-4D97-AF65-F5344CB8AC3E}">
        <p14:creationId xmlns:p14="http://schemas.microsoft.com/office/powerpoint/2010/main" val="3546394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A7734B1-C07F-4192-83D2-61DE7178A9F5}" type="datetimeFigureOut">
              <a:rPr lang="id-ID" smtClean="0"/>
              <a:t>13/04/2014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6EEE94-E9D0-4A19-B3DE-19867251139B}" type="slidenum">
              <a:rPr lang="id-ID" smtClean="0"/>
              <a:t>‹#›</a:t>
            </a:fld>
            <a:endParaRPr lang="id-ID"/>
          </a:p>
        </p:txBody>
      </p:sp>
    </p:spTree>
    <p:extLst>
      <p:ext uri="{BB962C8B-B14F-4D97-AF65-F5344CB8AC3E}">
        <p14:creationId xmlns:p14="http://schemas.microsoft.com/office/powerpoint/2010/main" val="2096585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A7734B1-C07F-4192-83D2-61DE7178A9F5}" type="datetimeFigureOut">
              <a:rPr lang="id-ID" smtClean="0"/>
              <a:t>13/04/2014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6EEE94-E9D0-4A19-B3DE-19867251139B}" type="slidenum">
              <a:rPr lang="id-ID" smtClean="0"/>
              <a:t>‹#›</a:t>
            </a:fld>
            <a:endParaRPr lang="id-ID"/>
          </a:p>
        </p:txBody>
      </p:sp>
    </p:spTree>
    <p:extLst>
      <p:ext uri="{BB962C8B-B14F-4D97-AF65-F5344CB8AC3E}">
        <p14:creationId xmlns:p14="http://schemas.microsoft.com/office/powerpoint/2010/main" val="3459720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5025" y="1598613"/>
            <a:ext cx="40370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BE0E32F0-CBDC-4CB6-9E0F-994D7AC12917}" type="slidenum">
              <a:rPr lang="en-US"/>
              <a:pPr>
                <a:defRPr/>
              </a:pPr>
              <a:t>‹#›</a:t>
            </a:fld>
            <a:endParaRPr lang="en-US"/>
          </a:p>
        </p:txBody>
      </p:sp>
    </p:spTree>
    <p:extLst>
      <p:ext uri="{BB962C8B-B14F-4D97-AF65-F5344CB8AC3E}">
        <p14:creationId xmlns:p14="http://schemas.microsoft.com/office/powerpoint/2010/main" val="3480867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457200" y="1905000"/>
            <a:ext cx="8229600" cy="4114800"/>
          </a:xfrm>
        </p:spPr>
        <p:txBody>
          <a:bodyPr/>
          <a:lstStyle/>
          <a:p>
            <a:pPr lvl="0"/>
            <a:endParaRPr lang="id-ID"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69ABA9-9D35-4EBF-93B1-F958CBFFC0B2}" type="slidenum">
              <a:rPr lang="en-US"/>
              <a:pPr>
                <a:defRPr/>
              </a:pPr>
              <a:t>‹#›</a:t>
            </a:fld>
            <a:endParaRPr lang="en-US"/>
          </a:p>
        </p:txBody>
      </p:sp>
    </p:spTree>
    <p:extLst>
      <p:ext uri="{BB962C8B-B14F-4D97-AF65-F5344CB8AC3E}">
        <p14:creationId xmlns:p14="http://schemas.microsoft.com/office/powerpoint/2010/main" val="3584261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A7734B1-C07F-4192-83D2-61DE7178A9F5}" type="datetimeFigureOut">
              <a:rPr lang="id-ID" smtClean="0"/>
              <a:t>13/04/2014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6EEE94-E9D0-4A19-B3DE-19867251139B}" type="slidenum">
              <a:rPr lang="id-ID" smtClean="0"/>
              <a:t>‹#›</a:t>
            </a:fld>
            <a:endParaRPr lang="id-ID"/>
          </a:p>
        </p:txBody>
      </p:sp>
    </p:spTree>
    <p:extLst>
      <p:ext uri="{BB962C8B-B14F-4D97-AF65-F5344CB8AC3E}">
        <p14:creationId xmlns:p14="http://schemas.microsoft.com/office/powerpoint/2010/main" val="250703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7734B1-C07F-4192-83D2-61DE7178A9F5}" type="datetimeFigureOut">
              <a:rPr lang="id-ID" smtClean="0"/>
              <a:t>13/04/2014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6EEE94-E9D0-4A19-B3DE-19867251139B}" type="slidenum">
              <a:rPr lang="id-ID" smtClean="0"/>
              <a:t>‹#›</a:t>
            </a:fld>
            <a:endParaRPr lang="id-ID"/>
          </a:p>
        </p:txBody>
      </p:sp>
    </p:spTree>
    <p:extLst>
      <p:ext uri="{BB962C8B-B14F-4D97-AF65-F5344CB8AC3E}">
        <p14:creationId xmlns:p14="http://schemas.microsoft.com/office/powerpoint/2010/main" val="42459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4A7734B1-C07F-4192-83D2-61DE7178A9F5}" type="datetimeFigureOut">
              <a:rPr lang="id-ID" smtClean="0"/>
              <a:t>13/04/2014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6EEE94-E9D0-4A19-B3DE-19867251139B}" type="slidenum">
              <a:rPr lang="id-ID" smtClean="0"/>
              <a:t>‹#›</a:t>
            </a:fld>
            <a:endParaRPr lang="id-ID"/>
          </a:p>
        </p:txBody>
      </p:sp>
    </p:spTree>
    <p:extLst>
      <p:ext uri="{BB962C8B-B14F-4D97-AF65-F5344CB8AC3E}">
        <p14:creationId xmlns:p14="http://schemas.microsoft.com/office/powerpoint/2010/main" val="3199387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4A7734B1-C07F-4192-83D2-61DE7178A9F5}" type="datetimeFigureOut">
              <a:rPr lang="id-ID" smtClean="0"/>
              <a:t>13/04/2014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56EEE94-E9D0-4A19-B3DE-19867251139B}" type="slidenum">
              <a:rPr lang="id-ID" smtClean="0"/>
              <a:t>‹#›</a:t>
            </a:fld>
            <a:endParaRPr lang="id-ID"/>
          </a:p>
        </p:txBody>
      </p:sp>
    </p:spTree>
    <p:extLst>
      <p:ext uri="{BB962C8B-B14F-4D97-AF65-F5344CB8AC3E}">
        <p14:creationId xmlns:p14="http://schemas.microsoft.com/office/powerpoint/2010/main" val="1975197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4A7734B1-C07F-4192-83D2-61DE7178A9F5}" type="datetimeFigureOut">
              <a:rPr lang="id-ID" smtClean="0"/>
              <a:t>13/04/2014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56EEE94-E9D0-4A19-B3DE-19867251139B}" type="slidenum">
              <a:rPr lang="id-ID" smtClean="0"/>
              <a:t>‹#›</a:t>
            </a:fld>
            <a:endParaRPr lang="id-ID"/>
          </a:p>
        </p:txBody>
      </p:sp>
    </p:spTree>
    <p:extLst>
      <p:ext uri="{BB962C8B-B14F-4D97-AF65-F5344CB8AC3E}">
        <p14:creationId xmlns:p14="http://schemas.microsoft.com/office/powerpoint/2010/main" val="2194435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734B1-C07F-4192-83D2-61DE7178A9F5}" type="datetimeFigureOut">
              <a:rPr lang="id-ID" smtClean="0"/>
              <a:t>13/04/2014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56EEE94-E9D0-4A19-B3DE-19867251139B}" type="slidenum">
              <a:rPr lang="id-ID" smtClean="0"/>
              <a:t>‹#›</a:t>
            </a:fld>
            <a:endParaRPr lang="id-ID"/>
          </a:p>
        </p:txBody>
      </p:sp>
    </p:spTree>
    <p:extLst>
      <p:ext uri="{BB962C8B-B14F-4D97-AF65-F5344CB8AC3E}">
        <p14:creationId xmlns:p14="http://schemas.microsoft.com/office/powerpoint/2010/main" val="2795336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734B1-C07F-4192-83D2-61DE7178A9F5}" type="datetimeFigureOut">
              <a:rPr lang="id-ID" smtClean="0"/>
              <a:t>13/04/2014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6EEE94-E9D0-4A19-B3DE-19867251139B}" type="slidenum">
              <a:rPr lang="id-ID" smtClean="0"/>
              <a:t>‹#›</a:t>
            </a:fld>
            <a:endParaRPr lang="id-ID"/>
          </a:p>
        </p:txBody>
      </p:sp>
    </p:spTree>
    <p:extLst>
      <p:ext uri="{BB962C8B-B14F-4D97-AF65-F5344CB8AC3E}">
        <p14:creationId xmlns:p14="http://schemas.microsoft.com/office/powerpoint/2010/main" val="2249869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734B1-C07F-4192-83D2-61DE7178A9F5}" type="datetimeFigureOut">
              <a:rPr lang="id-ID" smtClean="0"/>
              <a:t>13/04/2014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6EEE94-E9D0-4A19-B3DE-19867251139B}" type="slidenum">
              <a:rPr lang="id-ID" smtClean="0"/>
              <a:t>‹#›</a:t>
            </a:fld>
            <a:endParaRPr lang="id-ID"/>
          </a:p>
        </p:txBody>
      </p:sp>
    </p:spTree>
    <p:extLst>
      <p:ext uri="{BB962C8B-B14F-4D97-AF65-F5344CB8AC3E}">
        <p14:creationId xmlns:p14="http://schemas.microsoft.com/office/powerpoint/2010/main" val="161250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734B1-C07F-4192-83D2-61DE7178A9F5}" type="datetimeFigureOut">
              <a:rPr lang="id-ID" smtClean="0"/>
              <a:t>13/04/2014</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EEE94-E9D0-4A19-B3DE-19867251139B}" type="slidenum">
              <a:rPr lang="id-ID" smtClean="0"/>
              <a:t>‹#›</a:t>
            </a:fld>
            <a:endParaRPr lang="id-ID"/>
          </a:p>
        </p:txBody>
      </p:sp>
    </p:spTree>
    <p:extLst>
      <p:ext uri="{BB962C8B-B14F-4D97-AF65-F5344CB8AC3E}">
        <p14:creationId xmlns:p14="http://schemas.microsoft.com/office/powerpoint/2010/main" val="3607289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xfrm>
            <a:off x="1150938" y="214313"/>
            <a:ext cx="7793037" cy="793750"/>
          </a:xfrm>
        </p:spPr>
        <p:txBody>
          <a:bodyPr/>
          <a:lstStyle/>
          <a:p>
            <a:pPr eaLnBrk="1" hangingPunct="1"/>
            <a:r>
              <a:rPr lang="id-ID" sz="3200" smtClean="0">
                <a:solidFill>
                  <a:srgbClr val="FF0066"/>
                </a:solidFill>
              </a:rPr>
              <a:t>Beberapa Rumus Untuk Keb</a:t>
            </a:r>
            <a:r>
              <a:rPr lang="en-US" sz="3200" smtClean="0">
                <a:solidFill>
                  <a:srgbClr val="FF0066"/>
                </a:solidFill>
              </a:rPr>
              <a:t>i</a:t>
            </a:r>
            <a:r>
              <a:rPr lang="id-ID" sz="3200" smtClean="0">
                <a:solidFill>
                  <a:srgbClr val="FF0066"/>
                </a:solidFill>
              </a:rPr>
              <a:t>singan</a:t>
            </a:r>
          </a:p>
        </p:txBody>
      </p:sp>
      <p:sp>
        <p:nvSpPr>
          <p:cNvPr id="10242" name="Rectangle 2"/>
          <p:cNvSpPr>
            <a:spLocks noGrp="1" noChangeArrowheads="1"/>
          </p:cNvSpPr>
          <p:nvPr>
            <p:ph idx="1"/>
          </p:nvPr>
        </p:nvSpPr>
        <p:spPr>
          <a:xfrm>
            <a:off x="990600" y="1371600"/>
            <a:ext cx="7239000" cy="5181600"/>
          </a:xfrm>
        </p:spPr>
        <p:txBody>
          <a:bodyPr>
            <a:normAutofit lnSpcReduction="10000"/>
          </a:bodyPr>
          <a:lstStyle/>
          <a:p>
            <a:pPr eaLnBrk="1" hangingPunct="1">
              <a:lnSpc>
                <a:spcPct val="80000"/>
              </a:lnSpc>
              <a:buFont typeface="Wingdings" pitchFamily="2" charset="2"/>
              <a:buNone/>
            </a:pPr>
            <a:endParaRPr lang="en-US" sz="2400" dirty="0" smtClean="0"/>
          </a:p>
          <a:p>
            <a:pPr eaLnBrk="1" hangingPunct="1">
              <a:lnSpc>
                <a:spcPct val="80000"/>
              </a:lnSpc>
              <a:buFont typeface="Wingdings" pitchFamily="2" charset="2"/>
              <a:buNone/>
            </a:pPr>
            <a:r>
              <a:rPr lang="id-ID" sz="2000" dirty="0" smtClean="0">
                <a:latin typeface="Comic Sans MS" pitchFamily="66" charset="0"/>
              </a:rPr>
              <a:t>Lp = 10 log (p</a:t>
            </a:r>
            <a:r>
              <a:rPr lang="en-US" sz="2000" dirty="0" smtClean="0">
                <a:latin typeface="Comic Sans MS" pitchFamily="66" charset="0"/>
              </a:rPr>
              <a:t>²</a:t>
            </a:r>
            <a:r>
              <a:rPr lang="id-ID" sz="2000" dirty="0" smtClean="0">
                <a:latin typeface="Comic Sans MS" pitchFamily="66" charset="0"/>
              </a:rPr>
              <a:t>/Po)</a:t>
            </a:r>
          </a:p>
          <a:p>
            <a:pPr eaLnBrk="1" hangingPunct="1">
              <a:lnSpc>
                <a:spcPct val="80000"/>
              </a:lnSpc>
              <a:buFont typeface="Wingdings" pitchFamily="2" charset="2"/>
              <a:buNone/>
            </a:pPr>
            <a:r>
              <a:rPr lang="id-ID" sz="2000" dirty="0" smtClean="0">
                <a:latin typeface="Comic Sans MS" pitchFamily="66" charset="0"/>
              </a:rPr>
              <a:t>		Lp = tingkat tekanan suara (dB)</a:t>
            </a:r>
          </a:p>
          <a:p>
            <a:pPr eaLnBrk="1" hangingPunct="1">
              <a:lnSpc>
                <a:spcPct val="80000"/>
              </a:lnSpc>
              <a:buFont typeface="Wingdings" pitchFamily="2" charset="2"/>
              <a:buNone/>
            </a:pPr>
            <a:r>
              <a:rPr lang="id-ID" sz="2000" dirty="0" smtClean="0">
                <a:latin typeface="Comic Sans MS" pitchFamily="66" charset="0"/>
              </a:rPr>
              <a:t>		P = tekanan bunyi (Pa)</a:t>
            </a:r>
          </a:p>
          <a:p>
            <a:pPr eaLnBrk="1" hangingPunct="1">
              <a:lnSpc>
                <a:spcPct val="80000"/>
              </a:lnSpc>
              <a:buFont typeface="Wingdings" pitchFamily="2" charset="2"/>
              <a:buNone/>
            </a:pPr>
            <a:r>
              <a:rPr lang="id-ID" sz="2000" dirty="0" smtClean="0">
                <a:latin typeface="Comic Sans MS" pitchFamily="66" charset="0"/>
              </a:rPr>
              <a:t>		Po = tekanan bunyi referensi (20</a:t>
            </a:r>
            <a:r>
              <a:rPr lang="en-US" sz="2000" dirty="0" smtClean="0">
                <a:latin typeface="Comic Sans MS" pitchFamily="66" charset="0"/>
              </a:rPr>
              <a:t>µ</a:t>
            </a:r>
            <a:r>
              <a:rPr lang="id-ID" sz="2000" dirty="0" smtClean="0">
                <a:latin typeface="Comic Sans MS" pitchFamily="66" charset="0"/>
              </a:rPr>
              <a:t>Pa)</a:t>
            </a:r>
          </a:p>
          <a:p>
            <a:pPr eaLnBrk="1" hangingPunct="1">
              <a:lnSpc>
                <a:spcPct val="80000"/>
              </a:lnSpc>
              <a:buFont typeface="Wingdings" pitchFamily="2" charset="2"/>
              <a:buNone/>
            </a:pPr>
            <a:endParaRPr lang="id-ID" sz="2000" dirty="0" smtClean="0">
              <a:latin typeface="Arial" charset="0"/>
            </a:endParaRPr>
          </a:p>
          <a:p>
            <a:pPr eaLnBrk="1" hangingPunct="1">
              <a:lnSpc>
                <a:spcPct val="80000"/>
              </a:lnSpc>
              <a:buFont typeface="Wingdings" pitchFamily="2" charset="2"/>
              <a:buNone/>
            </a:pPr>
            <a:r>
              <a:rPr lang="id-ID" sz="2000" dirty="0" smtClean="0">
                <a:latin typeface="Comic Sans MS" pitchFamily="66" charset="0"/>
              </a:rPr>
              <a:t>Li = 10 log ( I / Io )</a:t>
            </a:r>
          </a:p>
          <a:p>
            <a:pPr eaLnBrk="1" hangingPunct="1">
              <a:lnSpc>
                <a:spcPct val="80000"/>
              </a:lnSpc>
              <a:buFont typeface="Wingdings" pitchFamily="2" charset="2"/>
              <a:buNone/>
            </a:pPr>
            <a:r>
              <a:rPr lang="id-ID" sz="2000" dirty="0" smtClean="0">
                <a:latin typeface="Comic Sans MS" pitchFamily="66" charset="0"/>
              </a:rPr>
              <a:t>		Li = tingkat intensitas bunyi (dB)</a:t>
            </a:r>
          </a:p>
          <a:p>
            <a:pPr eaLnBrk="1" hangingPunct="1">
              <a:lnSpc>
                <a:spcPct val="80000"/>
              </a:lnSpc>
              <a:buFont typeface="Wingdings" pitchFamily="2" charset="2"/>
              <a:buNone/>
            </a:pPr>
            <a:r>
              <a:rPr lang="id-ID" sz="2000" dirty="0" smtClean="0">
                <a:latin typeface="Comic Sans MS" pitchFamily="66" charset="0"/>
              </a:rPr>
              <a:t>		I = intensitas bunyi (watt/m</a:t>
            </a:r>
            <a:r>
              <a:rPr lang="en-US" sz="2000" dirty="0" smtClean="0">
                <a:latin typeface="Comic Sans MS" pitchFamily="66" charset="0"/>
              </a:rPr>
              <a:t>²</a:t>
            </a:r>
            <a:r>
              <a:rPr lang="id-ID" sz="2000" dirty="0" smtClean="0">
                <a:latin typeface="Comic Sans MS" pitchFamily="66" charset="0"/>
              </a:rPr>
              <a:t>)</a:t>
            </a:r>
          </a:p>
          <a:p>
            <a:pPr eaLnBrk="1" hangingPunct="1">
              <a:lnSpc>
                <a:spcPct val="80000"/>
              </a:lnSpc>
              <a:buFont typeface="Wingdings" pitchFamily="2" charset="2"/>
              <a:buNone/>
            </a:pPr>
            <a:r>
              <a:rPr lang="id-ID" sz="2000" dirty="0" smtClean="0">
                <a:latin typeface="Comic Sans MS" pitchFamily="66" charset="0"/>
              </a:rPr>
              <a:t>		Io = intensitas bunyi referensi (10</a:t>
            </a:r>
            <a:r>
              <a:rPr lang="en-US" sz="2000" dirty="0" smtClean="0">
                <a:latin typeface="Comic Sans MS" pitchFamily="66" charset="0"/>
              </a:rPr>
              <a:t>-¹²</a:t>
            </a:r>
            <a:r>
              <a:rPr lang="id-ID" sz="2000" dirty="0" smtClean="0">
                <a:latin typeface="Comic Sans MS" pitchFamily="66" charset="0"/>
              </a:rPr>
              <a:t> watt/m</a:t>
            </a:r>
            <a:r>
              <a:rPr lang="en-US" sz="2000" dirty="0" smtClean="0">
                <a:latin typeface="Comic Sans MS" pitchFamily="66" charset="0"/>
              </a:rPr>
              <a:t>²</a:t>
            </a:r>
            <a:r>
              <a:rPr lang="id-ID" sz="2000" dirty="0" smtClean="0">
                <a:latin typeface="Comic Sans MS" pitchFamily="66" charset="0"/>
              </a:rPr>
              <a:t>)</a:t>
            </a:r>
            <a:endParaRPr lang="en-US" sz="2000" dirty="0" smtClean="0">
              <a:latin typeface="Comic Sans MS" pitchFamily="66" charset="0"/>
            </a:endParaRPr>
          </a:p>
          <a:p>
            <a:pPr eaLnBrk="1" hangingPunct="1">
              <a:lnSpc>
                <a:spcPct val="80000"/>
              </a:lnSpc>
              <a:buFont typeface="Wingdings" pitchFamily="2" charset="2"/>
              <a:buNone/>
            </a:pPr>
            <a:endParaRPr lang="en-US" sz="2000" dirty="0" smtClean="0">
              <a:latin typeface="Arial" charset="0"/>
            </a:endParaRPr>
          </a:p>
          <a:p>
            <a:pPr eaLnBrk="1" hangingPunct="1">
              <a:lnSpc>
                <a:spcPct val="80000"/>
              </a:lnSpc>
              <a:buFont typeface="Wingdings" pitchFamily="2" charset="2"/>
              <a:buNone/>
            </a:pPr>
            <a:r>
              <a:rPr lang="id-ID" sz="2000" dirty="0" smtClean="0">
                <a:latin typeface="Comic Sans MS" pitchFamily="66" charset="0"/>
              </a:rPr>
              <a:t>Rumus matematik tingkat tekanan (intensitas/kekuatan) suara</a:t>
            </a:r>
          </a:p>
          <a:p>
            <a:pPr eaLnBrk="1" hangingPunct="1">
              <a:lnSpc>
                <a:spcPct val="80000"/>
              </a:lnSpc>
              <a:buFont typeface="Wingdings" pitchFamily="2" charset="2"/>
              <a:buNone/>
            </a:pPr>
            <a:r>
              <a:rPr lang="id-ID" sz="2000" dirty="0" smtClean="0">
                <a:latin typeface="Comic Sans MS" pitchFamily="66" charset="0"/>
              </a:rPr>
              <a:t>Lw = 10 log (W/WO)</a:t>
            </a:r>
          </a:p>
          <a:p>
            <a:pPr eaLnBrk="1" hangingPunct="1">
              <a:lnSpc>
                <a:spcPct val="80000"/>
              </a:lnSpc>
              <a:buFont typeface="Wingdings" pitchFamily="2" charset="2"/>
              <a:buNone/>
            </a:pPr>
            <a:r>
              <a:rPr lang="id-ID" sz="2000" dirty="0" smtClean="0">
                <a:latin typeface="Comic Sans MS" pitchFamily="66" charset="0"/>
              </a:rPr>
              <a:t>		LW = tingkat kekuatan suara (dB)</a:t>
            </a:r>
          </a:p>
          <a:p>
            <a:pPr eaLnBrk="1" hangingPunct="1">
              <a:lnSpc>
                <a:spcPct val="80000"/>
              </a:lnSpc>
              <a:buFont typeface="Wingdings" pitchFamily="2" charset="2"/>
              <a:buNone/>
            </a:pPr>
            <a:r>
              <a:rPr lang="id-ID" sz="2000" dirty="0" smtClean="0">
                <a:latin typeface="Comic Sans MS" pitchFamily="66" charset="0"/>
              </a:rPr>
              <a:t>		W = kekuatan suara (watt)</a:t>
            </a:r>
          </a:p>
          <a:p>
            <a:pPr eaLnBrk="1" hangingPunct="1">
              <a:lnSpc>
                <a:spcPct val="80000"/>
              </a:lnSpc>
              <a:buFont typeface="Wingdings" pitchFamily="2" charset="2"/>
              <a:buNone/>
            </a:pPr>
            <a:r>
              <a:rPr lang="id-ID" sz="2000" dirty="0" smtClean="0">
                <a:latin typeface="Comic Sans MS" pitchFamily="66" charset="0"/>
              </a:rPr>
              <a:t>		WO = kekuatan bunyi referensi (10</a:t>
            </a:r>
            <a:r>
              <a:rPr lang="en-US" sz="2000" dirty="0" smtClean="0">
                <a:latin typeface="Comic Sans MS" pitchFamily="66" charset="0"/>
              </a:rPr>
              <a:t>-</a:t>
            </a:r>
            <a:r>
              <a:rPr lang="id-ID" sz="2000" dirty="0" smtClean="0">
                <a:latin typeface="Comic Sans MS" pitchFamily="66" charset="0"/>
              </a:rPr>
              <a:t></a:t>
            </a:r>
            <a:r>
              <a:rPr lang="en-US" sz="2000" dirty="0" smtClean="0">
                <a:latin typeface="Comic Sans MS" pitchFamily="66" charset="0"/>
              </a:rPr>
              <a:t>²</a:t>
            </a:r>
            <a:r>
              <a:rPr lang="id-ID" sz="2000" dirty="0" smtClean="0">
                <a:latin typeface="Comic Sans MS" pitchFamily="66" charset="0"/>
              </a:rPr>
              <a:t> watt)</a:t>
            </a:r>
            <a:endParaRPr lang="en-US" sz="2000" dirty="0" smtClean="0">
              <a:latin typeface="Franklin Gothic Medium" pitchFamily="34" charset="0"/>
            </a:endParaRPr>
          </a:p>
        </p:txBody>
      </p:sp>
    </p:spTree>
    <p:extLst>
      <p:ext uri="{BB962C8B-B14F-4D97-AF65-F5344CB8AC3E}">
        <p14:creationId xmlns:p14="http://schemas.microsoft.com/office/powerpoint/2010/main" val="358106012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body" sz="half" idx="1"/>
          </p:nvPr>
        </p:nvSpPr>
        <p:spPr>
          <a:xfrm>
            <a:off x="457200" y="260350"/>
            <a:ext cx="7696200" cy="654050"/>
          </a:xfrm>
        </p:spPr>
        <p:txBody>
          <a:bodyPr/>
          <a:lstStyle/>
          <a:p>
            <a:pPr eaLnBrk="1" hangingPunct="1">
              <a:buFont typeface="Wingdings" pitchFamily="2" charset="2"/>
              <a:buNone/>
            </a:pPr>
            <a:r>
              <a:rPr lang="id-ID" sz="2800" dirty="0" smtClean="0"/>
              <a:t>Chart untuk Menentukan Kombinasi Dua SPL</a:t>
            </a:r>
          </a:p>
          <a:p>
            <a:pPr eaLnBrk="1" hangingPunct="1">
              <a:buFont typeface="Wingdings" pitchFamily="2" charset="2"/>
              <a:buNone/>
            </a:pPr>
            <a:endParaRPr lang="id-ID" sz="1600" dirty="0" smtClean="0"/>
          </a:p>
        </p:txBody>
      </p:sp>
      <p:graphicFrame>
        <p:nvGraphicFramePr>
          <p:cNvPr id="2050" name="Object 3"/>
          <p:cNvGraphicFramePr>
            <a:graphicFrameLocks noGrp="1" noChangeAspect="1"/>
          </p:cNvGraphicFramePr>
          <p:nvPr>
            <p:ph sz="half" idx="2"/>
          </p:nvPr>
        </p:nvGraphicFramePr>
        <p:xfrm>
          <a:off x="5257800" y="1128713"/>
          <a:ext cx="3200400" cy="4830762"/>
        </p:xfrm>
        <a:graphic>
          <a:graphicData uri="http://schemas.openxmlformats.org/presentationml/2006/ole">
            <mc:AlternateContent xmlns:mc="http://schemas.openxmlformats.org/markup-compatibility/2006">
              <mc:Choice xmlns:v="urn:schemas-microsoft-com:vml" Requires="v">
                <p:oleObj spid="_x0000_s2052" name="Image" r:id="rId3" imgW="14882540" imgH="22463492" progId="">
                  <p:embed/>
                </p:oleObj>
              </mc:Choice>
              <mc:Fallback>
                <p:oleObj name="Image" r:id="rId3" imgW="14882540" imgH="2246349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128713"/>
                        <a:ext cx="3200400" cy="483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Rectangle 4"/>
          <p:cNvSpPr>
            <a:spLocks noChangeArrowheads="1"/>
          </p:cNvSpPr>
          <p:nvPr/>
        </p:nvSpPr>
        <p:spPr bwMode="auto">
          <a:xfrm>
            <a:off x="381000" y="1447800"/>
            <a:ext cx="4495800" cy="4114800"/>
          </a:xfrm>
          <a:prstGeom prst="rect">
            <a:avLst/>
          </a:prstGeom>
          <a:noFill/>
          <a:ln w="9525">
            <a:noFill/>
            <a:miter lim="800000"/>
            <a:headEnd/>
            <a:tailEnd/>
          </a:ln>
        </p:spPr>
        <p:txBody>
          <a:bodyPr/>
          <a:lstStyle/>
          <a:p>
            <a:pPr marL="342900" indent="-342900" eaLnBrk="1" hangingPunct="1">
              <a:lnSpc>
                <a:spcPct val="150000"/>
              </a:lnSpc>
              <a:spcBef>
                <a:spcPct val="20000"/>
              </a:spcBef>
              <a:buClr>
                <a:schemeClr val="folHlink"/>
              </a:buClr>
              <a:buSzPct val="60000"/>
              <a:buFont typeface="Wingdings" pitchFamily="2" charset="2"/>
              <a:buNone/>
            </a:pPr>
            <a:r>
              <a:rPr lang="id-ID" sz="2400" dirty="0"/>
              <a:t>Contoh :</a:t>
            </a:r>
          </a:p>
          <a:p>
            <a:pPr marL="342900" indent="-342900" eaLnBrk="1" hangingPunct="1">
              <a:spcBef>
                <a:spcPct val="20000"/>
              </a:spcBef>
              <a:buClr>
                <a:schemeClr val="folHlink"/>
              </a:buClr>
              <a:buSzPct val="60000"/>
              <a:buFont typeface="Wingdings" pitchFamily="2" charset="2"/>
              <a:buNone/>
            </a:pPr>
            <a:r>
              <a:rPr lang="id-ID" sz="2400" dirty="0"/>
              <a:t>L1 = 82 dB, L2 = 80 dB (L1 is the higher of the two)</a:t>
            </a:r>
          </a:p>
          <a:p>
            <a:pPr marL="342900" indent="-342900" eaLnBrk="1" hangingPunct="1">
              <a:spcBef>
                <a:spcPct val="20000"/>
              </a:spcBef>
              <a:buClr>
                <a:schemeClr val="folHlink"/>
              </a:buClr>
              <a:buSzPct val="60000"/>
              <a:buFont typeface="Wingdings" pitchFamily="2" charset="2"/>
              <a:buNone/>
            </a:pPr>
            <a:r>
              <a:rPr lang="id-ID" sz="2400" dirty="0"/>
              <a:t>Selisih L1 – L2 = 2 dB</a:t>
            </a:r>
          </a:p>
          <a:p>
            <a:pPr marL="342900" indent="-342900" eaLnBrk="1" hangingPunct="1">
              <a:spcBef>
                <a:spcPct val="20000"/>
              </a:spcBef>
              <a:buClr>
                <a:schemeClr val="folHlink"/>
              </a:buClr>
              <a:buSzPct val="60000"/>
              <a:buFont typeface="Wingdings" pitchFamily="2" charset="2"/>
              <a:buNone/>
            </a:pPr>
            <a:r>
              <a:rPr lang="id-ID" sz="2400" dirty="0"/>
              <a:t>Dari chart ditemukan selisish 2 dB harus ditambah 2,1 dB pada L1 sehingga hasil penjumlahan L1 dan L2 adalah 82 + 2,1 = 84,1 dB</a:t>
            </a:r>
            <a:r>
              <a:rPr lang="en-US" sz="2400" dirty="0"/>
              <a:t> </a:t>
            </a:r>
            <a:r>
              <a:rPr lang="en-US" sz="2000" dirty="0"/>
              <a:t>	</a:t>
            </a:r>
          </a:p>
        </p:txBody>
      </p:sp>
    </p:spTree>
    <p:extLst>
      <p:ext uri="{BB962C8B-B14F-4D97-AF65-F5344CB8AC3E}">
        <p14:creationId xmlns:p14="http://schemas.microsoft.com/office/powerpoint/2010/main" val="144576823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43000" y="457200"/>
            <a:ext cx="7793038" cy="609600"/>
          </a:xfrm>
        </p:spPr>
        <p:txBody>
          <a:bodyPr/>
          <a:lstStyle/>
          <a:p>
            <a:pPr eaLnBrk="1" hangingPunct="1"/>
            <a:r>
              <a:rPr lang="en-US" sz="3200" smtClean="0"/>
              <a:t>D.  </a:t>
            </a:r>
            <a:r>
              <a:rPr lang="id-ID" sz="3200" smtClean="0"/>
              <a:t>Penggunaan Tabel</a:t>
            </a:r>
          </a:p>
        </p:txBody>
      </p:sp>
      <p:graphicFrame>
        <p:nvGraphicFramePr>
          <p:cNvPr id="43011" name="Group 3"/>
          <p:cNvGraphicFramePr>
            <a:graphicFrameLocks noGrp="1"/>
          </p:cNvGraphicFramePr>
          <p:nvPr>
            <p:ph type="tbl" idx="1"/>
          </p:nvPr>
        </p:nvGraphicFramePr>
        <p:xfrm>
          <a:off x="1219200" y="2286000"/>
          <a:ext cx="6934200" cy="2270824"/>
        </p:xfrm>
        <a:graphic>
          <a:graphicData uri="http://schemas.openxmlformats.org/drawingml/2006/table">
            <a:tbl>
              <a:tblPr/>
              <a:tblGrid>
                <a:gridCol w="2881042"/>
                <a:gridCol w="4053158"/>
              </a:tblGrid>
              <a:tr h="4968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d-ID" sz="2400" b="0" i="0" u="none" strike="noStrike" cap="none" normalizeH="0" baseline="0" dirty="0" smtClean="0">
                          <a:ln>
                            <a:noFill/>
                          </a:ln>
                          <a:solidFill>
                            <a:schemeClr val="tx1"/>
                          </a:solidFill>
                          <a:effectLst/>
                          <a:latin typeface="Tahoma" pitchFamily="34" charset="0"/>
                        </a:rPr>
                        <a:t>Selisih (dB)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d-ID" sz="2400" b="0" i="0" u="none" strike="noStrike" cap="none" normalizeH="0" baseline="0" dirty="0" smtClean="0">
                          <a:ln>
                            <a:noFill/>
                          </a:ln>
                          <a:solidFill>
                            <a:schemeClr val="tx1"/>
                          </a:solidFill>
                          <a:effectLst/>
                          <a:latin typeface="Tahoma" pitchFamily="34" charset="0"/>
                        </a:rPr>
                        <a:t>dB yang harus di tambahkan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84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d-ID" sz="2400" b="0" i="0" u="none" strike="noStrike" cap="none" normalizeH="0" baseline="0" smtClean="0">
                          <a:ln>
                            <a:noFill/>
                          </a:ln>
                          <a:solidFill>
                            <a:schemeClr val="tx1"/>
                          </a:solidFill>
                          <a:effectLst/>
                          <a:latin typeface="Tahoma" pitchFamily="34" charset="0"/>
                        </a:rPr>
                        <a:t>0 atau 1</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d-ID" sz="2400" b="0" i="0" u="none" strike="noStrike" cap="none" normalizeH="0" baseline="0" smtClean="0">
                          <a:ln>
                            <a:noFill/>
                          </a:ln>
                          <a:solidFill>
                            <a:schemeClr val="tx1"/>
                          </a:solidFill>
                          <a:effectLst/>
                          <a:latin typeface="Tahoma" pitchFamily="34" charset="0"/>
                        </a:rPr>
                        <a:t>2 atau 3</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d-ID" sz="2400" b="0" i="0" u="none" strike="noStrike" cap="none" normalizeH="0" baseline="0" smtClean="0">
                          <a:ln>
                            <a:noFill/>
                          </a:ln>
                          <a:solidFill>
                            <a:schemeClr val="tx1"/>
                          </a:solidFill>
                          <a:effectLst/>
                          <a:latin typeface="Tahoma" pitchFamily="34" charset="0"/>
                        </a:rPr>
                        <a:t>4 atau 9</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d-ID" sz="2400" b="0" i="0" u="none" strike="noStrike" cap="none" normalizeH="0" baseline="0" smtClean="0">
                          <a:ln>
                            <a:noFill/>
                          </a:ln>
                          <a:solidFill>
                            <a:schemeClr val="tx1"/>
                          </a:solidFill>
                          <a:effectLst/>
                          <a:latin typeface="Franklin Gothic Medium" pitchFamily="34" charset="0"/>
                        </a:rPr>
                        <a:t>≥ 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d-ID" sz="2400" b="0" i="0" u="none" strike="noStrike" cap="none" normalizeH="0" baseline="0" dirty="0" smtClean="0">
                          <a:ln>
                            <a:noFill/>
                          </a:ln>
                          <a:solidFill>
                            <a:schemeClr val="tx1"/>
                          </a:solidFill>
                          <a:effectLst/>
                          <a:latin typeface="Tahoma" pitchFamily="34" charset="0"/>
                        </a:rPr>
                        <a:t>3</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d-ID" sz="2400" b="0" i="0" u="none" strike="noStrike" cap="none" normalizeH="0" baseline="0" dirty="0" smtClean="0">
                          <a:ln>
                            <a:noFill/>
                          </a:ln>
                          <a:solidFill>
                            <a:schemeClr val="tx1"/>
                          </a:solidFill>
                          <a:effectLst/>
                          <a:latin typeface="Tahoma" pitchFamily="34" charset="0"/>
                        </a:rPr>
                        <a:t>2</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d-ID" sz="2400" b="0" i="0" u="none" strike="noStrike" cap="none" normalizeH="0" baseline="0" dirty="0" smtClean="0">
                          <a:ln>
                            <a:noFill/>
                          </a:ln>
                          <a:solidFill>
                            <a:schemeClr val="tx1"/>
                          </a:solidFill>
                          <a:effectLst/>
                          <a:latin typeface="Tahoma" pitchFamily="34" charset="0"/>
                        </a:rPr>
                        <a:t>1</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d-ID" sz="2400" b="0" i="0" u="none" strike="noStrike" cap="none" normalizeH="0" baseline="0" dirty="0" smtClean="0">
                          <a:ln>
                            <a:noFill/>
                          </a:ln>
                          <a:solidFill>
                            <a:schemeClr val="tx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07483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90600" y="381000"/>
            <a:ext cx="7793038" cy="533400"/>
          </a:xfrm>
        </p:spPr>
        <p:txBody>
          <a:bodyPr>
            <a:normAutofit fontScale="90000"/>
          </a:bodyPr>
          <a:lstStyle/>
          <a:p>
            <a:pPr eaLnBrk="1" hangingPunct="1"/>
            <a:r>
              <a:rPr lang="en-US" sz="3200" smtClean="0"/>
              <a:t>2.  </a:t>
            </a:r>
            <a:r>
              <a:rPr lang="id-ID" sz="3200" smtClean="0"/>
              <a:t>Pengurangan</a:t>
            </a:r>
          </a:p>
        </p:txBody>
      </p:sp>
      <p:sp>
        <p:nvSpPr>
          <p:cNvPr id="19459" name="Rectangle 3"/>
          <p:cNvSpPr>
            <a:spLocks noGrp="1" noChangeArrowheads="1"/>
          </p:cNvSpPr>
          <p:nvPr>
            <p:ph idx="1"/>
          </p:nvPr>
        </p:nvSpPr>
        <p:spPr>
          <a:xfrm>
            <a:off x="685800" y="1752600"/>
            <a:ext cx="7772400" cy="3886200"/>
          </a:xfrm>
        </p:spPr>
        <p:txBody>
          <a:bodyPr/>
          <a:lstStyle/>
          <a:p>
            <a:pPr eaLnBrk="1" hangingPunct="1">
              <a:lnSpc>
                <a:spcPct val="130000"/>
              </a:lnSpc>
              <a:buFont typeface="Wingdings" pitchFamily="2" charset="2"/>
              <a:buNone/>
            </a:pPr>
            <a:r>
              <a:rPr lang="en-US" dirty="0" smtClean="0"/>
              <a:t>   </a:t>
            </a:r>
            <a:r>
              <a:rPr lang="id-ID" dirty="0" smtClean="0"/>
              <a:t>Pengurangan dilakukan bila intensitas bising di tempat kerja tidak hanya dipengaruhi oleh intensitas bising mesin tetapi faktor lingkungan lainnya ikut mempengaruhi intensitas bising secara keseluruhan</a:t>
            </a:r>
            <a:r>
              <a:rPr lang="en-US" dirty="0" smtClean="0"/>
              <a:t>.</a:t>
            </a:r>
            <a:endParaRPr lang="id-ID" dirty="0" smtClean="0"/>
          </a:p>
        </p:txBody>
      </p:sp>
    </p:spTree>
    <p:extLst>
      <p:ext uri="{BB962C8B-B14F-4D97-AF65-F5344CB8AC3E}">
        <p14:creationId xmlns:p14="http://schemas.microsoft.com/office/powerpoint/2010/main" val="578975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43000" y="457200"/>
            <a:ext cx="7793038" cy="609600"/>
          </a:xfrm>
        </p:spPr>
        <p:txBody>
          <a:bodyPr/>
          <a:lstStyle/>
          <a:p>
            <a:pPr eaLnBrk="1" hangingPunct="1"/>
            <a:r>
              <a:rPr lang="id-ID" sz="3200" smtClean="0"/>
              <a:t>Penggunaan</a:t>
            </a:r>
            <a:r>
              <a:rPr lang="en-US" sz="3200" smtClean="0"/>
              <a:t> Chart</a:t>
            </a:r>
          </a:p>
        </p:txBody>
      </p:sp>
      <p:sp>
        <p:nvSpPr>
          <p:cNvPr id="20483" name="Rectangle 3"/>
          <p:cNvSpPr>
            <a:spLocks noGrp="1" noChangeArrowheads="1"/>
          </p:cNvSpPr>
          <p:nvPr>
            <p:ph idx="1"/>
          </p:nvPr>
        </p:nvSpPr>
        <p:spPr>
          <a:xfrm>
            <a:off x="460375" y="1371600"/>
            <a:ext cx="8226425" cy="5259387"/>
          </a:xfrm>
        </p:spPr>
        <p:txBody>
          <a:bodyPr/>
          <a:lstStyle/>
          <a:p>
            <a:pPr marL="609600" indent="-609600" eaLnBrk="1" hangingPunct="1">
              <a:buFont typeface="Wingdings" pitchFamily="2" charset="2"/>
              <a:buNone/>
            </a:pPr>
            <a:r>
              <a:rPr lang="id-ID" sz="2400" dirty="0" smtClean="0"/>
              <a:t>Cara penggunaan chart sebagai berikut :</a:t>
            </a:r>
          </a:p>
          <a:p>
            <a:pPr marL="609600" indent="-609600" eaLnBrk="1" hangingPunct="1">
              <a:buClr>
                <a:schemeClr val="tx1"/>
              </a:buClr>
              <a:buSzPct val="85000"/>
              <a:buFont typeface="Wingdings" pitchFamily="2" charset="2"/>
              <a:buAutoNum type="arabicPeriod"/>
            </a:pPr>
            <a:r>
              <a:rPr lang="id-ID" sz="2400" dirty="0" smtClean="0"/>
              <a:t>Mengukur total noise baik sumber bunyi maupun background noise.</a:t>
            </a:r>
          </a:p>
          <a:p>
            <a:pPr marL="609600" indent="-609600" eaLnBrk="1" hangingPunct="1">
              <a:buClr>
                <a:schemeClr val="tx1"/>
              </a:buClr>
              <a:buSzPct val="85000"/>
              <a:buFont typeface="Wingdings" pitchFamily="2" charset="2"/>
              <a:buAutoNum type="arabicPeriod"/>
            </a:pPr>
            <a:r>
              <a:rPr lang="id-ID" sz="2400" dirty="0" smtClean="0"/>
              <a:t>Mematikan mesin dan mengukur SPL </a:t>
            </a:r>
            <a:r>
              <a:rPr lang="en-US" sz="2400" dirty="0" smtClean="0"/>
              <a:t>b</a:t>
            </a:r>
            <a:r>
              <a:rPr lang="id-ID" sz="2400" dirty="0" smtClean="0"/>
              <a:t>ackground noise.</a:t>
            </a:r>
          </a:p>
          <a:p>
            <a:pPr marL="609600" indent="-609600" eaLnBrk="1" hangingPunct="1">
              <a:buClr>
                <a:schemeClr val="tx1"/>
              </a:buClr>
              <a:buSzPct val="85000"/>
              <a:buFont typeface="Wingdings" pitchFamily="2" charset="2"/>
              <a:buAutoNum type="arabicPeriod"/>
            </a:pPr>
            <a:r>
              <a:rPr lang="id-ID" sz="2400" dirty="0" smtClean="0"/>
              <a:t>Mengukur selisih kedua pengukuran tsb. Bila selisih &lt; 3 dB, pengaruh background noise besar, bila selisih 3 – 10 dB perlu dikoreksi, bila &gt; 10 dB tidak perlu koreksi.</a:t>
            </a:r>
          </a:p>
          <a:p>
            <a:pPr marL="609600" indent="-609600" eaLnBrk="1" hangingPunct="1">
              <a:buClr>
                <a:schemeClr val="tx1"/>
              </a:buClr>
              <a:buSzPct val="85000"/>
              <a:buFont typeface="Wingdings" pitchFamily="2" charset="2"/>
              <a:buAutoNum type="arabicPeriod"/>
            </a:pPr>
            <a:r>
              <a:rPr lang="id-ID" sz="2400" dirty="0" smtClean="0"/>
              <a:t>Untuk koreksi, selisih kedua SPL masuk pada sumbu x, tarik garis vertikal ke atas memotong kurva dan menarik garis sejajar sumbu x memotong sumbu y, sehingga didapat angka koreksi</a:t>
            </a:r>
          </a:p>
          <a:p>
            <a:pPr marL="609600" indent="-609600" eaLnBrk="1" hangingPunct="1">
              <a:buClr>
                <a:schemeClr val="tx1"/>
              </a:buClr>
              <a:buSzPct val="85000"/>
              <a:buFont typeface="Wingdings" pitchFamily="2" charset="2"/>
              <a:buAutoNum type="arabicPeriod"/>
            </a:pPr>
            <a:endParaRPr lang="id-ID" sz="2000" dirty="0" smtClean="0"/>
          </a:p>
        </p:txBody>
      </p:sp>
    </p:spTree>
    <p:extLst>
      <p:ext uri="{BB962C8B-B14F-4D97-AF65-F5344CB8AC3E}">
        <p14:creationId xmlns:p14="http://schemas.microsoft.com/office/powerpoint/2010/main" val="3740527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body" sz="half" idx="1"/>
          </p:nvPr>
        </p:nvSpPr>
        <p:spPr>
          <a:xfrm>
            <a:off x="762000" y="457200"/>
            <a:ext cx="7786688" cy="838200"/>
          </a:xfrm>
        </p:spPr>
        <p:txBody>
          <a:bodyPr>
            <a:normAutofit fontScale="92500" lnSpcReduction="10000"/>
          </a:bodyPr>
          <a:lstStyle/>
          <a:p>
            <a:pPr eaLnBrk="1" hangingPunct="1">
              <a:buFont typeface="Wingdings" pitchFamily="2" charset="2"/>
              <a:buNone/>
            </a:pPr>
            <a:r>
              <a:rPr lang="en-US" sz="2800" dirty="0" smtClean="0"/>
              <a:t>    </a:t>
            </a:r>
            <a:r>
              <a:rPr lang="id-ID" sz="2800" dirty="0" smtClean="0"/>
              <a:t>Curve For Subtracting Background Noise To Obtain Machine Noise</a:t>
            </a:r>
          </a:p>
        </p:txBody>
      </p:sp>
      <p:graphicFrame>
        <p:nvGraphicFramePr>
          <p:cNvPr id="3074" name="Object 3"/>
          <p:cNvGraphicFramePr>
            <a:graphicFrameLocks noGrp="1" noChangeAspect="1"/>
          </p:cNvGraphicFramePr>
          <p:nvPr>
            <p:ph sz="half" idx="2"/>
          </p:nvPr>
        </p:nvGraphicFramePr>
        <p:xfrm>
          <a:off x="1376363" y="2057400"/>
          <a:ext cx="6556375" cy="4389438"/>
        </p:xfrm>
        <a:graphic>
          <a:graphicData uri="http://schemas.openxmlformats.org/presentationml/2006/ole">
            <mc:AlternateContent xmlns:mc="http://schemas.openxmlformats.org/markup-compatibility/2006">
              <mc:Choice xmlns:v="urn:schemas-microsoft-com:vml" Requires="v">
                <p:oleObj spid="_x0000_s3076" name="Image" r:id="rId3" imgW="22323810" imgH="14946032" progId="">
                  <p:embed/>
                </p:oleObj>
              </mc:Choice>
              <mc:Fallback>
                <p:oleObj name="Image" r:id="rId3" imgW="22323810" imgH="1494603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363" y="2057400"/>
                        <a:ext cx="6556375" cy="438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6842773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43000" y="457200"/>
            <a:ext cx="7793038" cy="609600"/>
          </a:xfrm>
        </p:spPr>
        <p:txBody>
          <a:bodyPr/>
          <a:lstStyle/>
          <a:p>
            <a:pPr eaLnBrk="1" hangingPunct="1"/>
            <a:r>
              <a:rPr lang="id-ID" sz="3200" smtClean="0"/>
              <a:t>Contoh</a:t>
            </a:r>
            <a:r>
              <a:rPr lang="en-US" sz="3200" smtClean="0"/>
              <a:t> :</a:t>
            </a:r>
            <a:endParaRPr lang="id-ID" sz="3200" smtClean="0"/>
          </a:p>
        </p:txBody>
      </p:sp>
      <p:sp>
        <p:nvSpPr>
          <p:cNvPr id="21507" name="Rectangle 3"/>
          <p:cNvSpPr>
            <a:spLocks noGrp="1" noChangeArrowheads="1"/>
          </p:cNvSpPr>
          <p:nvPr>
            <p:ph idx="1"/>
          </p:nvPr>
        </p:nvSpPr>
        <p:spPr/>
        <p:txBody>
          <a:bodyPr/>
          <a:lstStyle/>
          <a:p>
            <a:pPr eaLnBrk="1" hangingPunct="1">
              <a:lnSpc>
                <a:spcPct val="130000"/>
              </a:lnSpc>
              <a:buFont typeface="Wingdings" pitchFamily="2" charset="2"/>
              <a:buNone/>
            </a:pPr>
            <a:r>
              <a:rPr lang="en-US" sz="2400" dirty="0" smtClean="0"/>
              <a:t>	</a:t>
            </a:r>
            <a:r>
              <a:rPr lang="id-ID" sz="2800" dirty="0" smtClean="0"/>
              <a:t>BIla total noise terukur 60 dB dan background noise 53 dB. Selisih antara total noise dengan background noise adalah 7 dB.</a:t>
            </a:r>
          </a:p>
          <a:p>
            <a:pPr eaLnBrk="1" hangingPunct="1">
              <a:lnSpc>
                <a:spcPct val="130000"/>
              </a:lnSpc>
              <a:buFont typeface="Wingdings" pitchFamily="2" charset="2"/>
              <a:buNone/>
            </a:pPr>
            <a:r>
              <a:rPr lang="id-ID" sz="2800" dirty="0" smtClean="0"/>
              <a:t>	Berdasar chart tersebut faktor koreksi adalah 1 dB, sehingga SPL mesin tsb adalah :</a:t>
            </a:r>
          </a:p>
          <a:p>
            <a:pPr eaLnBrk="1" hangingPunct="1">
              <a:lnSpc>
                <a:spcPct val="130000"/>
              </a:lnSpc>
              <a:buFont typeface="Wingdings" pitchFamily="2" charset="2"/>
              <a:buNone/>
            </a:pPr>
            <a:r>
              <a:rPr lang="id-ID" sz="2800" dirty="0" smtClean="0"/>
              <a:t>	60 dB – 1 dB = 59 dB</a:t>
            </a:r>
          </a:p>
        </p:txBody>
      </p:sp>
    </p:spTree>
    <p:extLst>
      <p:ext uri="{BB962C8B-B14F-4D97-AF65-F5344CB8AC3E}">
        <p14:creationId xmlns:p14="http://schemas.microsoft.com/office/powerpoint/2010/main" val="1874660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457200"/>
            <a:ext cx="6629400" cy="609600"/>
          </a:xfrm>
        </p:spPr>
        <p:txBody>
          <a:bodyPr/>
          <a:lstStyle/>
          <a:p>
            <a:pPr eaLnBrk="1" hangingPunct="1"/>
            <a:r>
              <a:rPr lang="id-ID" sz="2800" smtClean="0"/>
              <a:t>1. Penjumlahan</a:t>
            </a:r>
          </a:p>
        </p:txBody>
      </p:sp>
      <p:sp>
        <p:nvSpPr>
          <p:cNvPr id="11267" name="Rectangle 3"/>
          <p:cNvSpPr>
            <a:spLocks noGrp="1" noChangeArrowheads="1"/>
          </p:cNvSpPr>
          <p:nvPr>
            <p:ph idx="1"/>
          </p:nvPr>
        </p:nvSpPr>
        <p:spPr>
          <a:xfrm>
            <a:off x="455613" y="1598613"/>
            <a:ext cx="8226425" cy="4725987"/>
          </a:xfrm>
        </p:spPr>
        <p:txBody>
          <a:bodyPr>
            <a:normAutofit lnSpcReduction="10000"/>
          </a:bodyPr>
          <a:lstStyle/>
          <a:p>
            <a:pPr marL="609600" indent="-609600" eaLnBrk="1" hangingPunct="1">
              <a:buFont typeface="Wingdings" pitchFamily="2" charset="2"/>
              <a:buNone/>
            </a:pPr>
            <a:r>
              <a:rPr lang="id-ID" sz="2800" dirty="0" smtClean="0"/>
              <a:t>Dilakukan cara penjumlahan bila kita ingin mengetahui intensitas bising yang ditimbulkan oleh dua buah mesin atau lebih yang dihidupkan secara bersamaan.</a:t>
            </a:r>
            <a:endParaRPr lang="en-US" sz="2800" dirty="0" smtClean="0"/>
          </a:p>
          <a:p>
            <a:pPr marL="609600" indent="-609600" eaLnBrk="1" hangingPunct="1">
              <a:buFont typeface="Wingdings" pitchFamily="2" charset="2"/>
              <a:buNone/>
            </a:pPr>
            <a:r>
              <a:rPr lang="id-ID" sz="2800" dirty="0" smtClean="0">
                <a:solidFill>
                  <a:schemeClr val="bg1">
                    <a:lumMod val="20000"/>
                    <a:lumOff val="80000"/>
                  </a:schemeClr>
                </a:solidFill>
              </a:rPr>
              <a:t>Beberapa cara menentukan intensitas kebisingan sebagai berikut :</a:t>
            </a:r>
          </a:p>
          <a:p>
            <a:pPr marL="609600" indent="-609600" eaLnBrk="1" hangingPunct="1">
              <a:buSzPct val="95000"/>
              <a:buFont typeface="Wingdings" pitchFamily="2" charset="2"/>
              <a:buAutoNum type="alphaLcPeriod"/>
            </a:pPr>
            <a:r>
              <a:rPr lang="id-ID" sz="2800" dirty="0" smtClean="0">
                <a:solidFill>
                  <a:schemeClr val="bg1">
                    <a:lumMod val="20000"/>
                    <a:lumOff val="80000"/>
                  </a:schemeClr>
                </a:solidFill>
              </a:rPr>
              <a:t>Penggunaan rumus</a:t>
            </a:r>
          </a:p>
          <a:p>
            <a:pPr marL="609600" indent="-609600" eaLnBrk="1" hangingPunct="1">
              <a:buSzPct val="95000"/>
              <a:buFont typeface="Wingdings" pitchFamily="2" charset="2"/>
              <a:buAutoNum type="alphaLcPeriod"/>
            </a:pPr>
            <a:r>
              <a:rPr lang="id-ID" sz="2800" dirty="0" smtClean="0">
                <a:solidFill>
                  <a:schemeClr val="bg1">
                    <a:lumMod val="20000"/>
                    <a:lumOff val="80000"/>
                  </a:schemeClr>
                </a:solidFill>
              </a:rPr>
              <a:t>Penggunaan grafik</a:t>
            </a:r>
            <a:endParaRPr lang="en-US" sz="2800" dirty="0" smtClean="0">
              <a:solidFill>
                <a:schemeClr val="bg1">
                  <a:lumMod val="20000"/>
                  <a:lumOff val="80000"/>
                </a:schemeClr>
              </a:solidFill>
            </a:endParaRPr>
          </a:p>
          <a:p>
            <a:pPr marL="609600" indent="-609600" eaLnBrk="1" hangingPunct="1">
              <a:buSzPct val="95000"/>
              <a:buFont typeface="Wingdings" pitchFamily="2" charset="2"/>
              <a:buAutoNum type="alphaLcPeriod"/>
            </a:pPr>
            <a:r>
              <a:rPr lang="id-ID" sz="2800" dirty="0" smtClean="0">
                <a:solidFill>
                  <a:schemeClr val="bg1">
                    <a:lumMod val="20000"/>
                    <a:lumOff val="80000"/>
                  </a:schemeClr>
                </a:solidFill>
              </a:rPr>
              <a:t>Penggunaan</a:t>
            </a:r>
            <a:r>
              <a:rPr lang="en-US" sz="2800" dirty="0" smtClean="0">
                <a:solidFill>
                  <a:schemeClr val="bg1">
                    <a:lumMod val="20000"/>
                    <a:lumOff val="80000"/>
                  </a:schemeClr>
                </a:solidFill>
              </a:rPr>
              <a:t> chart</a:t>
            </a:r>
          </a:p>
          <a:p>
            <a:pPr marL="609600" indent="-609600" eaLnBrk="1" hangingPunct="1">
              <a:buSzPct val="95000"/>
              <a:buFont typeface="Wingdings" pitchFamily="2" charset="2"/>
              <a:buAutoNum type="alphaLcPeriod"/>
            </a:pPr>
            <a:r>
              <a:rPr lang="id-ID" sz="2800" dirty="0" smtClean="0">
                <a:solidFill>
                  <a:schemeClr val="bg1">
                    <a:lumMod val="20000"/>
                    <a:lumOff val="80000"/>
                  </a:schemeClr>
                </a:solidFill>
              </a:rPr>
              <a:t>Penggunaan tabel</a:t>
            </a:r>
          </a:p>
        </p:txBody>
      </p:sp>
    </p:spTree>
    <p:extLst>
      <p:ext uri="{BB962C8B-B14F-4D97-AF65-F5344CB8AC3E}">
        <p14:creationId xmlns:p14="http://schemas.microsoft.com/office/powerpoint/2010/main" val="3130139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914400"/>
            <a:ext cx="7793038" cy="609600"/>
          </a:xfrm>
        </p:spPr>
        <p:txBody>
          <a:bodyPr>
            <a:normAutofit fontScale="90000"/>
          </a:bodyPr>
          <a:lstStyle/>
          <a:p>
            <a:pPr eaLnBrk="1" hangingPunct="1"/>
            <a:r>
              <a:rPr lang="id-ID" sz="3600" dirty="0" smtClean="0"/>
              <a:t>A. </a:t>
            </a:r>
            <a:r>
              <a:rPr lang="en-US" sz="3600" dirty="0" smtClean="0"/>
              <a:t> </a:t>
            </a:r>
            <a:r>
              <a:rPr lang="id-ID" sz="3600" dirty="0" smtClean="0"/>
              <a:t>Penggunaan Rumus</a:t>
            </a:r>
          </a:p>
        </p:txBody>
      </p:sp>
      <p:sp>
        <p:nvSpPr>
          <p:cNvPr id="12291" name="Rectangle 3"/>
          <p:cNvSpPr>
            <a:spLocks noGrp="1" noChangeArrowheads="1"/>
          </p:cNvSpPr>
          <p:nvPr>
            <p:ph idx="1"/>
          </p:nvPr>
        </p:nvSpPr>
        <p:spPr>
          <a:xfrm>
            <a:off x="609600" y="1981200"/>
            <a:ext cx="7772400" cy="4114800"/>
          </a:xfrm>
        </p:spPr>
        <p:txBody>
          <a:bodyPr/>
          <a:lstStyle/>
          <a:p>
            <a:pPr eaLnBrk="1" hangingPunct="1">
              <a:buFont typeface="Wingdings" pitchFamily="2" charset="2"/>
              <a:buNone/>
            </a:pPr>
            <a:endParaRPr lang="en-US" sz="2400" smtClean="0"/>
          </a:p>
          <a:p>
            <a:pPr eaLnBrk="1" hangingPunct="1">
              <a:buFont typeface="Wingdings" pitchFamily="2" charset="2"/>
              <a:buNone/>
            </a:pPr>
            <a:endParaRPr lang="en-US" sz="2400" smtClean="0"/>
          </a:p>
          <a:p>
            <a:pPr eaLnBrk="1" hangingPunct="1">
              <a:buFont typeface="Wingdings" pitchFamily="2" charset="2"/>
              <a:buNone/>
            </a:pPr>
            <a:r>
              <a:rPr lang="en-US" smtClean="0">
                <a:latin typeface="Franklin Gothic Medium" pitchFamily="34" charset="0"/>
              </a:rPr>
              <a:t>                                                                 </a:t>
            </a:r>
            <a:endParaRPr lang="en-US" sz="2400" smtClean="0"/>
          </a:p>
          <a:p>
            <a:pPr eaLnBrk="1" hangingPunct="1">
              <a:buFont typeface="Wingdings" pitchFamily="2" charset="2"/>
              <a:buNone/>
            </a:pPr>
            <a:r>
              <a:rPr lang="en-US" sz="2400" smtClean="0"/>
              <a:t> </a:t>
            </a:r>
            <a:r>
              <a:rPr lang="id-ID" smtClean="0"/>
              <a:t>P</a:t>
            </a:r>
            <a:r>
              <a:rPr lang="en-US" smtClean="0">
                <a:latin typeface="Franklin Gothic Medium" pitchFamily="34" charset="0"/>
              </a:rPr>
              <a:t>²</a:t>
            </a:r>
            <a:r>
              <a:rPr lang="id-ID" smtClean="0">
                <a:latin typeface="Franklin Gothic Medium" pitchFamily="34" charset="0"/>
              </a:rPr>
              <a:t>  rata-rata</a:t>
            </a:r>
            <a:endParaRPr lang="en-US" smtClean="0"/>
          </a:p>
          <a:p>
            <a:pPr eaLnBrk="1" hangingPunct="1">
              <a:buFont typeface="Wingdings" pitchFamily="2" charset="2"/>
              <a:buNone/>
            </a:pPr>
            <a:r>
              <a:rPr lang="en-US" smtClean="0">
                <a:latin typeface="Book Antiqua" pitchFamily="18" charset="0"/>
              </a:rPr>
              <a:t> </a:t>
            </a:r>
            <a:r>
              <a:rPr lang="id-ID" smtClean="0"/>
              <a:t>P</a:t>
            </a:r>
            <a:r>
              <a:rPr lang="en-US" smtClean="0"/>
              <a:t>o²</a:t>
            </a:r>
            <a:r>
              <a:rPr lang="en-US" smtClean="0">
                <a:latin typeface="Franklin Gothic Medium" pitchFamily="34" charset="0"/>
              </a:rPr>
              <a:t>                      </a:t>
            </a:r>
          </a:p>
          <a:p>
            <a:pPr eaLnBrk="1" hangingPunct="1">
              <a:spcBef>
                <a:spcPct val="0"/>
              </a:spcBef>
              <a:buFont typeface="Wingdings" pitchFamily="2" charset="2"/>
              <a:buNone/>
            </a:pPr>
            <a:r>
              <a:rPr lang="en-US" smtClean="0">
                <a:latin typeface="Franklin Gothic Medium" pitchFamily="34" charset="0"/>
              </a:rPr>
              <a:t>                             </a:t>
            </a:r>
            <a:r>
              <a:rPr lang="id-ID" smtClean="0">
                <a:latin typeface="Book Antiqua" pitchFamily="18" charset="0"/>
              </a:rPr>
              <a:t>i=1</a:t>
            </a:r>
            <a:r>
              <a:rPr lang="en-US" smtClean="0">
                <a:latin typeface="Franklin Gothic Medium" pitchFamily="34" charset="0"/>
              </a:rPr>
              <a:t>    </a:t>
            </a:r>
            <a:r>
              <a:rPr lang="id-ID" smtClean="0">
                <a:latin typeface="Book Antiqua" pitchFamily="18" charset="0"/>
              </a:rPr>
              <a:t>P</a:t>
            </a:r>
            <a:r>
              <a:rPr lang="en-US" smtClean="0">
                <a:latin typeface="Book Antiqua" pitchFamily="18" charset="0"/>
              </a:rPr>
              <a:t>o</a:t>
            </a:r>
            <a:r>
              <a:rPr lang="en-US" smtClean="0">
                <a:latin typeface="Franklin Gothic Medium" pitchFamily="34" charset="0"/>
              </a:rPr>
              <a:t>²</a:t>
            </a:r>
            <a:r>
              <a:rPr lang="id-ID" smtClean="0">
                <a:latin typeface="Book Antiqua" pitchFamily="18" charset="0"/>
              </a:rPr>
              <a:t> </a:t>
            </a:r>
            <a:r>
              <a:rPr lang="en-US" smtClean="0">
                <a:latin typeface="Book Antiqua" pitchFamily="18" charset="0"/>
              </a:rPr>
              <a:t>     </a:t>
            </a:r>
            <a:r>
              <a:rPr lang="id-ID" smtClean="0">
                <a:latin typeface="Book Antiqua" pitchFamily="18" charset="0"/>
              </a:rPr>
              <a:t>i=1</a:t>
            </a:r>
            <a:endParaRPr lang="en-US" smtClean="0">
              <a:latin typeface="Book Antiqua" pitchFamily="18" charset="0"/>
            </a:endParaRPr>
          </a:p>
        </p:txBody>
      </p:sp>
      <p:sp>
        <p:nvSpPr>
          <p:cNvPr id="12292" name="Line 4"/>
          <p:cNvSpPr>
            <a:spLocks noChangeShapeType="1"/>
          </p:cNvSpPr>
          <p:nvPr/>
        </p:nvSpPr>
        <p:spPr bwMode="auto">
          <a:xfrm>
            <a:off x="838200" y="4038600"/>
            <a:ext cx="2209800" cy="0"/>
          </a:xfrm>
          <a:prstGeom prst="line">
            <a:avLst/>
          </a:prstGeom>
          <a:noFill/>
          <a:ln w="9525">
            <a:solidFill>
              <a:schemeClr val="tx1"/>
            </a:solidFill>
            <a:round/>
            <a:headEnd/>
            <a:tailEnd/>
          </a:ln>
        </p:spPr>
        <p:txBody>
          <a:bodyPr/>
          <a:lstStyle/>
          <a:p>
            <a:endParaRPr lang="en-US"/>
          </a:p>
        </p:txBody>
      </p:sp>
      <p:sp>
        <p:nvSpPr>
          <p:cNvPr id="12293" name="Rectangle 5"/>
          <p:cNvSpPr>
            <a:spLocks noChangeArrowheads="1"/>
          </p:cNvSpPr>
          <p:nvPr/>
        </p:nvSpPr>
        <p:spPr bwMode="auto">
          <a:xfrm>
            <a:off x="3124200" y="3733800"/>
            <a:ext cx="479425" cy="579438"/>
          </a:xfrm>
          <a:prstGeom prst="rect">
            <a:avLst/>
          </a:prstGeom>
          <a:noFill/>
          <a:ln w="9525">
            <a:noFill/>
            <a:miter lim="800000"/>
            <a:headEnd/>
            <a:tailEnd/>
          </a:ln>
        </p:spPr>
        <p:txBody>
          <a:bodyPr wrap="none">
            <a:spAutoFit/>
          </a:bodyPr>
          <a:lstStyle/>
          <a:p>
            <a:r>
              <a:rPr lang="id-ID" sz="3200"/>
              <a:t>=</a:t>
            </a:r>
            <a:endParaRPr lang="en-US" sz="3200"/>
          </a:p>
        </p:txBody>
      </p:sp>
      <p:sp>
        <p:nvSpPr>
          <p:cNvPr id="12294" name="Line 6"/>
          <p:cNvSpPr>
            <a:spLocks noChangeShapeType="1"/>
          </p:cNvSpPr>
          <p:nvPr/>
        </p:nvSpPr>
        <p:spPr bwMode="auto">
          <a:xfrm>
            <a:off x="4572000" y="4038600"/>
            <a:ext cx="574675" cy="0"/>
          </a:xfrm>
          <a:prstGeom prst="line">
            <a:avLst/>
          </a:prstGeom>
          <a:noFill/>
          <a:ln w="9525">
            <a:solidFill>
              <a:schemeClr val="tx1"/>
            </a:solidFill>
            <a:round/>
            <a:headEnd/>
            <a:tailEnd/>
          </a:ln>
        </p:spPr>
        <p:txBody>
          <a:bodyPr/>
          <a:lstStyle/>
          <a:p>
            <a:endParaRPr lang="en-US"/>
          </a:p>
        </p:txBody>
      </p:sp>
      <p:sp>
        <p:nvSpPr>
          <p:cNvPr id="12295" name="Rectangle 7"/>
          <p:cNvSpPr>
            <a:spLocks noChangeArrowheads="1"/>
          </p:cNvSpPr>
          <p:nvPr/>
        </p:nvSpPr>
        <p:spPr bwMode="auto">
          <a:xfrm>
            <a:off x="3657600" y="3733800"/>
            <a:ext cx="442913" cy="579438"/>
          </a:xfrm>
          <a:prstGeom prst="rect">
            <a:avLst/>
          </a:prstGeom>
          <a:noFill/>
          <a:ln w="9525">
            <a:noFill/>
            <a:miter lim="800000"/>
            <a:headEnd/>
            <a:tailEnd/>
          </a:ln>
        </p:spPr>
        <p:txBody>
          <a:bodyPr wrap="none">
            <a:spAutoFit/>
          </a:bodyPr>
          <a:lstStyle/>
          <a:p>
            <a:r>
              <a:rPr lang="id-ID" sz="3200"/>
              <a:t>∑</a:t>
            </a:r>
            <a:endParaRPr lang="en-US" sz="3200"/>
          </a:p>
        </p:txBody>
      </p:sp>
      <p:sp>
        <p:nvSpPr>
          <p:cNvPr id="12296" name="Rectangle 8"/>
          <p:cNvSpPr>
            <a:spLocks noChangeArrowheads="1"/>
          </p:cNvSpPr>
          <p:nvPr/>
        </p:nvSpPr>
        <p:spPr bwMode="auto">
          <a:xfrm>
            <a:off x="5410200" y="3733800"/>
            <a:ext cx="479425" cy="579438"/>
          </a:xfrm>
          <a:prstGeom prst="rect">
            <a:avLst/>
          </a:prstGeom>
          <a:noFill/>
          <a:ln w="9525">
            <a:noFill/>
            <a:miter lim="800000"/>
            <a:headEnd/>
            <a:tailEnd/>
          </a:ln>
        </p:spPr>
        <p:txBody>
          <a:bodyPr wrap="none">
            <a:spAutoFit/>
          </a:bodyPr>
          <a:lstStyle/>
          <a:p>
            <a:r>
              <a:rPr lang="id-ID" sz="3200"/>
              <a:t>=</a:t>
            </a:r>
            <a:endParaRPr lang="en-US" sz="3200"/>
          </a:p>
        </p:txBody>
      </p:sp>
      <p:sp>
        <p:nvSpPr>
          <p:cNvPr id="12297" name="Rectangle 9"/>
          <p:cNvSpPr>
            <a:spLocks noChangeArrowheads="1"/>
          </p:cNvSpPr>
          <p:nvPr/>
        </p:nvSpPr>
        <p:spPr bwMode="auto">
          <a:xfrm>
            <a:off x="5867400" y="3733800"/>
            <a:ext cx="442913" cy="579438"/>
          </a:xfrm>
          <a:prstGeom prst="rect">
            <a:avLst/>
          </a:prstGeom>
          <a:noFill/>
          <a:ln w="9525">
            <a:noFill/>
            <a:miter lim="800000"/>
            <a:headEnd/>
            <a:tailEnd/>
          </a:ln>
        </p:spPr>
        <p:txBody>
          <a:bodyPr wrap="none">
            <a:spAutoFit/>
          </a:bodyPr>
          <a:lstStyle/>
          <a:p>
            <a:r>
              <a:rPr lang="id-ID" sz="3200"/>
              <a:t>∑</a:t>
            </a:r>
            <a:endParaRPr lang="en-US" sz="3200"/>
          </a:p>
        </p:txBody>
      </p:sp>
      <p:sp>
        <p:nvSpPr>
          <p:cNvPr id="12298" name="Rectangle 10"/>
          <p:cNvSpPr>
            <a:spLocks noChangeArrowheads="1"/>
          </p:cNvSpPr>
          <p:nvPr/>
        </p:nvSpPr>
        <p:spPr bwMode="auto">
          <a:xfrm>
            <a:off x="6705600" y="3733800"/>
            <a:ext cx="628650" cy="579438"/>
          </a:xfrm>
          <a:prstGeom prst="rect">
            <a:avLst/>
          </a:prstGeom>
          <a:noFill/>
          <a:ln w="9525">
            <a:noFill/>
            <a:miter lim="800000"/>
            <a:headEnd/>
            <a:tailEnd/>
          </a:ln>
        </p:spPr>
        <p:txBody>
          <a:bodyPr wrap="none">
            <a:spAutoFit/>
          </a:bodyPr>
          <a:lstStyle/>
          <a:p>
            <a:r>
              <a:rPr lang="en-US" sz="3200"/>
              <a:t>10</a:t>
            </a:r>
          </a:p>
        </p:txBody>
      </p:sp>
      <p:sp>
        <p:nvSpPr>
          <p:cNvPr id="12299" name="Rectangle 11"/>
          <p:cNvSpPr>
            <a:spLocks noChangeArrowheads="1"/>
          </p:cNvSpPr>
          <p:nvPr/>
        </p:nvSpPr>
        <p:spPr bwMode="auto">
          <a:xfrm>
            <a:off x="3657600" y="3048000"/>
            <a:ext cx="411163" cy="579438"/>
          </a:xfrm>
          <a:prstGeom prst="rect">
            <a:avLst/>
          </a:prstGeom>
          <a:noFill/>
          <a:ln w="9525">
            <a:noFill/>
            <a:miter lim="800000"/>
            <a:headEnd/>
            <a:tailEnd/>
          </a:ln>
        </p:spPr>
        <p:txBody>
          <a:bodyPr wrap="none">
            <a:spAutoFit/>
          </a:bodyPr>
          <a:lstStyle/>
          <a:p>
            <a:r>
              <a:rPr lang="en-US" sz="3200"/>
              <a:t>n</a:t>
            </a:r>
          </a:p>
        </p:txBody>
      </p:sp>
      <p:sp>
        <p:nvSpPr>
          <p:cNvPr id="12300" name="Rectangle 12"/>
          <p:cNvSpPr>
            <a:spLocks noChangeArrowheads="1"/>
          </p:cNvSpPr>
          <p:nvPr/>
        </p:nvSpPr>
        <p:spPr bwMode="auto">
          <a:xfrm>
            <a:off x="4648200" y="3124200"/>
            <a:ext cx="701675" cy="579438"/>
          </a:xfrm>
          <a:prstGeom prst="rect">
            <a:avLst/>
          </a:prstGeom>
          <a:noFill/>
          <a:ln w="9525">
            <a:noFill/>
            <a:miter lim="800000"/>
            <a:headEnd/>
            <a:tailEnd/>
          </a:ln>
        </p:spPr>
        <p:txBody>
          <a:bodyPr wrap="none">
            <a:spAutoFit/>
          </a:bodyPr>
          <a:lstStyle/>
          <a:p>
            <a:r>
              <a:rPr lang="en-US" sz="3200"/>
              <a:t>Pi</a:t>
            </a:r>
            <a:r>
              <a:rPr lang="en-US" sz="3200">
                <a:cs typeface="Tahoma" pitchFamily="34" charset="0"/>
              </a:rPr>
              <a:t>²</a:t>
            </a:r>
          </a:p>
        </p:txBody>
      </p:sp>
      <p:sp>
        <p:nvSpPr>
          <p:cNvPr id="12301" name="Rectangle 13"/>
          <p:cNvSpPr>
            <a:spLocks noChangeArrowheads="1"/>
          </p:cNvSpPr>
          <p:nvPr/>
        </p:nvSpPr>
        <p:spPr bwMode="auto">
          <a:xfrm>
            <a:off x="3657600" y="3048000"/>
            <a:ext cx="411163" cy="579438"/>
          </a:xfrm>
          <a:prstGeom prst="rect">
            <a:avLst/>
          </a:prstGeom>
          <a:noFill/>
          <a:ln w="9525">
            <a:noFill/>
            <a:miter lim="800000"/>
            <a:headEnd/>
            <a:tailEnd/>
          </a:ln>
        </p:spPr>
        <p:txBody>
          <a:bodyPr wrap="none">
            <a:spAutoFit/>
          </a:bodyPr>
          <a:lstStyle/>
          <a:p>
            <a:r>
              <a:rPr lang="en-US" sz="3200"/>
              <a:t>n</a:t>
            </a:r>
          </a:p>
        </p:txBody>
      </p:sp>
      <p:sp>
        <p:nvSpPr>
          <p:cNvPr id="12302" name="Rectangle 14"/>
          <p:cNvSpPr>
            <a:spLocks noChangeArrowheads="1"/>
          </p:cNvSpPr>
          <p:nvPr/>
        </p:nvSpPr>
        <p:spPr bwMode="auto">
          <a:xfrm>
            <a:off x="5867400" y="3048000"/>
            <a:ext cx="411163" cy="579438"/>
          </a:xfrm>
          <a:prstGeom prst="rect">
            <a:avLst/>
          </a:prstGeom>
          <a:noFill/>
          <a:ln w="9525">
            <a:noFill/>
            <a:miter lim="800000"/>
            <a:headEnd/>
            <a:tailEnd/>
          </a:ln>
        </p:spPr>
        <p:txBody>
          <a:bodyPr wrap="none">
            <a:spAutoFit/>
          </a:bodyPr>
          <a:lstStyle/>
          <a:p>
            <a:r>
              <a:rPr lang="en-US" sz="3200"/>
              <a:t>n</a:t>
            </a:r>
          </a:p>
        </p:txBody>
      </p:sp>
      <p:sp>
        <p:nvSpPr>
          <p:cNvPr id="12303" name="Rectangle 15"/>
          <p:cNvSpPr>
            <a:spLocks noChangeArrowheads="1"/>
          </p:cNvSpPr>
          <p:nvPr/>
        </p:nvSpPr>
        <p:spPr bwMode="auto">
          <a:xfrm>
            <a:off x="7239000" y="3048000"/>
            <a:ext cx="1079500" cy="579438"/>
          </a:xfrm>
          <a:prstGeom prst="rect">
            <a:avLst/>
          </a:prstGeom>
          <a:noFill/>
          <a:ln w="9525">
            <a:noFill/>
            <a:miter lim="800000"/>
            <a:headEnd/>
            <a:tailEnd/>
          </a:ln>
        </p:spPr>
        <p:txBody>
          <a:bodyPr wrap="none">
            <a:spAutoFit/>
          </a:bodyPr>
          <a:lstStyle/>
          <a:p>
            <a:r>
              <a:rPr lang="en-US" sz="3200"/>
              <a:t>Li/10</a:t>
            </a:r>
          </a:p>
        </p:txBody>
      </p:sp>
    </p:spTree>
    <p:extLst>
      <p:ext uri="{BB962C8B-B14F-4D97-AF65-F5344CB8AC3E}">
        <p14:creationId xmlns:p14="http://schemas.microsoft.com/office/powerpoint/2010/main" val="2311948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43000" y="457200"/>
            <a:ext cx="7793038" cy="609600"/>
          </a:xfrm>
        </p:spPr>
        <p:txBody>
          <a:bodyPr>
            <a:normAutofit fontScale="90000"/>
          </a:bodyPr>
          <a:lstStyle/>
          <a:p>
            <a:pPr algn="l" eaLnBrk="1" hangingPunct="1"/>
            <a:r>
              <a:rPr lang="id-ID" sz="4000" dirty="0" smtClean="0"/>
              <a:t>Contoh  :</a:t>
            </a:r>
          </a:p>
        </p:txBody>
      </p:sp>
      <p:sp>
        <p:nvSpPr>
          <p:cNvPr id="13315" name="Rectangle 3"/>
          <p:cNvSpPr>
            <a:spLocks noGrp="1" noChangeArrowheads="1"/>
          </p:cNvSpPr>
          <p:nvPr>
            <p:ph idx="1"/>
          </p:nvPr>
        </p:nvSpPr>
        <p:spPr>
          <a:xfrm>
            <a:off x="685800" y="2286000"/>
            <a:ext cx="7772400" cy="2362200"/>
          </a:xfrm>
        </p:spPr>
        <p:txBody>
          <a:bodyPr/>
          <a:lstStyle/>
          <a:p>
            <a:pPr eaLnBrk="1" hangingPunct="1">
              <a:buFont typeface="Wingdings" pitchFamily="2" charset="2"/>
              <a:buNone/>
            </a:pPr>
            <a:r>
              <a:rPr lang="en-US" sz="2400" dirty="0" smtClean="0"/>
              <a:t>	</a:t>
            </a:r>
            <a:r>
              <a:rPr lang="en-US" dirty="0" smtClean="0"/>
              <a:t>M</a:t>
            </a:r>
            <a:r>
              <a:rPr lang="id-ID" dirty="0" smtClean="0"/>
              <a:t>esin A = 90 dBA ; mesin B = 80 dBA dan mesin C = 70 dBA</a:t>
            </a:r>
            <a:r>
              <a:rPr lang="en-US" dirty="0" smtClean="0"/>
              <a:t> </a:t>
            </a:r>
          </a:p>
          <a:p>
            <a:pPr eaLnBrk="1" hangingPunct="1">
              <a:buFont typeface="Wingdings" pitchFamily="2" charset="2"/>
              <a:buNone/>
            </a:pPr>
            <a:r>
              <a:rPr lang="en-US" dirty="0" smtClean="0"/>
              <a:t>	</a:t>
            </a:r>
            <a:r>
              <a:rPr lang="id-ID" dirty="0" smtClean="0"/>
              <a:t>Intensitas bising terukur dari ketiga mesin adalah.......dBA</a:t>
            </a:r>
          </a:p>
          <a:p>
            <a:pPr eaLnBrk="1" hangingPunct="1">
              <a:buFont typeface="Wingdings" pitchFamily="2" charset="2"/>
              <a:buNone/>
            </a:pPr>
            <a:endParaRPr lang="en-US" sz="2400" dirty="0" smtClean="0"/>
          </a:p>
        </p:txBody>
      </p:sp>
    </p:spTree>
    <p:extLst>
      <p:ext uri="{BB962C8B-B14F-4D97-AF65-F5344CB8AC3E}">
        <p14:creationId xmlns:p14="http://schemas.microsoft.com/office/powerpoint/2010/main" val="1026685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idx="1"/>
          </p:nvPr>
        </p:nvSpPr>
        <p:spPr>
          <a:xfrm>
            <a:off x="1828800" y="381000"/>
            <a:ext cx="5715000" cy="5870575"/>
          </a:xfrm>
        </p:spPr>
        <p:txBody>
          <a:bodyPr/>
          <a:lstStyle/>
          <a:p>
            <a:pPr eaLnBrk="1" hangingPunct="1">
              <a:buFont typeface="Wingdings" pitchFamily="2" charset="2"/>
              <a:buNone/>
            </a:pPr>
            <a:r>
              <a:rPr lang="id-ID" sz="1800" dirty="0" smtClean="0"/>
              <a:t>Cara Perhitungan</a:t>
            </a:r>
            <a:endParaRPr lang="en-US" sz="1800" dirty="0" smtClean="0"/>
          </a:p>
          <a:p>
            <a:pPr eaLnBrk="1" hangingPunct="1">
              <a:buFont typeface="Wingdings" pitchFamily="2" charset="2"/>
              <a:buNone/>
            </a:pPr>
            <a:endParaRPr lang="id-ID" sz="1800" dirty="0" smtClean="0"/>
          </a:p>
          <a:p>
            <a:pPr eaLnBrk="1" hangingPunct="1">
              <a:buFont typeface="Wingdings" pitchFamily="2" charset="2"/>
              <a:buNone/>
            </a:pPr>
            <a:r>
              <a:rPr lang="id-ID" sz="1800" dirty="0" smtClean="0"/>
              <a:t>	PA</a:t>
            </a:r>
            <a:r>
              <a:rPr lang="en-US" sz="1800" dirty="0" smtClean="0">
                <a:latin typeface="Franklin Gothic Medium" pitchFamily="34" charset="0"/>
              </a:rPr>
              <a:t>²</a:t>
            </a:r>
            <a:r>
              <a:rPr lang="id-ID" sz="1800" dirty="0" smtClean="0">
                <a:latin typeface="Franklin Gothic Medium" pitchFamily="34" charset="0"/>
              </a:rPr>
              <a:t>    = 10</a:t>
            </a:r>
            <a:r>
              <a:rPr lang="id-ID" sz="1800" baseline="30000" dirty="0" smtClean="0">
                <a:latin typeface="Franklin Gothic Medium" pitchFamily="34" charset="0"/>
              </a:rPr>
              <a:t>90/10 </a:t>
            </a:r>
            <a:r>
              <a:rPr lang="id-ID" sz="1800" dirty="0" smtClean="0">
                <a:latin typeface="Franklin Gothic Medium" pitchFamily="34" charset="0"/>
              </a:rPr>
              <a:t>= 10</a:t>
            </a:r>
            <a:r>
              <a:rPr lang="id-ID" sz="1800" baseline="30000" dirty="0" smtClean="0">
                <a:latin typeface="Franklin Gothic Medium" pitchFamily="34" charset="0"/>
              </a:rPr>
              <a:t>9 </a:t>
            </a:r>
            <a:r>
              <a:rPr lang="id-ID" sz="1800" dirty="0" smtClean="0">
                <a:latin typeface="Franklin Gothic Medium" pitchFamily="34" charset="0"/>
              </a:rPr>
              <a:t>= 100X10</a:t>
            </a:r>
            <a:r>
              <a:rPr lang="id-ID" sz="1800" baseline="30000" dirty="0" smtClean="0">
                <a:latin typeface="Franklin Gothic Medium" pitchFamily="34" charset="0"/>
              </a:rPr>
              <a:t>7</a:t>
            </a:r>
            <a:r>
              <a:rPr lang="id-ID" sz="1800" dirty="0" smtClean="0">
                <a:latin typeface="Franklin Gothic Medium" pitchFamily="34" charset="0"/>
              </a:rPr>
              <a:t> = antilog 9</a:t>
            </a:r>
          </a:p>
          <a:p>
            <a:pPr eaLnBrk="1" hangingPunct="1">
              <a:buFont typeface="Wingdings" pitchFamily="2" charset="2"/>
              <a:buNone/>
            </a:pPr>
            <a:r>
              <a:rPr lang="id-ID" sz="1800" dirty="0" smtClean="0">
                <a:latin typeface="Franklin Gothic Medium" pitchFamily="34" charset="0"/>
              </a:rPr>
              <a:t>	P</a:t>
            </a:r>
            <a:r>
              <a:rPr lang="id-ID" sz="1800" baseline="-25000" dirty="0" smtClean="0">
                <a:latin typeface="Franklin Gothic Medium" pitchFamily="34" charset="0"/>
              </a:rPr>
              <a:t>o</a:t>
            </a:r>
            <a:r>
              <a:rPr lang="id-ID" sz="1800" baseline="30000" dirty="0" smtClean="0">
                <a:latin typeface="Franklin Gothic Medium" pitchFamily="34" charset="0"/>
              </a:rPr>
              <a:t>2</a:t>
            </a:r>
          </a:p>
          <a:p>
            <a:pPr eaLnBrk="1" hangingPunct="1">
              <a:buFont typeface="Wingdings" pitchFamily="2" charset="2"/>
              <a:buNone/>
            </a:pPr>
            <a:r>
              <a:rPr lang="id-ID" sz="1800" baseline="30000" dirty="0" smtClean="0">
                <a:latin typeface="Franklin Gothic Medium" pitchFamily="34" charset="0"/>
              </a:rPr>
              <a:t>	</a:t>
            </a:r>
            <a:r>
              <a:rPr lang="id-ID" sz="1800" dirty="0" smtClean="0">
                <a:latin typeface="Franklin Gothic Medium" pitchFamily="34" charset="0"/>
              </a:rPr>
              <a:t>PB</a:t>
            </a:r>
            <a:r>
              <a:rPr lang="id-ID" sz="1800" baseline="30000" dirty="0" smtClean="0">
                <a:latin typeface="Franklin Gothic Medium" pitchFamily="34" charset="0"/>
              </a:rPr>
              <a:t>2</a:t>
            </a:r>
            <a:r>
              <a:rPr lang="id-ID" sz="1800" dirty="0" smtClean="0">
                <a:latin typeface="Franklin Gothic Medium" pitchFamily="34" charset="0"/>
              </a:rPr>
              <a:t>    = 10</a:t>
            </a:r>
            <a:r>
              <a:rPr lang="id-ID" sz="1800" baseline="30000" dirty="0" smtClean="0">
                <a:latin typeface="Franklin Gothic Medium" pitchFamily="34" charset="0"/>
              </a:rPr>
              <a:t>80/10</a:t>
            </a:r>
            <a:r>
              <a:rPr lang="id-ID" sz="1800" dirty="0" smtClean="0">
                <a:latin typeface="Franklin Gothic Medium" pitchFamily="34" charset="0"/>
              </a:rPr>
              <a:t> = 10</a:t>
            </a:r>
            <a:r>
              <a:rPr lang="id-ID" sz="1800" baseline="30000" dirty="0" smtClean="0">
                <a:latin typeface="Franklin Gothic Medium" pitchFamily="34" charset="0"/>
              </a:rPr>
              <a:t>8</a:t>
            </a:r>
            <a:r>
              <a:rPr lang="id-ID" sz="1800" dirty="0" smtClean="0">
                <a:latin typeface="Franklin Gothic Medium" pitchFamily="34" charset="0"/>
              </a:rPr>
              <a:t> = 10 X 10</a:t>
            </a:r>
            <a:r>
              <a:rPr lang="id-ID" sz="1800" baseline="30000" dirty="0" smtClean="0">
                <a:latin typeface="Franklin Gothic Medium" pitchFamily="34" charset="0"/>
              </a:rPr>
              <a:t>7</a:t>
            </a:r>
            <a:r>
              <a:rPr lang="id-ID" sz="1800" dirty="0" smtClean="0">
                <a:latin typeface="Franklin Gothic Medium" pitchFamily="34" charset="0"/>
              </a:rPr>
              <a:t> = antilog 8</a:t>
            </a:r>
          </a:p>
          <a:p>
            <a:pPr eaLnBrk="1" hangingPunct="1">
              <a:buFont typeface="Wingdings" pitchFamily="2" charset="2"/>
              <a:buNone/>
            </a:pPr>
            <a:r>
              <a:rPr lang="id-ID" sz="1800" dirty="0" smtClean="0">
                <a:latin typeface="Franklin Gothic Medium" pitchFamily="34" charset="0"/>
              </a:rPr>
              <a:t>	Po</a:t>
            </a:r>
            <a:r>
              <a:rPr lang="id-ID" sz="1800" baseline="30000" dirty="0" smtClean="0">
                <a:latin typeface="Franklin Gothic Medium" pitchFamily="34" charset="0"/>
              </a:rPr>
              <a:t>2</a:t>
            </a:r>
          </a:p>
          <a:p>
            <a:pPr eaLnBrk="1" hangingPunct="1">
              <a:buFont typeface="Wingdings" pitchFamily="2" charset="2"/>
              <a:buNone/>
            </a:pPr>
            <a:r>
              <a:rPr lang="id-ID" sz="1800" baseline="30000" dirty="0" smtClean="0">
                <a:latin typeface="Franklin Gothic Medium" pitchFamily="34" charset="0"/>
              </a:rPr>
              <a:t>	</a:t>
            </a:r>
            <a:r>
              <a:rPr lang="id-ID" sz="1800" dirty="0" smtClean="0">
                <a:latin typeface="Franklin Gothic Medium" pitchFamily="34" charset="0"/>
              </a:rPr>
              <a:t>Pc</a:t>
            </a:r>
            <a:r>
              <a:rPr lang="id-ID" sz="1800" baseline="30000" dirty="0" smtClean="0">
                <a:latin typeface="Franklin Gothic Medium" pitchFamily="34" charset="0"/>
              </a:rPr>
              <a:t>2</a:t>
            </a:r>
            <a:r>
              <a:rPr lang="id-ID" sz="1800" dirty="0" smtClean="0">
                <a:latin typeface="Franklin Gothic Medium" pitchFamily="34" charset="0"/>
              </a:rPr>
              <a:t>     = 10</a:t>
            </a:r>
            <a:r>
              <a:rPr lang="id-ID" sz="1800" baseline="30000" dirty="0" smtClean="0">
                <a:latin typeface="Franklin Gothic Medium" pitchFamily="34" charset="0"/>
              </a:rPr>
              <a:t>70/10</a:t>
            </a:r>
            <a:r>
              <a:rPr lang="id-ID" sz="1800" dirty="0" smtClean="0">
                <a:latin typeface="Franklin Gothic Medium" pitchFamily="34" charset="0"/>
              </a:rPr>
              <a:t> = 10</a:t>
            </a:r>
            <a:r>
              <a:rPr lang="id-ID" sz="1800" baseline="30000" dirty="0" smtClean="0">
                <a:latin typeface="Franklin Gothic Medium" pitchFamily="34" charset="0"/>
              </a:rPr>
              <a:t>7</a:t>
            </a:r>
            <a:r>
              <a:rPr lang="id-ID" sz="1800" dirty="0" smtClean="0">
                <a:latin typeface="Franklin Gothic Medium" pitchFamily="34" charset="0"/>
              </a:rPr>
              <a:t> = 1 X 10</a:t>
            </a:r>
            <a:r>
              <a:rPr lang="id-ID" sz="1800" baseline="30000" dirty="0" smtClean="0">
                <a:latin typeface="Franklin Gothic Medium" pitchFamily="34" charset="0"/>
              </a:rPr>
              <a:t>7</a:t>
            </a:r>
            <a:r>
              <a:rPr lang="id-ID" sz="1800" dirty="0" smtClean="0">
                <a:latin typeface="Franklin Gothic Medium" pitchFamily="34" charset="0"/>
              </a:rPr>
              <a:t> = antilog 7</a:t>
            </a:r>
          </a:p>
          <a:p>
            <a:pPr eaLnBrk="1" hangingPunct="1">
              <a:buFont typeface="Wingdings" pitchFamily="2" charset="2"/>
              <a:buNone/>
            </a:pPr>
            <a:r>
              <a:rPr lang="id-ID" sz="1800" dirty="0" smtClean="0">
                <a:latin typeface="Franklin Gothic Medium" pitchFamily="34" charset="0"/>
              </a:rPr>
              <a:t>	Po</a:t>
            </a:r>
            <a:r>
              <a:rPr lang="id-ID" sz="1800" baseline="30000" dirty="0" smtClean="0">
                <a:latin typeface="Franklin Gothic Medium" pitchFamily="34" charset="0"/>
              </a:rPr>
              <a:t>2</a:t>
            </a:r>
          </a:p>
          <a:p>
            <a:pPr eaLnBrk="1" hangingPunct="1">
              <a:buFont typeface="Wingdings" pitchFamily="2" charset="2"/>
              <a:buNone/>
            </a:pPr>
            <a:r>
              <a:rPr lang="id-ID" sz="1800" baseline="30000" dirty="0" smtClean="0">
                <a:latin typeface="Franklin Gothic Medium" pitchFamily="34" charset="0"/>
              </a:rPr>
              <a:t>	</a:t>
            </a:r>
            <a:r>
              <a:rPr lang="id-ID" sz="1800" dirty="0" smtClean="0">
                <a:latin typeface="Franklin Gothic Medium" pitchFamily="34" charset="0"/>
              </a:rPr>
              <a:t>P</a:t>
            </a:r>
            <a:r>
              <a:rPr lang="id-ID" sz="1800" baseline="30000" dirty="0" smtClean="0">
                <a:latin typeface="Franklin Gothic Medium" pitchFamily="34" charset="0"/>
              </a:rPr>
              <a:t>2</a:t>
            </a:r>
            <a:r>
              <a:rPr lang="id-ID" sz="1800" dirty="0" smtClean="0">
                <a:latin typeface="Franklin Gothic Medium" pitchFamily="34" charset="0"/>
              </a:rPr>
              <a:t>  Rata – rata    = 111 X 10</a:t>
            </a:r>
            <a:r>
              <a:rPr lang="id-ID" sz="1800" baseline="30000" dirty="0" smtClean="0">
                <a:latin typeface="Franklin Gothic Medium" pitchFamily="34" charset="0"/>
              </a:rPr>
              <a:t>7</a:t>
            </a:r>
            <a:endParaRPr lang="id-ID" sz="1800" dirty="0" smtClean="0">
              <a:latin typeface="Franklin Gothic Medium" pitchFamily="34" charset="0"/>
            </a:endParaRPr>
          </a:p>
          <a:p>
            <a:pPr eaLnBrk="1" hangingPunct="1">
              <a:buFont typeface="Wingdings" pitchFamily="2" charset="2"/>
              <a:buNone/>
            </a:pPr>
            <a:r>
              <a:rPr lang="id-ID" sz="1800" dirty="0" smtClean="0">
                <a:latin typeface="Franklin Gothic Medium" pitchFamily="34" charset="0"/>
              </a:rPr>
              <a:t>	Po</a:t>
            </a:r>
            <a:r>
              <a:rPr lang="id-ID" sz="1800" baseline="30000" dirty="0" smtClean="0">
                <a:latin typeface="Franklin Gothic Medium" pitchFamily="34" charset="0"/>
              </a:rPr>
              <a:t>2</a:t>
            </a:r>
          </a:p>
          <a:p>
            <a:pPr eaLnBrk="1" hangingPunct="1">
              <a:buFont typeface="Wingdings" pitchFamily="2" charset="2"/>
              <a:buNone/>
            </a:pPr>
            <a:r>
              <a:rPr lang="id-ID" sz="1800" baseline="30000" dirty="0" smtClean="0">
                <a:latin typeface="Franklin Gothic Medium" pitchFamily="34" charset="0"/>
              </a:rPr>
              <a:t>	</a:t>
            </a:r>
            <a:r>
              <a:rPr lang="id-ID" sz="2000" dirty="0" smtClean="0">
                <a:latin typeface="Franklin Gothic Medium" pitchFamily="34" charset="0"/>
              </a:rPr>
              <a:t>Selanjutnya masukkan ke rumus :</a:t>
            </a:r>
          </a:p>
          <a:p>
            <a:pPr eaLnBrk="1" hangingPunct="1">
              <a:buFont typeface="Wingdings" pitchFamily="2" charset="2"/>
              <a:buNone/>
            </a:pPr>
            <a:r>
              <a:rPr lang="id-ID" sz="2000" dirty="0" smtClean="0">
                <a:latin typeface="Franklin Gothic Medium" pitchFamily="34" charset="0"/>
              </a:rPr>
              <a:t>	Lp = 10 log (P</a:t>
            </a:r>
            <a:r>
              <a:rPr lang="id-ID" sz="2000" baseline="30000" dirty="0" smtClean="0">
                <a:latin typeface="Franklin Gothic Medium" pitchFamily="34" charset="0"/>
              </a:rPr>
              <a:t>2 </a:t>
            </a:r>
            <a:r>
              <a:rPr lang="id-ID" sz="2000" dirty="0" smtClean="0">
                <a:latin typeface="Franklin Gothic Medium" pitchFamily="34" charset="0"/>
              </a:rPr>
              <a:t>Rata – rata / Po</a:t>
            </a:r>
            <a:r>
              <a:rPr lang="id-ID" sz="2000" baseline="30000" dirty="0" smtClean="0">
                <a:latin typeface="Franklin Gothic Medium" pitchFamily="34" charset="0"/>
              </a:rPr>
              <a:t>2</a:t>
            </a:r>
            <a:r>
              <a:rPr lang="id-ID" sz="2000" dirty="0" smtClean="0">
                <a:latin typeface="Franklin Gothic Medium" pitchFamily="34" charset="0"/>
              </a:rPr>
              <a:t>)</a:t>
            </a:r>
          </a:p>
          <a:p>
            <a:pPr eaLnBrk="1" hangingPunct="1">
              <a:buFont typeface="Wingdings" pitchFamily="2" charset="2"/>
              <a:buNone/>
            </a:pPr>
            <a:r>
              <a:rPr lang="id-ID" sz="2000" dirty="0" smtClean="0">
                <a:latin typeface="Franklin Gothic Medium" pitchFamily="34" charset="0"/>
              </a:rPr>
              <a:t>	     = 10 log (111 X 10</a:t>
            </a:r>
            <a:r>
              <a:rPr lang="id-ID" sz="2000" baseline="30000" dirty="0" smtClean="0">
                <a:latin typeface="Franklin Gothic Medium" pitchFamily="34" charset="0"/>
              </a:rPr>
              <a:t>7</a:t>
            </a:r>
            <a:r>
              <a:rPr lang="id-ID" sz="2000" dirty="0" smtClean="0">
                <a:latin typeface="Franklin Gothic Medium" pitchFamily="34" charset="0"/>
              </a:rPr>
              <a:t>)</a:t>
            </a:r>
          </a:p>
          <a:p>
            <a:pPr eaLnBrk="1" hangingPunct="1">
              <a:buFont typeface="Wingdings" pitchFamily="2" charset="2"/>
              <a:buNone/>
            </a:pPr>
            <a:r>
              <a:rPr lang="id-ID" sz="2000" dirty="0" smtClean="0">
                <a:latin typeface="Franklin Gothic Medium" pitchFamily="34" charset="0"/>
              </a:rPr>
              <a:t>	     = 10 log (1.11 X 10</a:t>
            </a:r>
            <a:r>
              <a:rPr lang="id-ID" sz="2000" baseline="30000" dirty="0" smtClean="0">
                <a:latin typeface="Franklin Gothic Medium" pitchFamily="34" charset="0"/>
              </a:rPr>
              <a:t>9</a:t>
            </a:r>
            <a:r>
              <a:rPr lang="id-ID" sz="2000" dirty="0" smtClean="0">
                <a:latin typeface="Franklin Gothic Medium" pitchFamily="34" charset="0"/>
              </a:rPr>
              <a:t>)</a:t>
            </a:r>
          </a:p>
          <a:p>
            <a:pPr eaLnBrk="1" hangingPunct="1">
              <a:buFont typeface="Wingdings" pitchFamily="2" charset="2"/>
              <a:buNone/>
            </a:pPr>
            <a:r>
              <a:rPr lang="id-ID" sz="2000" dirty="0" smtClean="0">
                <a:latin typeface="Franklin Gothic Medium" pitchFamily="34" charset="0"/>
              </a:rPr>
              <a:t>	     = 10 log (1.11) + 90</a:t>
            </a:r>
          </a:p>
          <a:p>
            <a:pPr eaLnBrk="1" hangingPunct="1">
              <a:buFont typeface="Wingdings" pitchFamily="2" charset="2"/>
              <a:buNone/>
            </a:pPr>
            <a:r>
              <a:rPr lang="id-ID" sz="2000" dirty="0" smtClean="0">
                <a:latin typeface="Franklin Gothic Medium" pitchFamily="34" charset="0"/>
              </a:rPr>
              <a:t>	     = 90,5 dBA</a:t>
            </a:r>
            <a:endParaRPr lang="en-US" sz="2000" dirty="0" smtClean="0">
              <a:latin typeface="Trebuchet MS" pitchFamily="34" charset="0"/>
            </a:endParaRPr>
          </a:p>
        </p:txBody>
      </p:sp>
      <p:sp>
        <p:nvSpPr>
          <p:cNvPr id="14339" name="Line 3"/>
          <p:cNvSpPr>
            <a:spLocks noChangeShapeType="1"/>
          </p:cNvSpPr>
          <p:nvPr/>
        </p:nvSpPr>
        <p:spPr bwMode="auto">
          <a:xfrm>
            <a:off x="2133600" y="1371600"/>
            <a:ext cx="504825" cy="0"/>
          </a:xfrm>
          <a:prstGeom prst="line">
            <a:avLst/>
          </a:prstGeom>
          <a:noFill/>
          <a:ln w="9525">
            <a:solidFill>
              <a:schemeClr val="tx1"/>
            </a:solidFill>
            <a:round/>
            <a:headEnd/>
            <a:tailEnd/>
          </a:ln>
        </p:spPr>
        <p:txBody>
          <a:bodyPr/>
          <a:lstStyle/>
          <a:p>
            <a:endParaRPr lang="en-US"/>
          </a:p>
        </p:txBody>
      </p:sp>
      <p:sp>
        <p:nvSpPr>
          <p:cNvPr id="14340" name="Line 4"/>
          <p:cNvSpPr>
            <a:spLocks noChangeShapeType="1"/>
          </p:cNvSpPr>
          <p:nvPr/>
        </p:nvSpPr>
        <p:spPr bwMode="auto">
          <a:xfrm>
            <a:off x="2133600" y="2057400"/>
            <a:ext cx="647700" cy="0"/>
          </a:xfrm>
          <a:prstGeom prst="line">
            <a:avLst/>
          </a:prstGeom>
          <a:noFill/>
          <a:ln w="9525">
            <a:solidFill>
              <a:schemeClr val="tx1"/>
            </a:solidFill>
            <a:round/>
            <a:headEnd/>
            <a:tailEnd/>
          </a:ln>
        </p:spPr>
        <p:txBody>
          <a:bodyPr/>
          <a:lstStyle/>
          <a:p>
            <a:endParaRPr lang="en-US"/>
          </a:p>
        </p:txBody>
      </p:sp>
      <p:sp>
        <p:nvSpPr>
          <p:cNvPr id="14341" name="Line 5"/>
          <p:cNvSpPr>
            <a:spLocks noChangeShapeType="1"/>
          </p:cNvSpPr>
          <p:nvPr/>
        </p:nvSpPr>
        <p:spPr bwMode="auto">
          <a:xfrm>
            <a:off x="2090737" y="2667000"/>
            <a:ext cx="576263" cy="0"/>
          </a:xfrm>
          <a:prstGeom prst="line">
            <a:avLst/>
          </a:prstGeom>
          <a:noFill/>
          <a:ln w="9525">
            <a:solidFill>
              <a:schemeClr val="tx1"/>
            </a:solidFill>
            <a:round/>
            <a:headEnd/>
            <a:tailEnd/>
          </a:ln>
        </p:spPr>
        <p:txBody>
          <a:bodyPr/>
          <a:lstStyle/>
          <a:p>
            <a:endParaRPr lang="en-US"/>
          </a:p>
        </p:txBody>
      </p:sp>
      <p:sp>
        <p:nvSpPr>
          <p:cNvPr id="14342" name="Line 6"/>
          <p:cNvSpPr>
            <a:spLocks noChangeShapeType="1"/>
          </p:cNvSpPr>
          <p:nvPr/>
        </p:nvSpPr>
        <p:spPr bwMode="auto">
          <a:xfrm>
            <a:off x="2133600" y="3352799"/>
            <a:ext cx="1676400" cy="45719"/>
          </a:xfrm>
          <a:prstGeom prst="line">
            <a:avLst/>
          </a:prstGeom>
          <a:no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163491751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304800"/>
            <a:ext cx="7793038" cy="609600"/>
          </a:xfrm>
        </p:spPr>
        <p:txBody>
          <a:bodyPr/>
          <a:lstStyle/>
          <a:p>
            <a:pPr eaLnBrk="1" hangingPunct="1"/>
            <a:r>
              <a:rPr lang="id-ID" sz="2800" smtClean="0"/>
              <a:t>B.  Penggunaan Grafik</a:t>
            </a:r>
          </a:p>
        </p:txBody>
      </p:sp>
      <p:sp>
        <p:nvSpPr>
          <p:cNvPr id="15363" name="Rectangle 3"/>
          <p:cNvSpPr>
            <a:spLocks noGrp="1" noChangeArrowheads="1"/>
          </p:cNvSpPr>
          <p:nvPr>
            <p:ph idx="1"/>
          </p:nvPr>
        </p:nvSpPr>
        <p:spPr>
          <a:xfrm>
            <a:off x="609600" y="1219200"/>
            <a:ext cx="7812088" cy="5257800"/>
          </a:xfrm>
        </p:spPr>
        <p:txBody>
          <a:bodyPr/>
          <a:lstStyle/>
          <a:p>
            <a:pPr eaLnBrk="1" hangingPunct="1">
              <a:lnSpc>
                <a:spcPct val="90000"/>
              </a:lnSpc>
              <a:buFont typeface="Wingdings" pitchFamily="2" charset="2"/>
              <a:buNone/>
            </a:pPr>
            <a:r>
              <a:rPr lang="id-ID" sz="2800" dirty="0" smtClean="0"/>
              <a:t>Langkah :</a:t>
            </a:r>
          </a:p>
          <a:p>
            <a:pPr eaLnBrk="1" hangingPunct="1">
              <a:lnSpc>
                <a:spcPct val="90000"/>
              </a:lnSpc>
              <a:buFont typeface="Wingdings" pitchFamily="2" charset="2"/>
              <a:buNone/>
            </a:pPr>
            <a:r>
              <a:rPr lang="id-ID" sz="2800" dirty="0" smtClean="0"/>
              <a:t>A. </a:t>
            </a:r>
            <a:r>
              <a:rPr lang="en-US" sz="2800" dirty="0" smtClean="0"/>
              <a:t>M</a:t>
            </a:r>
            <a:r>
              <a:rPr lang="id-ID" sz="2800" dirty="0" smtClean="0"/>
              <a:t>engukur tingkat bising dari setiap sumber bunyi</a:t>
            </a:r>
          </a:p>
          <a:p>
            <a:pPr eaLnBrk="1" hangingPunct="1">
              <a:lnSpc>
                <a:spcPct val="90000"/>
              </a:lnSpc>
              <a:buFont typeface="Wingdings" pitchFamily="2" charset="2"/>
              <a:buNone/>
            </a:pPr>
            <a:r>
              <a:rPr lang="id-ID" sz="2800" dirty="0" smtClean="0"/>
              <a:t>B. Menentukan selisih kedua intensitas </a:t>
            </a:r>
            <a:r>
              <a:rPr lang="en-US" sz="2800" dirty="0" smtClean="0"/>
              <a:t>b</a:t>
            </a:r>
            <a:r>
              <a:rPr lang="id-ID" sz="2800" dirty="0" smtClean="0"/>
              <a:t>ising </a:t>
            </a:r>
          </a:p>
          <a:p>
            <a:pPr eaLnBrk="1" hangingPunct="1">
              <a:buFont typeface="Wingdings" pitchFamily="2" charset="2"/>
              <a:buNone/>
            </a:pPr>
            <a:r>
              <a:rPr lang="id-ID" sz="2800" dirty="0" smtClean="0"/>
              <a:t>C. Selisih kedua intensitas di masukkan ke sumbu X dari titik tsb. Di tarik garis vertikal ke atas hingga memotong kurva. Dari titik potong di tarik garis sejajar sumbu X hingga memotong sumbu Y. Titik potong ini menunjukkan besarnya intensitas yang harus di tambahkan pada</a:t>
            </a:r>
            <a:r>
              <a:rPr lang="en-US" sz="2800" dirty="0" smtClean="0"/>
              <a:t> </a:t>
            </a:r>
            <a:r>
              <a:rPr lang="id-ID" sz="2800" dirty="0" smtClean="0"/>
              <a:t>intensitas suara yang lebih tinggi</a:t>
            </a:r>
            <a:r>
              <a:rPr lang="en-US" sz="2800" dirty="0" smtClean="0"/>
              <a:t>.</a:t>
            </a:r>
          </a:p>
          <a:p>
            <a:pPr eaLnBrk="1" hangingPunct="1">
              <a:lnSpc>
                <a:spcPct val="90000"/>
              </a:lnSpc>
              <a:buFont typeface="Wingdings" pitchFamily="2" charset="2"/>
              <a:buNone/>
            </a:pPr>
            <a:endParaRPr lang="en-US" sz="2400" dirty="0" smtClean="0"/>
          </a:p>
        </p:txBody>
      </p:sp>
    </p:spTree>
    <p:extLst>
      <p:ext uri="{BB962C8B-B14F-4D97-AF65-F5344CB8AC3E}">
        <p14:creationId xmlns:p14="http://schemas.microsoft.com/office/powerpoint/2010/main" val="2436085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body" sz="half" idx="1"/>
          </p:nvPr>
        </p:nvSpPr>
        <p:spPr>
          <a:xfrm>
            <a:off x="1066800" y="685800"/>
            <a:ext cx="7704138" cy="496888"/>
          </a:xfrm>
        </p:spPr>
        <p:txBody>
          <a:bodyPr/>
          <a:lstStyle/>
          <a:p>
            <a:pPr eaLnBrk="1" hangingPunct="1">
              <a:buFont typeface="Wingdings" pitchFamily="2" charset="2"/>
              <a:buNone/>
            </a:pPr>
            <a:r>
              <a:rPr lang="id-ID" sz="2000" smtClean="0"/>
              <a:t>Curve For Adding Sound Pressure Levels Two AT A Time</a:t>
            </a:r>
          </a:p>
        </p:txBody>
      </p:sp>
      <p:graphicFrame>
        <p:nvGraphicFramePr>
          <p:cNvPr id="1026" name="Object 3"/>
          <p:cNvGraphicFramePr>
            <a:graphicFrameLocks noGrp="1" noChangeAspect="1"/>
          </p:cNvGraphicFramePr>
          <p:nvPr>
            <p:ph sz="half" idx="2"/>
          </p:nvPr>
        </p:nvGraphicFramePr>
        <p:xfrm>
          <a:off x="1808163" y="1981200"/>
          <a:ext cx="5327650" cy="4248150"/>
        </p:xfrm>
        <a:graphic>
          <a:graphicData uri="http://schemas.openxmlformats.org/presentationml/2006/ole">
            <mc:AlternateContent xmlns:mc="http://schemas.openxmlformats.org/markup-compatibility/2006">
              <mc:Choice xmlns:v="urn:schemas-microsoft-com:vml" Requires="v">
                <p:oleObj spid="_x0000_s1028" name="Image" r:id="rId3" imgW="20000000" imgH="15949206" progId="">
                  <p:embed/>
                </p:oleObj>
              </mc:Choice>
              <mc:Fallback>
                <p:oleObj name="Image" r:id="rId3" imgW="20000000" imgH="1594920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8163" y="1981200"/>
                        <a:ext cx="53276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2389055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66800" y="457200"/>
            <a:ext cx="7793038" cy="609600"/>
          </a:xfrm>
        </p:spPr>
        <p:txBody>
          <a:bodyPr/>
          <a:lstStyle/>
          <a:p>
            <a:pPr eaLnBrk="1" hangingPunct="1"/>
            <a:r>
              <a:rPr lang="id-ID" sz="3200" smtClean="0"/>
              <a:t>Contoh</a:t>
            </a:r>
            <a:r>
              <a:rPr lang="en-US" sz="3200" smtClean="0"/>
              <a:t>  :</a:t>
            </a:r>
            <a:endParaRPr lang="id-ID" sz="3200" smtClean="0"/>
          </a:p>
        </p:txBody>
      </p:sp>
      <p:sp>
        <p:nvSpPr>
          <p:cNvPr id="16387" name="Rectangle 3"/>
          <p:cNvSpPr>
            <a:spLocks noGrp="1" noChangeArrowheads="1"/>
          </p:cNvSpPr>
          <p:nvPr>
            <p:ph idx="1"/>
          </p:nvPr>
        </p:nvSpPr>
        <p:spPr>
          <a:xfrm>
            <a:off x="455613" y="1751013"/>
            <a:ext cx="8226425" cy="3735387"/>
          </a:xfrm>
        </p:spPr>
        <p:txBody>
          <a:bodyPr/>
          <a:lstStyle/>
          <a:p>
            <a:pPr eaLnBrk="1" hangingPunct="1">
              <a:buFont typeface="Wingdings" pitchFamily="2" charset="2"/>
              <a:buNone/>
            </a:pPr>
            <a:r>
              <a:rPr lang="en-US" sz="2800" dirty="0" smtClean="0"/>
              <a:t>   </a:t>
            </a:r>
            <a:r>
              <a:rPr lang="en-US" sz="3600" dirty="0" smtClean="0"/>
              <a:t>M</a:t>
            </a:r>
            <a:r>
              <a:rPr lang="id-ID" sz="3600" dirty="0" smtClean="0"/>
              <a:t>esin A = 85 dB, mesin B = 82 dB</a:t>
            </a:r>
            <a:r>
              <a:rPr lang="en-US" sz="3600" dirty="0" smtClean="0"/>
              <a:t>, </a:t>
            </a:r>
            <a:r>
              <a:rPr lang="id-ID" sz="3600" dirty="0" smtClean="0"/>
              <a:t>selisih = 3 dB </a:t>
            </a:r>
            <a:endParaRPr lang="en-US" sz="3600" dirty="0" smtClean="0"/>
          </a:p>
          <a:p>
            <a:pPr eaLnBrk="1" hangingPunct="1">
              <a:buFont typeface="Wingdings" pitchFamily="2" charset="2"/>
              <a:buNone/>
            </a:pPr>
            <a:r>
              <a:rPr lang="en-US" sz="3600" dirty="0" smtClean="0"/>
              <a:t>	F</a:t>
            </a:r>
            <a:r>
              <a:rPr lang="id-ID" sz="3600" dirty="0" smtClean="0"/>
              <a:t>aktor koreksi dari grafik = 1,7 </a:t>
            </a:r>
            <a:endParaRPr lang="en-US" sz="3600" dirty="0" smtClean="0"/>
          </a:p>
          <a:p>
            <a:pPr eaLnBrk="1" hangingPunct="1">
              <a:buFont typeface="Wingdings" pitchFamily="2" charset="2"/>
              <a:buNone/>
            </a:pPr>
            <a:r>
              <a:rPr lang="en-US" sz="3600" dirty="0" smtClean="0"/>
              <a:t>	T</a:t>
            </a:r>
            <a:r>
              <a:rPr lang="id-ID" sz="3600" dirty="0" smtClean="0"/>
              <a:t>otal noise kedua mesin</a:t>
            </a:r>
            <a:r>
              <a:rPr lang="en-US" sz="3600" dirty="0" smtClean="0"/>
              <a:t> </a:t>
            </a:r>
            <a:r>
              <a:rPr lang="id-ID" sz="3600" dirty="0" smtClean="0"/>
              <a:t>tersebut adalah  </a:t>
            </a:r>
            <a:r>
              <a:rPr lang="en-US" sz="3600" dirty="0" smtClean="0"/>
              <a:t>  </a:t>
            </a:r>
            <a:r>
              <a:rPr lang="id-ID" sz="3600" dirty="0" smtClean="0"/>
              <a:t> 85 + 1,7 = 86,7 dB</a:t>
            </a:r>
          </a:p>
          <a:p>
            <a:pPr eaLnBrk="1" hangingPunct="1">
              <a:buFont typeface="Wingdings" pitchFamily="2" charset="2"/>
              <a:buNone/>
            </a:pPr>
            <a:endParaRPr lang="en-US" sz="2400" dirty="0" smtClean="0"/>
          </a:p>
        </p:txBody>
      </p:sp>
    </p:spTree>
    <p:extLst>
      <p:ext uri="{BB962C8B-B14F-4D97-AF65-F5344CB8AC3E}">
        <p14:creationId xmlns:p14="http://schemas.microsoft.com/office/powerpoint/2010/main" val="693596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3000" y="457200"/>
            <a:ext cx="7793038" cy="609600"/>
          </a:xfrm>
        </p:spPr>
        <p:txBody>
          <a:bodyPr/>
          <a:lstStyle/>
          <a:p>
            <a:pPr eaLnBrk="1" hangingPunct="1"/>
            <a:r>
              <a:rPr lang="en-US" sz="3200" smtClean="0"/>
              <a:t>c.  </a:t>
            </a:r>
            <a:r>
              <a:rPr lang="id-ID" sz="3200" smtClean="0"/>
              <a:t>Peng</a:t>
            </a:r>
            <a:r>
              <a:rPr lang="en-US" sz="3200" smtClean="0"/>
              <a:t>g</a:t>
            </a:r>
            <a:r>
              <a:rPr lang="id-ID" sz="3200" smtClean="0"/>
              <a:t>unaan</a:t>
            </a:r>
            <a:r>
              <a:rPr lang="en-US" sz="3200" smtClean="0"/>
              <a:t> Chart</a:t>
            </a:r>
          </a:p>
        </p:txBody>
      </p:sp>
      <p:sp>
        <p:nvSpPr>
          <p:cNvPr id="17411" name="Rectangle 3"/>
          <p:cNvSpPr>
            <a:spLocks noGrp="1" noChangeArrowheads="1"/>
          </p:cNvSpPr>
          <p:nvPr>
            <p:ph idx="1"/>
          </p:nvPr>
        </p:nvSpPr>
        <p:spPr>
          <a:xfrm>
            <a:off x="455613" y="1827213"/>
            <a:ext cx="8226425" cy="3354387"/>
          </a:xfrm>
        </p:spPr>
        <p:txBody>
          <a:bodyPr/>
          <a:lstStyle/>
          <a:p>
            <a:pPr eaLnBrk="1" hangingPunct="1">
              <a:lnSpc>
                <a:spcPct val="150000"/>
              </a:lnSpc>
              <a:buFont typeface="Wingdings" pitchFamily="2" charset="2"/>
              <a:buNone/>
            </a:pPr>
            <a:r>
              <a:rPr lang="en-US" dirty="0" smtClean="0"/>
              <a:t> 	L1 the higher of the two. The left scale shows the number of decibels (A) to be added to the higher level L1 to obtain the level of combination of L1 and L2</a:t>
            </a:r>
          </a:p>
        </p:txBody>
      </p:sp>
    </p:spTree>
    <p:extLst>
      <p:ext uri="{BB962C8B-B14F-4D97-AF65-F5344CB8AC3E}">
        <p14:creationId xmlns:p14="http://schemas.microsoft.com/office/powerpoint/2010/main" val="58680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424</Words>
  <Application>Microsoft Office PowerPoint</Application>
  <PresentationFormat>On-screen Show (4:3)</PresentationFormat>
  <Paragraphs>101</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Image</vt:lpstr>
      <vt:lpstr>Beberapa Rumus Untuk Kebisingan</vt:lpstr>
      <vt:lpstr>1. Penjumlahan</vt:lpstr>
      <vt:lpstr>A.  Penggunaan Rumus</vt:lpstr>
      <vt:lpstr>Contoh  :</vt:lpstr>
      <vt:lpstr>PowerPoint Presentation</vt:lpstr>
      <vt:lpstr>B.  Penggunaan Grafik</vt:lpstr>
      <vt:lpstr>PowerPoint Presentation</vt:lpstr>
      <vt:lpstr>Contoh  :</vt:lpstr>
      <vt:lpstr>c.  Penggunaan Chart</vt:lpstr>
      <vt:lpstr>PowerPoint Presentation</vt:lpstr>
      <vt:lpstr>D.  Penggunaan Tabel</vt:lpstr>
      <vt:lpstr>2.  Pengurangan</vt:lpstr>
      <vt:lpstr>Penggunaan Chart</vt:lpstr>
      <vt:lpstr>PowerPoint Presentation</vt:lpstr>
      <vt:lpstr>Contoh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Beberapa Rumus Untuk Kebisingan</dc:title>
  <dc:creator>GIANNINI</dc:creator>
  <cp:lastModifiedBy>GIANNINI</cp:lastModifiedBy>
  <cp:revision>3</cp:revision>
  <dcterms:created xsi:type="dcterms:W3CDTF">2014-04-13T11:59:34Z</dcterms:created>
  <dcterms:modified xsi:type="dcterms:W3CDTF">2014-04-13T13:12:04Z</dcterms:modified>
</cp:coreProperties>
</file>