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AA7002-2326-40DF-A467-148716796164}" type="datetimeFigureOut">
              <a:rPr lang="en-US" smtClean="0"/>
              <a:pPr/>
              <a:t>9/26/2013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4E2D05C-E3D2-439F-9BE8-FFF8C7E4E6A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AA7002-2326-40DF-A467-148716796164}"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2D05C-E3D2-439F-9BE8-FFF8C7E4E6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AA7002-2326-40DF-A467-148716796164}"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2D05C-E3D2-439F-9BE8-FFF8C7E4E6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AA7002-2326-40DF-A467-148716796164}"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2D05C-E3D2-439F-9BE8-FFF8C7E4E6A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AA7002-2326-40DF-A467-148716796164}" type="datetimeFigureOut">
              <a:rPr lang="en-US" smtClean="0"/>
              <a:pPr/>
              <a:t>9/26/2013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4E2D05C-E3D2-439F-9BE8-FFF8C7E4E6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AA7002-2326-40DF-A467-148716796164}"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2D05C-E3D2-439F-9BE8-FFF8C7E4E6A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AA7002-2326-40DF-A467-148716796164}" type="datetimeFigureOut">
              <a:rPr lang="en-US" smtClean="0"/>
              <a:pPr/>
              <a:t>9/26/2013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E2D05C-E3D2-439F-9BE8-FFF8C7E4E6A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AA7002-2326-40DF-A467-148716796164}" type="datetimeFigureOut">
              <a:rPr lang="en-US" smtClean="0"/>
              <a:pPr/>
              <a:t>9/26/2013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E2D05C-E3D2-439F-9BE8-FFF8C7E4E6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A7002-2326-40DF-A467-148716796164}" type="datetimeFigureOut">
              <a:rPr lang="en-US" smtClean="0"/>
              <a:pPr/>
              <a:t>9/26/2013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E2D05C-E3D2-439F-9BE8-FFF8C7E4E6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AA7002-2326-40DF-A467-148716796164}"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2D05C-E3D2-439F-9BE8-FFF8C7E4E6A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AA7002-2326-40DF-A467-148716796164}" type="datetimeFigureOut">
              <a:rPr lang="en-US" smtClean="0"/>
              <a:pPr/>
              <a:t>9/26/2013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4E2D05C-E3D2-439F-9BE8-FFF8C7E4E6A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FAA7002-2326-40DF-A467-148716796164}" type="datetimeFigureOut">
              <a:rPr lang="en-US" smtClean="0"/>
              <a:pPr/>
              <a:t>9/26/2013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4E2D05C-E3D2-439F-9BE8-FFF8C7E4E6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Kurnia</a:t>
            </a:r>
            <a:r>
              <a:rPr lang="en-US" dirty="0" smtClean="0"/>
              <a:t> </a:t>
            </a:r>
            <a:r>
              <a:rPr lang="en-US" dirty="0" err="1" smtClean="0"/>
              <a:t>Dwi</a:t>
            </a:r>
            <a:r>
              <a:rPr lang="en-US" dirty="0" smtClean="0"/>
              <a:t> </a:t>
            </a:r>
            <a:r>
              <a:rPr lang="en-US" dirty="0" err="1" smtClean="0"/>
              <a:t>Artanti</a:t>
            </a:r>
            <a:endParaRPr lang="en-US" dirty="0"/>
          </a:p>
        </p:txBody>
      </p:sp>
      <p:sp>
        <p:nvSpPr>
          <p:cNvPr id="2" name="Title 1"/>
          <p:cNvSpPr>
            <a:spLocks noGrp="1"/>
          </p:cNvSpPr>
          <p:nvPr>
            <p:ph type="ctrTitle"/>
          </p:nvPr>
        </p:nvSpPr>
        <p:spPr/>
        <p:txBody>
          <a:bodyPr/>
          <a:lstStyle/>
          <a:p>
            <a:r>
              <a:rPr smtClean="0"/>
              <a:t>EPIDEMIOLOGI ASMA BRONKIALE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Etiologi</a:t>
            </a:r>
            <a:r>
              <a:rPr lang="en-US" dirty="0" smtClean="0"/>
              <a:t> </a:t>
            </a:r>
            <a:r>
              <a:rPr lang="en-US" dirty="0" err="1" smtClean="0"/>
              <a:t>Asma</a:t>
            </a:r>
            <a:r>
              <a:rPr lang="en-US" dirty="0" smtClean="0"/>
              <a:t> </a:t>
            </a:r>
            <a:r>
              <a:rPr lang="en-US" dirty="0" err="1" smtClean="0"/>
              <a:t>Bronkiale</a:t>
            </a:r>
            <a:endParaRPr lang="en-US" dirty="0"/>
          </a:p>
        </p:txBody>
      </p:sp>
      <p:sp>
        <p:nvSpPr>
          <p:cNvPr id="3" name="Content Placeholder 2"/>
          <p:cNvSpPr>
            <a:spLocks noGrp="1"/>
          </p:cNvSpPr>
          <p:nvPr>
            <p:ph sz="quarter" idx="1"/>
          </p:nvPr>
        </p:nvSpPr>
        <p:spPr/>
        <p:txBody>
          <a:bodyPr/>
          <a:lstStyle/>
          <a:p>
            <a:pPr>
              <a:buNone/>
            </a:pPr>
            <a:r>
              <a:rPr lang="id-ID" sz="3000" dirty="0" smtClean="0"/>
              <a:t>b. Faktor presipitasi</a:t>
            </a:r>
            <a:endParaRPr lang="en-US" sz="3000" dirty="0" smtClean="0"/>
          </a:p>
          <a:p>
            <a:r>
              <a:rPr lang="id-ID" dirty="0" smtClean="0"/>
              <a:t>• </a:t>
            </a:r>
            <a:r>
              <a:rPr lang="id-ID" b="1" dirty="0" smtClean="0"/>
              <a:t>Alergen</a:t>
            </a:r>
            <a:endParaRPr lang="en-US" dirty="0" smtClean="0"/>
          </a:p>
          <a:p>
            <a:r>
              <a:rPr lang="id-ID" dirty="0" smtClean="0"/>
              <a:t>Dimana alergen dapat dibagi menjadi 3 jenis, yaitu :</a:t>
            </a:r>
            <a:endParaRPr lang="en-US" dirty="0" smtClean="0"/>
          </a:p>
          <a:p>
            <a:r>
              <a:rPr lang="id-ID" dirty="0" smtClean="0"/>
              <a:t>1. Inhalan, yang masuk melalui saluran pernapasan ex: debu, bulu binatang, serbuk bunga, spora jamur, bakteri dan polusi</a:t>
            </a:r>
            <a:endParaRPr lang="en-US" dirty="0" smtClean="0"/>
          </a:p>
          <a:p>
            <a:r>
              <a:rPr lang="id-ID" dirty="0" smtClean="0"/>
              <a:t>2. Ingestan, yang masuk melalui mulut ex: makanan dan obat-obatan</a:t>
            </a:r>
            <a:endParaRPr lang="en-US" dirty="0" smtClean="0"/>
          </a:p>
          <a:p>
            <a:r>
              <a:rPr lang="id-ID" dirty="0" smtClean="0"/>
              <a:t>3. Kontaktan, yang masuk melalui kontak dengan kulit, ex: perhiasan, logam dan jam tangan</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r>
              <a:rPr lang="en-US" dirty="0" err="1" smtClean="0"/>
              <a:t>faktor</a:t>
            </a:r>
            <a:r>
              <a:rPr lang="en-US" dirty="0" smtClean="0"/>
              <a:t> </a:t>
            </a:r>
            <a:r>
              <a:rPr lang="en-US" dirty="0" err="1" smtClean="0"/>
              <a:t>presipitasi</a:t>
            </a:r>
            <a:endParaRPr lang="en-US" dirty="0"/>
          </a:p>
        </p:txBody>
      </p:sp>
      <p:sp>
        <p:nvSpPr>
          <p:cNvPr id="3" name="Content Placeholder 2"/>
          <p:cNvSpPr>
            <a:spLocks noGrp="1"/>
          </p:cNvSpPr>
          <p:nvPr>
            <p:ph sz="quarter" idx="1"/>
          </p:nvPr>
        </p:nvSpPr>
        <p:spPr/>
        <p:txBody>
          <a:bodyPr>
            <a:normAutofit/>
          </a:bodyPr>
          <a:lstStyle/>
          <a:p>
            <a:r>
              <a:rPr lang="en-US" sz="3600" dirty="0" err="1" smtClean="0"/>
              <a:t>Perubahan</a:t>
            </a:r>
            <a:r>
              <a:rPr lang="en-US" sz="3600" dirty="0" smtClean="0"/>
              <a:t> </a:t>
            </a:r>
            <a:r>
              <a:rPr lang="en-US" sz="3600" dirty="0" err="1" smtClean="0"/>
              <a:t>Cuaca</a:t>
            </a:r>
            <a:endParaRPr lang="en-US" sz="3600" dirty="0" smtClean="0"/>
          </a:p>
          <a:p>
            <a:r>
              <a:rPr lang="en-US" sz="3600" dirty="0" smtClean="0"/>
              <a:t>Stress</a:t>
            </a:r>
          </a:p>
          <a:p>
            <a:r>
              <a:rPr lang="en-US" sz="3600" dirty="0" err="1" smtClean="0"/>
              <a:t>Lingkungan</a:t>
            </a:r>
            <a:r>
              <a:rPr lang="en-US" sz="3600" dirty="0" smtClean="0"/>
              <a:t> </a:t>
            </a:r>
            <a:r>
              <a:rPr lang="en-US" sz="3600" dirty="0" err="1" smtClean="0"/>
              <a:t>Kerja</a:t>
            </a:r>
            <a:endParaRPr lang="en-US" sz="3600" dirty="0" smtClean="0"/>
          </a:p>
          <a:p>
            <a:r>
              <a:rPr lang="en-US" sz="3600" dirty="0" err="1" smtClean="0"/>
              <a:t>Olahraga</a:t>
            </a:r>
            <a:r>
              <a:rPr lang="en-US" sz="3600" dirty="0" smtClean="0"/>
              <a:t> / </a:t>
            </a:r>
            <a:r>
              <a:rPr lang="en-US" sz="3600" dirty="0" err="1" smtClean="0"/>
              <a:t>aktivitas</a:t>
            </a:r>
            <a:r>
              <a:rPr lang="en-US" sz="3600" dirty="0" smtClean="0"/>
              <a:t> </a:t>
            </a:r>
            <a:r>
              <a:rPr lang="en-US" sz="3600" dirty="0" err="1" smtClean="0"/>
              <a:t>Jasmani</a:t>
            </a:r>
            <a:r>
              <a:rPr lang="en-US" sz="3600" dirty="0" smtClean="0"/>
              <a:t> yang </a:t>
            </a:r>
            <a:r>
              <a:rPr lang="en-US" sz="3600" dirty="0" err="1" smtClean="0"/>
              <a:t>berat</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PATOGENESIS</a:t>
            </a:r>
            <a:endParaRPr lang="en-US" dirty="0"/>
          </a:p>
        </p:txBody>
      </p:sp>
      <p:pic>
        <p:nvPicPr>
          <p:cNvPr id="1026" name="Picture 1"/>
          <p:cNvPicPr>
            <a:picLocks noGrp="1" noChangeAspect="1" noChangeArrowheads="1"/>
          </p:cNvPicPr>
          <p:nvPr>
            <p:ph sz="quarter" idx="1"/>
          </p:nvPr>
        </p:nvPicPr>
        <p:blipFill>
          <a:blip r:embed="rId2"/>
          <a:srcRect/>
          <a:stretch>
            <a:fillRect/>
          </a:stretch>
        </p:blipFill>
        <p:spPr bwMode="auto">
          <a:xfrm>
            <a:off x="914400" y="1295400"/>
            <a:ext cx="7772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MANIFESTASI KLINIK</a:t>
            </a:r>
            <a:endParaRPr lang="en-US" dirty="0"/>
          </a:p>
        </p:txBody>
      </p:sp>
      <p:sp>
        <p:nvSpPr>
          <p:cNvPr id="3" name="Content Placeholder 2"/>
          <p:cNvSpPr>
            <a:spLocks noGrp="1"/>
          </p:cNvSpPr>
          <p:nvPr>
            <p:ph sz="quarter" idx="1"/>
          </p:nvPr>
        </p:nvSpPr>
        <p:spPr/>
        <p:txBody>
          <a:bodyPr>
            <a:normAutofit/>
          </a:bodyPr>
          <a:lstStyle/>
          <a:p>
            <a:r>
              <a:rPr lang="id-ID" sz="3200" dirty="0" smtClean="0"/>
              <a:t>Biasanya pada penderita yang sedang bebas serangan tidak ditemukan gejala klinis, </a:t>
            </a:r>
            <a:endParaRPr lang="en-US" sz="3200" dirty="0" smtClean="0"/>
          </a:p>
          <a:p>
            <a:r>
              <a:rPr lang="id-ID" sz="3200" dirty="0" smtClean="0"/>
              <a:t>pada saat serangan penderita tampak bernafas cepat dan dalam, gelisah, duduk dengan menyangga ke depan, serta tanpa otot-otot bantu pernafasan bekerja dengan keras.</a:t>
            </a: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Gejala klasik dari asma bronkial</a:t>
            </a:r>
            <a:endParaRPr lang="en-US" dirty="0"/>
          </a:p>
        </p:txBody>
      </p:sp>
      <p:sp>
        <p:nvSpPr>
          <p:cNvPr id="3" name="Content Placeholder 2"/>
          <p:cNvSpPr>
            <a:spLocks noGrp="1"/>
          </p:cNvSpPr>
          <p:nvPr>
            <p:ph sz="quarter" idx="1"/>
          </p:nvPr>
        </p:nvSpPr>
        <p:spPr/>
        <p:txBody>
          <a:bodyPr>
            <a:normAutofit/>
          </a:bodyPr>
          <a:lstStyle/>
          <a:p>
            <a:r>
              <a:rPr lang="en-US" sz="3600" dirty="0" smtClean="0"/>
              <a:t>S</a:t>
            </a:r>
            <a:r>
              <a:rPr lang="id-ID" sz="3600" dirty="0" smtClean="0"/>
              <a:t>esak nafas, </a:t>
            </a:r>
            <a:endParaRPr lang="en-US" sz="3600" dirty="0" smtClean="0"/>
          </a:p>
          <a:p>
            <a:r>
              <a:rPr lang="id-ID" sz="3600" dirty="0" smtClean="0"/>
              <a:t>mengi (</a:t>
            </a:r>
            <a:r>
              <a:rPr lang="id-ID" sz="3600" i="1" dirty="0" smtClean="0"/>
              <a:t>wheezing</a:t>
            </a:r>
            <a:r>
              <a:rPr lang="id-ID" sz="3600" dirty="0" smtClean="0"/>
              <a:t>), </a:t>
            </a:r>
            <a:endParaRPr lang="en-US" sz="3600" dirty="0" smtClean="0"/>
          </a:p>
          <a:p>
            <a:r>
              <a:rPr lang="id-ID" sz="3600" dirty="0" smtClean="0"/>
              <a:t>batuk, </a:t>
            </a:r>
            <a:endParaRPr lang="en-US" sz="3600" dirty="0" smtClean="0"/>
          </a:p>
          <a:p>
            <a:r>
              <a:rPr lang="id-ID" sz="3600" dirty="0" smtClean="0"/>
              <a:t>dan pada sebagian penderita ada yang merasa nyeri di dada.</a:t>
            </a:r>
            <a:endParaRPr lang="en-US" sz="3600" dirty="0" smtClean="0"/>
          </a:p>
          <a:p>
            <a:pPr>
              <a:buNone/>
            </a:pPr>
            <a:r>
              <a:rPr lang="id-ID" sz="3600" dirty="0" smtClean="0"/>
              <a:t> Gejala-gejala tersebut tidak selalu dijumpai</a:t>
            </a:r>
            <a:r>
              <a:rPr lang="en-US" sz="3600" dirty="0" smtClean="0"/>
              <a:t> </a:t>
            </a:r>
            <a:r>
              <a:rPr lang="id-ID" sz="3600" dirty="0" smtClean="0"/>
              <a:t>bersamaan.</a:t>
            </a:r>
            <a:endParaRPr lang="en-US" sz="3600" dirty="0" smtClean="0"/>
          </a:p>
          <a:p>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GB" sz="3000" dirty="0" err="1" smtClean="0"/>
              <a:t>Pada</a:t>
            </a:r>
            <a:r>
              <a:rPr lang="en-GB" sz="3000" dirty="0" smtClean="0"/>
              <a:t> </a:t>
            </a:r>
            <a:r>
              <a:rPr lang="en-GB" sz="3000" dirty="0" err="1" smtClean="0"/>
              <a:t>serangan</a:t>
            </a:r>
            <a:r>
              <a:rPr lang="en-GB" sz="3000" dirty="0" smtClean="0"/>
              <a:t> </a:t>
            </a:r>
            <a:r>
              <a:rPr lang="en-GB" sz="3000" dirty="0" err="1" smtClean="0"/>
              <a:t>asma</a:t>
            </a:r>
            <a:r>
              <a:rPr lang="en-GB" sz="3000" dirty="0" smtClean="0"/>
              <a:t> yang </a:t>
            </a:r>
            <a:r>
              <a:rPr lang="en-GB" sz="3000" dirty="0" err="1" smtClean="0"/>
              <a:t>lebih</a:t>
            </a:r>
            <a:r>
              <a:rPr lang="en-GB" sz="3000" dirty="0" smtClean="0"/>
              <a:t> </a:t>
            </a:r>
            <a:r>
              <a:rPr lang="en-GB" sz="3000" dirty="0" err="1" smtClean="0"/>
              <a:t>berat</a:t>
            </a:r>
            <a:r>
              <a:rPr lang="en-GB" sz="3000" dirty="0" smtClean="0"/>
              <a:t> , </a:t>
            </a:r>
            <a:r>
              <a:rPr lang="en-GB" sz="3000" dirty="0" err="1" smtClean="0"/>
              <a:t>gejala-gejala</a:t>
            </a:r>
            <a:r>
              <a:rPr lang="en-GB" sz="3000" dirty="0" smtClean="0"/>
              <a:t> yang </a:t>
            </a:r>
            <a:r>
              <a:rPr lang="en-GB" sz="3000" dirty="0" err="1" smtClean="0"/>
              <a:t>timbul</a:t>
            </a:r>
            <a:r>
              <a:rPr lang="en-GB" sz="3000" dirty="0" smtClean="0"/>
              <a:t> </a:t>
            </a:r>
            <a:r>
              <a:rPr lang="en-GB" sz="3000" dirty="0" err="1" smtClean="0"/>
              <a:t>makin</a:t>
            </a:r>
            <a:r>
              <a:rPr lang="en-GB" sz="3000" dirty="0" smtClean="0"/>
              <a:t> </a:t>
            </a:r>
            <a:r>
              <a:rPr lang="en-GB" sz="3000" dirty="0" err="1" smtClean="0"/>
              <a:t>banyak</a:t>
            </a:r>
            <a:r>
              <a:rPr lang="en-GB" sz="3000" dirty="0" smtClean="0"/>
              <a:t>, </a:t>
            </a:r>
            <a:r>
              <a:rPr lang="en-GB" sz="3000" dirty="0" err="1" smtClean="0"/>
              <a:t>antara</a:t>
            </a:r>
            <a:r>
              <a:rPr lang="en-GB" sz="3000" dirty="0" smtClean="0"/>
              <a:t> lain : </a:t>
            </a:r>
          </a:p>
          <a:p>
            <a:r>
              <a:rPr lang="en-GB" sz="3000" dirty="0" smtClean="0"/>
              <a:t>silent chest, </a:t>
            </a:r>
          </a:p>
          <a:p>
            <a:r>
              <a:rPr lang="en-GB" sz="3000" dirty="0" err="1" smtClean="0"/>
              <a:t>sianosis</a:t>
            </a:r>
            <a:r>
              <a:rPr lang="en-GB" sz="3000" dirty="0" smtClean="0"/>
              <a:t>, </a:t>
            </a:r>
          </a:p>
          <a:p>
            <a:r>
              <a:rPr lang="en-GB" sz="3000" dirty="0" err="1" smtClean="0"/>
              <a:t>gangguan</a:t>
            </a:r>
            <a:r>
              <a:rPr lang="en-GB" sz="3000" dirty="0" smtClean="0"/>
              <a:t> </a:t>
            </a:r>
            <a:r>
              <a:rPr lang="en-GB" sz="3000" dirty="0" err="1" smtClean="0"/>
              <a:t>kesadaran</a:t>
            </a:r>
            <a:r>
              <a:rPr lang="en-GB" sz="3000" dirty="0" smtClean="0"/>
              <a:t>, </a:t>
            </a:r>
          </a:p>
          <a:p>
            <a:r>
              <a:rPr lang="en-GB" sz="3000" dirty="0" err="1" smtClean="0"/>
              <a:t>hyperventilasi</a:t>
            </a:r>
            <a:r>
              <a:rPr lang="en-GB" sz="3000" dirty="0" smtClean="0"/>
              <a:t> dada, </a:t>
            </a:r>
          </a:p>
          <a:p>
            <a:r>
              <a:rPr lang="en-GB" sz="3000" dirty="0" err="1" smtClean="0"/>
              <a:t>tachicardi</a:t>
            </a:r>
            <a:r>
              <a:rPr lang="en-GB" sz="3000" dirty="0" smtClean="0"/>
              <a:t> </a:t>
            </a:r>
            <a:r>
              <a:rPr lang="en-GB" sz="3000" dirty="0" err="1" smtClean="0"/>
              <a:t>dan</a:t>
            </a:r>
            <a:r>
              <a:rPr lang="en-GB" sz="3000" dirty="0" smtClean="0"/>
              <a:t> </a:t>
            </a:r>
          </a:p>
          <a:p>
            <a:r>
              <a:rPr lang="en-GB" sz="3000" dirty="0" err="1" smtClean="0"/>
              <a:t>pernafasan</a:t>
            </a:r>
            <a:r>
              <a:rPr lang="en-GB" sz="3000" dirty="0" smtClean="0"/>
              <a:t> </a:t>
            </a:r>
            <a:r>
              <a:rPr lang="en-GB" sz="3000" dirty="0" err="1" smtClean="0"/>
              <a:t>cepat</a:t>
            </a:r>
            <a:r>
              <a:rPr lang="en-GB" sz="3000" dirty="0" smtClean="0"/>
              <a:t> </a:t>
            </a:r>
            <a:r>
              <a:rPr lang="en-GB" sz="3000" dirty="0" err="1" smtClean="0"/>
              <a:t>dangkal</a:t>
            </a:r>
            <a:r>
              <a:rPr lang="en-GB" sz="3000" dirty="0" smtClean="0"/>
              <a:t> . </a:t>
            </a:r>
          </a:p>
          <a:p>
            <a:pPr>
              <a:buNone/>
            </a:pPr>
            <a:r>
              <a:rPr lang="en-GB" sz="3000" dirty="0" err="1" smtClean="0"/>
              <a:t>Serangan</a:t>
            </a:r>
            <a:r>
              <a:rPr lang="en-GB" sz="3000" dirty="0" smtClean="0"/>
              <a:t> </a:t>
            </a:r>
            <a:r>
              <a:rPr lang="en-GB" sz="3000" dirty="0" err="1" smtClean="0"/>
              <a:t>asma</a:t>
            </a:r>
            <a:r>
              <a:rPr lang="en-GB" sz="3000" dirty="0" smtClean="0"/>
              <a:t> </a:t>
            </a:r>
            <a:r>
              <a:rPr lang="en-GB" sz="3000" dirty="0" err="1" smtClean="0"/>
              <a:t>seringkali</a:t>
            </a:r>
            <a:r>
              <a:rPr lang="en-GB" sz="3000" dirty="0" smtClean="0"/>
              <a:t> </a:t>
            </a:r>
            <a:r>
              <a:rPr lang="en-GB" sz="3000" dirty="0" err="1" smtClean="0"/>
              <a:t>terjadi</a:t>
            </a:r>
            <a:r>
              <a:rPr lang="en-GB" sz="3000" dirty="0" smtClean="0"/>
              <a:t> </a:t>
            </a:r>
            <a:r>
              <a:rPr lang="en-GB" sz="3000" dirty="0" err="1" smtClean="0"/>
              <a:t>pada</a:t>
            </a:r>
            <a:r>
              <a:rPr lang="en-GB" sz="3000" dirty="0" smtClean="0"/>
              <a:t> </a:t>
            </a:r>
            <a:r>
              <a:rPr lang="en-GB" sz="3000" dirty="0" err="1" smtClean="0"/>
              <a:t>malam</a:t>
            </a:r>
            <a:r>
              <a:rPr lang="en-GB" sz="3000" dirty="0" smtClean="0"/>
              <a:t> </a:t>
            </a:r>
            <a:r>
              <a:rPr lang="en-GB" sz="3000" dirty="0" err="1" smtClean="0"/>
              <a:t>hari</a:t>
            </a:r>
            <a:endParaRPr 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Prinsip</a:t>
            </a:r>
            <a:r>
              <a:rPr lang="en-GB" dirty="0" smtClean="0"/>
              <a:t> </a:t>
            </a:r>
            <a:r>
              <a:rPr lang="en-GB" dirty="0" err="1" smtClean="0"/>
              <a:t>umum</a:t>
            </a:r>
            <a:r>
              <a:rPr lang="en-GB" dirty="0" smtClean="0"/>
              <a:t> </a:t>
            </a:r>
            <a:r>
              <a:rPr lang="en-GB" dirty="0" err="1" smtClean="0"/>
              <a:t>pengobatan</a:t>
            </a:r>
            <a:r>
              <a:rPr lang="en-GB" dirty="0" smtClean="0"/>
              <a:t> </a:t>
            </a:r>
            <a:r>
              <a:rPr lang="en-GB" dirty="0" err="1" smtClean="0"/>
              <a:t>asma</a:t>
            </a:r>
            <a:r>
              <a:rPr lang="en-GB" dirty="0" smtClean="0"/>
              <a:t> bronchial </a:t>
            </a:r>
            <a:r>
              <a:rPr lang="en-GB" dirty="0" err="1" smtClean="0"/>
              <a:t>adalah</a:t>
            </a:r>
            <a:r>
              <a:rPr lang="en-GB" dirty="0" smtClean="0"/>
              <a:t> :</a:t>
            </a:r>
            <a:endParaRPr lang="en-US" dirty="0"/>
          </a:p>
        </p:txBody>
      </p:sp>
      <p:sp>
        <p:nvSpPr>
          <p:cNvPr id="3" name="Content Placeholder 2"/>
          <p:cNvSpPr>
            <a:spLocks noGrp="1"/>
          </p:cNvSpPr>
          <p:nvPr>
            <p:ph sz="quarter" idx="1"/>
          </p:nvPr>
        </p:nvSpPr>
        <p:spPr/>
        <p:txBody>
          <a:bodyPr>
            <a:noAutofit/>
          </a:bodyPr>
          <a:lstStyle/>
          <a:p>
            <a:pPr>
              <a:buNone/>
            </a:pPr>
            <a:r>
              <a:rPr lang="en-GB" sz="3200" dirty="0" smtClean="0"/>
              <a:t>1. </a:t>
            </a:r>
            <a:r>
              <a:rPr lang="en-GB" sz="3200" dirty="0" err="1" smtClean="0"/>
              <a:t>Menghilangkan</a:t>
            </a:r>
            <a:r>
              <a:rPr lang="en-GB" sz="3200" dirty="0" smtClean="0"/>
              <a:t> </a:t>
            </a:r>
            <a:r>
              <a:rPr lang="en-GB" sz="3200" dirty="0" err="1" smtClean="0"/>
              <a:t>obstruksi</a:t>
            </a:r>
            <a:r>
              <a:rPr lang="en-GB" sz="3200" dirty="0" smtClean="0"/>
              <a:t> </a:t>
            </a:r>
            <a:r>
              <a:rPr lang="en-GB" sz="3200" dirty="0" err="1" smtClean="0"/>
              <a:t>jalan</a:t>
            </a:r>
            <a:r>
              <a:rPr lang="en-GB" sz="3200" dirty="0" smtClean="0"/>
              <a:t> </a:t>
            </a:r>
            <a:r>
              <a:rPr lang="en-GB" sz="3200" dirty="0" err="1" smtClean="0"/>
              <a:t>nafas</a:t>
            </a:r>
            <a:r>
              <a:rPr lang="en-GB" sz="3200" dirty="0" smtClean="0"/>
              <a:t> </a:t>
            </a:r>
            <a:r>
              <a:rPr lang="en-GB" sz="3200" dirty="0" err="1" smtClean="0"/>
              <a:t>dengan</a:t>
            </a:r>
            <a:r>
              <a:rPr lang="en-GB" sz="3200" dirty="0" smtClean="0"/>
              <a:t> </a:t>
            </a:r>
            <a:r>
              <a:rPr lang="en-GB" sz="3200" dirty="0" err="1" smtClean="0"/>
              <a:t>segara</a:t>
            </a:r>
            <a:r>
              <a:rPr lang="en-GB" sz="3200" dirty="0" smtClean="0"/>
              <a:t>.</a:t>
            </a:r>
            <a:endParaRPr lang="en-US" sz="3200" dirty="0" smtClean="0"/>
          </a:p>
          <a:p>
            <a:pPr>
              <a:buNone/>
            </a:pPr>
            <a:r>
              <a:rPr lang="en-US" sz="3200" dirty="0" smtClean="0"/>
              <a:t>2. </a:t>
            </a:r>
            <a:r>
              <a:rPr lang="en-US" sz="3200" dirty="0" err="1" smtClean="0"/>
              <a:t>Mengenal</a:t>
            </a:r>
            <a:r>
              <a:rPr lang="en-US" sz="3200" dirty="0" smtClean="0"/>
              <a:t> </a:t>
            </a:r>
            <a:r>
              <a:rPr lang="en-US" sz="3200" dirty="0" err="1" smtClean="0"/>
              <a:t>dan</a:t>
            </a:r>
            <a:r>
              <a:rPr lang="en-US" sz="3200" dirty="0" smtClean="0"/>
              <a:t> </a:t>
            </a:r>
            <a:r>
              <a:rPr lang="en-US" sz="3200" dirty="0" err="1" smtClean="0"/>
              <a:t>menghindari</a:t>
            </a:r>
            <a:r>
              <a:rPr lang="en-US" sz="3200" dirty="0" smtClean="0"/>
              <a:t> </a:t>
            </a:r>
            <a:r>
              <a:rPr lang="en-US" sz="3200" dirty="0" err="1" smtClean="0"/>
              <a:t>fakto-faktor</a:t>
            </a:r>
            <a:r>
              <a:rPr lang="en-US" sz="3200" dirty="0" smtClean="0"/>
              <a:t> yang </a:t>
            </a:r>
            <a:r>
              <a:rPr lang="en-US" sz="3200" dirty="0" err="1" smtClean="0"/>
              <a:t>dapat</a:t>
            </a:r>
            <a:r>
              <a:rPr lang="en-US" sz="3200" dirty="0" smtClean="0"/>
              <a:t> </a:t>
            </a:r>
            <a:r>
              <a:rPr lang="en-US" sz="3200" dirty="0" err="1" smtClean="0"/>
              <a:t>mencetuskan</a:t>
            </a:r>
            <a:r>
              <a:rPr lang="en-US" sz="3200" dirty="0" smtClean="0"/>
              <a:t> </a:t>
            </a:r>
            <a:r>
              <a:rPr lang="en-US" sz="3200" dirty="0" err="1" smtClean="0"/>
              <a:t>serangan</a:t>
            </a:r>
            <a:r>
              <a:rPr lang="en-US" sz="3200" dirty="0" smtClean="0"/>
              <a:t> </a:t>
            </a:r>
            <a:r>
              <a:rPr lang="en-US" sz="3200" dirty="0" err="1" smtClean="0"/>
              <a:t>asma</a:t>
            </a:r>
            <a:endParaRPr lang="en-US" sz="3200" dirty="0" smtClean="0"/>
          </a:p>
          <a:p>
            <a:pPr>
              <a:buNone/>
            </a:pPr>
            <a:r>
              <a:rPr lang="en-US" sz="3200" dirty="0" smtClean="0"/>
              <a:t>3.Memberikan </a:t>
            </a:r>
            <a:r>
              <a:rPr lang="en-US" sz="3200" dirty="0" err="1" smtClean="0"/>
              <a:t>penerangan</a:t>
            </a:r>
            <a:r>
              <a:rPr lang="en-US" sz="3200" dirty="0" smtClean="0"/>
              <a:t> </a:t>
            </a:r>
            <a:r>
              <a:rPr lang="en-US" sz="3200" dirty="0" err="1" smtClean="0"/>
              <a:t>kepada</a:t>
            </a:r>
            <a:r>
              <a:rPr lang="en-US" sz="3200" dirty="0" smtClean="0"/>
              <a:t> </a:t>
            </a:r>
            <a:r>
              <a:rPr lang="en-US" sz="3200" dirty="0" err="1" smtClean="0"/>
              <a:t>penderita</a:t>
            </a:r>
            <a:r>
              <a:rPr lang="en-US" sz="3200" dirty="0" smtClean="0"/>
              <a:t> </a:t>
            </a:r>
            <a:r>
              <a:rPr lang="en-US" sz="3200" dirty="0" err="1" smtClean="0"/>
              <a:t>ataupun</a:t>
            </a:r>
            <a:r>
              <a:rPr lang="en-US" sz="3200" dirty="0" smtClean="0"/>
              <a:t> </a:t>
            </a:r>
            <a:r>
              <a:rPr lang="en-US" sz="3200" dirty="0" err="1" smtClean="0"/>
              <a:t>keluarganya</a:t>
            </a:r>
            <a:r>
              <a:rPr lang="en-US" sz="3200" dirty="0" smtClean="0"/>
              <a:t> </a:t>
            </a:r>
            <a:r>
              <a:rPr lang="en-US" sz="3200" dirty="0" err="1" smtClean="0"/>
              <a:t>mengenai</a:t>
            </a:r>
            <a:r>
              <a:rPr lang="en-US" sz="3200" dirty="0" smtClean="0"/>
              <a:t> </a:t>
            </a:r>
            <a:r>
              <a:rPr lang="en-US" sz="3200" dirty="0" err="1" smtClean="0"/>
              <a:t>penyakit</a:t>
            </a:r>
            <a:r>
              <a:rPr lang="en-US" sz="3200" dirty="0" smtClean="0"/>
              <a:t> </a:t>
            </a:r>
            <a:r>
              <a:rPr lang="en-US" sz="3200" dirty="0" err="1" smtClean="0"/>
              <a:t>asma</a:t>
            </a:r>
            <a:r>
              <a:rPr lang="en-US" sz="3200" dirty="0" smtClean="0"/>
              <a:t>, </a:t>
            </a:r>
            <a:r>
              <a:rPr lang="en-US" sz="3200" dirty="0" err="1" smtClean="0"/>
              <a:t>baik</a:t>
            </a:r>
            <a:r>
              <a:rPr lang="en-US" sz="3200" dirty="0" smtClean="0"/>
              <a:t> </a:t>
            </a:r>
            <a:r>
              <a:rPr lang="en-US" sz="3200" dirty="0" err="1" smtClean="0"/>
              <a:t>pengobatannya</a:t>
            </a:r>
            <a:r>
              <a:rPr lang="en-US" sz="3200" dirty="0" smtClean="0"/>
              <a:t> </a:t>
            </a:r>
            <a:r>
              <a:rPr lang="en-US" sz="3200" dirty="0" err="1" smtClean="0"/>
              <a:t>maupun</a:t>
            </a:r>
            <a:r>
              <a:rPr lang="en-US" sz="3200" dirty="0" smtClean="0"/>
              <a:t> </a:t>
            </a:r>
            <a:r>
              <a:rPr lang="en-US" sz="3200" dirty="0" err="1" smtClean="0"/>
              <a:t>tentang</a:t>
            </a:r>
            <a:r>
              <a:rPr lang="en-US" sz="3200" dirty="0" smtClean="0"/>
              <a:t> </a:t>
            </a:r>
            <a:r>
              <a:rPr lang="en-US" sz="3200" dirty="0" err="1" smtClean="0"/>
              <a:t>perjalanan</a:t>
            </a:r>
            <a:r>
              <a:rPr lang="en-US" sz="3200" dirty="0" smtClean="0"/>
              <a:t> </a:t>
            </a:r>
            <a:r>
              <a:rPr lang="en-US" sz="3200" dirty="0" err="1" smtClean="0"/>
              <a:t>penyakitnya</a:t>
            </a:r>
            <a:r>
              <a:rPr lang="en-US" sz="3200" dirty="0" smtClean="0"/>
              <a:t> </a:t>
            </a:r>
            <a:r>
              <a:rPr lang="en-US" sz="3200" dirty="0" err="1" smtClean="0"/>
              <a:t>sehingga</a:t>
            </a:r>
            <a:r>
              <a:rPr lang="en-US" sz="3200" dirty="0" smtClean="0"/>
              <a:t> </a:t>
            </a:r>
            <a:r>
              <a:rPr lang="en-US" sz="3200" dirty="0" err="1" smtClean="0"/>
              <a:t>penderita</a:t>
            </a:r>
            <a:r>
              <a:rPr lang="en-US" sz="3200" dirty="0" smtClean="0"/>
              <a:t> </a:t>
            </a:r>
            <a:r>
              <a:rPr lang="en-US" sz="3200" dirty="0" err="1" smtClean="0"/>
              <a:t>mengerti</a:t>
            </a:r>
            <a:r>
              <a:rPr lang="en-US" sz="3200" dirty="0" smtClean="0"/>
              <a:t> </a:t>
            </a:r>
            <a:r>
              <a:rPr lang="en-US" sz="3200" dirty="0" err="1" smtClean="0"/>
              <a:t>tujuan</a:t>
            </a:r>
            <a:r>
              <a:rPr lang="en-US" sz="3200" dirty="0" smtClean="0"/>
              <a:t> </a:t>
            </a:r>
            <a:r>
              <a:rPr lang="en-US" sz="3200" dirty="0" err="1" smtClean="0"/>
              <a:t>penngobatan</a:t>
            </a:r>
            <a:r>
              <a:rPr lang="en-US" sz="3200" dirty="0" smtClean="0"/>
              <a:t> yang </a:t>
            </a:r>
            <a:r>
              <a:rPr lang="en-US" sz="3200" dirty="0" err="1" smtClean="0"/>
              <a:t>diberikan</a:t>
            </a:r>
            <a:r>
              <a:rPr lang="en-US" sz="3200" dirty="0" smtClean="0"/>
              <a:t> </a:t>
            </a:r>
            <a:r>
              <a:rPr lang="en-US" sz="3200" dirty="0" err="1" smtClean="0"/>
              <a:t>dan</a:t>
            </a:r>
            <a:r>
              <a:rPr lang="en-US" sz="3200" dirty="0" smtClean="0"/>
              <a:t> </a:t>
            </a:r>
            <a:r>
              <a:rPr lang="en-US" sz="3200" dirty="0" err="1" smtClean="0"/>
              <a:t>bekerjasama</a:t>
            </a:r>
            <a:r>
              <a:rPr lang="en-US" sz="3200" dirty="0" smtClean="0"/>
              <a:t> </a:t>
            </a:r>
            <a:r>
              <a:rPr lang="en-US" sz="3200" dirty="0" err="1" smtClean="0"/>
              <a:t>dengan</a:t>
            </a:r>
            <a:r>
              <a:rPr lang="en-US" sz="3200" dirty="0" smtClean="0"/>
              <a:t> </a:t>
            </a:r>
            <a:r>
              <a:rPr lang="en-US" sz="3200" dirty="0" err="1" smtClean="0"/>
              <a:t>dokter</a:t>
            </a:r>
            <a:r>
              <a:rPr lang="en-US" sz="3200" dirty="0" smtClean="0"/>
              <a:t> </a:t>
            </a:r>
            <a:r>
              <a:rPr lang="en-US" sz="3200" dirty="0" err="1" smtClean="0"/>
              <a:t>atau</a:t>
            </a:r>
            <a:r>
              <a:rPr lang="en-US" sz="3200" dirty="0" smtClean="0"/>
              <a:t> </a:t>
            </a:r>
            <a:r>
              <a:rPr lang="en-US" sz="3200" dirty="0" err="1" smtClean="0"/>
              <a:t>perawat</a:t>
            </a:r>
            <a:r>
              <a:rPr lang="en-US" sz="3200" dirty="0" smtClean="0"/>
              <a:t> yang </a:t>
            </a:r>
            <a:r>
              <a:rPr lang="en-US" sz="3200" dirty="0" err="1" smtClean="0"/>
              <a:t>merawatnya</a:t>
            </a:r>
            <a:r>
              <a:rPr lang="en-US" sz="3200" dirty="0" smtClean="0"/>
              <a:t>.</a:t>
            </a:r>
          </a:p>
          <a:p>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Pengobatan</a:t>
            </a:r>
            <a:r>
              <a:rPr lang="en-US" dirty="0" smtClean="0"/>
              <a:t> </a:t>
            </a:r>
            <a:r>
              <a:rPr lang="en-US" dirty="0" err="1" smtClean="0"/>
              <a:t>Asma</a:t>
            </a:r>
            <a:r>
              <a:rPr lang="en-US" dirty="0" smtClean="0"/>
              <a:t> :</a:t>
            </a:r>
            <a:endParaRPr lang="en-US" dirty="0"/>
          </a:p>
        </p:txBody>
      </p:sp>
      <p:sp>
        <p:nvSpPr>
          <p:cNvPr id="3" name="Content Placeholder 2"/>
          <p:cNvSpPr>
            <a:spLocks noGrp="1"/>
          </p:cNvSpPr>
          <p:nvPr>
            <p:ph sz="quarter" idx="1"/>
          </p:nvPr>
        </p:nvSpPr>
        <p:spPr/>
        <p:txBody>
          <a:bodyPr>
            <a:noAutofit/>
          </a:bodyPr>
          <a:lstStyle/>
          <a:p>
            <a:pPr marL="280988" lvl="2" indent="-280988"/>
            <a:r>
              <a:rPr lang="en-GB" sz="3000" dirty="0" err="1" smtClean="0"/>
              <a:t>Menghindari</a:t>
            </a:r>
            <a:r>
              <a:rPr lang="en-GB" sz="3000" dirty="0" smtClean="0"/>
              <a:t> </a:t>
            </a:r>
            <a:r>
              <a:rPr lang="en-GB" sz="3000" dirty="0" err="1" smtClean="0"/>
              <a:t>rangsangan</a:t>
            </a:r>
            <a:r>
              <a:rPr lang="en-GB" sz="3000" dirty="0" smtClean="0"/>
              <a:t> </a:t>
            </a:r>
            <a:endParaRPr lang="en-US" sz="3000" dirty="0" smtClean="0"/>
          </a:p>
          <a:p>
            <a:pPr marL="280988" lvl="2" indent="-280988"/>
            <a:r>
              <a:rPr lang="en-GB" sz="3000" dirty="0" err="1" smtClean="0"/>
              <a:t>Mengurangi</a:t>
            </a:r>
            <a:r>
              <a:rPr lang="en-GB" sz="3000" dirty="0" smtClean="0"/>
              <a:t> / </a:t>
            </a:r>
            <a:r>
              <a:rPr lang="en-GB" sz="3000" dirty="0" err="1" smtClean="0"/>
              <a:t>meniadakan</a:t>
            </a:r>
            <a:r>
              <a:rPr lang="en-GB" sz="3000" dirty="0" smtClean="0"/>
              <a:t> </a:t>
            </a:r>
            <a:r>
              <a:rPr lang="en-GB" sz="3000" dirty="0" err="1" smtClean="0"/>
              <a:t>akibat</a:t>
            </a:r>
            <a:r>
              <a:rPr lang="en-GB" sz="3000" dirty="0" smtClean="0"/>
              <a:t> </a:t>
            </a:r>
            <a:r>
              <a:rPr lang="en-GB" sz="3000" dirty="0" err="1" smtClean="0"/>
              <a:t>rangsangan</a:t>
            </a:r>
            <a:r>
              <a:rPr lang="en-GB" sz="3000" dirty="0" smtClean="0"/>
              <a:t> </a:t>
            </a:r>
            <a:endParaRPr lang="en-US" sz="3000" dirty="0" smtClean="0"/>
          </a:p>
          <a:p>
            <a:pPr marL="280988" lvl="2" indent="-280988"/>
            <a:r>
              <a:rPr lang="en-GB" sz="3000" dirty="0" err="1" smtClean="0"/>
              <a:t>Pengobatan</a:t>
            </a:r>
            <a:r>
              <a:rPr lang="en-GB" sz="3000" dirty="0" smtClean="0"/>
              <a:t> </a:t>
            </a:r>
            <a:r>
              <a:rPr lang="en-GB" sz="3000" dirty="0" err="1" smtClean="0"/>
              <a:t>serangan</a:t>
            </a:r>
            <a:r>
              <a:rPr lang="en-GB" sz="3000" dirty="0" smtClean="0"/>
              <a:t> </a:t>
            </a:r>
            <a:r>
              <a:rPr lang="en-GB" sz="3000" dirty="0" err="1" smtClean="0"/>
              <a:t>sesak</a:t>
            </a:r>
            <a:r>
              <a:rPr lang="en-GB" sz="3000" dirty="0" smtClean="0"/>
              <a:t> </a:t>
            </a:r>
            <a:endParaRPr lang="en-US" sz="3000" dirty="0" smtClean="0"/>
          </a:p>
          <a:p>
            <a:pPr marL="280988" lvl="2" indent="-280988"/>
            <a:r>
              <a:rPr lang="en-GB" sz="3000" dirty="0" err="1" smtClean="0"/>
              <a:t>Pencegahan</a:t>
            </a:r>
            <a:r>
              <a:rPr lang="en-GB" sz="3000" dirty="0" smtClean="0"/>
              <a:t> </a:t>
            </a:r>
            <a:r>
              <a:rPr lang="en-GB" sz="3000" dirty="0" err="1" smtClean="0"/>
              <a:t>serangan</a:t>
            </a:r>
            <a:r>
              <a:rPr lang="en-GB" sz="3000" dirty="0" smtClean="0"/>
              <a:t> </a:t>
            </a:r>
            <a:r>
              <a:rPr lang="en-GB" sz="3000" dirty="0" err="1" smtClean="0"/>
              <a:t>sesak</a:t>
            </a:r>
            <a:r>
              <a:rPr lang="en-GB" sz="3000" dirty="0" smtClean="0"/>
              <a:t> </a:t>
            </a:r>
            <a:r>
              <a:rPr lang="en-GB" sz="3000" dirty="0" err="1" smtClean="0"/>
              <a:t>dengan</a:t>
            </a:r>
            <a:r>
              <a:rPr lang="en-GB" sz="3000" dirty="0" smtClean="0"/>
              <a:t> </a:t>
            </a:r>
            <a:r>
              <a:rPr lang="en-GB" sz="3000" dirty="0" err="1" smtClean="0"/>
              <a:t>obat</a:t>
            </a:r>
            <a:r>
              <a:rPr lang="en-GB" sz="3000" dirty="0" smtClean="0"/>
              <a:t> </a:t>
            </a:r>
            <a:endParaRPr lang="en-US" sz="3000" dirty="0" smtClean="0"/>
          </a:p>
          <a:p>
            <a:pPr marL="280988" lvl="2" indent="-280988"/>
            <a:r>
              <a:rPr lang="en-US" sz="3000" dirty="0" smtClean="0"/>
              <a:t>Hal-</a:t>
            </a:r>
            <a:r>
              <a:rPr lang="en-US" sz="3000" dirty="0" err="1" smtClean="0"/>
              <a:t>hal</a:t>
            </a:r>
            <a:r>
              <a:rPr lang="en-US" sz="3000" dirty="0" smtClean="0"/>
              <a:t> yang </a:t>
            </a:r>
            <a:r>
              <a:rPr lang="en-US" sz="3000" dirty="0" err="1" smtClean="0"/>
              <a:t>dapat</a:t>
            </a:r>
            <a:r>
              <a:rPr lang="en-US" sz="3000" dirty="0" smtClean="0"/>
              <a:t> </a:t>
            </a:r>
            <a:r>
              <a:rPr lang="en-US" sz="3000" dirty="0" err="1" smtClean="0"/>
              <a:t>mengakibatkan</a:t>
            </a:r>
            <a:r>
              <a:rPr lang="en-US" sz="3000" dirty="0" smtClean="0"/>
              <a:t> </a:t>
            </a:r>
            <a:r>
              <a:rPr lang="en-US" sz="3000" dirty="0" err="1" smtClean="0"/>
              <a:t>seseorang</a:t>
            </a:r>
            <a:r>
              <a:rPr lang="en-US" sz="3000" dirty="0" smtClean="0"/>
              <a:t> </a:t>
            </a:r>
            <a:r>
              <a:rPr lang="en-US" sz="3000" dirty="0" err="1" smtClean="0"/>
              <a:t>sesak</a:t>
            </a:r>
            <a:r>
              <a:rPr lang="en-US" sz="3000" dirty="0" smtClean="0"/>
              <a:t>, </a:t>
            </a:r>
            <a:r>
              <a:rPr lang="en-US" sz="3000" dirty="0" err="1" smtClean="0"/>
              <a:t>antara</a:t>
            </a:r>
            <a:r>
              <a:rPr lang="en-US" sz="3000" dirty="0" smtClean="0"/>
              <a:t> lain : </a:t>
            </a:r>
          </a:p>
          <a:p>
            <a:pPr lvl="1"/>
            <a:r>
              <a:rPr lang="en-GB" sz="2800" dirty="0" err="1" smtClean="0"/>
              <a:t>Keradangan</a:t>
            </a:r>
            <a:r>
              <a:rPr lang="en-GB" sz="2800" dirty="0" smtClean="0"/>
              <a:t> / </a:t>
            </a:r>
            <a:r>
              <a:rPr lang="en-GB" sz="2800" dirty="0" err="1" smtClean="0"/>
              <a:t>infeksi</a:t>
            </a:r>
            <a:r>
              <a:rPr lang="en-GB" sz="2800" dirty="0" smtClean="0"/>
              <a:t> </a:t>
            </a:r>
            <a:r>
              <a:rPr lang="en-GB" sz="2800" dirty="0" err="1" smtClean="0"/>
              <a:t>jalan</a:t>
            </a:r>
            <a:r>
              <a:rPr lang="en-GB" sz="2800" dirty="0" smtClean="0"/>
              <a:t> </a:t>
            </a:r>
            <a:r>
              <a:rPr lang="en-GB" sz="2800" dirty="0" err="1" smtClean="0"/>
              <a:t>nafas</a:t>
            </a:r>
            <a:r>
              <a:rPr lang="en-GB" sz="2800" dirty="0" smtClean="0"/>
              <a:t> </a:t>
            </a:r>
            <a:endParaRPr lang="en-US" sz="2800" dirty="0" smtClean="0"/>
          </a:p>
          <a:p>
            <a:pPr lvl="1"/>
            <a:r>
              <a:rPr lang="en-GB" sz="2800" dirty="0" err="1" smtClean="0"/>
              <a:t>Rangsangan</a:t>
            </a:r>
            <a:r>
              <a:rPr lang="en-GB" sz="2800" dirty="0" smtClean="0"/>
              <a:t> </a:t>
            </a:r>
            <a:r>
              <a:rPr lang="en-GB" sz="2800" dirty="0" err="1" smtClean="0"/>
              <a:t>bahan</a:t>
            </a:r>
            <a:r>
              <a:rPr lang="en-GB" sz="2800" dirty="0" smtClean="0"/>
              <a:t> yang </a:t>
            </a:r>
            <a:r>
              <a:rPr lang="en-GB" sz="2800" dirty="0" err="1" smtClean="0"/>
              <a:t>berakibat</a:t>
            </a:r>
            <a:r>
              <a:rPr lang="en-GB" sz="2800" dirty="0" smtClean="0"/>
              <a:t> </a:t>
            </a:r>
            <a:r>
              <a:rPr lang="en-GB" sz="2800" dirty="0" err="1" smtClean="0"/>
              <a:t>alergik</a:t>
            </a:r>
            <a:r>
              <a:rPr lang="en-GB" sz="2800" dirty="0" smtClean="0"/>
              <a:t> </a:t>
            </a:r>
            <a:endParaRPr lang="en-US" sz="2800" dirty="0" smtClean="0"/>
          </a:p>
          <a:p>
            <a:pPr lvl="1"/>
            <a:r>
              <a:rPr lang="en-GB" sz="2800" dirty="0" err="1" smtClean="0"/>
              <a:t>Rangsangan</a:t>
            </a:r>
            <a:r>
              <a:rPr lang="en-GB" sz="2800" dirty="0" smtClean="0"/>
              <a:t> </a:t>
            </a:r>
            <a:r>
              <a:rPr lang="en-GB" sz="2800" dirty="0" err="1" smtClean="0"/>
              <a:t>bahan</a:t>
            </a:r>
            <a:r>
              <a:rPr lang="en-GB" sz="2800" dirty="0" smtClean="0"/>
              <a:t> non </a:t>
            </a:r>
            <a:r>
              <a:rPr lang="en-GB" sz="2800" dirty="0" err="1" smtClean="0"/>
              <a:t>alergik</a:t>
            </a:r>
            <a:r>
              <a:rPr lang="en-GB" sz="2800" dirty="0" smtClean="0"/>
              <a:t> </a:t>
            </a:r>
            <a:endParaRPr lang="en-US" sz="2800" dirty="0" smtClean="0"/>
          </a:p>
          <a:p>
            <a:r>
              <a:rPr lang="en-US" sz="3000" dirty="0" smtClean="0"/>
              <a:t>Stress/ </a:t>
            </a:r>
            <a:r>
              <a:rPr lang="en-US" sz="3000" dirty="0" err="1" smtClean="0"/>
              <a:t>kelelahan</a:t>
            </a:r>
            <a:r>
              <a:rPr lang="en-US" sz="3000" dirty="0" smtClean="0"/>
              <a:t> </a:t>
            </a:r>
            <a:r>
              <a:rPr lang="en-US" sz="3000" dirty="0" err="1" smtClean="0"/>
              <a:t>psikis</a:t>
            </a:r>
            <a:r>
              <a:rPr lang="en-US" sz="3000" dirty="0" smtClean="0"/>
              <a:t> - </a:t>
            </a:r>
            <a:r>
              <a:rPr lang="en-US" sz="3000" dirty="0" err="1" smtClean="0"/>
              <a:t>fisik</a:t>
            </a:r>
            <a:endParaRPr lang="en-US" sz="3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Remisi</a:t>
            </a:r>
            <a:endParaRPr lang="en-US" dirty="0"/>
          </a:p>
        </p:txBody>
      </p:sp>
      <p:sp>
        <p:nvSpPr>
          <p:cNvPr id="3" name="Content Placeholder 2"/>
          <p:cNvSpPr>
            <a:spLocks noGrp="1"/>
          </p:cNvSpPr>
          <p:nvPr>
            <p:ph sz="quarter" idx="1"/>
          </p:nvPr>
        </p:nvSpPr>
        <p:spPr/>
        <p:txBody>
          <a:bodyPr>
            <a:noAutofit/>
          </a:bodyPr>
          <a:lstStyle/>
          <a:p>
            <a:r>
              <a:rPr lang="en-GB" sz="2800" b="1" dirty="0" err="1" smtClean="0"/>
              <a:t>Terjadinya</a:t>
            </a:r>
            <a:r>
              <a:rPr lang="en-GB" sz="2800" b="1" dirty="0" smtClean="0"/>
              <a:t> </a:t>
            </a:r>
            <a:r>
              <a:rPr lang="en-GB" sz="2800" b="1" dirty="0" err="1" smtClean="0"/>
              <a:t>remisi</a:t>
            </a:r>
            <a:r>
              <a:rPr lang="en-GB" sz="2800" b="1" dirty="0" smtClean="0"/>
              <a:t> </a:t>
            </a:r>
            <a:r>
              <a:rPr lang="en-GB" sz="2800" b="1" dirty="0" err="1" smtClean="0"/>
              <a:t>pada</a:t>
            </a:r>
            <a:r>
              <a:rPr lang="en-GB" sz="2800" b="1" dirty="0" smtClean="0"/>
              <a:t> </a:t>
            </a:r>
            <a:r>
              <a:rPr lang="en-GB" sz="2800" b="1" dirty="0" err="1" smtClean="0"/>
              <a:t>Asma</a:t>
            </a:r>
            <a:r>
              <a:rPr lang="en-GB" sz="2800" b="1" dirty="0" smtClean="0"/>
              <a:t> </a:t>
            </a:r>
            <a:r>
              <a:rPr lang="en-GB" sz="2800" b="1" dirty="0" err="1" smtClean="0"/>
              <a:t>Bronkiale</a:t>
            </a:r>
            <a:r>
              <a:rPr lang="en-GB" sz="2800" b="1" dirty="0" smtClean="0"/>
              <a:t> </a:t>
            </a:r>
            <a:r>
              <a:rPr lang="en-GB" sz="2800" b="1" dirty="0" err="1" smtClean="0"/>
              <a:t>setelah</a:t>
            </a:r>
            <a:r>
              <a:rPr lang="en-GB" sz="2800" b="1" dirty="0" smtClean="0"/>
              <a:t> </a:t>
            </a:r>
            <a:r>
              <a:rPr lang="en-GB" sz="2800" b="1" dirty="0" err="1" smtClean="0"/>
              <a:t>difollow</a:t>
            </a:r>
            <a:r>
              <a:rPr lang="en-GB" sz="2800" b="1" dirty="0" smtClean="0"/>
              <a:t> up </a:t>
            </a:r>
            <a:r>
              <a:rPr lang="en-GB" sz="2800" b="1" dirty="0" err="1" smtClean="0"/>
              <a:t>selama</a:t>
            </a:r>
            <a:r>
              <a:rPr lang="en-GB" sz="2800" b="1" dirty="0" smtClean="0"/>
              <a:t> 9 </a:t>
            </a:r>
            <a:r>
              <a:rPr lang="en-GB" sz="2800" b="1" dirty="0" err="1" smtClean="0"/>
              <a:t>tahun</a:t>
            </a:r>
            <a:r>
              <a:rPr lang="en-GB" sz="2800" b="1" dirty="0" smtClean="0"/>
              <a:t> :</a:t>
            </a:r>
          </a:p>
          <a:p>
            <a:pPr lvl="1"/>
            <a:r>
              <a:rPr lang="fi-FI" sz="2800" dirty="0" smtClean="0"/>
              <a:t>Asma membaik pada usia remaja dengan mendeteksi usia 20 tahun</a:t>
            </a:r>
            <a:endParaRPr lang="en-US" sz="2800" dirty="0" smtClean="0"/>
          </a:p>
          <a:p>
            <a:pPr lvl="1"/>
            <a:r>
              <a:rPr lang="en-GB" sz="2800" dirty="0" err="1" smtClean="0"/>
              <a:t>Sekitar</a:t>
            </a:r>
            <a:r>
              <a:rPr lang="en-GB" sz="2800" dirty="0" smtClean="0"/>
              <a:t> 20% </a:t>
            </a:r>
            <a:r>
              <a:rPr lang="en-GB" sz="2800" dirty="0" err="1" smtClean="0"/>
              <a:t>pada</a:t>
            </a:r>
            <a:r>
              <a:rPr lang="en-GB" sz="2800" dirty="0" smtClean="0"/>
              <a:t> </a:t>
            </a:r>
            <a:r>
              <a:rPr lang="en-GB" sz="2800" dirty="0" err="1" smtClean="0"/>
              <a:t>remaja</a:t>
            </a:r>
            <a:r>
              <a:rPr lang="en-GB" sz="2800" dirty="0" smtClean="0"/>
              <a:t> </a:t>
            </a:r>
            <a:r>
              <a:rPr lang="en-GB" sz="2800" dirty="0" err="1" smtClean="0"/>
              <a:t>akan</a:t>
            </a:r>
            <a:r>
              <a:rPr lang="en-GB" sz="2800" dirty="0" smtClean="0"/>
              <a:t> </a:t>
            </a:r>
            <a:r>
              <a:rPr lang="en-GB" sz="2800" dirty="0" err="1" smtClean="0"/>
              <a:t>terjadi</a:t>
            </a:r>
            <a:r>
              <a:rPr lang="en-GB" sz="2800" dirty="0" smtClean="0"/>
              <a:t> </a:t>
            </a:r>
            <a:r>
              <a:rPr lang="en-GB" sz="2800" dirty="0" err="1" smtClean="0"/>
              <a:t>penyembuhan</a:t>
            </a:r>
            <a:r>
              <a:rPr lang="en-GB" sz="2800" dirty="0" smtClean="0"/>
              <a:t> total </a:t>
            </a:r>
            <a:endParaRPr lang="en-US" sz="2800" dirty="0" smtClean="0"/>
          </a:p>
          <a:p>
            <a:pPr lvl="1"/>
            <a:r>
              <a:rPr lang="fi-FI" sz="2800" dirty="0" smtClean="0"/>
              <a:t>Asma yang timbul usia </a:t>
            </a:r>
            <a:r>
              <a:rPr lang="en-GB" sz="2800" dirty="0" smtClean="0">
                <a:sym typeface="Symbol"/>
              </a:rPr>
              <a:t></a:t>
            </a:r>
            <a:r>
              <a:rPr lang="fi-FI" sz="2800" dirty="0" smtClean="0"/>
              <a:t> 10 tahun perjalanan penyakit lambat </a:t>
            </a:r>
            <a:endParaRPr lang="en-US" sz="2800" dirty="0" smtClean="0"/>
          </a:p>
          <a:p>
            <a:pPr lvl="1"/>
            <a:r>
              <a:rPr lang="fi-FI" sz="2800" dirty="0" smtClean="0"/>
              <a:t>Remisi sangat jarang pada usia </a:t>
            </a:r>
            <a:r>
              <a:rPr lang="en-GB" sz="2800" dirty="0" smtClean="0">
                <a:sym typeface="Symbol"/>
              </a:rPr>
              <a:t></a:t>
            </a:r>
            <a:r>
              <a:rPr lang="fi-FI" sz="2800" dirty="0" smtClean="0"/>
              <a:t> 40 tahun dan ada kecenderungan remisi meningkat lagi yang menjelang usia 60 tahun.</a:t>
            </a:r>
            <a:endParaRPr lang="en-US" sz="2800" dirty="0" smtClean="0"/>
          </a:p>
          <a:p>
            <a:endParaRPr lang="en-US" sz="2800" b="1" dirty="0" smtClean="0"/>
          </a:p>
          <a:p>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Remisi</a:t>
            </a:r>
            <a:endParaRPr lang="en-US" dirty="0"/>
          </a:p>
        </p:txBody>
      </p:sp>
      <p:sp>
        <p:nvSpPr>
          <p:cNvPr id="3" name="Content Placeholder 2"/>
          <p:cNvSpPr>
            <a:spLocks noGrp="1"/>
          </p:cNvSpPr>
          <p:nvPr>
            <p:ph sz="quarter" idx="1"/>
          </p:nvPr>
        </p:nvSpPr>
        <p:spPr/>
        <p:txBody>
          <a:bodyPr>
            <a:normAutofit/>
          </a:bodyPr>
          <a:lstStyle/>
          <a:p>
            <a:pPr lvl="1"/>
            <a:r>
              <a:rPr lang="fi-FI" sz="2800" dirty="0" smtClean="0"/>
              <a:t>Asma yang timbul saat dewasa, prosentase remisi lebih sedikit dibanding anak-anak</a:t>
            </a:r>
            <a:endParaRPr lang="en-US" sz="2800" dirty="0" smtClean="0"/>
          </a:p>
          <a:p>
            <a:pPr lvl="1"/>
            <a:r>
              <a:rPr lang="en-US" sz="2800" dirty="0" err="1" smtClean="0"/>
              <a:t>Remisi</a:t>
            </a:r>
            <a:r>
              <a:rPr lang="en-US" sz="2800" dirty="0" smtClean="0"/>
              <a:t> </a:t>
            </a:r>
            <a:r>
              <a:rPr lang="en-US" sz="2800" dirty="0" err="1" smtClean="0"/>
              <a:t>berhubungan</a:t>
            </a:r>
            <a:r>
              <a:rPr lang="en-US" sz="2800" dirty="0" smtClean="0"/>
              <a:t> </a:t>
            </a:r>
            <a:r>
              <a:rPr lang="en-US" sz="2800" dirty="0" err="1" smtClean="0"/>
              <a:t>erat</a:t>
            </a:r>
            <a:r>
              <a:rPr lang="en-US" sz="2800" dirty="0" smtClean="0"/>
              <a:t> </a:t>
            </a:r>
            <a:r>
              <a:rPr lang="en-US" sz="2800" dirty="0" err="1" smtClean="0"/>
              <a:t>dengan</a:t>
            </a:r>
            <a:r>
              <a:rPr lang="en-US" sz="2800" dirty="0" smtClean="0"/>
              <a:t> </a:t>
            </a:r>
            <a:r>
              <a:rPr lang="en-US" sz="2800" dirty="0" err="1" smtClean="0"/>
              <a:t>derajat</a:t>
            </a:r>
            <a:r>
              <a:rPr lang="en-US" sz="2800" dirty="0" smtClean="0"/>
              <a:t> </a:t>
            </a:r>
            <a:r>
              <a:rPr lang="en-US" sz="2800" dirty="0" err="1" smtClean="0"/>
              <a:t>keparahan</a:t>
            </a:r>
            <a:r>
              <a:rPr lang="en-US" sz="2800" dirty="0" smtClean="0"/>
              <a:t> </a:t>
            </a:r>
            <a:r>
              <a:rPr lang="en-US" sz="2800" dirty="0" err="1" smtClean="0"/>
              <a:t>asma</a:t>
            </a:r>
            <a:r>
              <a:rPr lang="en-US" sz="2800" dirty="0" smtClean="0"/>
              <a:t>, </a:t>
            </a:r>
            <a:r>
              <a:rPr lang="en-US" sz="2800" dirty="0" err="1" smtClean="0"/>
              <a:t>dimana</a:t>
            </a:r>
            <a:r>
              <a:rPr lang="en-US" sz="2800" dirty="0" smtClean="0"/>
              <a:t> </a:t>
            </a:r>
            <a:r>
              <a:rPr lang="en-US" sz="2800" dirty="0" err="1" smtClean="0"/>
              <a:t>bila</a:t>
            </a:r>
            <a:r>
              <a:rPr lang="en-US" sz="2800" dirty="0" smtClean="0"/>
              <a:t> </a:t>
            </a:r>
            <a:r>
              <a:rPr lang="en-US" sz="2800" dirty="0" err="1" smtClean="0"/>
              <a:t>pada</a:t>
            </a:r>
            <a:r>
              <a:rPr lang="en-US" sz="2800" dirty="0" smtClean="0"/>
              <a:t> </a:t>
            </a:r>
          </a:p>
          <a:p>
            <a:r>
              <a:rPr lang="en-GB" sz="2800" dirty="0" err="1" smtClean="0"/>
              <a:t>Kasus</a:t>
            </a:r>
            <a:r>
              <a:rPr lang="en-GB" sz="2800" dirty="0" smtClean="0"/>
              <a:t> </a:t>
            </a:r>
            <a:r>
              <a:rPr lang="en-GB" sz="2800" dirty="0" err="1" smtClean="0"/>
              <a:t>ringan</a:t>
            </a:r>
            <a:r>
              <a:rPr lang="en-GB" sz="2800" dirty="0" smtClean="0"/>
              <a:t>  </a:t>
            </a:r>
            <a:r>
              <a:rPr lang="en-GB" sz="2800" dirty="0" err="1" smtClean="0"/>
              <a:t>akan</a:t>
            </a:r>
            <a:r>
              <a:rPr lang="en-GB" sz="2800" dirty="0" smtClean="0"/>
              <a:t> </a:t>
            </a:r>
            <a:r>
              <a:rPr lang="en-GB" sz="2800" dirty="0" err="1" smtClean="0"/>
              <a:t>terjadi</a:t>
            </a:r>
            <a:r>
              <a:rPr lang="en-GB" sz="2800" dirty="0" smtClean="0"/>
              <a:t> </a:t>
            </a:r>
            <a:r>
              <a:rPr lang="en-GB" sz="2800" dirty="0" err="1" smtClean="0"/>
              <a:t>remisi</a:t>
            </a:r>
            <a:r>
              <a:rPr lang="en-GB" sz="2800" dirty="0" smtClean="0"/>
              <a:t> </a:t>
            </a:r>
            <a:r>
              <a:rPr lang="en-GB" sz="2800" dirty="0" smtClean="0">
                <a:sym typeface="Symbol"/>
              </a:rPr>
              <a:t></a:t>
            </a:r>
            <a:r>
              <a:rPr lang="en-GB" sz="2800" dirty="0" smtClean="0"/>
              <a:t> 40%</a:t>
            </a:r>
            <a:endParaRPr lang="en-US" sz="2800" dirty="0" smtClean="0"/>
          </a:p>
          <a:p>
            <a:pPr lvl="1"/>
            <a:r>
              <a:rPr lang="en-GB" sz="2800" dirty="0" err="1" smtClean="0"/>
              <a:t>Remisi</a:t>
            </a:r>
            <a:r>
              <a:rPr lang="en-GB" sz="2800" dirty="0" smtClean="0"/>
              <a:t> </a:t>
            </a:r>
            <a:r>
              <a:rPr lang="en-GB" sz="2800" dirty="0" err="1" smtClean="0"/>
              <a:t>sangat</a:t>
            </a:r>
            <a:r>
              <a:rPr lang="en-GB" sz="2800" dirty="0" smtClean="0"/>
              <a:t> </a:t>
            </a:r>
            <a:r>
              <a:rPr lang="en-GB" sz="2800" dirty="0" err="1" smtClean="0"/>
              <a:t>jarang</a:t>
            </a:r>
            <a:r>
              <a:rPr lang="en-GB" sz="2800" dirty="0" smtClean="0"/>
              <a:t> </a:t>
            </a:r>
            <a:r>
              <a:rPr lang="en-GB" sz="2800" dirty="0" err="1" smtClean="0"/>
              <a:t>terjadi</a:t>
            </a:r>
            <a:r>
              <a:rPr lang="en-GB" sz="2800" dirty="0" smtClean="0"/>
              <a:t> </a:t>
            </a:r>
            <a:r>
              <a:rPr lang="en-GB" sz="2800" dirty="0" err="1" smtClean="0"/>
              <a:t>pada</a:t>
            </a:r>
            <a:r>
              <a:rPr lang="en-GB" sz="2800" dirty="0" smtClean="0"/>
              <a:t> </a:t>
            </a:r>
            <a:r>
              <a:rPr lang="en-GB" sz="2800" dirty="0" err="1" smtClean="0"/>
              <a:t>kasus-kasus</a:t>
            </a:r>
            <a:r>
              <a:rPr lang="en-GB" sz="2800" dirty="0" smtClean="0"/>
              <a:t> </a:t>
            </a:r>
            <a:r>
              <a:rPr lang="en-GB" sz="2800" dirty="0" err="1" smtClean="0"/>
              <a:t>dengan</a:t>
            </a:r>
            <a:r>
              <a:rPr lang="en-GB" sz="2800" dirty="0" smtClean="0"/>
              <a:t> </a:t>
            </a:r>
            <a:r>
              <a:rPr lang="en-GB" sz="2800" dirty="0" err="1" smtClean="0"/>
              <a:t>gangguan</a:t>
            </a:r>
            <a:r>
              <a:rPr lang="en-GB" sz="2800" dirty="0" smtClean="0"/>
              <a:t> </a:t>
            </a:r>
            <a:r>
              <a:rPr lang="en-GB" sz="2800" dirty="0" err="1" smtClean="0"/>
              <a:t>faat</a:t>
            </a:r>
            <a:r>
              <a:rPr lang="en-GB" sz="2800" dirty="0" smtClean="0"/>
              <a:t> </a:t>
            </a:r>
            <a:r>
              <a:rPr lang="en-GB" sz="2800" dirty="0" err="1" smtClean="0"/>
              <a:t>paru</a:t>
            </a:r>
            <a:r>
              <a:rPr lang="en-GB" sz="2800" dirty="0" smtClean="0"/>
              <a:t>, </a:t>
            </a:r>
            <a:r>
              <a:rPr lang="en-GB" sz="2800" dirty="0" err="1" smtClean="0"/>
              <a:t>batuk</a:t>
            </a:r>
            <a:r>
              <a:rPr lang="en-GB" sz="2800" dirty="0" smtClean="0"/>
              <a:t> </a:t>
            </a:r>
            <a:r>
              <a:rPr lang="en-GB" sz="2800" dirty="0" err="1" smtClean="0"/>
              <a:t>kronis</a:t>
            </a:r>
            <a:r>
              <a:rPr lang="en-GB" sz="2800" dirty="0" smtClean="0"/>
              <a:t> yang </a:t>
            </a:r>
            <a:r>
              <a:rPr lang="en-GB" sz="2800" dirty="0" err="1" smtClean="0"/>
              <a:t>produktif</a:t>
            </a:r>
            <a:r>
              <a:rPr lang="en-GB" sz="2800" dirty="0" smtClean="0"/>
              <a:t> (bronchitis </a:t>
            </a:r>
            <a:r>
              <a:rPr lang="en-GB" sz="2800" dirty="0" err="1" smtClean="0"/>
              <a:t>kronis</a:t>
            </a:r>
            <a:r>
              <a:rPr lang="en-GB" sz="2800" dirty="0" smtClean="0"/>
              <a:t> &amp; </a:t>
            </a:r>
            <a:r>
              <a:rPr lang="en-GB" sz="2800" dirty="0" err="1" smtClean="0"/>
              <a:t>empisema</a:t>
            </a:r>
            <a:r>
              <a:rPr lang="en-GB" sz="2800" dirty="0" smtClean="0"/>
              <a:t>).</a:t>
            </a: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DEFINISI</a:t>
            </a:r>
            <a:endParaRPr lang="en-US" dirty="0"/>
          </a:p>
        </p:txBody>
      </p:sp>
      <p:sp>
        <p:nvSpPr>
          <p:cNvPr id="3" name="Content Placeholder 2"/>
          <p:cNvSpPr>
            <a:spLocks noGrp="1"/>
          </p:cNvSpPr>
          <p:nvPr>
            <p:ph sz="quarter" idx="1"/>
          </p:nvPr>
        </p:nvSpPr>
        <p:spPr/>
        <p:txBody>
          <a:bodyPr>
            <a:normAutofit/>
          </a:bodyPr>
          <a:lstStyle/>
          <a:p>
            <a:r>
              <a:rPr lang="id-ID" sz="3600" dirty="0" smtClean="0"/>
              <a:t>Penyakit yang ditandai adanya respon berlebihan dari trakhea dan bronkus terhadap  berbagai macam rangsangan yang mengakibatkan penyempitan saluran pernafasan yang tersebar luas di seluruh paru dan yang derajatnya dapat berubah secara spontan setelah pengobatan (</a:t>
            </a:r>
            <a:r>
              <a:rPr lang="id-ID" sz="3600" i="1" dirty="0" smtClean="0"/>
              <a:t>American Thoracis Society</a:t>
            </a:r>
            <a:r>
              <a:rPr lang="id-ID" sz="3600" dirty="0" smtClean="0"/>
              <a:t>, 1962)</a:t>
            </a:r>
            <a:endParaRPr lang="en-US" sz="3600" dirty="0" smtClean="0"/>
          </a:p>
          <a:p>
            <a:pPr>
              <a:buNone/>
            </a:pP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Relaps</a:t>
            </a:r>
            <a:endParaRPr lang="en-US" dirty="0"/>
          </a:p>
        </p:txBody>
      </p:sp>
      <p:sp>
        <p:nvSpPr>
          <p:cNvPr id="3" name="Content Placeholder 2"/>
          <p:cNvSpPr>
            <a:spLocks noGrp="1"/>
          </p:cNvSpPr>
          <p:nvPr>
            <p:ph sz="quarter" idx="1"/>
          </p:nvPr>
        </p:nvSpPr>
        <p:spPr/>
        <p:txBody>
          <a:bodyPr>
            <a:normAutofit/>
          </a:bodyPr>
          <a:lstStyle/>
          <a:p>
            <a:pPr lvl="1"/>
            <a:r>
              <a:rPr lang="en-GB" sz="3200" dirty="0" err="1" smtClean="0"/>
              <a:t>Bila</a:t>
            </a:r>
            <a:r>
              <a:rPr lang="en-GB" sz="3200" dirty="0" smtClean="0"/>
              <a:t> </a:t>
            </a:r>
            <a:r>
              <a:rPr lang="en-GB" sz="3200" dirty="0" err="1" smtClean="0"/>
              <a:t>Asma</a:t>
            </a:r>
            <a:r>
              <a:rPr lang="en-GB" sz="3200" dirty="0" smtClean="0"/>
              <a:t> </a:t>
            </a:r>
            <a:r>
              <a:rPr lang="en-GB" sz="3200" dirty="0" err="1" smtClean="0"/>
              <a:t>Bronkiale</a:t>
            </a:r>
            <a:r>
              <a:rPr lang="en-GB" sz="3200" dirty="0" smtClean="0"/>
              <a:t> </a:t>
            </a:r>
            <a:r>
              <a:rPr lang="en-GB" sz="3200" dirty="0" err="1" smtClean="0"/>
              <a:t>terjadi</a:t>
            </a:r>
            <a:r>
              <a:rPr lang="en-GB" sz="3200" dirty="0" smtClean="0"/>
              <a:t> </a:t>
            </a:r>
            <a:r>
              <a:rPr lang="en-GB" sz="3200" dirty="0" err="1" smtClean="0"/>
              <a:t>pada</a:t>
            </a:r>
            <a:r>
              <a:rPr lang="en-GB" sz="3200" dirty="0" smtClean="0"/>
              <a:t> </a:t>
            </a:r>
            <a:r>
              <a:rPr lang="en-GB" sz="3200" dirty="0" err="1" smtClean="0"/>
              <a:t>waktu</a:t>
            </a:r>
            <a:r>
              <a:rPr lang="en-GB" sz="3200" dirty="0" smtClean="0"/>
              <a:t> </a:t>
            </a:r>
            <a:r>
              <a:rPr lang="en-GB" sz="3200" dirty="0" err="1" smtClean="0"/>
              <a:t>permulaan</a:t>
            </a:r>
            <a:r>
              <a:rPr lang="en-GB" sz="3200" dirty="0" smtClean="0"/>
              <a:t> </a:t>
            </a:r>
            <a:r>
              <a:rPr lang="en-GB" sz="3200" dirty="0" err="1" smtClean="0"/>
              <a:t>usia</a:t>
            </a:r>
            <a:r>
              <a:rPr lang="en-GB" sz="3200" dirty="0" smtClean="0"/>
              <a:t> 30 – 60 </a:t>
            </a:r>
            <a:r>
              <a:rPr lang="en-GB" sz="3200" dirty="0" err="1" smtClean="0"/>
              <a:t>tahun</a:t>
            </a:r>
            <a:r>
              <a:rPr lang="en-GB" sz="3200" dirty="0" smtClean="0"/>
              <a:t>,  </a:t>
            </a:r>
            <a:r>
              <a:rPr lang="en-GB" sz="3200" dirty="0" err="1" smtClean="0"/>
              <a:t>maka</a:t>
            </a:r>
            <a:r>
              <a:rPr lang="en-GB" sz="3200" dirty="0" smtClean="0"/>
              <a:t> </a:t>
            </a:r>
            <a:r>
              <a:rPr lang="en-GB" sz="3200" dirty="0" err="1" smtClean="0"/>
              <a:t>lebih</a:t>
            </a:r>
            <a:r>
              <a:rPr lang="en-GB" sz="3200" dirty="0" smtClean="0"/>
              <a:t> </a:t>
            </a:r>
            <a:r>
              <a:rPr lang="en-GB" sz="3200" dirty="0" err="1" smtClean="0"/>
              <a:t>kurang</a:t>
            </a:r>
            <a:r>
              <a:rPr lang="en-GB" sz="3200" dirty="0" smtClean="0"/>
              <a:t>  50% </a:t>
            </a:r>
            <a:r>
              <a:rPr lang="en-GB" sz="3200" dirty="0" err="1" smtClean="0"/>
              <a:t>akan</a:t>
            </a:r>
            <a:r>
              <a:rPr lang="en-GB" sz="3200" dirty="0" smtClean="0"/>
              <a:t> </a:t>
            </a:r>
            <a:r>
              <a:rPr lang="en-GB" sz="3200" dirty="0" err="1" smtClean="0"/>
              <a:t>relaps</a:t>
            </a:r>
            <a:endParaRPr lang="en-US" sz="3200" dirty="0" smtClean="0"/>
          </a:p>
          <a:p>
            <a:pPr lvl="1"/>
            <a:r>
              <a:rPr lang="en-GB" sz="3200" dirty="0" err="1" smtClean="0"/>
              <a:t>Bila</a:t>
            </a:r>
            <a:r>
              <a:rPr lang="en-GB" sz="3200" dirty="0" smtClean="0"/>
              <a:t> </a:t>
            </a:r>
            <a:r>
              <a:rPr lang="en-GB" sz="3200" dirty="0" err="1" smtClean="0"/>
              <a:t>Asma</a:t>
            </a:r>
            <a:r>
              <a:rPr lang="en-GB" sz="3200" dirty="0" smtClean="0"/>
              <a:t> </a:t>
            </a:r>
            <a:r>
              <a:rPr lang="en-GB" sz="3200" dirty="0" err="1" smtClean="0"/>
              <a:t>Bronkiale</a:t>
            </a:r>
            <a:r>
              <a:rPr lang="en-GB" sz="3200" dirty="0" smtClean="0"/>
              <a:t> </a:t>
            </a:r>
            <a:r>
              <a:rPr lang="en-GB" sz="3200" dirty="0" err="1" smtClean="0"/>
              <a:t>terjadi</a:t>
            </a:r>
            <a:r>
              <a:rPr lang="en-GB" sz="3200" dirty="0" smtClean="0"/>
              <a:t> </a:t>
            </a:r>
            <a:r>
              <a:rPr lang="en-GB" sz="3200" dirty="0" err="1" smtClean="0"/>
              <a:t>pada</a:t>
            </a:r>
            <a:r>
              <a:rPr lang="en-GB" sz="3200" dirty="0" smtClean="0"/>
              <a:t> </a:t>
            </a:r>
            <a:r>
              <a:rPr lang="en-GB" sz="3200" dirty="0" err="1" smtClean="0"/>
              <a:t>permulaan</a:t>
            </a:r>
            <a:r>
              <a:rPr lang="en-GB" sz="3200" dirty="0" smtClean="0"/>
              <a:t> </a:t>
            </a:r>
            <a:r>
              <a:rPr lang="en-GB" sz="3200" dirty="0" err="1" smtClean="0"/>
              <a:t>usia</a:t>
            </a:r>
            <a:r>
              <a:rPr lang="en-GB" sz="3200" dirty="0" smtClean="0"/>
              <a:t> </a:t>
            </a:r>
            <a:r>
              <a:rPr lang="en-GB" sz="3200" dirty="0" err="1" smtClean="0"/>
              <a:t>kurang</a:t>
            </a:r>
            <a:r>
              <a:rPr lang="en-GB" sz="3200" dirty="0" smtClean="0"/>
              <a:t> 30 </a:t>
            </a:r>
            <a:r>
              <a:rPr lang="en-GB" sz="3200" dirty="0" err="1" smtClean="0"/>
              <a:t>tahun</a:t>
            </a:r>
            <a:r>
              <a:rPr lang="en-GB" sz="3200" dirty="0" smtClean="0"/>
              <a:t>, </a:t>
            </a:r>
            <a:r>
              <a:rPr lang="en-GB" sz="3200" dirty="0" err="1" smtClean="0"/>
              <a:t>maka</a:t>
            </a:r>
            <a:r>
              <a:rPr lang="en-GB" sz="3200" dirty="0" smtClean="0"/>
              <a:t> </a:t>
            </a:r>
            <a:r>
              <a:rPr lang="en-GB" sz="3200" dirty="0" err="1" smtClean="0"/>
              <a:t>kurang</a:t>
            </a:r>
            <a:r>
              <a:rPr lang="en-GB" sz="3200" dirty="0" smtClean="0"/>
              <a:t> </a:t>
            </a:r>
            <a:r>
              <a:rPr lang="en-GB" sz="3200" dirty="0" err="1" smtClean="0"/>
              <a:t>lebih</a:t>
            </a:r>
            <a:r>
              <a:rPr lang="en-GB" sz="3200" dirty="0" smtClean="0"/>
              <a:t>  25% </a:t>
            </a:r>
            <a:r>
              <a:rPr lang="en-GB" sz="3200" dirty="0" err="1" smtClean="0"/>
              <a:t>akan</a:t>
            </a:r>
            <a:r>
              <a:rPr lang="en-GB" sz="3200" dirty="0" smtClean="0"/>
              <a:t> </a:t>
            </a:r>
            <a:r>
              <a:rPr lang="en-GB" sz="3200" dirty="0" err="1" smtClean="0"/>
              <a:t>relaps</a:t>
            </a:r>
            <a:r>
              <a:rPr lang="en-GB" sz="3200" dirty="0" smtClean="0"/>
              <a:t>.</a:t>
            </a:r>
            <a:endParaRPr lang="en-US" sz="3200" dirty="0" smtClean="0"/>
          </a:p>
          <a:p>
            <a:pPr lvl="1"/>
            <a:r>
              <a:rPr lang="en-GB" sz="3200" dirty="0" err="1" smtClean="0"/>
              <a:t>Faktor</a:t>
            </a:r>
            <a:r>
              <a:rPr lang="en-GB" sz="3200" dirty="0" smtClean="0"/>
              <a:t> </a:t>
            </a:r>
            <a:r>
              <a:rPr lang="en-GB" sz="3200" dirty="0" err="1" smtClean="0"/>
              <a:t>merokok</a:t>
            </a:r>
            <a:r>
              <a:rPr lang="en-GB" sz="3200" dirty="0" smtClean="0"/>
              <a:t> </a:t>
            </a:r>
            <a:r>
              <a:rPr lang="en-GB" sz="3200" dirty="0" err="1" smtClean="0"/>
              <a:t>menyebabkan</a:t>
            </a:r>
            <a:r>
              <a:rPr lang="en-GB" sz="3200" dirty="0" smtClean="0"/>
              <a:t>  </a:t>
            </a:r>
            <a:r>
              <a:rPr lang="en-GB" sz="3200" dirty="0" err="1" smtClean="0"/>
              <a:t>kekambuhan</a:t>
            </a:r>
            <a:r>
              <a:rPr lang="en-GB" sz="3200" dirty="0" smtClean="0"/>
              <a:t> </a:t>
            </a:r>
            <a:r>
              <a:rPr lang="en-GB" sz="3200" dirty="0" err="1" smtClean="0"/>
              <a:t>Asma</a:t>
            </a:r>
            <a:r>
              <a:rPr lang="en-GB" sz="3200" dirty="0" smtClean="0"/>
              <a:t> </a:t>
            </a:r>
            <a:r>
              <a:rPr lang="en-GB" sz="3200" dirty="0" err="1" smtClean="0"/>
              <a:t>Bronkiale</a:t>
            </a:r>
            <a:r>
              <a:rPr lang="en-GB" sz="3200" dirty="0" smtClean="0"/>
              <a:t> </a:t>
            </a:r>
            <a:r>
              <a:rPr lang="en-GB" sz="3200" dirty="0" err="1" smtClean="0"/>
              <a:t>tinggi</a:t>
            </a:r>
            <a:r>
              <a:rPr lang="en-GB" sz="3200" dirty="0" smtClean="0"/>
              <a:t> </a:t>
            </a:r>
            <a:r>
              <a:rPr lang="en-GB" sz="3200" dirty="0" err="1" smtClean="0"/>
              <a:t>dan</a:t>
            </a:r>
            <a:r>
              <a:rPr lang="en-GB" sz="3200" dirty="0" smtClean="0"/>
              <a:t> </a:t>
            </a:r>
            <a:r>
              <a:rPr lang="en-GB" sz="3200" dirty="0" err="1" smtClean="0"/>
              <a:t>Remisi</a:t>
            </a:r>
            <a:r>
              <a:rPr lang="en-GB" sz="3200" dirty="0" smtClean="0"/>
              <a:t> </a:t>
            </a:r>
            <a:r>
              <a:rPr lang="en-GB" sz="3200" dirty="0" err="1" smtClean="0"/>
              <a:t>rendah</a:t>
            </a:r>
            <a:r>
              <a:rPr lang="en-GB" sz="3200" dirty="0" smtClean="0"/>
              <a:t> . </a:t>
            </a: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endParaRPr lang="en-US" dirty="0"/>
          </a:p>
        </p:txBody>
      </p:sp>
      <p:sp>
        <p:nvSpPr>
          <p:cNvPr id="5" name="Rectangle 4"/>
          <p:cNvSpPr/>
          <p:nvPr/>
        </p:nvSpPr>
        <p:spPr>
          <a:xfrm>
            <a:off x="2029797" y="2967335"/>
            <a:ext cx="5359159"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TERIMA KASIH</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2"/>
          </p:nvPr>
        </p:nvSpPr>
        <p:spPr/>
        <p:txBody>
          <a:bodyPr/>
          <a:lstStyle/>
          <a:p>
            <a:endParaRPr lang="en-US"/>
          </a:p>
        </p:txBody>
      </p:sp>
      <p:sp>
        <p:nvSpPr>
          <p:cNvPr id="4" name="Picture Placeholder 3"/>
          <p:cNvSpPr>
            <a:spLocks noGrp="1"/>
          </p:cNvSpPr>
          <p:nvPr>
            <p:ph type="pic" idx="1"/>
          </p:nvPr>
        </p:nvSpPr>
        <p:spPr/>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KLASIFIKASI ASMA</a:t>
            </a:r>
            <a:endParaRPr lang="en-US" dirty="0"/>
          </a:p>
        </p:txBody>
      </p:sp>
      <p:sp>
        <p:nvSpPr>
          <p:cNvPr id="3" name="Content Placeholder 2"/>
          <p:cNvSpPr>
            <a:spLocks noGrp="1"/>
          </p:cNvSpPr>
          <p:nvPr>
            <p:ph sz="quarter" idx="1"/>
          </p:nvPr>
        </p:nvSpPr>
        <p:spPr/>
        <p:txBody>
          <a:bodyPr>
            <a:normAutofit/>
          </a:bodyPr>
          <a:lstStyle/>
          <a:p>
            <a:r>
              <a:rPr lang="id-ID" sz="3600" dirty="0" smtClean="0"/>
              <a:t>Berdasarkan penyebabnya, asma bronkhial dapat diklasifikasikan menjadi 3 tipe, yaitu :</a:t>
            </a:r>
            <a:endParaRPr lang="en-US" sz="3600" dirty="0" smtClean="0"/>
          </a:p>
          <a:p>
            <a:pPr marL="514350" indent="-514350">
              <a:buAutoNum type="arabicPeriod"/>
            </a:pPr>
            <a:r>
              <a:rPr lang="en-US" sz="3600" dirty="0" err="1" smtClean="0"/>
              <a:t>Asma</a:t>
            </a:r>
            <a:r>
              <a:rPr lang="en-US" sz="3600" dirty="0" smtClean="0"/>
              <a:t> </a:t>
            </a:r>
            <a:r>
              <a:rPr lang="en-US" sz="3600" dirty="0" err="1" smtClean="0"/>
              <a:t>Ekstrinsik</a:t>
            </a:r>
            <a:endParaRPr lang="en-US" sz="3600" dirty="0" smtClean="0"/>
          </a:p>
          <a:p>
            <a:pPr marL="514350" indent="-514350">
              <a:buAutoNum type="arabicPeriod"/>
            </a:pPr>
            <a:r>
              <a:rPr lang="en-US" sz="3600" dirty="0" err="1" smtClean="0"/>
              <a:t>Asma</a:t>
            </a:r>
            <a:r>
              <a:rPr lang="en-US" sz="3600" dirty="0" smtClean="0"/>
              <a:t> </a:t>
            </a:r>
            <a:r>
              <a:rPr lang="en-US" sz="3600" dirty="0" err="1" smtClean="0"/>
              <a:t>Intrinsik</a:t>
            </a:r>
            <a:endParaRPr lang="en-US" sz="3600" dirty="0" smtClean="0"/>
          </a:p>
          <a:p>
            <a:pPr marL="514350" indent="-514350">
              <a:buAutoNum type="arabicPeriod"/>
            </a:pPr>
            <a:r>
              <a:rPr lang="en-US" sz="3600" dirty="0" err="1" smtClean="0"/>
              <a:t>Asma</a:t>
            </a:r>
            <a:r>
              <a:rPr lang="en-US" sz="3600" dirty="0" smtClean="0"/>
              <a:t> </a:t>
            </a:r>
            <a:r>
              <a:rPr lang="en-US" sz="3600" dirty="0" err="1" smtClean="0"/>
              <a:t>Gabungan</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ASMA EKSTRINSIK (ALERGIK)</a:t>
            </a:r>
            <a:endParaRPr lang="en-US" dirty="0"/>
          </a:p>
        </p:txBody>
      </p:sp>
      <p:sp>
        <p:nvSpPr>
          <p:cNvPr id="3" name="Content Placeholder 2"/>
          <p:cNvSpPr>
            <a:spLocks noGrp="1"/>
          </p:cNvSpPr>
          <p:nvPr>
            <p:ph sz="quarter" idx="1"/>
          </p:nvPr>
        </p:nvSpPr>
        <p:spPr/>
        <p:txBody>
          <a:bodyPr>
            <a:normAutofit/>
          </a:bodyPr>
          <a:lstStyle/>
          <a:p>
            <a:r>
              <a:rPr lang="id-ID" sz="3600" dirty="0" smtClean="0"/>
              <a:t>Ditandai dengan reaksi alergik yang disebabkan oleh faktor-faktor pencetus yang spesifik, seperti debu, serbuk bunga, bulu binatang, obat-obatan (antibiotic dan aspirin) dan spora jamur.</a:t>
            </a:r>
            <a:endParaRPr lang="en-US" sz="3600" dirty="0" smtClean="0"/>
          </a:p>
          <a:p>
            <a:r>
              <a:rPr lang="id-ID" sz="3600" dirty="0" smtClean="0"/>
              <a:t> Asma ekstrinsik sering dihubungkan dengan adanya suatu predisposisi genetik terhadap alergi. </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Karakteristik</a:t>
            </a:r>
            <a:r>
              <a:rPr lang="en-GB" dirty="0" smtClean="0"/>
              <a:t> </a:t>
            </a:r>
            <a:r>
              <a:rPr lang="en-US" dirty="0" err="1" smtClean="0"/>
              <a:t>Asma</a:t>
            </a:r>
            <a:r>
              <a:rPr lang="en-US" dirty="0" smtClean="0"/>
              <a:t> </a:t>
            </a:r>
            <a:r>
              <a:rPr lang="en-US" dirty="0" err="1" smtClean="0"/>
              <a:t>ekstrinsik</a:t>
            </a:r>
            <a:r>
              <a:rPr lang="en-US" dirty="0" smtClean="0"/>
              <a:t> </a:t>
            </a:r>
            <a:endParaRPr lang="en-US" dirty="0"/>
          </a:p>
        </p:txBody>
      </p:sp>
      <p:sp>
        <p:nvSpPr>
          <p:cNvPr id="3" name="Content Placeholder 2"/>
          <p:cNvSpPr>
            <a:spLocks noGrp="1"/>
          </p:cNvSpPr>
          <p:nvPr>
            <p:ph sz="quarter" idx="1"/>
          </p:nvPr>
        </p:nvSpPr>
        <p:spPr/>
        <p:txBody>
          <a:bodyPr>
            <a:noAutofit/>
          </a:bodyPr>
          <a:lstStyle/>
          <a:p>
            <a:pPr lvl="1"/>
            <a:r>
              <a:rPr lang="en-US" sz="3200" dirty="0" smtClean="0"/>
              <a:t>Allergen </a:t>
            </a:r>
            <a:r>
              <a:rPr lang="en-US" sz="3200" dirty="0" err="1" smtClean="0"/>
              <a:t>Pada</a:t>
            </a:r>
            <a:r>
              <a:rPr lang="en-US" sz="3200" dirty="0" smtClean="0"/>
              <a:t> </a:t>
            </a:r>
            <a:r>
              <a:rPr lang="en-US" sz="3200" dirty="0" err="1" smtClean="0"/>
              <a:t>umumnya</a:t>
            </a:r>
            <a:r>
              <a:rPr lang="en-US" sz="3200" dirty="0" smtClean="0"/>
              <a:t> </a:t>
            </a:r>
            <a:r>
              <a:rPr lang="en-US" sz="3200" dirty="0" err="1" smtClean="0"/>
              <a:t>diketahui</a:t>
            </a:r>
            <a:r>
              <a:rPr lang="en-US" sz="3200" dirty="0" smtClean="0"/>
              <a:t> </a:t>
            </a:r>
          </a:p>
          <a:p>
            <a:pPr lvl="1"/>
            <a:r>
              <a:rPr lang="en-US" sz="3200" dirty="0" smtClean="0"/>
              <a:t>Test </a:t>
            </a:r>
            <a:r>
              <a:rPr lang="en-US" sz="3200" dirty="0" err="1" smtClean="0"/>
              <a:t>kulit</a:t>
            </a:r>
            <a:r>
              <a:rPr lang="en-US" sz="3200" dirty="0" smtClean="0"/>
              <a:t> </a:t>
            </a:r>
            <a:r>
              <a:rPr lang="en-US" sz="3200" dirty="0" err="1" smtClean="0"/>
              <a:t>positif</a:t>
            </a:r>
            <a:r>
              <a:rPr lang="en-US" sz="3200" dirty="0" smtClean="0"/>
              <a:t> </a:t>
            </a:r>
          </a:p>
          <a:p>
            <a:pPr lvl="1"/>
            <a:r>
              <a:rPr lang="en-US" sz="3200" dirty="0" err="1" smtClean="0"/>
              <a:t>Imunoglobulin</a:t>
            </a:r>
            <a:r>
              <a:rPr lang="en-US" sz="3200" dirty="0" smtClean="0"/>
              <a:t> E </a:t>
            </a:r>
            <a:r>
              <a:rPr lang="en-US" sz="3200" dirty="0" err="1" smtClean="0"/>
              <a:t>meningkat</a:t>
            </a:r>
            <a:r>
              <a:rPr lang="en-US" sz="3200" dirty="0" smtClean="0"/>
              <a:t> </a:t>
            </a:r>
            <a:r>
              <a:rPr lang="en-US" sz="3200" dirty="0" err="1" smtClean="0"/>
              <a:t>pada</a:t>
            </a:r>
            <a:r>
              <a:rPr lang="en-US" sz="3200" dirty="0" smtClean="0"/>
              <a:t> 60% </a:t>
            </a:r>
            <a:r>
              <a:rPr lang="en-US" sz="3200" dirty="0" err="1" smtClean="0"/>
              <a:t>penderita</a:t>
            </a:r>
            <a:r>
              <a:rPr lang="en-US" sz="3200" dirty="0" smtClean="0"/>
              <a:t> </a:t>
            </a:r>
          </a:p>
          <a:p>
            <a:pPr lvl="1"/>
            <a:r>
              <a:rPr lang="en-US" sz="3200" dirty="0" smtClean="0"/>
              <a:t>Onset </a:t>
            </a:r>
            <a:r>
              <a:rPr lang="en-US" sz="3200" dirty="0" err="1" smtClean="0"/>
              <a:t>biasanya</a:t>
            </a:r>
            <a:r>
              <a:rPr lang="en-US" sz="3200" dirty="0" smtClean="0"/>
              <a:t> </a:t>
            </a:r>
            <a:r>
              <a:rPr lang="en-US" sz="3200" dirty="0" err="1" smtClean="0"/>
              <a:t>pada</a:t>
            </a:r>
            <a:r>
              <a:rPr lang="en-US" sz="3200" dirty="0" smtClean="0"/>
              <a:t> </a:t>
            </a:r>
            <a:r>
              <a:rPr lang="en-US" sz="3200" dirty="0" err="1" smtClean="0"/>
              <a:t>anak-anak</a:t>
            </a:r>
            <a:r>
              <a:rPr lang="en-US" sz="3200" dirty="0" smtClean="0"/>
              <a:t> </a:t>
            </a:r>
            <a:r>
              <a:rPr lang="en-US" sz="3200" dirty="0" err="1" smtClean="0"/>
              <a:t>dan</a:t>
            </a:r>
            <a:r>
              <a:rPr lang="en-US" sz="3200" dirty="0" smtClean="0"/>
              <a:t> </a:t>
            </a:r>
            <a:r>
              <a:rPr lang="en-US" sz="3200" dirty="0" err="1" smtClean="0"/>
              <a:t>dewasa</a:t>
            </a:r>
            <a:r>
              <a:rPr lang="en-US" sz="3200" dirty="0" smtClean="0"/>
              <a:t> </a:t>
            </a:r>
            <a:r>
              <a:rPr lang="en-US" sz="3200" dirty="0" err="1" smtClean="0"/>
              <a:t>muda</a:t>
            </a:r>
            <a:r>
              <a:rPr lang="en-US" sz="3200" dirty="0" smtClean="0"/>
              <a:t> </a:t>
            </a:r>
          </a:p>
          <a:p>
            <a:pPr lvl="1"/>
            <a:r>
              <a:rPr lang="en-US" sz="3200" dirty="0" err="1" smtClean="0"/>
              <a:t>Asma</a:t>
            </a:r>
            <a:r>
              <a:rPr lang="en-US" sz="3200" dirty="0" smtClean="0"/>
              <a:t> </a:t>
            </a:r>
            <a:r>
              <a:rPr lang="en-US" sz="3200" dirty="0" err="1" smtClean="0"/>
              <a:t>intermitten</a:t>
            </a:r>
            <a:r>
              <a:rPr lang="en-US" sz="3200" dirty="0" smtClean="0"/>
              <a:t> </a:t>
            </a:r>
          </a:p>
          <a:p>
            <a:pPr lvl="1"/>
            <a:r>
              <a:rPr lang="en-US" sz="3200" dirty="0" err="1" smtClean="0"/>
              <a:t>Derajat</a:t>
            </a:r>
            <a:r>
              <a:rPr lang="en-US" sz="3200" dirty="0" smtClean="0"/>
              <a:t> </a:t>
            </a:r>
            <a:r>
              <a:rPr lang="en-US" sz="3200" dirty="0" err="1" smtClean="0"/>
              <a:t>asma</a:t>
            </a:r>
            <a:r>
              <a:rPr lang="en-US" sz="3200" dirty="0" smtClean="0"/>
              <a:t> </a:t>
            </a:r>
            <a:r>
              <a:rPr lang="en-US" sz="3200" dirty="0" err="1" smtClean="0"/>
              <a:t>bervariasi</a:t>
            </a:r>
            <a:r>
              <a:rPr lang="en-US" sz="3200" dirty="0" smtClean="0"/>
              <a:t> </a:t>
            </a:r>
          </a:p>
          <a:p>
            <a:pPr lvl="1"/>
            <a:r>
              <a:rPr lang="en-US" sz="3200" dirty="0" err="1" smtClean="0"/>
              <a:t>Riwayat</a:t>
            </a:r>
            <a:r>
              <a:rPr lang="en-US" sz="3200" dirty="0" smtClean="0"/>
              <a:t> </a:t>
            </a:r>
            <a:r>
              <a:rPr lang="en-US" sz="3200" dirty="0" err="1" smtClean="0"/>
              <a:t>alergi</a:t>
            </a:r>
            <a:r>
              <a:rPr lang="en-US" sz="3200" dirty="0" smtClean="0"/>
              <a:t> </a:t>
            </a:r>
            <a:r>
              <a:rPr lang="en-US" sz="3200" dirty="0" err="1" smtClean="0"/>
              <a:t>keluarga</a:t>
            </a:r>
            <a:r>
              <a:rPr lang="en-US" sz="3200" dirty="0" smtClean="0"/>
              <a:t> </a:t>
            </a:r>
            <a:r>
              <a:rPr lang="en-US" sz="3200" dirty="0" err="1" smtClean="0"/>
              <a:t>positif</a:t>
            </a:r>
            <a:r>
              <a:rPr lang="en-US" sz="3200" dirty="0" smtClean="0"/>
              <a:t> </a:t>
            </a:r>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ASMA INTRINSIK ( NON ALERGIK)</a:t>
            </a:r>
            <a:endParaRPr lang="en-US" dirty="0"/>
          </a:p>
        </p:txBody>
      </p:sp>
      <p:sp>
        <p:nvSpPr>
          <p:cNvPr id="3" name="Content Placeholder 2"/>
          <p:cNvSpPr>
            <a:spLocks noGrp="1"/>
          </p:cNvSpPr>
          <p:nvPr>
            <p:ph sz="quarter" idx="1"/>
          </p:nvPr>
        </p:nvSpPr>
        <p:spPr/>
        <p:txBody>
          <a:bodyPr>
            <a:noAutofit/>
          </a:bodyPr>
          <a:lstStyle/>
          <a:p>
            <a:r>
              <a:rPr lang="en-GB" sz="3200" dirty="0" err="1" smtClean="0"/>
              <a:t>Ditandai</a:t>
            </a:r>
            <a:r>
              <a:rPr lang="en-GB" sz="3200" dirty="0" smtClean="0"/>
              <a:t> </a:t>
            </a:r>
            <a:r>
              <a:rPr lang="en-GB" sz="3200" dirty="0" err="1" smtClean="0"/>
              <a:t>dengan</a:t>
            </a:r>
            <a:r>
              <a:rPr lang="en-GB" sz="3200" dirty="0" smtClean="0"/>
              <a:t> </a:t>
            </a:r>
            <a:r>
              <a:rPr lang="en-GB" sz="3200" dirty="0" err="1" smtClean="0"/>
              <a:t>adanya</a:t>
            </a:r>
            <a:r>
              <a:rPr lang="en-GB" sz="3200" dirty="0" smtClean="0"/>
              <a:t> </a:t>
            </a:r>
            <a:r>
              <a:rPr lang="en-GB" sz="3200" dirty="0" err="1" smtClean="0"/>
              <a:t>reaksi</a:t>
            </a:r>
            <a:r>
              <a:rPr lang="en-GB" sz="3200" dirty="0" smtClean="0"/>
              <a:t> non </a:t>
            </a:r>
            <a:r>
              <a:rPr lang="en-GB" sz="3200" dirty="0" err="1" smtClean="0"/>
              <a:t>alergi</a:t>
            </a:r>
            <a:r>
              <a:rPr lang="en-GB" sz="3200" dirty="0" smtClean="0"/>
              <a:t> yang </a:t>
            </a:r>
            <a:r>
              <a:rPr lang="en-GB" sz="3200" dirty="0" err="1" smtClean="0"/>
              <a:t>bereaksi</a:t>
            </a:r>
            <a:r>
              <a:rPr lang="en-GB" sz="3200" dirty="0" smtClean="0"/>
              <a:t> </a:t>
            </a:r>
            <a:r>
              <a:rPr lang="en-GB" sz="3200" dirty="0" err="1" smtClean="0"/>
              <a:t>terhadap</a:t>
            </a:r>
            <a:r>
              <a:rPr lang="en-GB" sz="3200" dirty="0" smtClean="0"/>
              <a:t> </a:t>
            </a:r>
            <a:r>
              <a:rPr lang="en-GB" sz="3200" dirty="0" err="1" smtClean="0"/>
              <a:t>pencetus</a:t>
            </a:r>
            <a:r>
              <a:rPr lang="en-GB" sz="3200" dirty="0" smtClean="0"/>
              <a:t> yang </a:t>
            </a:r>
            <a:r>
              <a:rPr lang="en-GB" sz="3200" dirty="0" err="1" smtClean="0"/>
              <a:t>tidak</a:t>
            </a:r>
            <a:r>
              <a:rPr lang="en-GB" sz="3200" dirty="0" smtClean="0"/>
              <a:t> </a:t>
            </a:r>
            <a:r>
              <a:rPr lang="en-GB" sz="3200" dirty="0" err="1" smtClean="0"/>
              <a:t>spesifik</a:t>
            </a:r>
            <a:r>
              <a:rPr lang="en-GB" sz="3200" dirty="0" smtClean="0"/>
              <a:t> </a:t>
            </a:r>
            <a:r>
              <a:rPr lang="en-GB" sz="3200" dirty="0" err="1" smtClean="0"/>
              <a:t>atau</a:t>
            </a:r>
            <a:r>
              <a:rPr lang="en-GB" sz="3200" dirty="0" smtClean="0"/>
              <a:t> </a:t>
            </a:r>
            <a:r>
              <a:rPr lang="en-GB" sz="3200" dirty="0" err="1" smtClean="0"/>
              <a:t>tidak</a:t>
            </a:r>
            <a:r>
              <a:rPr lang="en-GB" sz="3200" dirty="0" smtClean="0"/>
              <a:t> </a:t>
            </a:r>
            <a:r>
              <a:rPr lang="en-GB" sz="3200" dirty="0" err="1" smtClean="0"/>
              <a:t>diketahui</a:t>
            </a:r>
            <a:r>
              <a:rPr lang="en-GB" sz="3200" dirty="0" smtClean="0"/>
              <a:t>, </a:t>
            </a:r>
            <a:r>
              <a:rPr lang="en-GB" sz="3200" dirty="0" err="1" smtClean="0"/>
              <a:t>seperti</a:t>
            </a:r>
            <a:r>
              <a:rPr lang="en-GB" sz="3200" dirty="0" smtClean="0"/>
              <a:t> </a:t>
            </a:r>
            <a:r>
              <a:rPr lang="en-GB" sz="3200" dirty="0" err="1" smtClean="0"/>
              <a:t>udara</a:t>
            </a:r>
            <a:r>
              <a:rPr lang="en-GB" sz="3200" dirty="0" smtClean="0"/>
              <a:t> </a:t>
            </a:r>
            <a:r>
              <a:rPr lang="en-GB" sz="3200" dirty="0" err="1" smtClean="0"/>
              <a:t>dingin</a:t>
            </a:r>
            <a:r>
              <a:rPr lang="en-GB" sz="3200" dirty="0" smtClean="0"/>
              <a:t> </a:t>
            </a:r>
            <a:r>
              <a:rPr lang="en-GB" sz="3200" dirty="0" err="1" smtClean="0"/>
              <a:t>atau</a:t>
            </a:r>
            <a:r>
              <a:rPr lang="en-GB" sz="3200" dirty="0" smtClean="0"/>
              <a:t> </a:t>
            </a:r>
            <a:r>
              <a:rPr lang="en-GB" sz="3200" dirty="0" err="1" smtClean="0"/>
              <a:t>bisa</a:t>
            </a:r>
            <a:r>
              <a:rPr lang="en-GB" sz="3200" dirty="0" smtClean="0"/>
              <a:t> </a:t>
            </a:r>
            <a:r>
              <a:rPr lang="en-GB" sz="3200" dirty="0" err="1" smtClean="0"/>
              <a:t>juga</a:t>
            </a:r>
            <a:r>
              <a:rPr lang="en-GB" sz="3200" dirty="0" smtClean="0"/>
              <a:t> </a:t>
            </a:r>
            <a:r>
              <a:rPr lang="en-GB" sz="3200" dirty="0" err="1" smtClean="0"/>
              <a:t>disebabkan</a:t>
            </a:r>
            <a:r>
              <a:rPr lang="en-GB" sz="3200" dirty="0" smtClean="0"/>
              <a:t> </a:t>
            </a:r>
            <a:r>
              <a:rPr lang="en-GB" sz="3200" dirty="0" err="1" smtClean="0"/>
              <a:t>oleh</a:t>
            </a:r>
            <a:r>
              <a:rPr lang="en-GB" sz="3200" dirty="0" smtClean="0"/>
              <a:t> </a:t>
            </a:r>
            <a:r>
              <a:rPr lang="en-GB" sz="3200" dirty="0" err="1" smtClean="0"/>
              <a:t>adanya</a:t>
            </a:r>
            <a:r>
              <a:rPr lang="en-GB" sz="3200" dirty="0" smtClean="0"/>
              <a:t> </a:t>
            </a:r>
            <a:r>
              <a:rPr lang="en-GB" sz="3200" dirty="0" err="1" smtClean="0"/>
              <a:t>infeksi</a:t>
            </a:r>
            <a:r>
              <a:rPr lang="en-GB" sz="3200" dirty="0" smtClean="0"/>
              <a:t> </a:t>
            </a:r>
            <a:r>
              <a:rPr lang="en-GB" sz="3200" dirty="0" err="1" smtClean="0"/>
              <a:t>saluran</a:t>
            </a:r>
            <a:r>
              <a:rPr lang="en-GB" sz="3200" dirty="0" smtClean="0"/>
              <a:t> </a:t>
            </a:r>
            <a:r>
              <a:rPr lang="en-GB" sz="3200" dirty="0" err="1" smtClean="0"/>
              <a:t>pernafasan</a:t>
            </a:r>
            <a:r>
              <a:rPr lang="en-GB" sz="3200" dirty="0" smtClean="0"/>
              <a:t> </a:t>
            </a:r>
            <a:r>
              <a:rPr lang="en-GB" sz="3200" dirty="0" err="1" smtClean="0"/>
              <a:t>dan</a:t>
            </a:r>
            <a:r>
              <a:rPr lang="en-GB" sz="3200" dirty="0" smtClean="0"/>
              <a:t> </a:t>
            </a:r>
            <a:r>
              <a:rPr lang="en-GB" sz="3200" dirty="0" err="1" smtClean="0"/>
              <a:t>emosi</a:t>
            </a:r>
            <a:r>
              <a:rPr lang="en-GB" sz="3200" dirty="0" smtClean="0"/>
              <a:t>.</a:t>
            </a:r>
          </a:p>
          <a:p>
            <a:r>
              <a:rPr lang="en-GB" sz="3200" dirty="0" smtClean="0"/>
              <a:t> </a:t>
            </a:r>
            <a:r>
              <a:rPr lang="en-GB" sz="3200" dirty="0" err="1" smtClean="0"/>
              <a:t>Serangan</a:t>
            </a:r>
            <a:r>
              <a:rPr lang="en-GB" sz="3200" dirty="0" smtClean="0"/>
              <a:t> </a:t>
            </a:r>
            <a:r>
              <a:rPr lang="en-GB" sz="3200" dirty="0" err="1" smtClean="0"/>
              <a:t>asma</a:t>
            </a:r>
            <a:r>
              <a:rPr lang="en-GB" sz="3200" dirty="0" smtClean="0"/>
              <a:t> </a:t>
            </a:r>
            <a:r>
              <a:rPr lang="en-GB" sz="3200" dirty="0" err="1" smtClean="0"/>
              <a:t>ini</a:t>
            </a:r>
            <a:r>
              <a:rPr lang="en-GB" sz="3200" dirty="0" smtClean="0"/>
              <a:t> </a:t>
            </a:r>
            <a:r>
              <a:rPr lang="en-GB" sz="3200" dirty="0" err="1" smtClean="0"/>
              <a:t>menjadi</a:t>
            </a:r>
            <a:r>
              <a:rPr lang="en-GB" sz="3200" dirty="0" smtClean="0"/>
              <a:t> </a:t>
            </a:r>
            <a:r>
              <a:rPr lang="en-GB" sz="3200" dirty="0" err="1" smtClean="0"/>
              <a:t>lebih</a:t>
            </a:r>
            <a:r>
              <a:rPr lang="en-GB" sz="3200" dirty="0" smtClean="0"/>
              <a:t> </a:t>
            </a:r>
            <a:r>
              <a:rPr lang="en-GB" sz="3200" dirty="0" err="1" smtClean="0"/>
              <a:t>berat</a:t>
            </a:r>
            <a:r>
              <a:rPr lang="en-GB" sz="3200" dirty="0" smtClean="0"/>
              <a:t> </a:t>
            </a:r>
            <a:r>
              <a:rPr lang="en-GB" sz="3200" dirty="0" err="1" smtClean="0"/>
              <a:t>dan</a:t>
            </a:r>
            <a:r>
              <a:rPr lang="en-GB" sz="3200" dirty="0" smtClean="0"/>
              <a:t> </a:t>
            </a:r>
            <a:r>
              <a:rPr lang="en-GB" sz="3200" dirty="0" err="1" smtClean="0"/>
              <a:t>sering</a:t>
            </a:r>
            <a:r>
              <a:rPr lang="en-GB" sz="3200" dirty="0" smtClean="0"/>
              <a:t> </a:t>
            </a:r>
            <a:r>
              <a:rPr lang="en-GB" sz="3200" dirty="0" err="1" smtClean="0"/>
              <a:t>sejalan</a:t>
            </a:r>
            <a:r>
              <a:rPr lang="en-GB" sz="3200" dirty="0" smtClean="0"/>
              <a:t> </a:t>
            </a:r>
            <a:r>
              <a:rPr lang="en-GB" sz="3200" dirty="0" err="1" smtClean="0"/>
              <a:t>dengan</a:t>
            </a:r>
            <a:r>
              <a:rPr lang="en-GB" sz="3200" dirty="0" smtClean="0"/>
              <a:t> </a:t>
            </a:r>
            <a:r>
              <a:rPr lang="en-GB" sz="3200" dirty="0" err="1" smtClean="0"/>
              <a:t>berlalunya</a:t>
            </a:r>
            <a:r>
              <a:rPr lang="en-GB" sz="3200" dirty="0" smtClean="0"/>
              <a:t> </a:t>
            </a:r>
            <a:r>
              <a:rPr lang="en-GB" sz="3200" dirty="0" err="1" smtClean="0"/>
              <a:t>waktu</a:t>
            </a:r>
            <a:r>
              <a:rPr lang="en-GB" sz="3200" dirty="0" smtClean="0"/>
              <a:t> </a:t>
            </a:r>
            <a:r>
              <a:rPr lang="en-GB" sz="3200" dirty="0" err="1" smtClean="0"/>
              <a:t>dan</a:t>
            </a:r>
            <a:r>
              <a:rPr lang="en-GB" sz="3200" dirty="0" smtClean="0"/>
              <a:t> </a:t>
            </a:r>
            <a:r>
              <a:rPr lang="en-GB" sz="3200" dirty="0" err="1" smtClean="0"/>
              <a:t>dapat</a:t>
            </a:r>
            <a:r>
              <a:rPr lang="en-GB" sz="3200" dirty="0" smtClean="0"/>
              <a:t> </a:t>
            </a:r>
            <a:r>
              <a:rPr lang="en-GB" sz="3200" dirty="0" err="1" smtClean="0"/>
              <a:t>berkembang</a:t>
            </a:r>
            <a:r>
              <a:rPr lang="en-GB" sz="3200" dirty="0" smtClean="0"/>
              <a:t> </a:t>
            </a:r>
            <a:r>
              <a:rPr lang="en-GB" sz="3200" dirty="0" err="1" smtClean="0"/>
              <a:t>menjadi</a:t>
            </a:r>
            <a:r>
              <a:rPr lang="en-GB" sz="3200" dirty="0" smtClean="0"/>
              <a:t> </a:t>
            </a:r>
            <a:r>
              <a:rPr lang="en-GB" sz="3200" dirty="0" err="1" smtClean="0"/>
              <a:t>bronkhitis</a:t>
            </a:r>
            <a:r>
              <a:rPr lang="en-GB" sz="3200" dirty="0" smtClean="0"/>
              <a:t> </a:t>
            </a:r>
            <a:r>
              <a:rPr lang="en-GB" sz="3200" dirty="0" err="1" smtClean="0"/>
              <a:t>kronik</a:t>
            </a:r>
            <a:r>
              <a:rPr lang="en-GB" sz="3200" dirty="0" smtClean="0"/>
              <a:t> </a:t>
            </a:r>
            <a:r>
              <a:rPr lang="en-GB" sz="3200" dirty="0" err="1" smtClean="0"/>
              <a:t>dan</a:t>
            </a:r>
            <a:r>
              <a:rPr lang="en-GB" sz="3200" dirty="0" smtClean="0"/>
              <a:t> </a:t>
            </a:r>
            <a:r>
              <a:rPr lang="en-GB" sz="3200" dirty="0" err="1" smtClean="0"/>
              <a:t>emfisema</a:t>
            </a:r>
            <a:r>
              <a:rPr lang="en-GB" sz="3200" dirty="0" smtClean="0"/>
              <a:t>. </a:t>
            </a:r>
          </a:p>
          <a:p>
            <a:r>
              <a:rPr lang="en-GB" sz="3200" dirty="0" err="1" smtClean="0"/>
              <a:t>Beberapa</a:t>
            </a:r>
            <a:r>
              <a:rPr lang="en-GB" sz="3200" dirty="0" smtClean="0"/>
              <a:t> </a:t>
            </a:r>
            <a:r>
              <a:rPr lang="en-GB" sz="3200" dirty="0" err="1" smtClean="0"/>
              <a:t>pasien</a:t>
            </a:r>
            <a:r>
              <a:rPr lang="en-GB" sz="3200" dirty="0" smtClean="0"/>
              <a:t> </a:t>
            </a:r>
            <a:r>
              <a:rPr lang="en-GB" sz="3200" dirty="0" err="1" smtClean="0"/>
              <a:t>akan</a:t>
            </a:r>
            <a:r>
              <a:rPr lang="en-GB" sz="3200" dirty="0" smtClean="0"/>
              <a:t> </a:t>
            </a:r>
            <a:r>
              <a:rPr lang="en-GB" sz="3200" dirty="0" err="1" smtClean="0"/>
              <a:t>mengalami</a:t>
            </a:r>
            <a:r>
              <a:rPr lang="en-GB" sz="3200" dirty="0" smtClean="0"/>
              <a:t> </a:t>
            </a:r>
            <a:r>
              <a:rPr lang="en-GB" sz="3200" dirty="0" err="1" smtClean="0"/>
              <a:t>asma</a:t>
            </a:r>
            <a:r>
              <a:rPr lang="en-GB" sz="3200" dirty="0" smtClean="0"/>
              <a:t> </a:t>
            </a:r>
            <a:r>
              <a:rPr lang="en-GB" sz="3200" dirty="0" err="1" smtClean="0"/>
              <a:t>gabungan</a:t>
            </a:r>
            <a:r>
              <a:rPr lang="en-GB" sz="3200" dirty="0" smtClean="0"/>
              <a:t>.</a:t>
            </a: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ASMA GABUNGAN</a:t>
            </a:r>
            <a:endParaRPr lang="en-US" dirty="0"/>
          </a:p>
        </p:txBody>
      </p:sp>
      <p:sp>
        <p:nvSpPr>
          <p:cNvPr id="3" name="Content Placeholder 2"/>
          <p:cNvSpPr>
            <a:spLocks noGrp="1"/>
          </p:cNvSpPr>
          <p:nvPr>
            <p:ph sz="quarter" idx="1"/>
          </p:nvPr>
        </p:nvSpPr>
        <p:spPr/>
        <p:txBody>
          <a:bodyPr>
            <a:normAutofit/>
          </a:bodyPr>
          <a:lstStyle/>
          <a:p>
            <a:r>
              <a:rPr lang="en-GB" sz="3600" dirty="0" err="1" smtClean="0"/>
              <a:t>Bentuk</a:t>
            </a:r>
            <a:r>
              <a:rPr lang="en-GB" sz="3600" dirty="0" smtClean="0"/>
              <a:t> </a:t>
            </a:r>
            <a:r>
              <a:rPr lang="en-GB" sz="3600" dirty="0" err="1" smtClean="0"/>
              <a:t>asma</a:t>
            </a:r>
            <a:r>
              <a:rPr lang="en-GB" sz="3600" dirty="0" smtClean="0"/>
              <a:t> yang paling </a:t>
            </a:r>
            <a:r>
              <a:rPr lang="en-GB" sz="3600" dirty="0" err="1" smtClean="0"/>
              <a:t>umum</a:t>
            </a:r>
            <a:r>
              <a:rPr lang="en-GB" sz="3600" dirty="0" smtClean="0"/>
              <a:t>. </a:t>
            </a:r>
            <a:r>
              <a:rPr lang="en-GB" sz="3600" dirty="0" err="1" smtClean="0"/>
              <a:t>Asma</a:t>
            </a:r>
            <a:r>
              <a:rPr lang="en-GB" sz="3600" dirty="0" smtClean="0"/>
              <a:t> </a:t>
            </a:r>
            <a:r>
              <a:rPr lang="en-GB" sz="3600" dirty="0" err="1" smtClean="0"/>
              <a:t>ini</a:t>
            </a:r>
            <a:r>
              <a:rPr lang="en-GB" sz="3600" dirty="0" smtClean="0"/>
              <a:t> </a:t>
            </a:r>
            <a:r>
              <a:rPr lang="en-GB" sz="3600" dirty="0" err="1" smtClean="0"/>
              <a:t>mempunyai</a:t>
            </a:r>
            <a:r>
              <a:rPr lang="en-GB" sz="3600" dirty="0" smtClean="0"/>
              <a:t> </a:t>
            </a:r>
            <a:r>
              <a:rPr lang="en-GB" sz="3600" dirty="0" err="1" smtClean="0"/>
              <a:t>karakteristik</a:t>
            </a:r>
            <a:r>
              <a:rPr lang="en-GB" sz="3600" dirty="0" smtClean="0"/>
              <a:t> </a:t>
            </a:r>
            <a:r>
              <a:rPr lang="en-GB" sz="3600" dirty="0" err="1" smtClean="0"/>
              <a:t>dari</a:t>
            </a:r>
            <a:r>
              <a:rPr lang="en-GB" sz="3600" dirty="0" smtClean="0"/>
              <a:t> </a:t>
            </a:r>
            <a:r>
              <a:rPr lang="en-GB" sz="3600" dirty="0" err="1" smtClean="0"/>
              <a:t>bentuk</a:t>
            </a:r>
            <a:r>
              <a:rPr lang="en-GB" sz="3600" dirty="0" smtClean="0"/>
              <a:t> </a:t>
            </a:r>
            <a:r>
              <a:rPr lang="en-GB" sz="3600" dirty="0" err="1" smtClean="0"/>
              <a:t>alergik</a:t>
            </a:r>
            <a:r>
              <a:rPr lang="en-GB" sz="3600" dirty="0" smtClean="0"/>
              <a:t> </a:t>
            </a:r>
            <a:r>
              <a:rPr lang="en-GB" sz="3600" dirty="0" err="1" smtClean="0"/>
              <a:t>dan</a:t>
            </a:r>
            <a:r>
              <a:rPr lang="en-GB" sz="3600" dirty="0" smtClean="0"/>
              <a:t> non-</a:t>
            </a:r>
            <a:r>
              <a:rPr lang="en-GB" sz="3600" dirty="0" err="1" smtClean="0"/>
              <a:t>alergik</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Epidemiologi</a:t>
            </a:r>
            <a:endParaRPr lang="en-US" dirty="0"/>
          </a:p>
        </p:txBody>
      </p:sp>
      <p:sp>
        <p:nvSpPr>
          <p:cNvPr id="3" name="Content Placeholder 2"/>
          <p:cNvSpPr>
            <a:spLocks noGrp="1"/>
          </p:cNvSpPr>
          <p:nvPr>
            <p:ph sz="quarter" idx="1"/>
          </p:nvPr>
        </p:nvSpPr>
        <p:spPr/>
        <p:txBody>
          <a:bodyPr>
            <a:normAutofit/>
          </a:bodyPr>
          <a:lstStyle/>
          <a:p>
            <a:r>
              <a:rPr lang="id-ID" sz="3200" dirty="0" smtClean="0"/>
              <a:t>Prevalensi nasional Penyakit Asma adalah 4,0%</a:t>
            </a:r>
            <a:endParaRPr lang="en-US" sz="3200" dirty="0" smtClean="0"/>
          </a:p>
          <a:p>
            <a:r>
              <a:rPr lang="en-US" sz="3200" dirty="0" err="1" smtClean="0"/>
              <a:t>Prevalensi</a:t>
            </a:r>
            <a:r>
              <a:rPr lang="en-US" sz="3200" dirty="0" smtClean="0"/>
              <a:t> :</a:t>
            </a:r>
          </a:p>
          <a:p>
            <a:pPr lvl="1"/>
            <a:r>
              <a:rPr lang="en-US" sz="3200" dirty="0" err="1" smtClean="0"/>
              <a:t>Pada</a:t>
            </a:r>
            <a:r>
              <a:rPr lang="en-US" sz="3200" dirty="0" smtClean="0"/>
              <a:t> </a:t>
            </a:r>
            <a:r>
              <a:rPr lang="en-US" sz="3200" dirty="0" err="1" smtClean="0"/>
              <a:t>golongan</a:t>
            </a:r>
            <a:r>
              <a:rPr lang="en-US" sz="3200" dirty="0" smtClean="0"/>
              <a:t> </a:t>
            </a:r>
            <a:r>
              <a:rPr lang="en-US" sz="3200" dirty="0" err="1" smtClean="0"/>
              <a:t>usia</a:t>
            </a:r>
            <a:r>
              <a:rPr lang="en-US" sz="3200" dirty="0" smtClean="0"/>
              <a:t> </a:t>
            </a:r>
            <a:r>
              <a:rPr lang="en-US" sz="3200" dirty="0" err="1" smtClean="0"/>
              <a:t>dan</a:t>
            </a:r>
            <a:r>
              <a:rPr lang="en-US" sz="3200" dirty="0" smtClean="0"/>
              <a:t> </a:t>
            </a:r>
            <a:r>
              <a:rPr lang="en-US" sz="3200" dirty="0" err="1" smtClean="0"/>
              <a:t>jenis</a:t>
            </a:r>
            <a:r>
              <a:rPr lang="en-US" sz="3200" dirty="0" smtClean="0"/>
              <a:t> </a:t>
            </a:r>
            <a:r>
              <a:rPr lang="en-US" sz="3200" dirty="0" err="1" smtClean="0"/>
              <a:t>kelamin</a:t>
            </a:r>
            <a:r>
              <a:rPr lang="en-US" sz="3200" dirty="0" smtClean="0"/>
              <a:t> </a:t>
            </a:r>
          </a:p>
          <a:p>
            <a:pPr lvl="2"/>
            <a:r>
              <a:rPr lang="en-US" sz="3200" dirty="0" smtClean="0"/>
              <a:t>&lt;5 </a:t>
            </a:r>
            <a:r>
              <a:rPr lang="en-US" sz="3200" dirty="0" err="1" smtClean="0"/>
              <a:t>tahun</a:t>
            </a:r>
            <a:r>
              <a:rPr lang="en-US" sz="3200" dirty="0" smtClean="0"/>
              <a:t> : </a:t>
            </a:r>
            <a:r>
              <a:rPr lang="en-US" sz="3200" dirty="0" err="1" smtClean="0"/>
              <a:t>sering</a:t>
            </a:r>
            <a:r>
              <a:rPr lang="en-US" sz="3200" dirty="0" smtClean="0"/>
              <a:t> </a:t>
            </a:r>
            <a:r>
              <a:rPr lang="en-US" sz="3200" dirty="0" err="1" smtClean="0"/>
              <a:t>pada</a:t>
            </a:r>
            <a:r>
              <a:rPr lang="en-US" sz="3200" dirty="0" smtClean="0"/>
              <a:t> </a:t>
            </a:r>
            <a:r>
              <a:rPr lang="en-US" sz="3200" dirty="0" err="1" smtClean="0"/>
              <a:t>laki-laki</a:t>
            </a:r>
            <a:r>
              <a:rPr lang="en-US" sz="3200" dirty="0" smtClean="0"/>
              <a:t> </a:t>
            </a:r>
          </a:p>
          <a:p>
            <a:pPr lvl="2"/>
            <a:r>
              <a:rPr lang="fi-FI" sz="3200" dirty="0" smtClean="0"/>
              <a:t>5-9 tahun : wanita sama dengan laki-laki </a:t>
            </a:r>
            <a:endParaRPr lang="en-US" sz="3200" dirty="0" smtClean="0"/>
          </a:p>
          <a:p>
            <a:pPr lvl="2"/>
            <a:r>
              <a:rPr lang="fi-FI" sz="3200" dirty="0" smtClean="0"/>
              <a:t>10-60 tahun : wanita lebih besar dari laki-laki </a:t>
            </a:r>
            <a:endParaRPr lang="en-US" sz="3200" dirty="0" smtClean="0"/>
          </a:p>
          <a:p>
            <a:pPr lvl="2"/>
            <a:r>
              <a:rPr lang="en-US" sz="3200" dirty="0" smtClean="0"/>
              <a:t>&gt;60 </a:t>
            </a:r>
            <a:r>
              <a:rPr lang="en-US" sz="3200" dirty="0" err="1" smtClean="0"/>
              <a:t>tahun</a:t>
            </a:r>
            <a:r>
              <a:rPr lang="en-US" sz="3200" dirty="0" smtClean="0"/>
              <a:t> : </a:t>
            </a:r>
            <a:r>
              <a:rPr lang="en-US" sz="3200" dirty="0" err="1" smtClean="0"/>
              <a:t>laki-laki</a:t>
            </a:r>
            <a:r>
              <a:rPr lang="en-US" sz="3200" dirty="0" smtClean="0"/>
              <a:t> &gt; </a:t>
            </a:r>
            <a:r>
              <a:rPr lang="en-US" sz="3200" dirty="0" err="1" smtClean="0"/>
              <a:t>wanita</a:t>
            </a:r>
            <a:r>
              <a:rPr lang="en-US" sz="3200" dirty="0" smtClean="0"/>
              <a:t> </a:t>
            </a:r>
          </a:p>
          <a:p>
            <a:pPr>
              <a:buNone/>
            </a:pP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Etiologi</a:t>
            </a:r>
            <a:r>
              <a:rPr lang="en-US" dirty="0" smtClean="0"/>
              <a:t> </a:t>
            </a:r>
            <a:r>
              <a:rPr lang="en-US" dirty="0" err="1" smtClean="0"/>
              <a:t>Asma</a:t>
            </a:r>
            <a:r>
              <a:rPr lang="en-US" dirty="0" smtClean="0"/>
              <a:t> </a:t>
            </a:r>
            <a:r>
              <a:rPr lang="en-US" dirty="0" err="1" smtClean="0"/>
              <a:t>Bronkiale</a:t>
            </a:r>
            <a:endParaRPr lang="en-US" dirty="0"/>
          </a:p>
        </p:txBody>
      </p:sp>
      <p:sp>
        <p:nvSpPr>
          <p:cNvPr id="3" name="Content Placeholder 2"/>
          <p:cNvSpPr>
            <a:spLocks noGrp="1"/>
          </p:cNvSpPr>
          <p:nvPr>
            <p:ph sz="quarter" idx="1"/>
          </p:nvPr>
        </p:nvSpPr>
        <p:spPr/>
        <p:txBody>
          <a:bodyPr>
            <a:noAutofit/>
          </a:bodyPr>
          <a:lstStyle/>
          <a:p>
            <a:pPr>
              <a:buNone/>
            </a:pPr>
            <a:r>
              <a:rPr lang="id-ID" sz="3000" dirty="0" smtClean="0"/>
              <a:t>a</a:t>
            </a:r>
            <a:r>
              <a:rPr lang="id-ID" sz="3600" b="1" dirty="0" smtClean="0"/>
              <a:t>. Faktor predisposisi</a:t>
            </a:r>
            <a:endParaRPr lang="en-US" sz="3600" b="1" dirty="0" smtClean="0"/>
          </a:p>
          <a:p>
            <a:pPr>
              <a:buNone/>
            </a:pPr>
            <a:r>
              <a:rPr lang="id-ID" sz="3000" dirty="0" smtClean="0"/>
              <a:t>• </a:t>
            </a:r>
            <a:r>
              <a:rPr lang="id-ID" sz="3000" b="1" dirty="0" smtClean="0"/>
              <a:t>Genetik</a:t>
            </a:r>
            <a:endParaRPr lang="en-US" sz="3000" dirty="0" smtClean="0"/>
          </a:p>
          <a:p>
            <a:r>
              <a:rPr lang="id-ID" sz="3000" dirty="0" smtClean="0"/>
              <a:t>Dimana yang diturunkan adalah bakat alerginya. </a:t>
            </a:r>
            <a:endParaRPr lang="en-US" sz="3000" dirty="0" smtClean="0"/>
          </a:p>
          <a:p>
            <a:r>
              <a:rPr lang="id-ID" sz="3000" dirty="0" smtClean="0"/>
              <a:t>Penderita dengan penyakit alergi biasanya mempunyai keluarga dekat juga menderita penyakit alergi. Karena adanya bakat alergi ini, penderita sangat mudah terkena penyakit asma bronkhial jika terpapar dengan faktor pencetus.</a:t>
            </a:r>
            <a:endParaRPr lang="en-US" sz="3000" dirty="0" smtClean="0"/>
          </a:p>
          <a:p>
            <a:r>
              <a:rPr lang="id-ID" sz="3000" dirty="0" smtClean="0"/>
              <a:t> Selain itu hipersentifisitas saluran pernafasannya juga bisa diturunkan.</a:t>
            </a:r>
            <a:endParaRPr lang="en-US" sz="3000" dirty="0" smtClean="0"/>
          </a:p>
          <a:p>
            <a:endParaRPr lang="en-US" sz="3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TotalTime>
  <Words>819</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EPIDEMIOLOGI ASMA BRONKIALE</vt:lpstr>
      <vt:lpstr>DEFINISI</vt:lpstr>
      <vt:lpstr>KLASIFIKASI ASMA</vt:lpstr>
      <vt:lpstr>ASMA EKSTRINSIK (ALERGIK)</vt:lpstr>
      <vt:lpstr>Karakteristik Asma ekstrinsik </vt:lpstr>
      <vt:lpstr>ASMA INTRINSIK ( NON ALERGIK)</vt:lpstr>
      <vt:lpstr>ASMA GABUNGAN</vt:lpstr>
      <vt:lpstr>Epidemiologi</vt:lpstr>
      <vt:lpstr>Etiologi Asma Bronkiale</vt:lpstr>
      <vt:lpstr>Etiologi Asma Bronkiale</vt:lpstr>
      <vt:lpstr>Lanjutan faktor presipitasi</vt:lpstr>
      <vt:lpstr>PATOGENESIS</vt:lpstr>
      <vt:lpstr>MANIFESTASI KLINIK</vt:lpstr>
      <vt:lpstr>Gejala klasik dari asma bronkial</vt:lpstr>
      <vt:lpstr>PowerPoint Presentation</vt:lpstr>
      <vt:lpstr>Prinsip umum pengobatan asma bronchial adalah :</vt:lpstr>
      <vt:lpstr>Pengobatan Asma :</vt:lpstr>
      <vt:lpstr>Remisi</vt:lpstr>
      <vt:lpstr>Remisi</vt:lpstr>
      <vt:lpstr>Relaps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 ASMA BRONKIALE</dc:title>
  <dc:creator>dr. Kurnia Dwi Zaini</dc:creator>
  <cp:lastModifiedBy>Lenovo 2013</cp:lastModifiedBy>
  <cp:revision>4</cp:revision>
  <dcterms:created xsi:type="dcterms:W3CDTF">2013-09-15T21:30:30Z</dcterms:created>
  <dcterms:modified xsi:type="dcterms:W3CDTF">2013-09-26T11:12:39Z</dcterms:modified>
</cp:coreProperties>
</file>