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71" r:id="rId3"/>
    <p:sldId id="257" r:id="rId4"/>
    <p:sldId id="258" r:id="rId5"/>
    <p:sldId id="259" r:id="rId6"/>
    <p:sldId id="270" r:id="rId7"/>
    <p:sldId id="265" r:id="rId8"/>
    <p:sldId id="267" r:id="rId9"/>
    <p:sldId id="269" r:id="rId10"/>
    <p:sldId id="260" r:id="rId11"/>
    <p:sldId id="261" r:id="rId12"/>
    <p:sldId id="263" r:id="rId13"/>
    <p:sldId id="262" r:id="rId14"/>
    <p:sldId id="264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0B0AD-F261-44AB-8FF1-88DD48485B04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39CC9-D24F-4E1E-8EEE-146BD4C59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C7B7-705E-464E-AB08-A9705C2485B2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FD6-F7C4-40CA-9D9B-A86407B350BF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5302-A894-4054-BEEF-D1EFA0195FDA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BFFF-AF6E-4BC8-A340-C81F6119BB93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33B3-D2D2-4443-9E15-DC0388E2CA8C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736C-9DEE-4851-8C2D-C998F36BA26D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E567-A738-42FD-9835-32B60F3E57EF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3C17-CE34-40FB-A358-85BE47D3BCB6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B31D-0AD1-430B-8FD6-C1272D2CA731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03C1-4779-4F43-841D-9FD9895BC6DD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4A8A-E2FD-49D2-9BFE-CC820FA4909A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8EF3B-EEE7-4457-BAE4-F9A1FC447C70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462CE-5BB6-432A-AFA5-CE976E57C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29198"/>
            <a:ext cx="9144000" cy="1714512"/>
          </a:xfrm>
        </p:spPr>
        <p:txBody>
          <a:bodyPr>
            <a:noAutofit/>
          </a:bodyPr>
          <a:lstStyle/>
          <a:p>
            <a:pPr algn="ctr"/>
            <a:r>
              <a:rPr lang="id-ID" sz="2400" dirty="0" smtClean="0"/>
              <a:t>DR.Dr. Endang Isbandiati Soediono, MS, SpFK</a:t>
            </a:r>
          </a:p>
          <a:p>
            <a:pPr algn="ctr"/>
            <a:r>
              <a:rPr lang="id-ID" sz="2000" dirty="0" smtClean="0"/>
              <a:t>Dept.Pharmacology&amp;Therapy,MedicalFaculty,AirlanggaUniversity</a:t>
            </a:r>
          </a:p>
          <a:p>
            <a:pPr algn="ctr"/>
            <a:r>
              <a:rPr lang="id-ID" sz="2000" dirty="0" smtClean="0"/>
              <a:t>Dept.Clinical Pharmacology,Dr.Soetomo-Teaching Hosptal,</a:t>
            </a:r>
          </a:p>
          <a:p>
            <a:pPr algn="ctr"/>
            <a:r>
              <a:rPr lang="id-ID" sz="2000" dirty="0" smtClean="0"/>
              <a:t>SURABAYA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5D16-08F1-4C71-97A4-B106BFF964C9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4282" y="571480"/>
            <a:ext cx="8501122" cy="400052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5365" y="1071546"/>
            <a:ext cx="8185725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d-ID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SOCIAL PHARMACOLOGY</a:t>
            </a:r>
          </a:p>
          <a:p>
            <a:pPr algn="ctr"/>
            <a:r>
              <a:rPr lang="id-ID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SOCIOPHARMACOLOGY</a:t>
            </a:r>
            <a:endParaRPr lang="en-U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4000" dirty="0" smtClean="0"/>
              <a:t>“ drug development is an ongoing process ; it does not stop because a drug is registered ; information about a drug is never complete “</a:t>
            </a:r>
          </a:p>
          <a:p>
            <a:pPr>
              <a:buNone/>
            </a:pPr>
            <a:r>
              <a:rPr lang="id-ID" sz="4000" dirty="0" smtClean="0"/>
              <a:t>                                      </a:t>
            </a:r>
            <a:r>
              <a:rPr lang="id-ID" sz="3600" dirty="0" smtClean="0"/>
              <a:t>Lasagna , 1980</a:t>
            </a:r>
          </a:p>
          <a:p>
            <a:pPr>
              <a:buNone/>
            </a:pPr>
            <a:endParaRPr lang="id-ID" sz="3600" dirty="0" smtClean="0"/>
          </a:p>
          <a:p>
            <a:pPr>
              <a:buNone/>
            </a:pPr>
            <a:endParaRPr lang="id-ID" sz="36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7D4E-E7EE-44E8-A0C6-38B33F9A1F7B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urved Right Arrow 3"/>
          <p:cNvSpPr/>
          <p:nvPr/>
        </p:nvSpPr>
        <p:spPr>
          <a:xfrm rot="4226796">
            <a:off x="3715981" y="2781157"/>
            <a:ext cx="783579" cy="1768817"/>
          </a:xfrm>
          <a:prstGeom prst="curvedRightArrow">
            <a:avLst>
              <a:gd name="adj1" fmla="val 25000"/>
              <a:gd name="adj2" fmla="val 53717"/>
              <a:gd name="adj3" fmla="val 25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42910" y="4286256"/>
            <a:ext cx="7786742" cy="228601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" name="Rectangle 8"/>
          <p:cNvSpPr/>
          <p:nvPr/>
        </p:nvSpPr>
        <p:spPr>
          <a:xfrm>
            <a:off x="928662" y="4429132"/>
            <a:ext cx="706883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Medicine is </a:t>
            </a:r>
          </a:p>
          <a:p>
            <a:pPr algn="ctr"/>
            <a:r>
              <a:rPr lang="id-ID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 life long learning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  <p:bldP spid="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l"/>
            <a:r>
              <a:rPr lang="id-ID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Social Pharmacology </a:t>
            </a:r>
            <a:r>
              <a:rPr lang="id-ID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(continued)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214974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Pts.    ~  DRUG PRODUCT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. HEATH CARE PROFESIONAL</a:t>
            </a:r>
          </a:p>
          <a:p>
            <a:pPr>
              <a:buNone/>
            </a:pPr>
            <a:r>
              <a:rPr lang="id-ID" dirty="0" smtClean="0"/>
              <a:t>   . HEALTH ADMINISTRATION</a:t>
            </a:r>
          </a:p>
          <a:p>
            <a:pPr>
              <a:buNone/>
            </a:pPr>
            <a:r>
              <a:rPr lang="id-ID" dirty="0" smtClean="0"/>
              <a:t>     . PHARMACEUTICAL INDUSTRY</a:t>
            </a:r>
          </a:p>
          <a:p>
            <a:pPr>
              <a:buNone/>
            </a:pPr>
            <a:r>
              <a:rPr lang="id-ID" dirty="0" smtClean="0"/>
              <a:t>        . SOCIETY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15D2-CCF1-4332-90F5-5BD270544463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Left-Right Arrow 3"/>
          <p:cNvSpPr/>
          <p:nvPr/>
        </p:nvSpPr>
        <p:spPr>
          <a:xfrm rot="5400000">
            <a:off x="2634604" y="2294562"/>
            <a:ext cx="1216152" cy="484632"/>
          </a:xfrm>
          <a:prstGeom prst="left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08A8-B64B-4224-9CF0-97A77693C364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0"/>
            <a:ext cx="6929486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Social Pharmacology in Focus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643470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id-ID" sz="3200" dirty="0" smtClean="0"/>
              <a:t> Rational Drug Therapy</a:t>
            </a:r>
          </a:p>
          <a:p>
            <a:pPr>
              <a:buBlip>
                <a:blip r:embed="rId2"/>
              </a:buBlip>
            </a:pPr>
            <a:r>
              <a:rPr lang="id-ID" sz="3200" dirty="0" smtClean="0"/>
              <a:t> Contraception</a:t>
            </a:r>
          </a:p>
          <a:p>
            <a:pPr>
              <a:buBlip>
                <a:blip r:embed="rId2"/>
              </a:buBlip>
            </a:pPr>
            <a:r>
              <a:rPr lang="id-ID" sz="3200" dirty="0" smtClean="0"/>
              <a:t> Immunopharmacology</a:t>
            </a:r>
          </a:p>
          <a:p>
            <a:pPr>
              <a:buBlip>
                <a:blip r:embed="rId2"/>
              </a:buBlip>
            </a:pPr>
            <a:r>
              <a:rPr lang="id-ID" sz="3200" dirty="0" smtClean="0"/>
              <a:t> Antibiotics</a:t>
            </a:r>
          </a:p>
          <a:p>
            <a:pPr>
              <a:buBlip>
                <a:blip r:embed="rId2"/>
              </a:buBlip>
            </a:pPr>
            <a:r>
              <a:rPr lang="id-ID" sz="3200" dirty="0" smtClean="0"/>
              <a:t> Psychoactive</a:t>
            </a:r>
          </a:p>
          <a:p>
            <a:pPr>
              <a:buBlip>
                <a:blip r:embed="rId2"/>
              </a:buBlip>
            </a:pPr>
            <a:r>
              <a:rPr lang="id-ID" sz="3200" dirty="0" smtClean="0"/>
              <a:t> Traditional Medicine</a:t>
            </a:r>
          </a:p>
          <a:p>
            <a:pPr>
              <a:buBlip>
                <a:blip r:embed="rId2"/>
              </a:buBlip>
            </a:pPr>
            <a:r>
              <a:rPr lang="id-ID" sz="3200" dirty="0" smtClean="0"/>
              <a:t> Drug Management</a:t>
            </a:r>
          </a:p>
          <a:p>
            <a:pPr>
              <a:buBlip>
                <a:blip r:embed="rId2"/>
              </a:buBlip>
            </a:pPr>
            <a:r>
              <a:rPr lang="id-ID" sz="3200" dirty="0" smtClean="0"/>
              <a:t> Pharmacoeconomy</a:t>
            </a:r>
          </a:p>
          <a:p>
            <a:pPr>
              <a:buBlip>
                <a:blip r:embed="rId2"/>
              </a:buBlip>
            </a:pPr>
            <a:endParaRPr lang="id-ID" sz="3200" dirty="0" smtClean="0"/>
          </a:p>
          <a:p>
            <a:pPr>
              <a:buBlip>
                <a:blip r:embed="rId2"/>
              </a:buBlip>
            </a:pP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BD50-BB7A-47E7-BC3E-80905E455D1E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3212-0EFE-4D56-9EBC-6F066E55C2DE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614" y="0"/>
            <a:ext cx="83731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My Documents\My Pictures\pricklypearflowe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8286807" cy="6500834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716B-D960-4A9C-BC60-47E5D7F5649F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71604" y="5286388"/>
            <a:ext cx="65722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9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Social Pharmacology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d-ID" sz="3200" dirty="0" smtClean="0"/>
              <a:t>A broad collection of disciplines pertaining to evaluating </a:t>
            </a:r>
          </a:p>
          <a:p>
            <a:pPr>
              <a:buNone/>
            </a:pPr>
            <a:endParaRPr lang="id-ID" sz="3200" dirty="0" smtClean="0"/>
          </a:p>
          <a:p>
            <a:pPr>
              <a:buNone/>
            </a:pPr>
            <a:endParaRPr lang="id-ID" sz="3200" dirty="0" smtClean="0"/>
          </a:p>
          <a:p>
            <a:pPr>
              <a:buNone/>
            </a:pPr>
            <a:r>
              <a:rPr lang="id-ID" sz="3200" dirty="0" smtClean="0"/>
              <a:t>the efficacy, safety, effectiveness, compliance, self-medication, and consumption of economic resources associated with the use of pharmaceutical products.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5872-06FE-4626-AB56-502E1F1B2F7F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urved Left Arrow 7"/>
          <p:cNvSpPr/>
          <p:nvPr/>
        </p:nvSpPr>
        <p:spPr>
          <a:xfrm rot="18200335">
            <a:off x="3883073" y="2328373"/>
            <a:ext cx="930453" cy="1466692"/>
          </a:xfrm>
          <a:prstGeom prst="curved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SOCIAL PHARMACOLOGY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2800" dirty="0" smtClean="0"/>
              <a:t>Is the study of </a:t>
            </a:r>
            <a:r>
              <a:rPr lang="id-ID" sz="2800" i="1" dirty="0" smtClean="0"/>
              <a:t>drug product use </a:t>
            </a:r>
            <a:r>
              <a:rPr lang="id-ID" sz="2800" dirty="0" smtClean="0"/>
              <a:t>in a modern society and of understanding </a:t>
            </a:r>
            <a:r>
              <a:rPr lang="id-ID" sz="3200" i="1" dirty="0" smtClean="0"/>
              <a:t>how society  actually uses medicines.</a:t>
            </a:r>
          </a:p>
          <a:p>
            <a:pPr>
              <a:buNone/>
            </a:pPr>
            <a:endParaRPr lang="id-ID" sz="2800" dirty="0" smtClean="0"/>
          </a:p>
          <a:p>
            <a:pPr>
              <a:buNone/>
            </a:pPr>
            <a:r>
              <a:rPr lang="id-ID" sz="3200" dirty="0" smtClean="0"/>
              <a:t>A new approach to drugs in the postmarketing period :</a:t>
            </a:r>
          </a:p>
          <a:p>
            <a:pPr>
              <a:buNone/>
            </a:pPr>
            <a:r>
              <a:rPr lang="id-ID" sz="2800" dirty="0" smtClean="0"/>
              <a:t>. Research (clinical and social) in to the “real life” of drug in the community and</a:t>
            </a:r>
          </a:p>
          <a:p>
            <a:pPr>
              <a:buNone/>
            </a:pPr>
            <a:r>
              <a:rPr lang="id-ID" sz="2800" dirty="0" smtClean="0"/>
              <a:t>. Its consequenses for society, the goverment health authorities, health care services and drug manufactures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C2F0-D8F7-4680-8F29-991ABE648377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urved Right Arrow 3"/>
          <p:cNvSpPr/>
          <p:nvPr/>
        </p:nvSpPr>
        <p:spPr>
          <a:xfrm rot="4385632">
            <a:off x="3066014" y="1787854"/>
            <a:ext cx="647950" cy="1473106"/>
          </a:xfrm>
          <a:prstGeom prst="curv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85884"/>
          </a:xfrm>
        </p:spPr>
        <p:txBody>
          <a:bodyPr>
            <a:noAutofit/>
          </a:bodyPr>
          <a:lstStyle/>
          <a:p>
            <a:r>
              <a:rPr lang="id-ID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Social pharmacology encourages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643578"/>
          </a:xfrm>
        </p:spPr>
        <p:txBody>
          <a:bodyPr>
            <a:noAutofit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Pharmacological research into the real life use of medicinal products and thus, guides individualized treatment of pts. and the development of new drugs.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It </a:t>
            </a:r>
            <a:r>
              <a:rPr lang="id-ID" dirty="0" smtClean="0"/>
              <a:t>provides the conceptual framework to gain value-added knowledge about drugs, and for risk/benefit assesment of marketed drug products.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AAC1-39FB-4731-A31E-9DB1F52392CC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Notched Right Arrow 7"/>
          <p:cNvSpPr/>
          <p:nvPr/>
        </p:nvSpPr>
        <p:spPr>
          <a:xfrm rot="5400000">
            <a:off x="3896484" y="3890202"/>
            <a:ext cx="978408" cy="484632"/>
          </a:xfrm>
          <a:prstGeom prst="notch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00132"/>
          </a:xfrm>
        </p:spPr>
        <p:txBody>
          <a:bodyPr/>
          <a:lstStyle/>
          <a:p>
            <a:r>
              <a:rPr lang="id-ID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POSTMARKETING SETTING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Pts.  should be aware that even though a medicinal  product is registered as “safe and effective” by authorithies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Pts. may have false ideas on how to stay healthy and believe that medication is a good thing in it self without limitation.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C5B0-1C23-4C94-ABDF-72958736E2CB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00166" y="2428868"/>
            <a:ext cx="5857916" cy="21431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00232" y="2571744"/>
            <a:ext cx="47518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 Drug is</a:t>
            </a:r>
          </a:p>
          <a:p>
            <a:pPr algn="ctr"/>
            <a:r>
              <a:rPr lang="id-ID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Completely Safe or </a:t>
            </a:r>
          </a:p>
          <a:p>
            <a:pPr algn="ctr"/>
            <a:r>
              <a:rPr lang="id-ID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Always Effective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algn="l"/>
            <a:r>
              <a:rPr lang="id-ID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Postmarketting setting (continued)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858280" cy="5500726"/>
          </a:xfrm>
        </p:spPr>
        <p:txBody>
          <a:bodyPr>
            <a:normAutofit fontScale="85000" lnSpcReduction="10000"/>
          </a:bodyPr>
          <a:lstStyle/>
          <a:p>
            <a:r>
              <a:rPr lang="id-ID" dirty="0" smtClean="0"/>
              <a:t>A pharmaceutical product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        Broad spectrum people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A patient who takes a medicinal product</a:t>
            </a:r>
          </a:p>
          <a:p>
            <a:pPr>
              <a:buNone/>
            </a:pPr>
            <a:r>
              <a:rPr lang="id-ID" dirty="0" smtClean="0"/>
              <a:t> </a:t>
            </a:r>
          </a:p>
          <a:p>
            <a:pPr>
              <a:buNone/>
            </a:pPr>
            <a:r>
              <a:rPr lang="id-ID" dirty="0" smtClean="0"/>
              <a:t>           Not have the “mean” response as in the clinical trial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Established regulations, prescribing&amp;dispensing correct</a:t>
            </a:r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           The great contrast between ideal clinical research  condition and those found after marketing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50B6-27AE-47B5-A6FA-16188ED6F3F9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urved Right Arrow 6"/>
          <p:cNvSpPr/>
          <p:nvPr/>
        </p:nvSpPr>
        <p:spPr>
          <a:xfrm>
            <a:off x="642910" y="1428736"/>
            <a:ext cx="588644" cy="642942"/>
          </a:xfrm>
          <a:prstGeom prst="curv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714348" y="3071810"/>
            <a:ext cx="588644" cy="642942"/>
          </a:xfrm>
          <a:prstGeom prst="curv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714348" y="4929198"/>
            <a:ext cx="588644" cy="642942"/>
          </a:xfrm>
          <a:prstGeom prst="curv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66E3-548E-4301-B4B6-7939BA06D2AB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1719" t="23438" r="8447" b="10156"/>
          <a:stretch>
            <a:fillRect/>
          </a:stretch>
        </p:blipFill>
        <p:spPr bwMode="auto">
          <a:xfrm>
            <a:off x="-16834" y="500042"/>
            <a:ext cx="9160834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2D9-F701-4795-946D-F169BC629607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20508" t="11719" r="30420" b="53100"/>
          <a:stretch>
            <a:fillRect/>
          </a:stretch>
        </p:blipFill>
        <p:spPr bwMode="auto">
          <a:xfrm>
            <a:off x="0" y="0"/>
            <a:ext cx="9144000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E899A-F486-4DA9-9AFD-836ADAD1F043}" type="datetime1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FKMSocPhaEIS09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62CE-5BB6-432A-AFA5-CE976E57C25C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9144000" cy="6968840"/>
            <a:chOff x="0" y="0"/>
            <a:chExt cx="9144000" cy="696884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/>
            <a:srcRect l="20508" t="11719" r="30420" b="53100"/>
            <a:stretch>
              <a:fillRect/>
            </a:stretch>
          </p:blipFill>
          <p:spPr bwMode="auto">
            <a:xfrm>
              <a:off x="0" y="0"/>
              <a:ext cx="9144000" cy="4916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/>
            <a:srcRect l="20508" t="46100" r="30420" b="13086"/>
            <a:stretch>
              <a:fillRect/>
            </a:stretch>
          </p:blipFill>
          <p:spPr bwMode="auto">
            <a:xfrm>
              <a:off x="0" y="1264981"/>
              <a:ext cx="9144000" cy="5703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</TotalTime>
  <Words>412</Words>
  <Application>Microsoft Office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Social Pharmacology</vt:lpstr>
      <vt:lpstr>SOCIAL PHARMACOLOGY</vt:lpstr>
      <vt:lpstr>Social pharmacology encourages</vt:lpstr>
      <vt:lpstr>POSTMARKETING SETTING</vt:lpstr>
      <vt:lpstr>Postmarketting setting (continued)</vt:lpstr>
      <vt:lpstr>Slide 7</vt:lpstr>
      <vt:lpstr>Slide 8</vt:lpstr>
      <vt:lpstr>Slide 9</vt:lpstr>
      <vt:lpstr>Slide 10</vt:lpstr>
      <vt:lpstr>Social Pharmacology (continued)</vt:lpstr>
      <vt:lpstr>Slide 12</vt:lpstr>
      <vt:lpstr>Social Pharmacology in Focus</vt:lpstr>
      <vt:lpstr>Slide 14</vt:lpstr>
      <vt:lpstr>Slide 15</vt:lpstr>
    </vt:vector>
  </TitlesOfParts>
  <Company>Windows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PHARMACOLOGY</dc:title>
  <dc:creator>Microsoft</dc:creator>
  <cp:lastModifiedBy>INTEL</cp:lastModifiedBy>
  <cp:revision>44</cp:revision>
  <dcterms:created xsi:type="dcterms:W3CDTF">2008-08-31T14:54:06Z</dcterms:created>
  <dcterms:modified xsi:type="dcterms:W3CDTF">2012-09-13T09:37:18Z</dcterms:modified>
</cp:coreProperties>
</file>