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73" r:id="rId9"/>
    <p:sldId id="274" r:id="rId10"/>
    <p:sldId id="275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05685-7143-4142-BCDD-C8F61E1076B5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ED181-588D-4B02-90A1-CA80EF8BA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397D23-8BEF-4E26-B540-B8C14C604401}" type="datetimeFigureOut">
              <a:rPr lang="en-US" smtClean="0"/>
              <a:pPr/>
              <a:t>9/13/2012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5A5CB-4D8D-42AF-B726-E0CD9EF577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4B38-2FA7-4015-92A2-EF2A244861E4}" type="datetime1">
              <a:rPr lang="en-US" smtClean="0"/>
              <a:t>9/13/2012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FKMUNAIRSocPhaPhaEcoEIS12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BF3B-D8AD-4D4B-89A0-2402A921B2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E9C2-32BA-4373-8DF9-8CDECAE760B2}" type="datetime1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FKMUNAIRSocPhaPhaEcoEIS12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BF3B-D8AD-4D4B-89A0-2402A921B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E629D-C174-4EA8-BCE6-CD34432581D6}" type="datetime1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FKMUNAIRSocPhaPhaEcoEIS12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BF3B-D8AD-4D4B-89A0-2402A921B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64AD1-CE5C-4BBE-BF39-41DEB65A126D}" type="datetime1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FKMUNAIRSocPhaPhaEcoEIS12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BF3B-D8AD-4D4B-89A0-2402A921B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26DE-4FE0-4C6B-97EB-92451C9B0558}" type="datetime1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FKMUNAIRSocPhaPhaEcoEIS12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8A0BF3B-D8AD-4D4B-89A0-2402A921B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BB661-A8B7-4236-9DCB-2CEBA557B8F0}" type="datetime1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FKMUNAIRSocPhaPhaEcoEIS12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BF3B-D8AD-4D4B-89A0-2402A921B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3C63-E6E2-4A9E-AD09-4FBBE0C77EE9}" type="datetime1">
              <a:rPr lang="en-US" smtClean="0"/>
              <a:t>9/13/2012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FKMUNAIRSocPhaPhaEcoEIS12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BF3B-D8AD-4D4B-89A0-2402A921B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72A2-38C0-4D7E-B601-49449174C299}" type="datetime1">
              <a:rPr lang="en-US" smtClean="0"/>
              <a:t>9/13/2012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FKMUNAIRSocPhaPhaEcoEIS12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BF3B-D8AD-4D4B-89A0-2402A921B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04403-F9C8-4411-8487-178CAEED1E5A}" type="datetime1">
              <a:rPr lang="en-US" smtClean="0"/>
              <a:t>9/13/2012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FKMUNAIRSocPhaPhaEcoEIS12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BF3B-D8AD-4D4B-89A0-2402A921B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0B1A-78DE-4C94-A877-23C05455EB09}" type="datetime1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FKMUNAIRSocPhaPhaEcoEIS12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BF3B-D8AD-4D4B-89A0-2402A921B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7946-081A-47BF-9C70-11EB92610E1F}" type="datetime1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FKMUNAIRSocPhaPhaEcoEIS12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BF3B-D8AD-4D4B-89A0-2402A921B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6486B8A-4546-4EBF-9562-D4592B7B68DC}" type="datetime1">
              <a:rPr lang="en-US" smtClean="0"/>
              <a:t>9/13/2012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FKMUNAIRSocPhaPhaEcoEIS12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8A0BF3B-D8AD-4D4B-89A0-2402A921B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714356"/>
            <a:ext cx="8501122" cy="1928827"/>
          </a:xfrm>
        </p:spPr>
        <p:txBody>
          <a:bodyPr>
            <a:noAutofit/>
          </a:bodyPr>
          <a:lstStyle/>
          <a:p>
            <a:r>
              <a:rPr lang="id-ID" sz="5400" dirty="0" smtClean="0"/>
              <a:t>PharmacoeconomiCS</a:t>
            </a:r>
            <a:br>
              <a:rPr lang="id-ID" sz="5400" dirty="0" smtClean="0"/>
            </a:br>
            <a:r>
              <a:rPr lang="id-ID" sz="4000" dirty="0" smtClean="0"/>
              <a:t>Social Pharmacology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286256"/>
            <a:ext cx="9144000" cy="1857388"/>
          </a:xfrm>
        </p:spPr>
        <p:txBody>
          <a:bodyPr>
            <a:noAutofit/>
          </a:bodyPr>
          <a:lstStyle/>
          <a:p>
            <a:r>
              <a:rPr lang="id-ID" sz="2400" dirty="0" smtClean="0"/>
              <a:t>DR.Dr. Endang Isbandiati Soediono, MS, SpFK</a:t>
            </a:r>
          </a:p>
          <a:p>
            <a:r>
              <a:rPr lang="id-ID" sz="2000" dirty="0" smtClean="0"/>
              <a:t>Dept.Pharmacology&amp;Therapy,MedicalFaculty,AirlanggaUniversity</a:t>
            </a:r>
          </a:p>
          <a:p>
            <a:r>
              <a:rPr lang="id-ID" sz="2000" dirty="0" smtClean="0"/>
              <a:t>Dept.Clinical Pharmacology,Dr.Soetomo-Teaching Hospital,</a:t>
            </a:r>
          </a:p>
          <a:p>
            <a:r>
              <a:rPr lang="id-ID" sz="2000" dirty="0" smtClean="0"/>
              <a:t>SURABAYA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BF3B-D8AD-4D4B-89A0-2402A921B2F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FKMUNAIRSocPhaPhaEcoEIS12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800" dirty="0" smtClean="0"/>
              <a:t>Manfaat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3200" dirty="0" smtClean="0"/>
              <a:t>. Membandingkan penggunaan obat-obat untuk treatment dalam kondisis yang serupa.</a:t>
            </a:r>
          </a:p>
          <a:p>
            <a:pPr>
              <a:buNone/>
            </a:pPr>
            <a:endParaRPr lang="id-ID" sz="3200" dirty="0" smtClean="0"/>
          </a:p>
          <a:p>
            <a:pPr>
              <a:buNone/>
            </a:pPr>
            <a:r>
              <a:rPr lang="id-ID" sz="3200" dirty="0" smtClean="0"/>
              <a:t>. Membandingkan treatment yang berbeda dalam kondisi yang berbeda (untuk menentukan treatment  dan kondisi sebagai sumber alokasi)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FKMUNAIRSocPhaPhaEcoEIS12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BF3B-D8AD-4D4B-89A0-2402A921B2F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sz="4400" dirty="0" smtClean="0"/>
              <a:t>Farmako Ekonomi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85860"/>
            <a:ext cx="8858280" cy="5023500"/>
          </a:xfrm>
        </p:spPr>
        <p:txBody>
          <a:bodyPr/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sz="3600" dirty="0" smtClean="0"/>
              <a:t>Mengendalikan Biaya </a:t>
            </a:r>
          </a:p>
          <a:p>
            <a:pPr>
              <a:buNone/>
            </a:pPr>
            <a:r>
              <a:rPr lang="id-ID" sz="3600" dirty="0" smtClean="0"/>
              <a:t>Upaya Peningkatan Kesehatan</a:t>
            </a:r>
          </a:p>
          <a:p>
            <a:pPr>
              <a:buNone/>
            </a:pPr>
            <a:endParaRPr lang="id-ID" sz="3600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ASURANSI KESEHATAN KELUARGA PASIEN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FKMUNAIRSocPhaPhaEcoEIS12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BF3B-D8AD-4D4B-89A0-2402A921B2F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urved Up Arrow 5"/>
          <p:cNvSpPr/>
          <p:nvPr/>
        </p:nvSpPr>
        <p:spPr>
          <a:xfrm rot="10356809">
            <a:off x="2398084" y="1340647"/>
            <a:ext cx="1532774" cy="731520"/>
          </a:xfrm>
          <a:prstGeom prst="curved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Notched Right Arrow 6"/>
          <p:cNvSpPr/>
          <p:nvPr/>
        </p:nvSpPr>
        <p:spPr>
          <a:xfrm rot="5400000">
            <a:off x="3655021" y="4131665"/>
            <a:ext cx="1175582" cy="484632"/>
          </a:xfrm>
          <a:prstGeom prst="notch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800" dirty="0" smtClean="0"/>
              <a:t>Kategori Biaya Kesehatan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0235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sz="3200" dirty="0" smtClean="0"/>
              <a:t>  . Biaya Medis Langsung :</a:t>
            </a:r>
          </a:p>
          <a:p>
            <a:pPr>
              <a:buNone/>
            </a:pPr>
            <a:r>
              <a:rPr lang="id-ID" sz="3200" dirty="0" smtClean="0"/>
              <a:t>           - Obat</a:t>
            </a:r>
          </a:p>
          <a:p>
            <a:pPr>
              <a:buNone/>
            </a:pPr>
            <a:r>
              <a:rPr lang="id-ID" sz="3200" dirty="0" smtClean="0"/>
              <a:t>           - Rumah sakit   </a:t>
            </a:r>
          </a:p>
          <a:p>
            <a:pPr>
              <a:buNone/>
            </a:pPr>
            <a:r>
              <a:rPr lang="id-ID" sz="3200" dirty="0" smtClean="0"/>
              <a:t>  . Biaya Tidak Langsung :</a:t>
            </a:r>
          </a:p>
          <a:p>
            <a:pPr>
              <a:buNone/>
            </a:pPr>
            <a:r>
              <a:rPr lang="id-ID" dirty="0" smtClean="0"/>
              <a:t>             - kehilangan hari kerja</a:t>
            </a:r>
          </a:p>
          <a:p>
            <a:pPr>
              <a:buNone/>
            </a:pPr>
            <a:r>
              <a:rPr lang="id-ID" sz="3200" dirty="0" smtClean="0"/>
              <a:t>  . Biaya “Intangible “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             - kwalitas hidup</a:t>
            </a:r>
          </a:p>
          <a:p>
            <a:pPr>
              <a:buNone/>
            </a:pPr>
            <a:r>
              <a:rPr lang="id-ID" sz="3200" dirty="0" smtClean="0"/>
              <a:t>  . Biaya Non-Medis Langsung :</a:t>
            </a:r>
          </a:p>
          <a:p>
            <a:pPr>
              <a:buNone/>
            </a:pPr>
            <a:r>
              <a:rPr lang="id-ID" dirty="0" smtClean="0"/>
              <a:t>             - pendampingan di rumah</a:t>
            </a:r>
          </a:p>
          <a:p>
            <a:pPr>
              <a:buNone/>
            </a:pPr>
            <a:r>
              <a:rPr lang="id-ID" dirty="0" smtClean="0"/>
              <a:t>             - perjalanan                      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FKMUNAIRSocPhaPhaEcoEIS12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BF3B-D8AD-4D4B-89A0-2402A921B2F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296974"/>
          </a:xfrm>
        </p:spPr>
        <p:txBody>
          <a:bodyPr>
            <a:noAutofit/>
          </a:bodyPr>
          <a:lstStyle/>
          <a:p>
            <a:r>
              <a:rPr lang="id-ID" sz="4400" dirty="0" smtClean="0"/>
              <a:t>Categories of Consequences</a:t>
            </a:r>
            <a:br>
              <a:rPr lang="id-ID" sz="4400" dirty="0" smtClean="0"/>
            </a:br>
            <a:r>
              <a:rPr lang="id-ID" sz="4400" dirty="0" smtClean="0"/>
              <a:t>(outcomes)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863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200" dirty="0" smtClean="0"/>
              <a:t>. Changes in :</a:t>
            </a:r>
          </a:p>
          <a:p>
            <a:pPr>
              <a:buNone/>
            </a:pPr>
            <a:r>
              <a:rPr lang="id-ID" sz="3200" dirty="0" smtClean="0"/>
              <a:t> Physical, Emotional, Spiritual, Financial, Social Status to the</a:t>
            </a:r>
          </a:p>
          <a:p>
            <a:pPr>
              <a:buNone/>
            </a:pPr>
            <a:endParaRPr lang="id-ID" sz="3200" dirty="0" smtClean="0"/>
          </a:p>
          <a:p>
            <a:pPr>
              <a:buNone/>
            </a:pPr>
            <a:endParaRPr lang="id-ID" sz="3200" dirty="0" smtClean="0"/>
          </a:p>
          <a:p>
            <a:pPr>
              <a:buFontTx/>
              <a:buChar char="-"/>
            </a:pPr>
            <a:r>
              <a:rPr lang="id-ID" sz="3200" dirty="0" smtClean="0"/>
              <a:t>Patients, Society</a:t>
            </a:r>
          </a:p>
          <a:p>
            <a:pPr>
              <a:buFontTx/>
              <a:buChar char="-"/>
            </a:pPr>
            <a:r>
              <a:rPr lang="id-ID" sz="3200" dirty="0" smtClean="0"/>
              <a:t>Providers/ hospital</a:t>
            </a:r>
          </a:p>
          <a:p>
            <a:pPr>
              <a:buFontTx/>
              <a:buChar char="-"/>
            </a:pPr>
            <a:r>
              <a:rPr lang="id-ID" sz="3200" dirty="0" smtClean="0"/>
              <a:t>Payers (goverment, insurers, employers) 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FKMUNAIRSocPhaPhaEcoEIS12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BF3B-D8AD-4D4B-89A0-2402A921B2F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urved Down Arrow 5"/>
          <p:cNvSpPr/>
          <p:nvPr/>
        </p:nvSpPr>
        <p:spPr>
          <a:xfrm rot="3846384">
            <a:off x="5398752" y="3439982"/>
            <a:ext cx="1627494" cy="951258"/>
          </a:xfrm>
          <a:prstGeom prst="curved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800" dirty="0" smtClean="0"/>
              <a:t>Analisis Biaya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3600" dirty="0" smtClean="0"/>
              <a:t>. Analisis biaya akibat penggunaan obat</a:t>
            </a:r>
          </a:p>
          <a:p>
            <a:pPr>
              <a:buNone/>
            </a:pPr>
            <a:r>
              <a:rPr lang="id-ID" sz="3600" dirty="0" smtClean="0"/>
              <a:t>. Penekanan pada biaya keseluruhan dari suatu pengobatan </a:t>
            </a:r>
          </a:p>
          <a:p>
            <a:pPr>
              <a:buNone/>
            </a:pPr>
            <a:r>
              <a:rPr lang="id-ID" sz="3600" dirty="0" smtClean="0"/>
              <a:t>. Perkiraan biaya obat merupakan suatu ramalan yang lemah terhadap biaya keseluruhan (total) 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FKMUNAIRSocPhaPhaEcoEIS12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BF3B-D8AD-4D4B-89A0-2402A921B2F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401080" cy="1357322"/>
          </a:xfrm>
        </p:spPr>
        <p:txBody>
          <a:bodyPr>
            <a:noAutofit/>
          </a:bodyPr>
          <a:lstStyle/>
          <a:p>
            <a:r>
              <a:rPr lang="id-ID" sz="4400" dirty="0" smtClean="0"/>
              <a:t>JENIS ANALISIS EKONOMI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492922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sz="4000" dirty="0" smtClean="0"/>
              <a:t>. Cost-Minimisation Analysis  (CMA)</a:t>
            </a:r>
          </a:p>
          <a:p>
            <a:pPr>
              <a:buNone/>
            </a:pPr>
            <a:r>
              <a:rPr lang="id-ID" sz="4300" dirty="0" smtClean="0"/>
              <a:t>     (Analisis Minimalisasi-Biaya)</a:t>
            </a:r>
          </a:p>
          <a:p>
            <a:pPr>
              <a:buNone/>
            </a:pPr>
            <a:r>
              <a:rPr lang="id-ID" sz="4000" dirty="0" smtClean="0"/>
              <a:t>. Cost-Benefit Analysis (CBA)</a:t>
            </a:r>
          </a:p>
          <a:p>
            <a:pPr>
              <a:buNone/>
            </a:pPr>
            <a:r>
              <a:rPr lang="id-ID" sz="4000" dirty="0" smtClean="0"/>
              <a:t>      </a:t>
            </a:r>
            <a:r>
              <a:rPr lang="id-ID" sz="4300" dirty="0" smtClean="0"/>
              <a:t>(Analisis Manfaat-Biaya)</a:t>
            </a:r>
            <a:endParaRPr lang="id-ID" sz="4000" dirty="0" smtClean="0"/>
          </a:p>
          <a:p>
            <a:pPr>
              <a:buNone/>
            </a:pPr>
            <a:r>
              <a:rPr lang="id-ID" sz="4000" dirty="0" smtClean="0"/>
              <a:t>. Cost-Effectiveness Analyses (CEA)</a:t>
            </a:r>
          </a:p>
          <a:p>
            <a:pPr>
              <a:buNone/>
            </a:pPr>
            <a:r>
              <a:rPr lang="id-ID" sz="4300" dirty="0" smtClean="0"/>
              <a:t>      (Analisis  Efektivitas- Biaya)</a:t>
            </a:r>
          </a:p>
          <a:p>
            <a:pPr>
              <a:buNone/>
            </a:pPr>
            <a:r>
              <a:rPr lang="id-ID" sz="4000" dirty="0" smtClean="0"/>
              <a:t>. Cost-Utility Analysis (CUA)</a:t>
            </a:r>
          </a:p>
          <a:p>
            <a:pPr>
              <a:buNone/>
            </a:pPr>
            <a:r>
              <a:rPr lang="id-ID" sz="4300" dirty="0" smtClean="0"/>
              <a:t>      (Analisis Kegunaan – Biaya)</a:t>
            </a:r>
            <a:endParaRPr lang="en-US" sz="43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FKMUNAIRSocPhaPhaEcoEIS12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BF3B-D8AD-4D4B-89A0-2402A921B2F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400" dirty="0" smtClean="0"/>
              <a:t>Analisis Minimalisasi-Biaya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3600" dirty="0" smtClean="0"/>
              <a:t>. Membandingkan dua atau lebih obat yang mempunyai efektivitas serupa dalam hasil klinik</a:t>
            </a:r>
          </a:p>
          <a:p>
            <a:pPr>
              <a:buNone/>
            </a:pPr>
            <a:endParaRPr lang="id-ID" sz="3600" dirty="0" smtClean="0"/>
          </a:p>
          <a:p>
            <a:pPr>
              <a:buNone/>
            </a:pPr>
            <a:r>
              <a:rPr lang="id-ID" sz="3600" dirty="0" smtClean="0"/>
              <a:t>. Paling kecil/sedikit biaya memiliki nilai yang terbaik  dari biaya total perhari/ biaya perpengobatan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FKMUNAIRSocPhaPhaEcoEIS12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BF3B-D8AD-4D4B-89A0-2402A921B2F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Analisis Efektivitas-Biaya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3200" dirty="0" smtClean="0"/>
              <a:t> A methode to detemine which program or treatment accomplishes a given objective at the least cost</a:t>
            </a:r>
          </a:p>
          <a:p>
            <a:pPr>
              <a:buNone/>
            </a:pPr>
            <a:r>
              <a:rPr lang="id-ID" sz="3200" dirty="0" smtClean="0"/>
              <a:t>     - Health effects are measured in non-monetary terms, such as “live years saved”, “disability days avoided”, or “cases avoided”.</a:t>
            </a:r>
          </a:p>
          <a:p>
            <a:pPr>
              <a:buNone/>
            </a:pPr>
            <a:r>
              <a:rPr lang="id-ID" sz="3200" dirty="0" smtClean="0"/>
              <a:t>     - “costs-effectiveness” should not be interpreted as cost savings or efficacy. 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FKMUNAIRSocPhaPhaEcoEIS12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BF3B-D8AD-4D4B-89A0-2402A921B2F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800" dirty="0" smtClean="0"/>
              <a:t>Cost-Utility Analysis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3200" dirty="0" smtClean="0"/>
              <a:t>Compares treatments that yield different levels of health benefits, and enables effects of treament on quality of life and survival to be considered together.</a:t>
            </a:r>
          </a:p>
          <a:p>
            <a:pPr>
              <a:buNone/>
            </a:pPr>
            <a:r>
              <a:rPr lang="id-ID" sz="3200" dirty="0" smtClean="0"/>
              <a:t>CUA measures :</a:t>
            </a:r>
          </a:p>
          <a:p>
            <a:pPr>
              <a:buNone/>
            </a:pPr>
            <a:r>
              <a:rPr lang="id-ID" sz="3200" dirty="0" smtClean="0"/>
              <a:t>      . Costs incurred</a:t>
            </a:r>
          </a:p>
          <a:p>
            <a:pPr>
              <a:buNone/>
            </a:pPr>
            <a:r>
              <a:rPr lang="id-ID" sz="3200" dirty="0" smtClean="0"/>
              <a:t>      . Effectiveness of treatment</a:t>
            </a:r>
          </a:p>
          <a:p>
            <a:pPr>
              <a:buNone/>
            </a:pPr>
            <a:r>
              <a:rPr lang="id-ID" sz="3200" dirty="0" smtClean="0"/>
              <a:t>      . Effect of treatment on </a:t>
            </a:r>
            <a:r>
              <a:rPr lang="id-ID" sz="4000" dirty="0" smtClean="0"/>
              <a:t>quality of life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FKMUNAIRSocPhaPhaEcoEIS12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BF3B-D8AD-4D4B-89A0-2402A921B2F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800" dirty="0" smtClean="0"/>
              <a:t>Analisis Manfaat-Biaya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3600" dirty="0" smtClean="0"/>
              <a:t>. Compares costs and outcomes in currency values</a:t>
            </a:r>
          </a:p>
          <a:p>
            <a:pPr>
              <a:buNone/>
            </a:pPr>
            <a:r>
              <a:rPr lang="id-ID" sz="3600" dirty="0" smtClean="0"/>
              <a:t>. Outcomes are not the same; </a:t>
            </a:r>
          </a:p>
          <a:p>
            <a:pPr>
              <a:buNone/>
            </a:pPr>
            <a:r>
              <a:rPr lang="id-ID" sz="3600" dirty="0" smtClean="0"/>
              <a:t>   eg. Cost – benefit of vaccine versus a lipid lowering agent</a:t>
            </a:r>
          </a:p>
          <a:p>
            <a:pPr>
              <a:buNone/>
            </a:pPr>
            <a:r>
              <a:rPr lang="id-ID" sz="3600" dirty="0" smtClean="0"/>
              <a:t>. Benefit : cost ratio = &gt; 1 worthwhile</a:t>
            </a:r>
          </a:p>
          <a:p>
            <a:pPr>
              <a:buNone/>
            </a:pPr>
            <a:r>
              <a:rPr lang="id-ID" sz="3600" dirty="0" smtClean="0"/>
              <a:t>  higher the ratio, the more worthwhile 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FKMUNAIRSocPhaPhaEcoEIS12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BF3B-D8AD-4D4B-89A0-2402A921B2F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r>
              <a:rPr lang="id-ID" sz="5400" dirty="0" smtClean="0"/>
              <a:t>Pharmacoeconomics is 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7091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d-ID" sz="3200" dirty="0" smtClean="0"/>
              <a:t>. The description and analysis of the costs of drug therapy to healthcare systems, society and patients</a:t>
            </a:r>
          </a:p>
          <a:p>
            <a:pPr>
              <a:buNone/>
            </a:pPr>
            <a:r>
              <a:rPr lang="id-ID" sz="3200" dirty="0" smtClean="0"/>
              <a:t>. The identification, measurement, and comparison of the costs and outcomes of pharmaceutical products and services</a:t>
            </a:r>
          </a:p>
          <a:p>
            <a:pPr>
              <a:buNone/>
            </a:pPr>
            <a:r>
              <a:rPr lang="id-ID" sz="3200" dirty="0" smtClean="0"/>
              <a:t>. Research that identifies, measures, compares the COST (resources consumed) and CONSEQUENCES of pharmaceuticals.</a:t>
            </a:r>
          </a:p>
          <a:p>
            <a:pPr>
              <a:buNone/>
            </a:pP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FKMUNAIRSocPhaPhaEcoEIS12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BF3B-D8AD-4D4B-89A0-2402A921B2F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FKMUNAIRSocPhaPhaEcoEIS12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BF3B-D8AD-4D4B-89A0-2402A921B2FF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026" name="Picture 2" descr="D:\My Documents\My Pictures\FloImages0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572272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3857628"/>
            <a:ext cx="8685358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115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Thank you</a:t>
            </a:r>
            <a:endParaRPr lang="en-US" sz="115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6000" dirty="0" smtClean="0"/>
              <a:t>Pokok Bahasan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id-ID" sz="4400" dirty="0" smtClean="0"/>
              <a:t>Pelayanan Kesehatan</a:t>
            </a:r>
          </a:p>
          <a:p>
            <a:pPr>
              <a:buBlip>
                <a:blip r:embed="rId2"/>
              </a:buBlip>
            </a:pPr>
            <a:r>
              <a:rPr lang="id-ID" sz="4400" dirty="0" smtClean="0"/>
              <a:t>Biaya Pelayanan Kesehatan</a:t>
            </a:r>
          </a:p>
          <a:p>
            <a:pPr>
              <a:buBlip>
                <a:blip r:embed="rId2"/>
              </a:buBlip>
            </a:pPr>
            <a:r>
              <a:rPr lang="id-ID" sz="4400" dirty="0" smtClean="0"/>
              <a:t>Ilmu Ekonomi  Kesehatan</a:t>
            </a:r>
          </a:p>
          <a:p>
            <a:pPr>
              <a:buBlip>
                <a:blip r:embed="rId2"/>
              </a:buBlip>
            </a:pPr>
            <a:r>
              <a:rPr lang="id-ID" sz="4400" dirty="0" smtClean="0"/>
              <a:t>Ilmu Farmakoekonomi</a:t>
            </a:r>
          </a:p>
          <a:p>
            <a:pPr>
              <a:buBlip>
                <a:blip r:embed="rId2"/>
              </a:buBlip>
            </a:pPr>
            <a:r>
              <a:rPr lang="id-ID" sz="4400" dirty="0" smtClean="0"/>
              <a:t>Analisis Farmakoekonomi</a:t>
            </a:r>
          </a:p>
          <a:p>
            <a:pPr>
              <a:buBlip>
                <a:blip r:embed="rId2"/>
              </a:buBlip>
            </a:pPr>
            <a:r>
              <a:rPr lang="id-ID" sz="4400" dirty="0" smtClean="0"/>
              <a:t>Penerapan Farmakoekonomi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BF3B-D8AD-4D4B-89A0-2402A921B2F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FKMUNAIRSocPhaPhaEcoEIS12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5400" dirty="0" smtClean="0"/>
              <a:t>Pelayanan Kesehatan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709160"/>
          </a:xfrm>
        </p:spPr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id-ID" sz="4000" dirty="0" smtClean="0"/>
              <a:t>Harus memenuhi persyaratan :</a:t>
            </a:r>
          </a:p>
          <a:p>
            <a:pPr>
              <a:buNone/>
            </a:pPr>
            <a:r>
              <a:rPr lang="id-ID" sz="4000" dirty="0" smtClean="0"/>
              <a:t>     . Etik,  Hukum,  Mutu</a:t>
            </a:r>
          </a:p>
          <a:p>
            <a:pPr>
              <a:buNone/>
            </a:pPr>
            <a:r>
              <a:rPr lang="id-ID" sz="4000" dirty="0" smtClean="0"/>
              <a:t>     . Standar profesi</a:t>
            </a:r>
          </a:p>
          <a:p>
            <a:pPr>
              <a:buNone/>
            </a:pPr>
            <a:r>
              <a:rPr lang="id-ID" sz="4000" dirty="0" smtClean="0"/>
              <a:t>     . Meningkatkan kwalitas hidup</a:t>
            </a:r>
          </a:p>
          <a:p>
            <a:pPr>
              <a:buNone/>
            </a:pPr>
            <a:r>
              <a:rPr lang="id-ID" sz="4000" dirty="0" smtClean="0"/>
              <a:t>     . Harga terjangkau</a:t>
            </a:r>
          </a:p>
          <a:p>
            <a:pPr>
              <a:buNone/>
            </a:pPr>
            <a:r>
              <a:rPr lang="id-ID" sz="4000" dirty="0" smtClean="0"/>
              <a:t>     . Manusiawi (tender, love &amp; care )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FKMUNAIRSocPhaPhaEcoEIS12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BF3B-D8AD-4D4B-89A0-2402A921B2F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id-ID" sz="4800" dirty="0" smtClean="0"/>
              <a:t>Biaya Pelayanan Kesehatan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Autofit/>
          </a:bodyPr>
          <a:lstStyle/>
          <a:p>
            <a:pPr>
              <a:buNone/>
            </a:pPr>
            <a:endParaRPr lang="id-ID" sz="3600" dirty="0" smtClean="0"/>
          </a:p>
          <a:p>
            <a:pPr>
              <a:buNone/>
            </a:pPr>
            <a:r>
              <a:rPr lang="id-ID" sz="3600" dirty="0" smtClean="0"/>
              <a:t>           Terus Meningkat</a:t>
            </a:r>
          </a:p>
          <a:p>
            <a:pPr>
              <a:buNone/>
            </a:pPr>
            <a:endParaRPr lang="id-ID" sz="3600" dirty="0" smtClean="0"/>
          </a:p>
          <a:p>
            <a:pPr>
              <a:buNone/>
            </a:pPr>
            <a:r>
              <a:rPr lang="id-ID" sz="3600" dirty="0" smtClean="0"/>
              <a:t>                Penelitian Kesehatan</a:t>
            </a:r>
          </a:p>
          <a:p>
            <a:pPr>
              <a:buNone/>
            </a:pPr>
            <a:r>
              <a:rPr lang="id-ID" sz="3600" dirty="0" smtClean="0"/>
              <a:t>                Pendidikan Kesehatan</a:t>
            </a:r>
          </a:p>
          <a:p>
            <a:pPr>
              <a:buNone/>
            </a:pPr>
            <a:endParaRPr lang="id-ID" sz="3600" dirty="0" smtClean="0"/>
          </a:p>
          <a:p>
            <a:pPr>
              <a:buNone/>
            </a:pPr>
            <a:r>
              <a:rPr lang="id-ID" sz="3600" dirty="0" smtClean="0"/>
              <a:t>                        Cara-cara Baru</a:t>
            </a:r>
          </a:p>
          <a:p>
            <a:pPr>
              <a:buNone/>
            </a:pPr>
            <a:r>
              <a:rPr lang="id-ID" sz="3600" dirty="0" smtClean="0"/>
              <a:t>                         SDM Baru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FKMUNAIRSocPhaPhaEcoEIS12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BF3B-D8AD-4D4B-89A0-2402A921B2F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urved Right Arrow 5"/>
          <p:cNvSpPr/>
          <p:nvPr/>
        </p:nvSpPr>
        <p:spPr>
          <a:xfrm rot="1385740">
            <a:off x="1035809" y="1182737"/>
            <a:ext cx="937095" cy="1329508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Notched Right Arrow 6"/>
          <p:cNvSpPr/>
          <p:nvPr/>
        </p:nvSpPr>
        <p:spPr>
          <a:xfrm rot="5400000">
            <a:off x="5350101" y="2761201"/>
            <a:ext cx="818392" cy="374330"/>
          </a:xfrm>
          <a:prstGeom prst="notch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Notched Right Arrow 7"/>
          <p:cNvSpPr/>
          <p:nvPr/>
        </p:nvSpPr>
        <p:spPr>
          <a:xfrm rot="5400000">
            <a:off x="3778465" y="4865477"/>
            <a:ext cx="818392" cy="374330"/>
          </a:xfrm>
          <a:prstGeom prst="notch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id-ID" sz="5400" dirty="0" smtClean="0"/>
              <a:t>Ilmu Ekonomi Kesehatan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5206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d-ID" sz="3200" dirty="0" smtClean="0"/>
              <a:t>Kebutuhan/Need/Demand</a:t>
            </a:r>
          </a:p>
          <a:p>
            <a:pPr>
              <a:buNone/>
            </a:pPr>
            <a:r>
              <a:rPr lang="id-ID" sz="3200" dirty="0" smtClean="0"/>
              <a:t>               . Peningkatan Derajat Kesehatan</a:t>
            </a:r>
          </a:p>
          <a:p>
            <a:pPr>
              <a:buNone/>
            </a:pPr>
            <a:endParaRPr lang="id-ID" sz="3200" dirty="0" smtClean="0"/>
          </a:p>
          <a:p>
            <a:pPr>
              <a:buNone/>
            </a:pPr>
            <a:endParaRPr lang="id-ID" sz="3200" dirty="0" smtClean="0"/>
          </a:p>
          <a:p>
            <a:pPr>
              <a:buNone/>
            </a:pPr>
            <a:r>
              <a:rPr lang="id-ID" sz="3200" dirty="0" smtClean="0"/>
              <a:t>                    Pilihan </a:t>
            </a:r>
          </a:p>
          <a:p>
            <a:pPr>
              <a:buNone/>
            </a:pPr>
            <a:r>
              <a:rPr lang="id-ID" sz="3200" dirty="0" smtClean="0"/>
              <a:t>          </a:t>
            </a:r>
          </a:p>
          <a:p>
            <a:pPr>
              <a:buNone/>
            </a:pPr>
            <a:r>
              <a:rPr lang="id-ID" sz="3200" dirty="0" smtClean="0"/>
              <a:t>Kemampuan/ Resources</a:t>
            </a:r>
          </a:p>
          <a:p>
            <a:pPr>
              <a:buNone/>
            </a:pPr>
            <a:endParaRPr lang="id-ID" sz="3200" dirty="0" smtClean="0"/>
          </a:p>
          <a:p>
            <a:pPr>
              <a:buNone/>
            </a:pPr>
            <a:r>
              <a:rPr lang="id-ID" sz="3200" dirty="0" smtClean="0"/>
              <a:t> 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FKMUNAIRSocPhaPhaEcoEIS12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BF3B-D8AD-4D4B-89A0-2402A921B2F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00628" y="3643314"/>
            <a:ext cx="34355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Terbaik !!!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Curved Right Arrow 6"/>
          <p:cNvSpPr/>
          <p:nvPr/>
        </p:nvSpPr>
        <p:spPr>
          <a:xfrm rot="2545288">
            <a:off x="2687763" y="2475439"/>
            <a:ext cx="610046" cy="1216152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Notched Right Arrow 7"/>
          <p:cNvSpPr/>
          <p:nvPr/>
        </p:nvSpPr>
        <p:spPr>
          <a:xfrm rot="988656">
            <a:off x="4091415" y="4044103"/>
            <a:ext cx="848828" cy="260269"/>
          </a:xfrm>
          <a:prstGeom prst="notch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29124" y="5286388"/>
            <a:ext cx="41434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Terbatas !!!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28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d-ID" sz="4000" dirty="0" smtClean="0"/>
              <a:t>             Health “Production”</a:t>
            </a:r>
          </a:p>
          <a:p>
            <a:pPr algn="just">
              <a:buNone/>
            </a:pPr>
            <a:endParaRPr lang="id-ID" sz="4000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sz="3200" dirty="0" smtClean="0"/>
              <a:t>INPUTS                                           OUTPUTS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sz="3200" dirty="0" smtClean="0"/>
              <a:t>Resources                                        Health Status</a:t>
            </a:r>
          </a:p>
          <a:p>
            <a:pPr>
              <a:buNone/>
            </a:pPr>
            <a:r>
              <a:rPr lang="id-ID" dirty="0" smtClean="0"/>
              <a:t>Physician Visits                                       Morbidity</a:t>
            </a:r>
          </a:p>
          <a:p>
            <a:pPr>
              <a:buNone/>
            </a:pPr>
            <a:r>
              <a:rPr lang="id-ID" dirty="0" smtClean="0"/>
              <a:t>Health Centres                                        Mortality</a:t>
            </a:r>
          </a:p>
          <a:p>
            <a:pPr>
              <a:buNone/>
            </a:pPr>
            <a:r>
              <a:rPr lang="id-ID" dirty="0" smtClean="0"/>
              <a:t>Hospitalisation                                    Clinical Endpoints</a:t>
            </a:r>
          </a:p>
          <a:p>
            <a:pPr>
              <a:buNone/>
            </a:pPr>
            <a:r>
              <a:rPr lang="id-ID" dirty="0" smtClean="0"/>
              <a:t>Pharmaceuticals                                     Quality of Life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FKMUNAIRSocPhaPhaEcoEIS12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BF3B-D8AD-4D4B-89A0-2402A921B2F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214546" y="1000108"/>
            <a:ext cx="3857652" cy="150019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71736" y="1142984"/>
            <a:ext cx="338906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id-ID" sz="4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Production </a:t>
            </a:r>
          </a:p>
          <a:p>
            <a:pPr algn="ctr"/>
            <a:r>
              <a:rPr lang="id-ID" sz="4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Process</a:t>
            </a:r>
            <a:endParaRPr lang="en-US" sz="4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Curved Down Arrow 8"/>
          <p:cNvSpPr/>
          <p:nvPr/>
        </p:nvSpPr>
        <p:spPr>
          <a:xfrm rot="19577553">
            <a:off x="721225" y="1183275"/>
            <a:ext cx="1396636" cy="731520"/>
          </a:xfrm>
          <a:prstGeom prst="curved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Left Arrow 10"/>
          <p:cNvSpPr/>
          <p:nvPr/>
        </p:nvSpPr>
        <p:spPr>
          <a:xfrm rot="18646545">
            <a:off x="6534214" y="955356"/>
            <a:ext cx="707487" cy="1285774"/>
          </a:xfrm>
          <a:prstGeom prst="curved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 rot="16200000">
            <a:off x="681774" y="3104384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5400000">
            <a:off x="6539690" y="3032946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800" dirty="0" smtClean="0"/>
              <a:t>Ilmu Farmakoekonomi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d-ID" sz="3200" dirty="0" smtClean="0"/>
              <a:t>. Bagian dari ekonomi kesehatan</a:t>
            </a:r>
          </a:p>
          <a:p>
            <a:pPr>
              <a:buNone/>
            </a:pPr>
            <a:r>
              <a:rPr lang="id-ID" sz="3200" dirty="0" smtClean="0"/>
              <a:t>. Pemilihan alternatif terbaik dalam penetapan : prevensi, diagnosis, terapi, rehabilitasi, paliatif,</a:t>
            </a:r>
          </a:p>
          <a:p>
            <a:pPr>
              <a:buNone/>
            </a:pPr>
            <a:r>
              <a:rPr lang="id-ID" sz="3200" dirty="0" smtClean="0"/>
              <a:t>                 dengan Obat </a:t>
            </a:r>
          </a:p>
          <a:p>
            <a:pPr>
              <a:buNone/>
            </a:pPr>
            <a:r>
              <a:rPr lang="id-ID" sz="3200" dirty="0" smtClean="0"/>
              <a:t>                                   Biaya sangat Terbatas</a:t>
            </a:r>
          </a:p>
          <a:p>
            <a:pPr>
              <a:buNone/>
            </a:pPr>
            <a:r>
              <a:rPr lang="id-ID" sz="3200" dirty="0" smtClean="0"/>
              <a:t>. Holistik : termasuk disiplin ilmu dan profesi di luar bidang kesehatan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FKMUNAIRSocPhaPhaEcoEIS12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BF3B-D8AD-4D4B-89A0-2402A921B2F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urved Right Arrow 5"/>
          <p:cNvSpPr/>
          <p:nvPr/>
        </p:nvSpPr>
        <p:spPr>
          <a:xfrm>
            <a:off x="1285852" y="3929066"/>
            <a:ext cx="1000132" cy="500066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Right Arrow 6"/>
          <p:cNvSpPr/>
          <p:nvPr/>
        </p:nvSpPr>
        <p:spPr>
          <a:xfrm>
            <a:off x="3143240" y="4500570"/>
            <a:ext cx="857256" cy="500066"/>
          </a:xfrm>
          <a:prstGeom prst="curved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400" dirty="0" smtClean="0"/>
              <a:t>Kegiatan Farmakoekonomi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d-ID" sz="3600" dirty="0" smtClean="0"/>
              <a:t>. Surveilans</a:t>
            </a:r>
          </a:p>
          <a:p>
            <a:pPr>
              <a:buNone/>
            </a:pPr>
            <a:r>
              <a:rPr lang="id-ID" sz="3600" dirty="0" smtClean="0"/>
              <a:t>. Studi dan Analisis</a:t>
            </a:r>
          </a:p>
          <a:p>
            <a:pPr>
              <a:buNone/>
            </a:pPr>
            <a:r>
              <a:rPr lang="id-ID" sz="3600" dirty="0" smtClean="0"/>
              <a:t>. Trends, Prediksi, Model</a:t>
            </a:r>
          </a:p>
          <a:p>
            <a:pPr>
              <a:buNone/>
            </a:pPr>
            <a:r>
              <a:rPr lang="id-ID" sz="3600" dirty="0" smtClean="0"/>
              <a:t>. Kebijakan dan Regulasi</a:t>
            </a:r>
          </a:p>
          <a:p>
            <a:pPr>
              <a:buNone/>
            </a:pPr>
            <a:r>
              <a:rPr lang="id-ID" sz="3600" dirty="0" smtClean="0"/>
              <a:t>. Pelaksanaan Kebijakan dan Regulasi</a:t>
            </a:r>
          </a:p>
          <a:p>
            <a:pPr>
              <a:buNone/>
            </a:pPr>
            <a:r>
              <a:rPr lang="id-ID" sz="3600" dirty="0" smtClean="0"/>
              <a:t>. Evaluasi Kebijakan dan Regulasi</a:t>
            </a:r>
          </a:p>
          <a:p>
            <a:pPr>
              <a:buNone/>
            </a:pPr>
            <a:r>
              <a:rPr lang="id-ID" sz="3600" dirty="0" smtClean="0"/>
              <a:t>. Pengulangan siklus “PDCA”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FKMUNAIRSocPhaPhaEcoEIS12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0BF3B-D8AD-4D4B-89A0-2402A921B2F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349</TotalTime>
  <Words>703</Words>
  <Application>Microsoft Office PowerPoint</Application>
  <PresentationFormat>On-screen Show (4:3)</PresentationFormat>
  <Paragraphs>177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Apex</vt:lpstr>
      <vt:lpstr>PharmacoeconomiCS Social Pharmacology</vt:lpstr>
      <vt:lpstr>Pharmacoeconomics is :</vt:lpstr>
      <vt:lpstr>Pokok Bahasan</vt:lpstr>
      <vt:lpstr>Pelayanan Kesehatan</vt:lpstr>
      <vt:lpstr>Biaya Pelayanan Kesehatan</vt:lpstr>
      <vt:lpstr>Ilmu Ekonomi Kesehatan</vt:lpstr>
      <vt:lpstr>Slide 7</vt:lpstr>
      <vt:lpstr>Ilmu Farmakoekonomi</vt:lpstr>
      <vt:lpstr>Kegiatan Farmakoekonomi</vt:lpstr>
      <vt:lpstr>Manfaat </vt:lpstr>
      <vt:lpstr>Farmako Ekonomi</vt:lpstr>
      <vt:lpstr>Kategori Biaya Kesehatan</vt:lpstr>
      <vt:lpstr>Categories of Consequences (outcomes)</vt:lpstr>
      <vt:lpstr>Analisis Biaya</vt:lpstr>
      <vt:lpstr>JENIS ANALISIS EKONOMI</vt:lpstr>
      <vt:lpstr>Analisis Minimalisasi-Biaya</vt:lpstr>
      <vt:lpstr>Analisis Efektivitas-Biaya</vt:lpstr>
      <vt:lpstr>Cost-Utility Analysis</vt:lpstr>
      <vt:lpstr>Analisis Manfaat-Biaya</vt:lpstr>
      <vt:lpstr>Slide 20</vt:lpstr>
    </vt:vector>
  </TitlesOfParts>
  <Company>Windows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Pharmacoeconomi Social Pharmacology</dc:title>
  <dc:creator>Microsoft</dc:creator>
  <cp:lastModifiedBy>Microsoft</cp:lastModifiedBy>
  <cp:revision>42</cp:revision>
  <dcterms:created xsi:type="dcterms:W3CDTF">2008-09-09T18:25:55Z</dcterms:created>
  <dcterms:modified xsi:type="dcterms:W3CDTF">2012-09-13T16:24:00Z</dcterms:modified>
</cp:coreProperties>
</file>