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90"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sorterViewPr>
    <p:cViewPr>
      <p:scale>
        <a:sx n="24" d="100"/>
        <a:sy n="2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24570-20E4-4BC7-8AD2-7E93AF0F81EB}"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ACEBDAA-675B-4397-8F24-DA57766DC61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24570-20E4-4BC7-8AD2-7E93AF0F81EB}" type="datetimeFigureOut">
              <a:rPr lang="id-ID" smtClean="0"/>
              <a:pPr/>
              <a:t>23/03/2013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EBDAA-675B-4397-8F24-DA57766DC61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Inos</a:t>
            </a:r>
            <a:endParaRPr lang="id-ID" dirty="0"/>
          </a:p>
        </p:txBody>
      </p:sp>
      <p:sp>
        <p:nvSpPr>
          <p:cNvPr id="3" name="Subtitle 2"/>
          <p:cNvSpPr>
            <a:spLocks noGrp="1"/>
          </p:cNvSpPr>
          <p:nvPr>
            <p:ph type="subTitle" idx="1"/>
          </p:nvPr>
        </p:nvSpPr>
        <p:spPr/>
        <p:txBody>
          <a:bodyPr/>
          <a:lstStyle/>
          <a:p>
            <a:r>
              <a:rPr lang="id-ID" dirty="0" smtClean="0"/>
              <a:t>Infeksi Nosokomial</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Penularan INOS-4</a:t>
            </a:r>
            <a:endParaRPr lang="id-ID"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startAt="4"/>
            </a:pPr>
            <a:r>
              <a:rPr lang="id-ID" dirty="0" smtClean="0"/>
              <a:t>Penularan dengan perantara vektor</a:t>
            </a:r>
          </a:p>
          <a:p>
            <a:pPr marL="514350" indent="-514350"/>
            <a:r>
              <a:rPr lang="id-ID" dirty="0" smtClean="0"/>
              <a:t> External. </a:t>
            </a:r>
          </a:p>
          <a:p>
            <a:pPr marL="514350" indent="-514350">
              <a:buNone/>
            </a:pPr>
            <a:r>
              <a:rPr lang="id-ID" dirty="0" smtClean="0"/>
              <a:t>       Disebut penularan secara eksternal bila hanya terjadi pemindahan secara mekanis dari mikroorganisme yang menempel pada tubuh vektor, misalnya </a:t>
            </a:r>
            <a:r>
              <a:rPr lang="id-ID" i="1" dirty="0" smtClean="0"/>
              <a:t>shigella </a:t>
            </a:r>
            <a:r>
              <a:rPr lang="id-ID" dirty="0" smtClean="0"/>
              <a:t>dan </a:t>
            </a:r>
            <a:r>
              <a:rPr lang="id-ID" i="1" dirty="0" smtClean="0"/>
              <a:t>salmonella </a:t>
            </a:r>
            <a:r>
              <a:rPr lang="id-ID" dirty="0" smtClean="0"/>
              <a:t>oleh lalat.</a:t>
            </a:r>
          </a:p>
          <a:p>
            <a:r>
              <a:rPr lang="id-ID" dirty="0" smtClean="0"/>
              <a:t> Internal</a:t>
            </a:r>
          </a:p>
          <a:p>
            <a:pPr>
              <a:buNone/>
            </a:pPr>
            <a:r>
              <a:rPr lang="id-ID" dirty="0" smtClean="0"/>
              <a:t>     Mikroorganisme masuk ke dalam tubuh vektor dan dapat terjadi perubahan secara biologis, misalnya parasit malaria dalam nyamuk atau tidak mengalami perubahan biologis, misalnya </a:t>
            </a:r>
            <a:r>
              <a:rPr lang="id-ID" i="1" dirty="0" smtClean="0"/>
              <a:t>yersenia pestis </a:t>
            </a:r>
            <a:r>
              <a:rPr lang="id-ID" smtClean="0"/>
              <a:t>pada </a:t>
            </a:r>
            <a:r>
              <a:rPr lang="id-ID" smtClean="0"/>
              <a:t>pinjal </a:t>
            </a:r>
            <a:r>
              <a:rPr lang="id-ID" dirty="0" smtClean="0"/>
              <a:t>(flea).</a:t>
            </a:r>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INOS</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1. Infeksi Luka Operasi (ILO)</a:t>
            </a:r>
          </a:p>
          <a:p>
            <a:r>
              <a:rPr lang="id-ID" dirty="0" smtClean="0"/>
              <a:t>Merupakan infeksi yang terjadi dalam kurun waktu 30 hari paska operasi jika tidak menggunakan implan atau dalam kurun waktu 1 tahun jika terdapat implan dan infeksi tersebut memang tampak berhubungan dengan operasi, dengan salah satu tanda  :</a:t>
            </a:r>
          </a:p>
          <a:p>
            <a:pPr marL="514350" indent="-514350">
              <a:buFont typeface="+mj-lt"/>
              <a:buAutoNum type="alphaLcParenR"/>
            </a:pPr>
            <a:r>
              <a:rPr lang="sv-SE" dirty="0" smtClean="0"/>
              <a:t>Keluar cairan purulen dari drain organ dalam</a:t>
            </a:r>
          </a:p>
          <a:p>
            <a:pPr marL="514350" indent="-514350">
              <a:buFont typeface="+mj-lt"/>
              <a:buAutoNum type="alphaLcParenR"/>
            </a:pPr>
            <a:r>
              <a:rPr lang="sv-SE" dirty="0" smtClean="0"/>
              <a:t>Didapat isolasi bakteri dari organ dalam</a:t>
            </a:r>
          </a:p>
          <a:p>
            <a:pPr marL="514350" indent="-514350">
              <a:buFont typeface="+mj-lt"/>
              <a:buAutoNum type="alphaLcParenR"/>
            </a:pPr>
            <a:r>
              <a:rPr lang="sv-SE" dirty="0" smtClean="0"/>
              <a:t>Ditemukan abses   </a:t>
            </a:r>
          </a:p>
          <a:p>
            <a:pPr marL="514350" indent="-514350">
              <a:buFont typeface="+mj-lt"/>
              <a:buAutoNum type="alphaLcParenR"/>
            </a:pPr>
            <a:r>
              <a:rPr lang="sv-SE" dirty="0" smtClean="0"/>
              <a:t>Dinyatakan infeksi oleh ahli bedah atau dokter.</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Inos-2</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2, Infeksi Saluran Kencing (ISK )</a:t>
            </a:r>
          </a:p>
          <a:p>
            <a:r>
              <a:rPr lang="id-ID" dirty="0" smtClean="0"/>
              <a:t>Infeksi saluran kemih (ISK) adalah jenis infeksi yang sangat sering terjadi. ISK dapat terjadi di saluran ginjal (ureter), kandung kemih (bladder), atau saluran kencing bagian luar (uretra).</a:t>
            </a:r>
          </a:p>
          <a:p>
            <a:r>
              <a:rPr lang="id-ID" dirty="0" smtClean="0"/>
              <a:t>Bakteri utama penyebab ISK adalah bakteri Escherichia coli (E. coli) yang banyak terdapat pada tinja manusia dan biasa hidup di kolon</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ISK</a:t>
            </a:r>
            <a:endParaRPr lang="id-ID" dirty="0"/>
          </a:p>
        </p:txBody>
      </p:sp>
      <p:sp>
        <p:nvSpPr>
          <p:cNvPr id="3" name="Content Placeholder 2"/>
          <p:cNvSpPr>
            <a:spLocks noGrp="1"/>
          </p:cNvSpPr>
          <p:nvPr>
            <p:ph idx="1"/>
          </p:nvPr>
        </p:nvSpPr>
        <p:spPr/>
        <p:txBody>
          <a:bodyPr/>
          <a:lstStyle/>
          <a:p>
            <a:r>
              <a:rPr lang="id-ID" dirty="0" smtClean="0"/>
              <a:t>Wanita lebih rentan terkena ISK karena uretra wanita lebih pendek daripada uretra pria sehingga bakteri ini lebih mudah menjangkaunya. Infeksi juga dapat dipicu oleh batu di saluran kencing yang menahan koloni kuman. Sebaliknya, ISK kronis juga dapat menimbulkan batu.</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ISK</a:t>
            </a:r>
            <a:endParaRPr lang="id-ID" dirty="0"/>
          </a:p>
        </p:txBody>
      </p:sp>
      <p:sp>
        <p:nvSpPr>
          <p:cNvPr id="3" name="Content Placeholder 2"/>
          <p:cNvSpPr>
            <a:spLocks noGrp="1"/>
          </p:cNvSpPr>
          <p:nvPr>
            <p:ph idx="1"/>
          </p:nvPr>
        </p:nvSpPr>
        <p:spPr/>
        <p:txBody>
          <a:bodyPr/>
          <a:lstStyle/>
          <a:p>
            <a:r>
              <a:rPr lang="id-ID" dirty="0" smtClean="0"/>
              <a:t>Wanita lebih rentan terkena ISK karena uretra wanita lebih pendek daripada uretra pria sehingga bakteri ini lebih mudah menjangkaunya. Infeksi juga dapat dipicu oleh batu di saluran kencing yang menahan koloni kuman. Sebaliknya, ISK kronis juga dapat menimbulkan batu.</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Gejala ISK</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Penderita ISK mungkin mengeluhkan hal-hal berikut:</a:t>
            </a:r>
          </a:p>
          <a:p>
            <a:pPr marL="514350" indent="-514350">
              <a:buFont typeface="+mj-lt"/>
              <a:buAutoNum type="arabicPeriod"/>
            </a:pPr>
            <a:r>
              <a:rPr lang="id-ID" dirty="0" smtClean="0"/>
              <a:t>Sakit pada saat atau setelah kencing</a:t>
            </a:r>
          </a:p>
          <a:p>
            <a:pPr marL="514350" indent="-514350">
              <a:buFont typeface="+mj-lt"/>
              <a:buAutoNum type="arabicPeriod"/>
            </a:pPr>
            <a:r>
              <a:rPr lang="id-ID" dirty="0" smtClean="0"/>
              <a:t>Anyang-anyangan (ingin kencing, tetapi tidak ada atau sedikit air seni yang keluar)</a:t>
            </a:r>
          </a:p>
          <a:p>
            <a:pPr marL="514350" indent="-514350">
              <a:buFont typeface="+mj-lt"/>
              <a:buAutoNum type="arabicPeriod"/>
            </a:pPr>
            <a:r>
              <a:rPr lang="id-ID" dirty="0" smtClean="0"/>
              <a:t>Warna air seni kental/pekat seperti air teh, kadang kemerahan bila ada darah</a:t>
            </a:r>
          </a:p>
          <a:p>
            <a:pPr marL="514350" indent="-514350">
              <a:buFont typeface="+mj-lt"/>
              <a:buAutoNum type="arabicPeriod"/>
            </a:pPr>
            <a:r>
              <a:rPr lang="id-ID" dirty="0" smtClean="0"/>
              <a:t>Nyeri pada pinggang</a:t>
            </a:r>
          </a:p>
          <a:p>
            <a:pPr marL="514350" indent="-514350">
              <a:buFont typeface="+mj-lt"/>
              <a:buAutoNum type="arabicPeriod"/>
            </a:pPr>
            <a:r>
              <a:rPr lang="id-ID" dirty="0" smtClean="0"/>
              <a:t>Demam atau menggigil, yang dapat menandakan infeksi telah mencapai ginjal (diiringi rasa nyeri di sisi bawah belakang rusuk, mual atau muntah)</a:t>
            </a:r>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INOS 4 : Bakterimia </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Bakteremia adalah keadaan dimana terdapatnya bakteri yang mampu hidup dalam aliran darah secara sementara, hilang timbul atau menetap. Bakteremia merupakan infeksi sistemik yang berbahaya karena dapat berlanjut menjadi sepsis yang angka kematiannya cukup tinggi. Faktor risiko terjadinya bakteremia pada orang dewasa antara lain lama perawatan di rumah sakit, tingkat keparahan penyakit, komorbiditas, tindakan invasif, terapi antibiotika yang tidak tepat, terapi imunosupresan, dan penggunaan steroid.</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Gejala Bakterimia  ( Sepsis )</a:t>
            </a:r>
            <a:endParaRPr lang="id-ID" dirty="0"/>
          </a:p>
        </p:txBody>
      </p:sp>
      <p:sp>
        <p:nvSpPr>
          <p:cNvPr id="3" name="Content Placeholder 2"/>
          <p:cNvSpPr>
            <a:spLocks noGrp="1"/>
          </p:cNvSpPr>
          <p:nvPr>
            <p:ph idx="1"/>
          </p:nvPr>
        </p:nvSpPr>
        <p:spPr>
          <a:xfrm>
            <a:off x="0" y="1571612"/>
            <a:ext cx="8686800" cy="4525963"/>
          </a:xfrm>
        </p:spPr>
        <p:txBody>
          <a:bodyPr>
            <a:normAutofit fontScale="92500" lnSpcReduction="20000"/>
          </a:bodyPr>
          <a:lstStyle/>
          <a:p>
            <a:r>
              <a:rPr lang="id-ID" dirty="0" smtClean="0"/>
              <a:t>Ada bakteremia yg sementara (dibasmi oleh tubuh)</a:t>
            </a:r>
          </a:p>
          <a:p>
            <a:r>
              <a:rPr lang="id-ID" dirty="0" smtClean="0"/>
              <a:t>Ada yang menyebar/meluas (Sepsis) dg gejala :</a:t>
            </a:r>
          </a:p>
          <a:p>
            <a:pPr marL="514350" indent="-514350">
              <a:buFont typeface="+mj-lt"/>
              <a:buAutoNum type="arabicPeriod"/>
            </a:pPr>
            <a:r>
              <a:rPr lang="id-ID" dirty="0" smtClean="0"/>
              <a:t>Demam atau </a:t>
            </a:r>
            <a:r>
              <a:rPr lang="id-ID" i="1" dirty="0" smtClean="0"/>
              <a:t>hipotermia</a:t>
            </a:r>
            <a:r>
              <a:rPr lang="id-ID" dirty="0" smtClean="0"/>
              <a:t> (penurunan suhu tubuh) </a:t>
            </a:r>
          </a:p>
          <a:p>
            <a:pPr marL="514350" indent="-514350">
              <a:buFont typeface="+mj-lt"/>
              <a:buAutoNum type="arabicPeriod"/>
            </a:pPr>
            <a:r>
              <a:rPr lang="id-ID" dirty="0" smtClean="0"/>
              <a:t> </a:t>
            </a:r>
            <a:r>
              <a:rPr lang="id-ID" i="1" dirty="0" smtClean="0"/>
              <a:t>Hiperventilasi</a:t>
            </a:r>
            <a:r>
              <a:rPr lang="id-ID" dirty="0" smtClean="0"/>
              <a:t> Menggigil  </a:t>
            </a:r>
          </a:p>
          <a:p>
            <a:pPr marL="514350" indent="-514350">
              <a:buFont typeface="+mj-lt"/>
              <a:buAutoNum type="arabicPeriod"/>
            </a:pPr>
            <a:r>
              <a:rPr lang="id-ID" dirty="0" smtClean="0"/>
              <a:t>Kulit teraba hangat </a:t>
            </a:r>
          </a:p>
          <a:p>
            <a:pPr marL="514350" indent="-514350">
              <a:buFont typeface="+mj-lt"/>
              <a:buAutoNum type="arabicPeriod"/>
            </a:pPr>
            <a:r>
              <a:rPr lang="id-ID" dirty="0" smtClean="0"/>
              <a:t> Ruam kulit  </a:t>
            </a:r>
          </a:p>
          <a:p>
            <a:pPr marL="514350" indent="-514350">
              <a:buFont typeface="+mj-lt"/>
              <a:buAutoNum type="arabicPeriod"/>
            </a:pPr>
            <a:r>
              <a:rPr lang="id-ID" i="1" dirty="0" smtClean="0"/>
              <a:t>Takikardi</a:t>
            </a:r>
            <a:r>
              <a:rPr lang="id-ID" dirty="0" smtClean="0"/>
              <a:t> (peningkatan denyut jantung)</a:t>
            </a:r>
          </a:p>
          <a:p>
            <a:pPr marL="514350" indent="-514350">
              <a:buFont typeface="+mj-lt"/>
              <a:buAutoNum type="arabicPeriod"/>
            </a:pPr>
            <a:r>
              <a:rPr lang="id-ID" dirty="0" smtClean="0"/>
              <a:t>Mengigau atau linglung </a:t>
            </a:r>
          </a:p>
          <a:p>
            <a:pPr marL="514350" indent="-514350">
              <a:buFont typeface="+mj-lt"/>
              <a:buAutoNum type="arabicPeriod"/>
            </a:pPr>
            <a:r>
              <a:rPr lang="id-ID" dirty="0" smtClean="0"/>
              <a:t>Penurunan produksi air kemih.</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INOS-5 : ISN</a:t>
            </a:r>
            <a:endParaRPr lang="id-ID" dirty="0"/>
          </a:p>
        </p:txBody>
      </p:sp>
      <p:sp>
        <p:nvSpPr>
          <p:cNvPr id="3" name="Content Placeholder 2"/>
          <p:cNvSpPr>
            <a:spLocks noGrp="1"/>
          </p:cNvSpPr>
          <p:nvPr>
            <p:ph idx="1"/>
          </p:nvPr>
        </p:nvSpPr>
        <p:spPr/>
        <p:txBody>
          <a:bodyPr>
            <a:normAutofit/>
          </a:bodyPr>
          <a:lstStyle/>
          <a:p>
            <a:r>
              <a:rPr lang="id-ID" dirty="0" smtClean="0"/>
              <a:t>Infeksi saluran napas berdasarkan wilayah infeksinya terbagi menjadi infeksi saluran napas atas dan infeksi saluran napas bawah. Infeksi saluran napas atas meliputi rhinitis, sinusitis, faringitis, laringitis, epiglotitis, tonsilitis, otitis. Sedangkan infeksi saluran napas bawah meliputi infeksi pada bronkhus, alveoli seperti bronkhitis, bronkhiolitis, pneumonia.</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 ISN</a:t>
            </a:r>
            <a:endParaRPr lang="id-ID" dirty="0"/>
          </a:p>
        </p:txBody>
      </p:sp>
      <p:sp>
        <p:nvSpPr>
          <p:cNvPr id="3" name="Content Placeholder 2"/>
          <p:cNvSpPr>
            <a:spLocks noGrp="1"/>
          </p:cNvSpPr>
          <p:nvPr>
            <p:ph idx="1"/>
          </p:nvPr>
        </p:nvSpPr>
        <p:spPr/>
        <p:txBody>
          <a:bodyPr/>
          <a:lstStyle/>
          <a:p>
            <a:r>
              <a:rPr lang="id-ID" dirty="0" smtClean="0"/>
              <a:t>Infeksi saluran napas atas bila tidak diatasi dengan baik dapat berkembang menyebabkan infeksi saluran nafas bawah. Infeksi saluran nafas atas yang paling banyak terjadi serta perlunya penanganan dengan baik karena dampak komplikasinya yang membahayakan adalah otitis, sinusitis, dan faringitis.</a:t>
            </a:r>
          </a:p>
          <a:p>
            <a:endParaRPr lang="id-ID" dirty="0" smtClean="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Nosokomial berasal dari bahasa Yunani, dari kata </a:t>
            </a:r>
            <a:r>
              <a:rPr lang="id-ID" i="1" dirty="0" smtClean="0"/>
              <a:t>nosos </a:t>
            </a:r>
            <a:r>
              <a:rPr lang="id-ID" dirty="0" smtClean="0"/>
              <a:t>yang artinya penyakit dan </a:t>
            </a:r>
            <a:r>
              <a:rPr lang="id-ID" i="1" dirty="0" smtClean="0"/>
              <a:t>komeo </a:t>
            </a:r>
            <a:r>
              <a:rPr lang="id-ID" dirty="0" smtClean="0"/>
              <a:t>yang artinya merawat. Nosokomion berarti tempat untuk merawat/rumah sakit. Jadi, infeksi nososkomial dapat diartikan sebagai infeksi yang terjadi di rumah sakit.</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Dampak</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1. Menyebabkan cacat fungsional, stress emosional dan dapat menyebabkan cacat yang permanen serta kematian.</a:t>
            </a:r>
          </a:p>
          <a:p>
            <a:pPr>
              <a:buNone/>
            </a:pPr>
            <a:r>
              <a:rPr lang="id-ID" dirty="0" smtClean="0"/>
              <a:t>2. Dampak tertinggi pada negara berkembang dengan prevalensi HIV/AIDS yang tinggi.</a:t>
            </a:r>
          </a:p>
          <a:p>
            <a:pPr>
              <a:buNone/>
            </a:pPr>
            <a:r>
              <a:rPr lang="id-ID" dirty="0" smtClean="0"/>
              <a:t>3. Meningkatkan biaya kesehatan diberbagai negara yang tidak mampu dengan meningkatkan lama perawatan di rumah sakit, pengobatan dengan obat-obat mahal dan penggunaan pelayanan lainnya, serta tuntutan hukum.</a:t>
            </a:r>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Pengelolaan INOS</a:t>
            </a:r>
            <a:endParaRPr lang="id-ID" dirty="0"/>
          </a:p>
        </p:txBody>
      </p:sp>
      <p:sp>
        <p:nvSpPr>
          <p:cNvPr id="3" name="Content Placeholder 2"/>
          <p:cNvSpPr>
            <a:spLocks noGrp="1"/>
          </p:cNvSpPr>
          <p:nvPr>
            <p:ph idx="1"/>
          </p:nvPr>
        </p:nvSpPr>
        <p:spPr/>
        <p:txBody>
          <a:bodyPr>
            <a:normAutofit lnSpcReduction="10000"/>
          </a:bodyPr>
          <a:lstStyle/>
          <a:p>
            <a:r>
              <a:rPr lang="id-ID" dirty="0" smtClean="0"/>
              <a:t>Penderita yang terindikasi harus menjalani proses asuhan keperawatan, yaitu penderita harus menjalani observasi, tindakan medis akut, atau pengobatan yang berkesinambungan. Daya tahan tubuh yang lemah sangat rentan terhadap infeksi penyakit. Masuk mikroba atau transmisi mikroba ke penderita, tentunya berasal dari penderita, dimana penderita menjalani proses asuhan keperawatan.</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Lingkup Proses Asuhan Keperawatan</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1.  Penderita lain, yang juga sedang dalam proses perawatan</a:t>
            </a:r>
          </a:p>
          <a:p>
            <a:pPr>
              <a:buNone/>
            </a:pPr>
            <a:r>
              <a:rPr lang="id-ID" dirty="0" smtClean="0"/>
              <a:t>2.   Petugas pelaksana (dokter, perawat dan seterusnya)</a:t>
            </a:r>
          </a:p>
          <a:p>
            <a:pPr>
              <a:buNone/>
            </a:pPr>
            <a:r>
              <a:rPr lang="id-ID" dirty="0" smtClean="0"/>
              <a:t>3.   Peralatan medis yang digunakan</a:t>
            </a:r>
          </a:p>
          <a:p>
            <a:pPr>
              <a:buNone/>
            </a:pPr>
            <a:r>
              <a:rPr lang="id-ID" dirty="0" smtClean="0"/>
              <a:t>4.   Tempat (ruangan/bangsal/kamar) dimana penderita dirawat</a:t>
            </a:r>
          </a:p>
          <a:p>
            <a:pPr>
              <a:buNone/>
            </a:pPr>
            <a:r>
              <a:rPr lang="id-ID" dirty="0" smtClean="0"/>
              <a:t>5.  Tempat/kamar dimana penderita menjalani tindakan medis akut seperti kamar operasi dan kamar bersalin</a:t>
            </a:r>
          </a:p>
          <a:p>
            <a:pPr>
              <a:buNone/>
            </a:pPr>
            <a:r>
              <a:rPr lang="id-ID" dirty="0" smtClean="0"/>
              <a:t>6.  Makanan dan minuman yang disajikan</a:t>
            </a:r>
          </a:p>
          <a:p>
            <a:pPr>
              <a:buNone/>
            </a:pPr>
            <a:r>
              <a:rPr lang="id-ID" dirty="0" smtClean="0"/>
              <a:t>7.  Lingkungan rumah sakit secara umum</a:t>
            </a:r>
          </a:p>
          <a:p>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TIM Pengendali INOS</a:t>
            </a:r>
            <a:endParaRPr lang="id-ID" dirty="0"/>
          </a:p>
        </p:txBody>
      </p:sp>
      <p:sp>
        <p:nvSpPr>
          <p:cNvPr id="3" name="Content Placeholder 2"/>
          <p:cNvSpPr>
            <a:spLocks noGrp="1"/>
          </p:cNvSpPr>
          <p:nvPr>
            <p:ph idx="1"/>
          </p:nvPr>
        </p:nvSpPr>
        <p:spPr/>
        <p:txBody>
          <a:bodyPr/>
          <a:lstStyle/>
          <a:p>
            <a:r>
              <a:rPr lang="id-ID" dirty="0" smtClean="0"/>
              <a:t>Wadah atau organisasi  pengendali INOS adalah </a:t>
            </a:r>
            <a:r>
              <a:rPr lang="id-ID" b="1" dirty="0" smtClean="0"/>
              <a:t>Panitia Medik Pengendalian Infeksi</a:t>
            </a:r>
            <a:r>
              <a:rPr lang="id-ID" dirty="0" smtClean="0"/>
              <a:t>. Pernyataan ini juga tercantum dalam Peraturan Menteri Kesehatan RI nomor 755/Menkes/PER/IV/2011 tentang Penyelenggaraan Komite Medik di Rumah Sakit. </a:t>
            </a:r>
          </a:p>
          <a:p>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Panitia Medik</a:t>
            </a:r>
            <a:endParaRPr lang="id-ID" dirty="0"/>
          </a:p>
        </p:txBody>
      </p:sp>
      <p:sp>
        <p:nvSpPr>
          <p:cNvPr id="3" name="Content Placeholder 2"/>
          <p:cNvSpPr>
            <a:spLocks noGrp="1"/>
          </p:cNvSpPr>
          <p:nvPr>
            <p:ph idx="1"/>
          </p:nvPr>
        </p:nvSpPr>
        <p:spPr/>
        <p:txBody>
          <a:bodyPr/>
          <a:lstStyle/>
          <a:p>
            <a:r>
              <a:rPr lang="id-ID" dirty="0" smtClean="0"/>
              <a:t>Pencegahan artinya jangan sampai timbul, sedangkan pengendalian artinya meminimalisasi timbulnya resiko. Dengan demikian tugas utama Panitia Medik Pengendalian adalah mencegah dan mengendalikan infeksi dengan cara menghambat pertumbuhan dan transmisi mikroba yang berasal dari “sumber” di sekitar penderita yang sedang sakit.</a:t>
            </a:r>
          </a:p>
          <a:p>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Pencegahan dan Pengendalian INOS</a:t>
            </a: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smtClean="0"/>
              <a:t>A. Rutin menjaga kebersihan dan mencegah transmisi.</a:t>
            </a:r>
          </a:p>
          <a:p>
            <a:pPr>
              <a:buNone/>
            </a:pPr>
            <a:r>
              <a:rPr lang="id-ID" dirty="0" smtClean="0"/>
              <a:t>Disinfeksi yang dipakai adalah:</a:t>
            </a:r>
          </a:p>
          <a:p>
            <a:pPr marL="514350" indent="-514350">
              <a:buFont typeface="+mj-lt"/>
              <a:buAutoNum type="arabicPeriod"/>
            </a:pPr>
            <a:r>
              <a:rPr lang="id-ID" dirty="0" smtClean="0"/>
              <a:t>Mempunyai kriteria membunuh kuman</a:t>
            </a:r>
          </a:p>
          <a:p>
            <a:pPr marL="514350" indent="-514350">
              <a:buFont typeface="+mj-lt"/>
              <a:buAutoNum type="arabicPeriod"/>
            </a:pPr>
            <a:r>
              <a:rPr lang="id-ID" dirty="0" smtClean="0"/>
              <a:t>Mempunyai efek sebagai detergen</a:t>
            </a:r>
          </a:p>
          <a:p>
            <a:pPr marL="514350" indent="-514350">
              <a:buFont typeface="+mj-lt"/>
              <a:buAutoNum type="arabicPeriod"/>
            </a:pPr>
            <a:r>
              <a:rPr lang="id-ID" dirty="0" smtClean="0"/>
              <a:t>Mempunyai efek terhadap banyak bakteri, dapat melarutkan minyak dan protein.</a:t>
            </a:r>
          </a:p>
          <a:p>
            <a:pPr marL="514350" indent="-514350">
              <a:buFont typeface="+mj-lt"/>
              <a:buAutoNum type="arabicPeriod"/>
            </a:pPr>
            <a:r>
              <a:rPr lang="id-ID" dirty="0" smtClean="0"/>
              <a:t>Tidak sulit digunakan</a:t>
            </a:r>
          </a:p>
          <a:p>
            <a:pPr marL="514350" indent="-514350">
              <a:buFont typeface="+mj-lt"/>
              <a:buAutoNum type="arabicPeriod"/>
            </a:pPr>
            <a:r>
              <a:rPr lang="id-ID" dirty="0" smtClean="0"/>
              <a:t>Tidak mudah menguap</a:t>
            </a:r>
          </a:p>
          <a:p>
            <a:pPr marL="514350" indent="-514350">
              <a:buFont typeface="+mj-lt"/>
              <a:buAutoNum type="arabicPeriod"/>
            </a:pPr>
            <a:r>
              <a:rPr lang="id-ID" dirty="0" smtClean="0"/>
              <a:t>Bukan bahan yang mengandung zat yang berbahaya baik untuk petugas maupun pasien</a:t>
            </a:r>
          </a:p>
          <a:p>
            <a:pPr marL="514350" indent="-514350">
              <a:buFont typeface="+mj-lt"/>
              <a:buAutoNum type="arabicPeriod"/>
            </a:pPr>
            <a:r>
              <a:rPr lang="id-ID" dirty="0" smtClean="0"/>
              <a:t>Efektif</a:t>
            </a:r>
          </a:p>
          <a:p>
            <a:pPr marL="514350" indent="-514350">
              <a:buFont typeface="+mj-lt"/>
              <a:buAutoNum type="arabicPeriod"/>
            </a:pPr>
            <a:r>
              <a:rPr lang="id-ID" dirty="0" smtClean="0"/>
              <a:t>Tidak berbau, atau tidak berbau tak enak </a:t>
            </a:r>
          </a:p>
          <a:p>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buNone/>
            </a:pPr>
            <a:r>
              <a:rPr lang="id-ID" dirty="0" smtClean="0"/>
              <a:t>B. Perbaiki Ketahanan Tubuh</a:t>
            </a:r>
          </a:p>
          <a:p>
            <a:r>
              <a:rPr lang="id-ID" dirty="0" smtClean="0"/>
              <a:t>Di dalam tubuh manusia, selain ada bakteri yang patogen oportunis, ada pula bakteri yang secara mutualistik yang ikut membantu dalam proses fisiologis tubuh, dan membantu ketahanan tubuh melawan invasi jasad renik patogen serta menjaga keseimbangan di antara populasi jasad renik komensal pada umumnya, misalnya seperti apa yang terjadi di dalam saluran cerna manusia.</a:t>
            </a:r>
          </a:p>
          <a:p>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id-ID" dirty="0" smtClean="0"/>
              <a:t>C. Ruangan Isolasi</a:t>
            </a:r>
          </a:p>
          <a:p>
            <a:r>
              <a:rPr lang="id-ID" dirty="0" smtClean="0"/>
              <a:t>Penyebaran dari infeksi nosokomial juga dapat dicegah dengan membuat suatu pemisahan pasien. Ruang isolasi sangat diperlukan terutama untuk penyakit yang penularannya melalui udara, contohnya tuberkulosis, dan SARS, yang mengakibatkan kontaminasi berat. Penularan yang melibatkan virus, contohnya DHF dan HIV. Biasanya, pasien yang mempunyai resistensi rendah  seperti leukimia dan pengguna obat immunosupresan juga perlu diisolasi agar terhindar dari infeksi.</a:t>
            </a:r>
          </a:p>
          <a:p>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10000"/>
          </a:bodyPr>
          <a:lstStyle/>
          <a:p>
            <a:pPr>
              <a:buNone/>
            </a:pPr>
            <a:r>
              <a:rPr lang="id-ID" dirty="0" smtClean="0"/>
              <a:t>D.  Menggunakan Standar kewaspadaan terhadap infeksi, antara lain :</a:t>
            </a:r>
          </a:p>
          <a:p>
            <a:pPr>
              <a:buNone/>
            </a:pPr>
            <a:r>
              <a:rPr lang="id-ID" dirty="0" smtClean="0"/>
              <a:t>1.     Cuci Tangan</a:t>
            </a:r>
          </a:p>
          <a:p>
            <a:pPr>
              <a:buNone/>
            </a:pPr>
            <a:r>
              <a:rPr lang="id-ID" dirty="0" smtClean="0"/>
              <a:t>1.1   Setelah menyentuh darah, cairan tubuh, sekresi,   </a:t>
            </a:r>
          </a:p>
          <a:p>
            <a:pPr>
              <a:buNone/>
            </a:pPr>
            <a:r>
              <a:rPr lang="id-ID" dirty="0" smtClean="0"/>
              <a:t>        ekskresi dan bahan terkontaminasi.</a:t>
            </a:r>
          </a:p>
          <a:p>
            <a:pPr>
              <a:buNone/>
            </a:pPr>
            <a:r>
              <a:rPr lang="id-ID" dirty="0" smtClean="0"/>
              <a:t>1.2  Segera setelah melepas sarung tangan.</a:t>
            </a:r>
          </a:p>
          <a:p>
            <a:pPr>
              <a:buNone/>
            </a:pPr>
            <a:r>
              <a:rPr lang="id-ID" dirty="0" smtClean="0"/>
              <a:t>1.3  Di antara sentuhan dengan pasien.</a:t>
            </a:r>
          </a:p>
          <a:p>
            <a:pPr>
              <a:buNone/>
            </a:pPr>
            <a:r>
              <a:rPr lang="id-ID" dirty="0" smtClean="0"/>
              <a:t>2.    Sarung Tangan</a:t>
            </a:r>
          </a:p>
          <a:p>
            <a:pPr>
              <a:buNone/>
            </a:pPr>
            <a:r>
              <a:rPr lang="id-ID" dirty="0" smtClean="0"/>
              <a:t>2.1  Bila kontak dengan darah, cairan tubuh, sekresi, dan</a:t>
            </a:r>
          </a:p>
          <a:p>
            <a:pPr>
              <a:buNone/>
            </a:pPr>
            <a:r>
              <a:rPr lang="id-ID" dirty="0" smtClean="0"/>
              <a:t>        bahan yang terkontaminasi.</a:t>
            </a:r>
          </a:p>
          <a:p>
            <a:pPr>
              <a:buNone/>
            </a:pPr>
            <a:r>
              <a:rPr lang="id-ID" dirty="0" smtClean="0"/>
              <a:t>2.2   Bila kontak dengan selaput lendir dan kulit terluka.</a:t>
            </a:r>
          </a:p>
          <a:p>
            <a:pPr>
              <a:buNone/>
            </a:pPr>
            <a:r>
              <a:rPr lang="id-ID" dirty="0" smtClean="0"/>
              <a:t>3.     Masker, Kaca Mata, Masker Muka</a:t>
            </a:r>
          </a:p>
          <a:p>
            <a:pPr>
              <a:buNone/>
            </a:pP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id-ID" dirty="0"/>
          </a:p>
        </p:txBody>
      </p:sp>
      <p:sp>
        <p:nvSpPr>
          <p:cNvPr id="3" name="Content Placeholder 2"/>
          <p:cNvSpPr>
            <a:spLocks noGrp="1"/>
          </p:cNvSpPr>
          <p:nvPr>
            <p:ph idx="1"/>
          </p:nvPr>
        </p:nvSpPr>
        <p:spPr>
          <a:xfrm>
            <a:off x="457200" y="357166"/>
            <a:ext cx="8229600" cy="5768997"/>
          </a:xfrm>
        </p:spPr>
        <p:txBody>
          <a:bodyPr>
            <a:normAutofit fontScale="85000" lnSpcReduction="10000"/>
          </a:bodyPr>
          <a:lstStyle/>
          <a:p>
            <a:pPr marL="514350" indent="-514350">
              <a:buAutoNum type="arabicPeriod" startAt="4"/>
            </a:pPr>
            <a:r>
              <a:rPr lang="id-ID" dirty="0" smtClean="0"/>
              <a:t>Baju Pelindung</a:t>
            </a:r>
          </a:p>
          <a:p>
            <a:pPr marL="514350" indent="-514350">
              <a:buNone/>
            </a:pPr>
            <a:r>
              <a:rPr lang="id-ID" dirty="0" smtClean="0"/>
              <a:t>4.1  Lindungi kulit dari kontak dengan darah dan cairan tubuh</a:t>
            </a:r>
          </a:p>
          <a:p>
            <a:pPr>
              <a:buNone/>
            </a:pPr>
            <a:r>
              <a:rPr lang="id-ID" dirty="0" smtClean="0"/>
              <a:t>4.2  Cegah pakaian tercemar selama tindakan klinik yang </a:t>
            </a:r>
          </a:p>
          <a:p>
            <a:pPr>
              <a:buNone/>
            </a:pPr>
            <a:r>
              <a:rPr lang="id-ID" dirty="0" smtClean="0"/>
              <a:t>        dapat berkontak langsung dengan darah atau cairan </a:t>
            </a:r>
          </a:p>
          <a:p>
            <a:pPr>
              <a:buNone/>
            </a:pPr>
            <a:r>
              <a:rPr lang="id-ID" dirty="0" smtClean="0"/>
              <a:t>        tubuh</a:t>
            </a:r>
          </a:p>
          <a:p>
            <a:pPr>
              <a:buNone/>
            </a:pPr>
            <a:r>
              <a:rPr lang="id-ID" dirty="0" smtClean="0"/>
              <a:t>5.  Kain</a:t>
            </a:r>
          </a:p>
          <a:p>
            <a:pPr>
              <a:buNone/>
            </a:pPr>
            <a:r>
              <a:rPr lang="id-ID" dirty="0" smtClean="0"/>
              <a:t>5.1  Tangani kain tercemar, cegah dari sentuhan </a:t>
            </a:r>
          </a:p>
          <a:p>
            <a:pPr>
              <a:buNone/>
            </a:pPr>
            <a:r>
              <a:rPr lang="id-ID" dirty="0" smtClean="0"/>
              <a:t>        kulit/selaput lendir</a:t>
            </a:r>
          </a:p>
          <a:p>
            <a:pPr>
              <a:buNone/>
            </a:pPr>
            <a:r>
              <a:rPr lang="id-ID" dirty="0" smtClean="0"/>
              <a:t>5.2  Jangan melakukan prabilas kain yang tercemar di </a:t>
            </a:r>
          </a:p>
          <a:p>
            <a:pPr>
              <a:buNone/>
            </a:pPr>
            <a:r>
              <a:rPr lang="id-ID" dirty="0" smtClean="0"/>
              <a:t>        area perawatan pasien</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Batasan</a:t>
            </a:r>
            <a:endParaRPr lang="id-ID" dirty="0"/>
          </a:p>
        </p:txBody>
      </p:sp>
      <p:sp>
        <p:nvSpPr>
          <p:cNvPr id="3" name="Content Placeholder 2"/>
          <p:cNvSpPr>
            <a:spLocks noGrp="1"/>
          </p:cNvSpPr>
          <p:nvPr>
            <p:ph idx="1"/>
          </p:nvPr>
        </p:nvSpPr>
        <p:spPr/>
        <p:txBody>
          <a:bodyPr/>
          <a:lstStyle/>
          <a:p>
            <a:r>
              <a:rPr lang="id-ID" dirty="0" smtClean="0"/>
              <a:t>Infeksi yang terjadi di RS terutama selama asuhan keperawatan yang terjadi dalam waktu minimal  3 hari  di RS</a:t>
            </a:r>
          </a:p>
          <a:p>
            <a:endParaRPr lang="id-ID" dirty="0"/>
          </a:p>
          <a:p>
            <a:r>
              <a:rPr lang="id-ID" dirty="0" smtClean="0"/>
              <a:t>Sasaran Inos : Penderita, Petugas dan Pengunjung</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7500" lnSpcReduction="20000"/>
          </a:bodyPr>
          <a:lstStyle/>
          <a:p>
            <a:pPr>
              <a:buNone/>
            </a:pPr>
            <a:r>
              <a:rPr lang="id-ID" dirty="0" smtClean="0"/>
              <a:t>6       Peralatan Perawatan Pasien</a:t>
            </a:r>
          </a:p>
          <a:p>
            <a:pPr>
              <a:buNone/>
            </a:pPr>
            <a:r>
              <a:rPr lang="id-ID" dirty="0" smtClean="0"/>
              <a:t>6.1       Tangani peralatan yang tercemar dengan baik untuk </a:t>
            </a:r>
          </a:p>
          <a:p>
            <a:pPr>
              <a:buNone/>
            </a:pPr>
            <a:r>
              <a:rPr lang="id-ID" dirty="0" smtClean="0"/>
              <a:t>             mencegah kontak langsung dengan kulit atau selaput </a:t>
            </a:r>
          </a:p>
          <a:p>
            <a:pPr>
              <a:buNone/>
            </a:pPr>
            <a:r>
              <a:rPr lang="id-ID" dirty="0" smtClean="0"/>
              <a:t>             lendir dan mencegah kontaminasi pada pakaian dan </a:t>
            </a:r>
          </a:p>
          <a:p>
            <a:pPr>
              <a:buNone/>
            </a:pPr>
            <a:r>
              <a:rPr lang="id-ID" dirty="0" smtClean="0"/>
              <a:t>             lingkungan</a:t>
            </a:r>
          </a:p>
          <a:p>
            <a:pPr>
              <a:buNone/>
            </a:pPr>
            <a:r>
              <a:rPr lang="id-ID" dirty="0" smtClean="0"/>
              <a:t>6.2       Cuci peralatan bekas pakai sebelum digunakan kembali</a:t>
            </a:r>
          </a:p>
          <a:p>
            <a:pPr>
              <a:buNone/>
            </a:pPr>
            <a:r>
              <a:rPr lang="id-ID" dirty="0" smtClean="0"/>
              <a:t>7.         Pembersihan Lingkungan</a:t>
            </a:r>
          </a:p>
          <a:p>
            <a:pPr>
              <a:buNone/>
            </a:pPr>
            <a:r>
              <a:rPr lang="id-ID" dirty="0" smtClean="0"/>
              <a:t>7.1       Perawatan rutin, pembersihan dan desinfeksi peralatan </a:t>
            </a:r>
          </a:p>
          <a:p>
            <a:pPr>
              <a:buNone/>
            </a:pPr>
            <a:r>
              <a:rPr lang="id-ID" dirty="0" smtClean="0"/>
              <a:t>             dan perlengkapan dalam ruang perawatan pasien</a:t>
            </a:r>
          </a:p>
          <a:p>
            <a:pPr>
              <a:buNone/>
            </a:pPr>
            <a:r>
              <a:rPr lang="id-ID" dirty="0" smtClean="0"/>
              <a:t>8.         Instrumen Tajam</a:t>
            </a:r>
          </a:p>
          <a:p>
            <a:pPr>
              <a:buNone/>
            </a:pPr>
            <a:r>
              <a:rPr lang="id-ID" dirty="0" smtClean="0"/>
              <a:t>8.1       Hindari memasang kembali penutup jarum bekas</a:t>
            </a:r>
          </a:p>
          <a:p>
            <a:pPr>
              <a:buNone/>
            </a:pPr>
            <a:r>
              <a:rPr lang="id-ID" dirty="0" smtClean="0"/>
              <a:t>8.2       Hindari melepas jarum bekas dari semprit habis pakai</a:t>
            </a:r>
          </a:p>
          <a:p>
            <a:pPr>
              <a:buNone/>
            </a:pPr>
            <a:r>
              <a:rPr lang="id-ID" dirty="0" smtClean="0"/>
              <a:t>8.3       Hindari membengkokkan, mematahkan atau </a:t>
            </a:r>
          </a:p>
          <a:p>
            <a:pPr>
              <a:buNone/>
            </a:pPr>
            <a:r>
              <a:rPr lang="id-ID" dirty="0" smtClean="0"/>
              <a:t>             memanipulasi jarum bekas dengan tangan</a:t>
            </a:r>
          </a:p>
          <a:p>
            <a:pPr>
              <a:buNone/>
            </a:pPr>
            <a:r>
              <a:rPr lang="id-ID" dirty="0" smtClean="0"/>
              <a:t>8.4       Masukkan instrument tajam ke dalam tempat yang</a:t>
            </a:r>
          </a:p>
          <a:p>
            <a:pPr>
              <a:buNone/>
            </a:pPr>
            <a:r>
              <a:rPr lang="id-ID" dirty="0" smtClean="0"/>
              <a:t>             tidak tembus tusukan</a:t>
            </a:r>
          </a:p>
          <a:p>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pPr>
              <a:buNone/>
            </a:pPr>
            <a:r>
              <a:rPr lang="id-ID" dirty="0" smtClean="0"/>
              <a:t>9.     Resusitasi Pasien</a:t>
            </a:r>
          </a:p>
          <a:p>
            <a:pPr>
              <a:buNone/>
            </a:pPr>
            <a:r>
              <a:rPr lang="id-ID" dirty="0" smtClean="0"/>
              <a:t>9.1   Usahakan gunakan kantong resusitasi </a:t>
            </a:r>
          </a:p>
          <a:p>
            <a:pPr>
              <a:buNone/>
            </a:pPr>
            <a:r>
              <a:rPr lang="id-ID" dirty="0" smtClean="0"/>
              <a:t>         atau alat ventilasi yang lain untuk </a:t>
            </a:r>
          </a:p>
          <a:p>
            <a:pPr>
              <a:buNone/>
            </a:pPr>
            <a:r>
              <a:rPr lang="id-ID" dirty="0" smtClean="0"/>
              <a:t>         menghindari kontak langsung mulut dalam </a:t>
            </a:r>
          </a:p>
          <a:p>
            <a:pPr>
              <a:buNone/>
            </a:pPr>
            <a:r>
              <a:rPr lang="id-ID" dirty="0" smtClean="0"/>
              <a:t>         resusitasi mulut ke mulut</a:t>
            </a:r>
          </a:p>
          <a:p>
            <a:pPr>
              <a:buNone/>
            </a:pPr>
            <a:r>
              <a:rPr lang="id-ID" dirty="0" smtClean="0"/>
              <a:t>10.       Penempatan Pasien</a:t>
            </a:r>
          </a:p>
          <a:p>
            <a:pPr>
              <a:buNone/>
            </a:pPr>
            <a:r>
              <a:rPr lang="id-ID" dirty="0" smtClean="0"/>
              <a:t>10.1     Tempatkan pasien yang mengontaminasi </a:t>
            </a:r>
          </a:p>
          <a:p>
            <a:pPr>
              <a:buNone/>
            </a:pPr>
            <a:r>
              <a:rPr lang="id-ID" dirty="0" smtClean="0"/>
              <a:t>             lingkungan dalam ruang pribadi / isolasi</a:t>
            </a:r>
          </a:p>
          <a:p>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Program Pengendalian Infeksi Di RS</a:t>
            </a:r>
            <a:br>
              <a:rPr lang="it-IT" dirty="0" smtClean="0"/>
            </a:br>
            <a:r>
              <a:rPr lang="it-IT" dirty="0" smtClean="0"/>
              <a:t/>
            </a:r>
            <a:br>
              <a:rPr lang="it-IT" dirty="0" smtClean="0"/>
            </a:br>
            <a:endParaRPr lang="id-ID" dirty="0"/>
          </a:p>
        </p:txBody>
      </p:sp>
      <p:sp>
        <p:nvSpPr>
          <p:cNvPr id="3" name="Content Placeholder 2"/>
          <p:cNvSpPr>
            <a:spLocks noGrp="1"/>
          </p:cNvSpPr>
          <p:nvPr>
            <p:ph idx="1"/>
          </p:nvPr>
        </p:nvSpPr>
        <p:spPr/>
        <p:txBody>
          <a:bodyPr/>
          <a:lstStyle/>
          <a:p>
            <a:pPr>
              <a:buNone/>
            </a:pPr>
            <a:r>
              <a:rPr lang="id-ID" dirty="0" smtClean="0"/>
              <a:t>1. Adanya Sistem Surveilan INOS Yang Mantap</a:t>
            </a:r>
          </a:p>
          <a:p>
            <a:r>
              <a:rPr lang="id-ID" dirty="0" smtClean="0"/>
              <a:t>Surveilan suatu penyakit adalah tindakan pengamatan yang sistematik dan dilakukan terus menerus terhadap penyakit tersebut yang terjadi pada suatu populasi tertentu dengan tujuan untuk dapat melakukan pencegahan dan pengendalian</a:t>
            </a:r>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buNone/>
            </a:pPr>
            <a:r>
              <a:rPr lang="id-ID" dirty="0" smtClean="0"/>
              <a:t>2. </a:t>
            </a:r>
            <a:r>
              <a:rPr lang="sv-SE" dirty="0" smtClean="0"/>
              <a:t>Adanya Peraturan Yang Jelas Dan Tegas Serta Dapat Dilaksanakan, Dengan Tujuan Untuk Mengurangi Risiko Terjadinya Infeksi </a:t>
            </a:r>
            <a:endParaRPr lang="id-ID" dirty="0" smtClean="0"/>
          </a:p>
          <a:p>
            <a:pPr>
              <a:buNone/>
            </a:pPr>
            <a:endParaRPr lang="id-ID" dirty="0" smtClean="0"/>
          </a:p>
          <a:p>
            <a:pPr>
              <a:buNone/>
            </a:pPr>
            <a:r>
              <a:rPr lang="id-ID" dirty="0" smtClean="0"/>
              <a:t>3. Adanya Program Pendidikan Yang Terus Menerus Bagi Semua Petugas Rumah Sakit Dengan Tujuan Mengembalikan Sikap Mental Yang Benar Dalam Merawat Penderita</a:t>
            </a:r>
          </a:p>
          <a:p>
            <a:r>
              <a:rPr lang="id-ID" dirty="0" smtClean="0"/>
              <a:t>Keberhasilan program ini ditentukan oleh perilaku petugas dalam melaksanakan perawatan yang sempurna kepada penderita</a:t>
            </a:r>
          </a:p>
          <a:p>
            <a:pPr>
              <a:buNone/>
            </a:pPr>
            <a:endParaRPr lang="id-ID" dirty="0" smtClean="0"/>
          </a:p>
          <a:p>
            <a:pPr>
              <a:buNone/>
            </a:pPr>
            <a:endParaRPr lang="sv-SE" dirty="0" smtClean="0"/>
          </a:p>
          <a:p>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s://encrypted-tbn3.google.com/images?q=tbn:ANd9GcT2EZZgIP8pAjsstINZ2FHSXvq61KgB-IWPEqdlO0OrN96FVD_9Rg"/>
          <p:cNvPicPr>
            <a:picLocks noChangeAspect="1" noChangeArrowheads="1"/>
          </p:cNvPicPr>
          <p:nvPr/>
        </p:nvPicPr>
        <p:blipFill>
          <a:blip r:embed="rId2" cstate="print"/>
          <a:srcRect/>
          <a:stretch>
            <a:fillRect/>
          </a:stretch>
        </p:blipFill>
        <p:spPr bwMode="auto">
          <a:xfrm>
            <a:off x="2362200" y="1828800"/>
            <a:ext cx="4362788" cy="434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yang dipilih</a:t>
            </a:r>
            <a:endParaRPr lang="id-ID" dirty="0"/>
          </a:p>
        </p:txBody>
      </p:sp>
      <p:sp>
        <p:nvSpPr>
          <p:cNvPr id="3" name="Content Placeholder 2"/>
          <p:cNvSpPr>
            <a:spLocks noGrp="1"/>
          </p:cNvSpPr>
          <p:nvPr>
            <p:ph idx="1"/>
          </p:nvPr>
        </p:nvSpPr>
        <p:spPr/>
        <p:txBody>
          <a:bodyPr/>
          <a:lstStyle/>
          <a:p>
            <a:r>
              <a:rPr lang="id-ID" dirty="0" smtClean="0"/>
              <a:t>Pencegahan Inos : Kepmenkes 129/2008, Inos harus dikendalikan --</a:t>
            </a:r>
            <a:r>
              <a:rPr lang="id-ID" dirty="0" smtClean="0">
                <a:sym typeface="Wingdings" pitchFamily="2" charset="2"/>
              </a:rPr>
              <a:t> Tim Dalin</a:t>
            </a:r>
            <a:r>
              <a:rPr lang="id-ID" dirty="0" smtClean="0"/>
              <a:t> </a:t>
            </a:r>
          </a:p>
          <a:p>
            <a:endParaRPr lang="id-ID" dirty="0"/>
          </a:p>
          <a:p>
            <a:endParaRPr lang="id-ID" dirty="0" smtClean="0"/>
          </a:p>
          <a:p>
            <a:r>
              <a:rPr lang="id-ID" dirty="0" smtClean="0"/>
              <a:t>Pengobatan Inos : Sesuai Inos yang didapat,  menjadi lebih lama di RS, lebih mahal dan risiko  fatal</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Inos</a:t>
            </a:r>
            <a:endParaRPr lang="id-ID" dirty="0"/>
          </a:p>
        </p:txBody>
      </p:sp>
      <p:sp>
        <p:nvSpPr>
          <p:cNvPr id="3" name="Content Placeholder 2"/>
          <p:cNvSpPr>
            <a:spLocks noGrp="1"/>
          </p:cNvSpPr>
          <p:nvPr>
            <p:ph idx="1"/>
          </p:nvPr>
        </p:nvSpPr>
        <p:spPr/>
        <p:txBody>
          <a:bodyPr/>
          <a:lstStyle/>
          <a:p>
            <a:r>
              <a:rPr lang="id-ID" dirty="0" smtClean="0"/>
              <a:t>Tenaga Kesehatan</a:t>
            </a:r>
          </a:p>
          <a:p>
            <a:pPr lvl="1"/>
            <a:r>
              <a:rPr lang="id-ID" dirty="0" smtClean="0"/>
              <a:t>Dokter </a:t>
            </a:r>
          </a:p>
          <a:p>
            <a:pPr lvl="1"/>
            <a:r>
              <a:rPr lang="id-ID" dirty="0" smtClean="0"/>
              <a:t>Perawat</a:t>
            </a:r>
          </a:p>
          <a:p>
            <a:pPr lvl="1"/>
            <a:r>
              <a:rPr lang="id-ID" dirty="0" smtClean="0"/>
              <a:t>Bidan</a:t>
            </a:r>
          </a:p>
          <a:p>
            <a:pPr lvl="1"/>
            <a:r>
              <a:rPr lang="id-ID" dirty="0" smtClean="0"/>
              <a:t>Pet. Kesehatan lainnya</a:t>
            </a:r>
          </a:p>
          <a:p>
            <a:r>
              <a:rPr lang="id-ID" dirty="0" smtClean="0"/>
              <a:t>Pengunjung RS</a:t>
            </a:r>
          </a:p>
          <a:p>
            <a:r>
              <a:rPr lang="id-ID" dirty="0" smtClean="0"/>
              <a:t>Lingkungan  :</a:t>
            </a:r>
          </a:p>
          <a:p>
            <a:pPr>
              <a:buNone/>
            </a:pPr>
            <a:r>
              <a:rPr lang="id-ID" dirty="0"/>
              <a:t> </a:t>
            </a:r>
            <a:r>
              <a:rPr lang="id-ID" dirty="0" smtClean="0"/>
              <a:t>   Sampah, lalat, kenyamanan</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Kriteria  Inos</a:t>
            </a:r>
            <a:endParaRPr lang="id-ID" dirty="0"/>
          </a:p>
        </p:txBody>
      </p:sp>
      <p:sp>
        <p:nvSpPr>
          <p:cNvPr id="3" name="Content Placeholder 2"/>
          <p:cNvSpPr>
            <a:spLocks noGrp="1"/>
          </p:cNvSpPr>
          <p:nvPr>
            <p:ph idx="1"/>
          </p:nvPr>
        </p:nvSpPr>
        <p:spPr/>
        <p:txBody>
          <a:bodyPr/>
          <a:lstStyle/>
          <a:p>
            <a:r>
              <a:rPr lang="id-ID" dirty="0" smtClean="0"/>
              <a:t>Awal tidak ada tanda klinis terinfeksi dan bukan dalam masa inkubasi</a:t>
            </a:r>
          </a:p>
          <a:p>
            <a:r>
              <a:rPr lang="id-ID" dirty="0" smtClean="0"/>
              <a:t>Infeksi terjadi setelah ≥ 72 jam dirawat</a:t>
            </a:r>
          </a:p>
          <a:p>
            <a:r>
              <a:rPr lang="id-ID" dirty="0" smtClean="0"/>
              <a:t>Infeksi pada pasien karena sakitnya terjadi lebih lama dari pada  masa inbubasinya</a:t>
            </a:r>
          </a:p>
          <a:p>
            <a:r>
              <a:rPr lang="id-ID" dirty="0" smtClean="0"/>
              <a:t>Infeksi setelah pulang dan dapat dibuktikan terinfeksi  saat di RS </a:t>
            </a:r>
          </a:p>
          <a:p>
            <a:r>
              <a:rPr lang="id-ID" smtClean="0"/>
              <a:t>Neonatus lahir di RS </a:t>
            </a:r>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Cara Penularan Infeksi Nosokomial</a:t>
            </a:r>
            <a:r>
              <a:rPr lang="id-ID" dirty="0" smtClean="0"/>
              <a:t/>
            </a:r>
            <a:br>
              <a:rPr lang="id-ID" dirty="0" smtClean="0"/>
            </a:br>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pPr>
              <a:buNone/>
            </a:pPr>
            <a:r>
              <a:rPr lang="id-ID" dirty="0" smtClean="0"/>
              <a:t>1.  Kontak</a:t>
            </a:r>
          </a:p>
          <a:p>
            <a:pPr>
              <a:buNone/>
            </a:pPr>
            <a:r>
              <a:rPr lang="id-ID" dirty="0" smtClean="0"/>
              <a:t>A. Penularan ini dapat terjadi secara kontak  langsung, Kontak langsung terjadi bila sumber infeksi berhubungan langsung dengan penjamu, misalnya </a:t>
            </a:r>
            <a:r>
              <a:rPr lang="id-ID" i="1" dirty="0" smtClean="0"/>
              <a:t>person to person</a:t>
            </a:r>
            <a:r>
              <a:rPr lang="id-ID" dirty="0" smtClean="0"/>
              <a:t> pada penularan infeksi virus hepatitis A secara </a:t>
            </a:r>
            <a:r>
              <a:rPr lang="id-ID" i="1" dirty="0" smtClean="0"/>
              <a:t>fecal oral</a:t>
            </a:r>
            <a:endParaRPr lang="id-ID" dirty="0" smtClean="0"/>
          </a:p>
          <a:p>
            <a:pPr>
              <a:buNone/>
            </a:pPr>
            <a:r>
              <a:rPr lang="id-ID" dirty="0" smtClean="0"/>
              <a:t>B. Kontak tidak langsung terjadi apabila penularan membutuhkan objek perantara (biasanya benda mati). Hal ini terjadi karena benda mati tersebut telah terkontaminasi oleh infeksi, misalnya kontaminasi peralatan medis oleh mikroorganisme.</a:t>
            </a:r>
          </a:p>
          <a:p>
            <a:pPr>
              <a:buNone/>
            </a:pPr>
            <a:r>
              <a:rPr lang="id-ID" dirty="0" smtClean="0"/>
              <a:t>c.  Droplet</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penularan INOS - 2</a:t>
            </a:r>
            <a:endParaRPr lang="id-ID" dirty="0"/>
          </a:p>
        </p:txBody>
      </p:sp>
      <p:sp>
        <p:nvSpPr>
          <p:cNvPr id="3" name="Content Placeholder 2"/>
          <p:cNvSpPr>
            <a:spLocks noGrp="1"/>
          </p:cNvSpPr>
          <p:nvPr>
            <p:ph idx="1"/>
          </p:nvPr>
        </p:nvSpPr>
        <p:spPr/>
        <p:txBody>
          <a:bodyPr/>
          <a:lstStyle/>
          <a:p>
            <a:pPr>
              <a:buNone/>
            </a:pPr>
            <a:r>
              <a:rPr lang="id-ID" dirty="0" smtClean="0"/>
              <a:t>2. Penularan melalui </a:t>
            </a:r>
            <a:r>
              <a:rPr lang="id-ID" i="1" dirty="0" smtClean="0"/>
              <a:t>Common Vehicle </a:t>
            </a:r>
            <a:endParaRPr lang="id-ID" dirty="0" smtClean="0"/>
          </a:p>
          <a:p>
            <a:r>
              <a:rPr lang="id-ID" dirty="0" smtClean="0"/>
              <a:t>Penularan ini melalui benda mati yang telah terkontaminasi oleh kuman dan dapat menyebabkan penyakit pada lebih dari satu penjamu. Adapun jenis-jenis </a:t>
            </a:r>
            <a:r>
              <a:rPr lang="id-ID" i="1" dirty="0" smtClean="0"/>
              <a:t>common vehicle</a:t>
            </a:r>
            <a:r>
              <a:rPr lang="id-ID" dirty="0" smtClean="0"/>
              <a:t> adalah darah/produk darah, cairan intra vena, obat-obatan dan sebagainya</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Penularan INOS-3</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3. Penularan melalui udara dan inhalasi</a:t>
            </a:r>
          </a:p>
          <a:p>
            <a:pPr>
              <a:buNone/>
            </a:pPr>
            <a:endParaRPr lang="id-ID" dirty="0" smtClean="0"/>
          </a:p>
          <a:p>
            <a:pPr>
              <a:buNone/>
            </a:pPr>
            <a:r>
              <a:rPr lang="id-ID" dirty="0" smtClean="0"/>
              <a:t>    Penularan ini terjadi bila mikroorganisme mempunyai ukuran yang sangat kecil sehingga dapat mengenai penjamu dalam jarak yang cukup jauh dan melalui saluran pernafasan. Misalnya mikroorganisme yang terdapat dalam sel-sel kulit yang terlepas  (</a:t>
            </a:r>
            <a:r>
              <a:rPr lang="id-ID" i="1" dirty="0" smtClean="0"/>
              <a:t>staphylococcus</a:t>
            </a:r>
            <a:r>
              <a:rPr lang="id-ID" dirty="0" smtClean="0"/>
              <a:t>) dan tuberculosis</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1332</Words>
  <Application>Microsoft Office PowerPoint</Application>
  <PresentationFormat>On-screen Show (4:3)</PresentationFormat>
  <Paragraphs>170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Inos</vt:lpstr>
      <vt:lpstr>Slide 2</vt:lpstr>
      <vt:lpstr>Batasan</vt:lpstr>
      <vt:lpstr>Langkah yang dipilih</vt:lpstr>
      <vt:lpstr>Sumber Inos</vt:lpstr>
      <vt:lpstr>Kriteria  Inos</vt:lpstr>
      <vt:lpstr>Cara Penularan Infeksi Nosokomial </vt:lpstr>
      <vt:lpstr>Cara penularan INOS - 2</vt:lpstr>
      <vt:lpstr>Cara Penularan INOS-3</vt:lpstr>
      <vt:lpstr>Cara Penularan INOS-4</vt:lpstr>
      <vt:lpstr>Contoh INOS</vt:lpstr>
      <vt:lpstr>Contoh Inos-2</vt:lpstr>
      <vt:lpstr>Lanjutan ISK</vt:lpstr>
      <vt:lpstr>Lanjutan ISK</vt:lpstr>
      <vt:lpstr>Gejala ISK</vt:lpstr>
      <vt:lpstr>Contoh INOS 4 : Bakterimia </vt:lpstr>
      <vt:lpstr>Gejala Bakterimia  ( Sepsis )</vt:lpstr>
      <vt:lpstr>Contoh INOS-5 : ISN</vt:lpstr>
      <vt:lpstr>Lanjutan : ISN</vt:lpstr>
      <vt:lpstr>Dampak</vt:lpstr>
      <vt:lpstr>Pengelolaan INOS</vt:lpstr>
      <vt:lpstr>Lingkup Proses Asuhan Keperawatan</vt:lpstr>
      <vt:lpstr>TIM Pengendali INOS</vt:lpstr>
      <vt:lpstr>Tugas Panitia Medik</vt:lpstr>
      <vt:lpstr>Pencegahan dan Pengendalian INOS</vt:lpstr>
      <vt:lpstr>Slide 26</vt:lpstr>
      <vt:lpstr>Slide 27</vt:lpstr>
      <vt:lpstr>Slide 28</vt:lpstr>
      <vt:lpstr> </vt:lpstr>
      <vt:lpstr>Slide 30</vt:lpstr>
      <vt:lpstr>Slide 31</vt:lpstr>
      <vt:lpstr>Program Pengendalian Infeksi Di RS  </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Inos</dc:title>
  <dc:creator>Administrator</dc:creator>
  <cp:lastModifiedBy>Administrator</cp:lastModifiedBy>
  <cp:revision>18</cp:revision>
  <dcterms:created xsi:type="dcterms:W3CDTF">2013-03-15T07:48:19Z</dcterms:created>
  <dcterms:modified xsi:type="dcterms:W3CDTF">2013-03-23T08:01:56Z</dcterms:modified>
</cp:coreProperties>
</file>