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70" r:id="rId2"/>
    <p:sldId id="297" r:id="rId3"/>
    <p:sldId id="262" r:id="rId4"/>
    <p:sldId id="263" r:id="rId5"/>
    <p:sldId id="264" r:id="rId6"/>
    <p:sldId id="265" r:id="rId7"/>
    <p:sldId id="266" r:id="rId8"/>
    <p:sldId id="267" r:id="rId9"/>
    <p:sldId id="268" r:id="rId10"/>
    <p:sldId id="269" r:id="rId11"/>
    <p:sldId id="283" r:id="rId12"/>
    <p:sldId id="284" r:id="rId13"/>
    <p:sldId id="285" r:id="rId14"/>
    <p:sldId id="286" r:id="rId15"/>
    <p:sldId id="287" r:id="rId16"/>
    <p:sldId id="292" r:id="rId17"/>
    <p:sldId id="288" r:id="rId18"/>
    <p:sldId id="295" r:id="rId19"/>
    <p:sldId id="296" r:id="rId20"/>
    <p:sldId id="289" r:id="rId21"/>
    <p:sldId id="290" r:id="rId22"/>
    <p:sldId id="291" r:id="rId23"/>
    <p:sldId id="282" r:id="rId24"/>
    <p:sldId id="293" r:id="rId25"/>
    <p:sldId id="277" r:id="rId26"/>
    <p:sldId id="278" r:id="rId27"/>
    <p:sldId id="279" r:id="rId28"/>
    <p:sldId id="280" r:id="rId29"/>
    <p:sldId id="281" r:id="rId30"/>
    <p:sldId id="294"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cat>
            <c:strRef>
              <c:f>Sheet1!$A$2:$A$9</c:f>
              <c:strCache>
                <c:ptCount val="8"/>
                <c:pt idx="0">
                  <c:v>tidak/belum sekolah </c:v>
                </c:pt>
                <c:pt idx="1">
                  <c:v>tidak/belum tamat SD/MI </c:v>
                </c:pt>
                <c:pt idx="2">
                  <c:v>SD/MI</c:v>
                </c:pt>
                <c:pt idx="3">
                  <c:v>SMP/MTs</c:v>
                </c:pt>
                <c:pt idx="4">
                  <c:v>SMA/SMK</c:v>
                </c:pt>
                <c:pt idx="5">
                  <c:v>AK/D1,D2,D3</c:v>
                </c:pt>
                <c:pt idx="6">
                  <c:v>S1</c:v>
                </c:pt>
                <c:pt idx="7">
                  <c:v>S2</c:v>
                </c:pt>
              </c:strCache>
            </c:strRef>
          </c:cat>
          <c:val>
            <c:numRef>
              <c:f>Sheet1!$B$2:$B$9</c:f>
              <c:numCache>
                <c:formatCode>General</c:formatCode>
                <c:ptCount val="8"/>
                <c:pt idx="0">
                  <c:v>4167</c:v>
                </c:pt>
                <c:pt idx="1">
                  <c:v>1594</c:v>
                </c:pt>
                <c:pt idx="2">
                  <c:v>2091</c:v>
                </c:pt>
                <c:pt idx="3">
                  <c:v>572</c:v>
                </c:pt>
                <c:pt idx="4">
                  <c:v>951</c:v>
                </c:pt>
                <c:pt idx="5">
                  <c:v>34</c:v>
                </c:pt>
                <c:pt idx="6">
                  <c:v>169</c:v>
                </c:pt>
                <c:pt idx="7">
                  <c:v>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110467028718"/>
          <c:y val="4.9165236120717798E-2"/>
          <c:w val="0.33852066545982901"/>
          <c:h val="0.8910018062509189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cat>
            <c:strRef>
              <c:f>Sheet1!$A$2:$A$5</c:f>
              <c:strCache>
                <c:ptCount val="4"/>
                <c:pt idx="0">
                  <c:v>Karang Taruna</c:v>
                </c:pt>
                <c:pt idx="1">
                  <c:v>PKK Dusun/RW</c:v>
                </c:pt>
                <c:pt idx="2">
                  <c:v>PKK Rt</c:v>
                </c:pt>
                <c:pt idx="3">
                  <c:v>PKK Dasawisma</c:v>
                </c:pt>
              </c:strCache>
            </c:strRef>
          </c:cat>
          <c:val>
            <c:numRef>
              <c:f>Sheet1!$B$2:$B$5</c:f>
              <c:numCache>
                <c:formatCode>General</c:formatCode>
                <c:ptCount val="4"/>
                <c:pt idx="0">
                  <c:v>1</c:v>
                </c:pt>
                <c:pt idx="1">
                  <c:v>6</c:v>
                </c:pt>
                <c:pt idx="2">
                  <c:v>27</c:v>
                </c:pt>
                <c:pt idx="3">
                  <c:v>64</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5C3DEC-C016-465A-9985-38BCD66E6AEF}" type="datetimeFigureOut">
              <a:rPr lang="id-ID" smtClean="0"/>
              <a:t>26/09/2013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12BFF2-9DC9-4906-A5F4-5E345BF0C625}" type="slidenum">
              <a:rPr lang="id-ID" smtClean="0"/>
              <a:t>‹#›</a:t>
            </a:fld>
            <a:endParaRPr lang="id-ID"/>
          </a:p>
        </p:txBody>
      </p:sp>
    </p:spTree>
    <p:extLst>
      <p:ext uri="{BB962C8B-B14F-4D97-AF65-F5344CB8AC3E}">
        <p14:creationId xmlns:p14="http://schemas.microsoft.com/office/powerpoint/2010/main" val="326148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3</a:t>
            </a:fld>
            <a:endParaRPr lang="id-ID"/>
          </a:p>
        </p:txBody>
      </p:sp>
    </p:spTree>
    <p:extLst>
      <p:ext uri="{BB962C8B-B14F-4D97-AF65-F5344CB8AC3E}">
        <p14:creationId xmlns:p14="http://schemas.microsoft.com/office/powerpoint/2010/main" val="884960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4</a:t>
            </a:fld>
            <a:endParaRPr lang="id-ID"/>
          </a:p>
        </p:txBody>
      </p:sp>
    </p:spTree>
    <p:extLst>
      <p:ext uri="{BB962C8B-B14F-4D97-AF65-F5344CB8AC3E}">
        <p14:creationId xmlns:p14="http://schemas.microsoft.com/office/powerpoint/2010/main" val="201360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5</a:t>
            </a:fld>
            <a:endParaRPr lang="id-ID"/>
          </a:p>
        </p:txBody>
      </p:sp>
    </p:spTree>
    <p:extLst>
      <p:ext uri="{BB962C8B-B14F-4D97-AF65-F5344CB8AC3E}">
        <p14:creationId xmlns:p14="http://schemas.microsoft.com/office/powerpoint/2010/main" val="1804395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6</a:t>
            </a:fld>
            <a:endParaRPr lang="id-ID"/>
          </a:p>
        </p:txBody>
      </p:sp>
    </p:spTree>
    <p:extLst>
      <p:ext uri="{BB962C8B-B14F-4D97-AF65-F5344CB8AC3E}">
        <p14:creationId xmlns:p14="http://schemas.microsoft.com/office/powerpoint/2010/main" val="673577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7</a:t>
            </a:fld>
            <a:endParaRPr lang="id-ID"/>
          </a:p>
        </p:txBody>
      </p:sp>
    </p:spTree>
    <p:extLst>
      <p:ext uri="{BB962C8B-B14F-4D97-AF65-F5344CB8AC3E}">
        <p14:creationId xmlns:p14="http://schemas.microsoft.com/office/powerpoint/2010/main" val="3389593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8</a:t>
            </a:fld>
            <a:endParaRPr lang="id-ID"/>
          </a:p>
        </p:txBody>
      </p:sp>
    </p:spTree>
    <p:extLst>
      <p:ext uri="{BB962C8B-B14F-4D97-AF65-F5344CB8AC3E}">
        <p14:creationId xmlns:p14="http://schemas.microsoft.com/office/powerpoint/2010/main" val="398803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9</a:t>
            </a:fld>
            <a:endParaRPr lang="id-ID"/>
          </a:p>
        </p:txBody>
      </p:sp>
    </p:spTree>
    <p:extLst>
      <p:ext uri="{BB962C8B-B14F-4D97-AF65-F5344CB8AC3E}">
        <p14:creationId xmlns:p14="http://schemas.microsoft.com/office/powerpoint/2010/main" val="47020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CE14A6E4-D321-4419-8803-BCE195C5061A}" type="slidenum">
              <a:rPr lang="id-ID" smtClean="0"/>
              <a:t>10</a:t>
            </a:fld>
            <a:endParaRPr lang="id-ID"/>
          </a:p>
        </p:txBody>
      </p:sp>
    </p:spTree>
    <p:extLst>
      <p:ext uri="{BB962C8B-B14F-4D97-AF65-F5344CB8AC3E}">
        <p14:creationId xmlns:p14="http://schemas.microsoft.com/office/powerpoint/2010/main" val="985994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7012BFF2-9DC9-4906-A5F4-5E345BF0C625}" type="slidenum">
              <a:rPr lang="id-ID" smtClean="0"/>
              <a:t>14</a:t>
            </a:fld>
            <a:endParaRPr lang="id-ID"/>
          </a:p>
        </p:txBody>
      </p:sp>
    </p:spTree>
    <p:extLst>
      <p:ext uri="{BB962C8B-B14F-4D97-AF65-F5344CB8AC3E}">
        <p14:creationId xmlns:p14="http://schemas.microsoft.com/office/powerpoint/2010/main" val="178469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D62A25-8B4D-4759-AFF2-F040F454DF31}" type="datetimeFigureOut">
              <a:rPr lang="id-ID" smtClean="0"/>
              <a:t>26/09/2013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62A25-8B4D-4759-AFF2-F040F454DF31}" type="datetimeFigureOut">
              <a:rPr lang="id-ID" smtClean="0"/>
              <a:t>26/09/2013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62A25-8B4D-4759-AFF2-F040F454DF31}" type="datetimeFigureOut">
              <a:rPr lang="id-ID" smtClean="0"/>
              <a:t>26/09/2013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6D62A25-8B4D-4759-AFF2-F040F454DF31}" type="datetimeFigureOut">
              <a:rPr lang="id-ID" smtClean="0"/>
              <a:t>26/09/2013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62A25-8B4D-4759-AFF2-F040F454DF31}" type="datetimeFigureOut">
              <a:rPr lang="id-ID" smtClean="0"/>
              <a:t>26/09/2013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D62A25-8B4D-4759-AFF2-F040F454DF31}" type="datetimeFigureOut">
              <a:rPr lang="id-ID" smtClean="0"/>
              <a:t>26/09/2013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D62A25-8B4D-4759-AFF2-F040F454DF31}" type="datetimeFigureOut">
              <a:rPr lang="id-ID" smtClean="0"/>
              <a:t>26/09/2013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D62A25-8B4D-4759-AFF2-F040F454DF31}" type="datetimeFigureOut">
              <a:rPr lang="id-ID" smtClean="0"/>
              <a:t>26/09/2013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62A25-8B4D-4759-AFF2-F040F454DF31}" type="datetimeFigureOut">
              <a:rPr lang="id-ID" smtClean="0"/>
              <a:t>26/09/2013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62A25-8B4D-4759-AFF2-F040F454DF31}" type="datetimeFigureOut">
              <a:rPr lang="id-ID" smtClean="0"/>
              <a:t>26/09/2013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AE48D42-E8AF-4D93-BB30-A3FC0326DC5F}" type="slidenum">
              <a:rPr lang="id-ID" smtClean="0"/>
              <a:t>‹#›</a:t>
            </a:fld>
            <a:endParaRPr lang="id-ID"/>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62A25-8B4D-4759-AFF2-F040F454DF31}" type="datetimeFigureOut">
              <a:rPr lang="id-ID" smtClean="0"/>
              <a:t>26/09/2013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AE48D42-E8AF-4D93-BB30-A3FC0326DC5F}" type="slidenum">
              <a:rPr lang="id-ID" smtClean="0"/>
              <a:t>‹#›</a:t>
            </a:fld>
            <a:endParaRPr lang="id-ID"/>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36D62A25-8B4D-4759-AFF2-F040F454DF31}" type="datetimeFigureOut">
              <a:rPr lang="id-ID" smtClean="0"/>
              <a:t>26/09/2013</a:t>
            </a:fld>
            <a:endParaRPr lang="id-ID"/>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AE48D42-E8AF-4D93-BB30-A3FC0326DC5F}" type="slidenum">
              <a:rPr lang="id-ID" smtClean="0"/>
              <a:t>‹#›</a:t>
            </a:fld>
            <a:endParaRPr lang="id-ID"/>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ubtitle 2"/>
          <p:cNvSpPr>
            <a:spLocks noGrp="1"/>
          </p:cNvSpPr>
          <p:nvPr>
            <p:ph type="title"/>
          </p:nvPr>
        </p:nvSpPr>
        <p:spPr>
          <a:xfrm>
            <a:off x="971600" y="3284984"/>
            <a:ext cx="7125113" cy="924475"/>
          </a:xfrm>
        </p:spPr>
        <p:txBody>
          <a:bodyPr/>
          <a:lstStyle/>
          <a:p>
            <a:r>
              <a:rPr lang="id-ID" b="1" dirty="0" smtClean="0">
                <a:solidFill>
                  <a:srgbClr val="000000"/>
                </a:solidFill>
                <a:effectLst>
                  <a:glow rad="228600">
                    <a:schemeClr val="accent2">
                      <a:satMod val="175000"/>
                      <a:alpha val="40000"/>
                    </a:schemeClr>
                  </a:glow>
                </a:effectLst>
                <a:latin typeface="Chalkboard"/>
                <a:cs typeface="Chalkboard"/>
              </a:rPr>
              <a:t>Laporan PKL 1: Desa </a:t>
            </a:r>
            <a:r>
              <a:rPr lang="id-ID" b="1" dirty="0">
                <a:solidFill>
                  <a:srgbClr val="000000"/>
                </a:solidFill>
                <a:effectLst>
                  <a:glow rad="228600">
                    <a:schemeClr val="accent2">
                      <a:satMod val="175000"/>
                      <a:alpha val="40000"/>
                    </a:schemeClr>
                  </a:glow>
                </a:effectLst>
                <a:latin typeface="Chalkboard"/>
                <a:cs typeface="Chalkboard"/>
              </a:rPr>
              <a:t>Leces, Kecamatan Leces, Kabupaten Probolinggo Tahun 2012</a:t>
            </a:r>
          </a:p>
          <a:p>
            <a:endParaRPr lang="id-ID" b="1" dirty="0"/>
          </a:p>
        </p:txBody>
      </p:sp>
    </p:spTree>
    <p:extLst>
      <p:ext uri="{BB962C8B-B14F-4D97-AF65-F5344CB8AC3E}">
        <p14:creationId xmlns:p14="http://schemas.microsoft.com/office/powerpoint/2010/main" val="881573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125113" cy="924475"/>
          </a:xfrm>
        </p:spPr>
        <p:txBody>
          <a:bodyPr>
            <a:noAutofit/>
          </a:bodyPr>
          <a:lstStyle/>
          <a:p>
            <a:pPr algn="ctr"/>
            <a:r>
              <a:rPr lang="id-ID" sz="2400" b="1" dirty="0" smtClean="0">
                <a:solidFill>
                  <a:srgbClr val="000000"/>
                </a:solidFill>
                <a:effectLst>
                  <a:glow rad="101600">
                    <a:srgbClr val="FFFF00">
                      <a:alpha val="75000"/>
                    </a:srgbClr>
                  </a:glow>
                </a:effectLst>
                <a:latin typeface="Chalkboard"/>
                <a:cs typeface="Chalkboard"/>
              </a:rPr>
              <a:t>Stratifikasi Sosial Berdasarkan Ilmu Pengetahuan Di Desa Leces Ditinjau Dari Tingkat Pendidikan</a:t>
            </a:r>
            <a:endParaRPr lang="id-ID" sz="2400" b="1" dirty="0">
              <a:solidFill>
                <a:srgbClr val="000000"/>
              </a:solidFill>
              <a:effectLst>
                <a:glow rad="101600">
                  <a:srgbClr val="FFFF00">
                    <a:alpha val="75000"/>
                  </a:srgbClr>
                </a:glow>
              </a:effectLst>
              <a:latin typeface="Chalkboard"/>
              <a:cs typeface="Chalkboard"/>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3694048"/>
              </p:ext>
            </p:extLst>
          </p:nvPr>
        </p:nvGraphicFramePr>
        <p:xfrm>
          <a:off x="467544" y="1700808"/>
          <a:ext cx="8229600" cy="4392483"/>
        </p:xfrm>
        <a:graphic>
          <a:graphicData uri="http://schemas.openxmlformats.org/drawingml/2006/table">
            <a:tbl>
              <a:tblPr firstRow="1" bandRow="1">
                <a:tableStyleId>{5C22544A-7EE6-4342-B048-85BDC9FD1C3A}</a:tableStyleId>
              </a:tblPr>
              <a:tblGrid>
                <a:gridCol w="2057400"/>
                <a:gridCol w="2057400"/>
                <a:gridCol w="2057400"/>
                <a:gridCol w="2057400"/>
              </a:tblGrid>
              <a:tr h="372019">
                <a:tc>
                  <a:txBody>
                    <a:bodyPr/>
                    <a:lstStyle/>
                    <a:p>
                      <a:pPr marL="457200" algn="ctr">
                        <a:lnSpc>
                          <a:spcPct val="115000"/>
                        </a:lnSpc>
                        <a:spcAft>
                          <a:spcPts val="0"/>
                        </a:spcAft>
                      </a:pPr>
                      <a:r>
                        <a:rPr lang="id-ID" sz="2000" b="1" dirty="0">
                          <a:latin typeface="Times New Roman"/>
                          <a:ea typeface="Calibri"/>
                          <a:cs typeface="Times New Roman"/>
                        </a:rPr>
                        <a:t>Uraian</a:t>
                      </a:r>
                      <a:endParaRPr lang="id-ID" sz="2000" dirty="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b="1">
                          <a:latin typeface="Times New Roman"/>
                          <a:ea typeface="Calibri"/>
                          <a:cs typeface="Times New Roman"/>
                        </a:rPr>
                        <a:t>Laki-laki</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b="1" dirty="0">
                          <a:latin typeface="Times New Roman"/>
                          <a:ea typeface="Calibri"/>
                          <a:cs typeface="Times New Roman"/>
                        </a:rPr>
                        <a:t>Perempuan</a:t>
                      </a:r>
                      <a:endParaRPr lang="id-ID" sz="2000" dirty="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b="1" dirty="0">
                          <a:latin typeface="Times New Roman"/>
                          <a:ea typeface="Calibri"/>
                          <a:cs typeface="Times New Roman"/>
                        </a:rPr>
                        <a:t>Jumlah</a:t>
                      </a:r>
                      <a:endParaRPr lang="id-ID" sz="2000" dirty="0">
                        <a:latin typeface="Calibri"/>
                        <a:ea typeface="Calibri"/>
                        <a:cs typeface="Times New Roman"/>
                      </a:endParaRPr>
                    </a:p>
                  </a:txBody>
                  <a:tcPr marL="68580" marR="68580" marT="0" marB="0"/>
                </a:tc>
              </a:tr>
              <a:tr h="720123">
                <a:tc>
                  <a:txBody>
                    <a:bodyPr/>
                    <a:lstStyle/>
                    <a:p>
                      <a:pPr marL="457200">
                        <a:lnSpc>
                          <a:spcPct val="115000"/>
                        </a:lnSpc>
                        <a:spcAft>
                          <a:spcPts val="0"/>
                        </a:spcAft>
                      </a:pPr>
                      <a:r>
                        <a:rPr lang="id-ID" sz="2000" dirty="0">
                          <a:latin typeface="Times New Roman"/>
                          <a:ea typeface="Calibri"/>
                          <a:cs typeface="Times New Roman"/>
                        </a:rPr>
                        <a:t>Tidak/ belum sekolah</a:t>
                      </a:r>
                      <a:endParaRPr lang="id-ID" sz="2000" dirty="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4167*</a:t>
                      </a:r>
                      <a:endParaRPr lang="id-ID" sz="2000">
                        <a:latin typeface="Calibri"/>
                        <a:ea typeface="Calibri"/>
                        <a:cs typeface="Times New Roman"/>
                      </a:endParaRPr>
                    </a:p>
                  </a:txBody>
                  <a:tcPr marL="68580" marR="68580" marT="0" marB="0"/>
                </a:tc>
              </a:tr>
              <a:tr h="720123">
                <a:tc>
                  <a:txBody>
                    <a:bodyPr/>
                    <a:lstStyle/>
                    <a:p>
                      <a:pPr marL="457200" algn="ctr">
                        <a:lnSpc>
                          <a:spcPct val="115000"/>
                        </a:lnSpc>
                        <a:spcAft>
                          <a:spcPts val="0"/>
                        </a:spcAft>
                      </a:pPr>
                      <a:r>
                        <a:rPr lang="id-ID" sz="2000">
                          <a:latin typeface="Times New Roman"/>
                          <a:ea typeface="Calibri"/>
                          <a:cs typeface="Times New Roman"/>
                        </a:rPr>
                        <a:t>Tidak/ belum tamat SD/ MI</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1594*</a:t>
                      </a:r>
                      <a:endParaRPr lang="id-ID" sz="2000">
                        <a:latin typeface="Calibri"/>
                        <a:ea typeface="Calibri"/>
                        <a:cs typeface="Times New Roman"/>
                      </a:endParaRPr>
                    </a:p>
                  </a:txBody>
                  <a:tcPr marL="68580" marR="68580" marT="0" marB="0"/>
                </a:tc>
              </a:tr>
              <a:tr h="372019">
                <a:tc>
                  <a:txBody>
                    <a:bodyPr/>
                    <a:lstStyle/>
                    <a:p>
                      <a:pPr marL="457200">
                        <a:lnSpc>
                          <a:spcPct val="115000"/>
                        </a:lnSpc>
                        <a:spcAft>
                          <a:spcPts val="0"/>
                        </a:spcAft>
                      </a:pPr>
                      <a:r>
                        <a:rPr lang="id-ID" sz="2000">
                          <a:latin typeface="Times New Roman"/>
                          <a:ea typeface="Calibri"/>
                          <a:cs typeface="Times New Roman"/>
                        </a:rPr>
                        <a:t>SD/ MI</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1030</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1061</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2091</a:t>
                      </a:r>
                      <a:endParaRPr lang="id-ID" sz="2000">
                        <a:latin typeface="Calibri"/>
                        <a:ea typeface="Calibri"/>
                        <a:cs typeface="Times New Roman"/>
                      </a:endParaRPr>
                    </a:p>
                  </a:txBody>
                  <a:tcPr marL="68580" marR="68580" marT="0" marB="0"/>
                </a:tc>
              </a:tr>
              <a:tr h="372019">
                <a:tc>
                  <a:txBody>
                    <a:bodyPr/>
                    <a:lstStyle/>
                    <a:p>
                      <a:pPr marL="457200">
                        <a:lnSpc>
                          <a:spcPct val="115000"/>
                        </a:lnSpc>
                        <a:spcAft>
                          <a:spcPts val="0"/>
                        </a:spcAft>
                      </a:pPr>
                      <a:r>
                        <a:rPr lang="id-ID" sz="2000">
                          <a:latin typeface="Times New Roman"/>
                          <a:ea typeface="Calibri"/>
                          <a:cs typeface="Times New Roman"/>
                        </a:rPr>
                        <a:t>SMP/ MTs</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275</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297</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572</a:t>
                      </a:r>
                      <a:endParaRPr lang="id-ID" sz="2000">
                        <a:latin typeface="Calibri"/>
                        <a:ea typeface="Calibri"/>
                        <a:cs typeface="Times New Roman"/>
                      </a:endParaRPr>
                    </a:p>
                  </a:txBody>
                  <a:tcPr marL="68580" marR="68580" marT="0" marB="0"/>
                </a:tc>
              </a:tr>
              <a:tr h="372019">
                <a:tc>
                  <a:txBody>
                    <a:bodyPr/>
                    <a:lstStyle/>
                    <a:p>
                      <a:pPr marL="457200">
                        <a:lnSpc>
                          <a:spcPct val="115000"/>
                        </a:lnSpc>
                        <a:spcAft>
                          <a:spcPts val="0"/>
                        </a:spcAft>
                      </a:pPr>
                      <a:r>
                        <a:rPr lang="id-ID" sz="2000">
                          <a:latin typeface="Times New Roman"/>
                          <a:ea typeface="Calibri"/>
                          <a:cs typeface="Times New Roman"/>
                        </a:rPr>
                        <a:t>SMA/ SMK</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471</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480</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951</a:t>
                      </a:r>
                      <a:endParaRPr lang="id-ID" sz="2000">
                        <a:latin typeface="Calibri"/>
                        <a:ea typeface="Calibri"/>
                        <a:cs typeface="Times New Roman"/>
                      </a:endParaRPr>
                    </a:p>
                  </a:txBody>
                  <a:tcPr marL="68580" marR="68580" marT="0" marB="0"/>
                </a:tc>
              </a:tr>
              <a:tr h="720123">
                <a:tc>
                  <a:txBody>
                    <a:bodyPr/>
                    <a:lstStyle/>
                    <a:p>
                      <a:pPr marL="457200">
                        <a:lnSpc>
                          <a:spcPct val="115000"/>
                        </a:lnSpc>
                        <a:spcAft>
                          <a:spcPts val="0"/>
                        </a:spcAft>
                      </a:pPr>
                      <a:r>
                        <a:rPr lang="id-ID" sz="2000">
                          <a:latin typeface="Times New Roman"/>
                          <a:ea typeface="Calibri"/>
                          <a:cs typeface="Times New Roman"/>
                        </a:rPr>
                        <a:t>AK/ D1, D2, D3</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20</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14</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34</a:t>
                      </a:r>
                      <a:endParaRPr lang="id-ID" sz="2000">
                        <a:latin typeface="Calibri"/>
                        <a:ea typeface="Calibri"/>
                        <a:cs typeface="Times New Roman"/>
                      </a:endParaRPr>
                    </a:p>
                  </a:txBody>
                  <a:tcPr marL="68580" marR="68580" marT="0" marB="0"/>
                </a:tc>
              </a:tr>
              <a:tr h="372019">
                <a:tc>
                  <a:txBody>
                    <a:bodyPr/>
                    <a:lstStyle/>
                    <a:p>
                      <a:pPr marL="457200">
                        <a:lnSpc>
                          <a:spcPct val="115000"/>
                        </a:lnSpc>
                        <a:spcAft>
                          <a:spcPts val="0"/>
                        </a:spcAft>
                      </a:pPr>
                      <a:r>
                        <a:rPr lang="id-ID" sz="2000">
                          <a:latin typeface="Times New Roman"/>
                          <a:ea typeface="Calibri"/>
                          <a:cs typeface="Times New Roman"/>
                        </a:rPr>
                        <a:t>S1</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94</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75</a:t>
                      </a:r>
                      <a:endParaRPr lang="id-ID" sz="200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a:latin typeface="Times New Roman"/>
                          <a:ea typeface="Calibri"/>
                          <a:cs typeface="Times New Roman"/>
                        </a:rPr>
                        <a:t>169</a:t>
                      </a:r>
                      <a:endParaRPr lang="id-ID" sz="2000">
                        <a:latin typeface="Calibri"/>
                        <a:ea typeface="Calibri"/>
                        <a:cs typeface="Times New Roman"/>
                      </a:endParaRPr>
                    </a:p>
                  </a:txBody>
                  <a:tcPr marL="68580" marR="68580" marT="0" marB="0"/>
                </a:tc>
              </a:tr>
              <a:tr h="372019">
                <a:tc>
                  <a:txBody>
                    <a:bodyPr/>
                    <a:lstStyle/>
                    <a:p>
                      <a:pPr marL="457200">
                        <a:lnSpc>
                          <a:spcPct val="115000"/>
                        </a:lnSpc>
                        <a:spcAft>
                          <a:spcPts val="0"/>
                        </a:spcAft>
                      </a:pPr>
                      <a:r>
                        <a:rPr lang="id-ID" sz="2000" dirty="0">
                          <a:latin typeface="Times New Roman"/>
                          <a:ea typeface="Calibri"/>
                          <a:cs typeface="Times New Roman"/>
                        </a:rPr>
                        <a:t>S2</a:t>
                      </a:r>
                      <a:endParaRPr lang="id-ID" sz="2000" dirty="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dirty="0">
                          <a:latin typeface="Times New Roman"/>
                          <a:ea typeface="Calibri"/>
                          <a:cs typeface="Times New Roman"/>
                        </a:rPr>
                        <a:t>2</a:t>
                      </a:r>
                      <a:endParaRPr lang="id-ID" sz="2000" dirty="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dirty="0">
                          <a:latin typeface="Times New Roman"/>
                          <a:ea typeface="Calibri"/>
                          <a:cs typeface="Times New Roman"/>
                        </a:rPr>
                        <a:t>-</a:t>
                      </a:r>
                      <a:endParaRPr lang="id-ID" sz="2000" dirty="0">
                        <a:latin typeface="Calibri"/>
                        <a:ea typeface="Calibri"/>
                        <a:cs typeface="Times New Roman"/>
                      </a:endParaRPr>
                    </a:p>
                  </a:txBody>
                  <a:tcPr marL="68580" marR="68580" marT="0" marB="0"/>
                </a:tc>
                <a:tc>
                  <a:txBody>
                    <a:bodyPr/>
                    <a:lstStyle/>
                    <a:p>
                      <a:pPr marL="457200" algn="ctr">
                        <a:lnSpc>
                          <a:spcPct val="115000"/>
                        </a:lnSpc>
                        <a:spcAft>
                          <a:spcPts val="0"/>
                        </a:spcAft>
                      </a:pPr>
                      <a:r>
                        <a:rPr lang="id-ID" sz="2000" dirty="0">
                          <a:latin typeface="Times New Roman"/>
                          <a:ea typeface="Calibri"/>
                          <a:cs typeface="Times New Roman"/>
                        </a:rPr>
                        <a:t>2</a:t>
                      </a:r>
                      <a:endParaRPr lang="id-ID" sz="2000" dirty="0">
                        <a:latin typeface="Calibri"/>
                        <a:ea typeface="Calibri"/>
                        <a:cs typeface="Times New Roman"/>
                      </a:endParaRPr>
                    </a:p>
                  </a:txBody>
                  <a:tcPr marL="68580" marR="68580" marT="0" marB="0"/>
                </a:tc>
              </a:tr>
            </a:tbl>
          </a:graphicData>
        </a:graphic>
      </p:graphicFrame>
      <p:sp>
        <p:nvSpPr>
          <p:cNvPr id="4" name="Title 1"/>
          <p:cNvSpPr txBox="1">
            <a:spLocks/>
          </p:cNvSpPr>
          <p:nvPr/>
        </p:nvSpPr>
        <p:spPr>
          <a:xfrm>
            <a:off x="683568" y="596647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439068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040" y="1052736"/>
            <a:ext cx="7772400" cy="4680520"/>
          </a:xfrm>
        </p:spPr>
        <p:txBody>
          <a:bodyPr/>
          <a:lstStyle/>
          <a:p>
            <a:r>
              <a:rPr lang="id-ID" b="1" dirty="0" smtClean="0">
                <a:solidFill>
                  <a:srgbClr val="000000"/>
                </a:solidFill>
                <a:effectLst>
                  <a:glow rad="228600">
                    <a:schemeClr val="accent2">
                      <a:satMod val="175000"/>
                      <a:alpha val="40000"/>
                    </a:schemeClr>
                  </a:glow>
                </a:effectLst>
                <a:latin typeface="Chalkboard"/>
                <a:cs typeface="Chalkboard"/>
              </a:rPr>
              <a:t>KELUARGA</a:t>
            </a:r>
            <a:r>
              <a:rPr lang="id-ID" dirty="0" smtClean="0">
                <a:latin typeface="Chalkboard"/>
                <a:cs typeface="Chalkboard"/>
              </a:rPr>
              <a:t/>
            </a:r>
            <a:br>
              <a:rPr lang="id-ID" dirty="0" smtClean="0">
                <a:latin typeface="Chalkboard"/>
                <a:cs typeface="Chalkboard"/>
              </a:rPr>
            </a:br>
            <a:r>
              <a:rPr lang="id-ID" dirty="0" smtClean="0">
                <a:latin typeface="Chalkboard"/>
                <a:cs typeface="Chalkboard"/>
              </a:rPr>
              <a:t/>
            </a:r>
            <a:br>
              <a:rPr lang="id-ID" dirty="0" smtClean="0">
                <a:latin typeface="Chalkboard"/>
                <a:cs typeface="Chalkboard"/>
              </a:rPr>
            </a:br>
            <a:r>
              <a:rPr lang="id-ID" sz="2800" dirty="0" smtClean="0">
                <a:solidFill>
                  <a:srgbClr val="000000"/>
                </a:solidFill>
                <a:latin typeface="Chalkboard"/>
                <a:cs typeface="Chalkboard"/>
              </a:rPr>
              <a:t>Sex Ratio: 98,84</a:t>
            </a:r>
            <a:r>
              <a:rPr lang="id-ID" sz="2800" dirty="0" smtClean="0">
                <a:latin typeface="Chalkboard"/>
                <a:cs typeface="Chalkboard"/>
              </a:rPr>
              <a:t/>
            </a:r>
            <a:br>
              <a:rPr lang="id-ID" sz="2800" dirty="0" smtClean="0">
                <a:latin typeface="Chalkboard"/>
                <a:cs typeface="Chalkboard"/>
              </a:rPr>
            </a:br>
            <a:r>
              <a:rPr lang="id-ID" sz="2000" dirty="0" smtClean="0">
                <a:latin typeface="Chalkboard"/>
                <a:cs typeface="Chalkboard"/>
              </a:rPr>
              <a:t>Dalam 100 orang penduduk perempuan di </a:t>
            </a:r>
            <a:r>
              <a:rPr lang="id-ID" sz="2000" dirty="0">
                <a:latin typeface="Chalkboard"/>
                <a:cs typeface="Chalkboard"/>
              </a:rPr>
              <a:t>Desa Leces, Kecamatan Leces, Kabupaten Probolinggo </a:t>
            </a:r>
            <a:r>
              <a:rPr lang="id-ID" sz="2000" dirty="0" smtClean="0">
                <a:latin typeface="Chalkboard"/>
                <a:cs typeface="Chalkboard"/>
              </a:rPr>
              <a:t>pada Tahun 2012 terdapat 99 penduduk laki-laki.</a:t>
            </a:r>
            <a:br>
              <a:rPr lang="id-ID" sz="2000" dirty="0" smtClean="0">
                <a:latin typeface="Chalkboard"/>
                <a:cs typeface="Chalkboard"/>
              </a:rPr>
            </a:br>
            <a:r>
              <a:rPr lang="id-ID" sz="2000" dirty="0">
                <a:latin typeface="Chalkboard"/>
                <a:cs typeface="Chalkboard"/>
              </a:rPr>
              <a:t/>
            </a:r>
            <a:br>
              <a:rPr lang="id-ID" sz="2000" dirty="0">
                <a:latin typeface="Chalkboard"/>
                <a:cs typeface="Chalkboard"/>
              </a:rPr>
            </a:br>
            <a:r>
              <a:rPr lang="id-ID" sz="2800" dirty="0" smtClean="0">
                <a:solidFill>
                  <a:srgbClr val="000000"/>
                </a:solidFill>
                <a:latin typeface="Chalkboard"/>
                <a:cs typeface="Chalkboard"/>
              </a:rPr>
              <a:t>Depedency Ratio: 63,35%</a:t>
            </a:r>
            <a:r>
              <a:rPr lang="id-ID" sz="2800" dirty="0" smtClean="0">
                <a:latin typeface="Chalkboard"/>
                <a:cs typeface="Chalkboard"/>
              </a:rPr>
              <a:t/>
            </a:r>
            <a:br>
              <a:rPr lang="id-ID" sz="2800" dirty="0" smtClean="0">
                <a:latin typeface="Chalkboard"/>
                <a:cs typeface="Chalkboard"/>
              </a:rPr>
            </a:br>
            <a:r>
              <a:rPr lang="id-ID" sz="2000" dirty="0" smtClean="0">
                <a:latin typeface="Chalkboard"/>
                <a:cs typeface="Chalkboard"/>
              </a:rPr>
              <a:t>100 orang penduduk usia produktif (15-64 tahun) </a:t>
            </a:r>
            <a:r>
              <a:rPr lang="id-ID" sz="2000" dirty="0">
                <a:latin typeface="Chalkboard"/>
                <a:cs typeface="Chalkboard"/>
              </a:rPr>
              <a:t>di Desa Leces, Kecamatan Leces, Kabupaten Probolinggo pada Tahun 2012 </a:t>
            </a:r>
            <a:r>
              <a:rPr lang="id-ID" sz="2000" dirty="0" smtClean="0">
                <a:latin typeface="Chalkboard"/>
                <a:cs typeface="Chalkboard"/>
              </a:rPr>
              <a:t>menanggung 63 orang penduduk usia non produktif (0-14 tahun dan &gt;65 tahun).</a:t>
            </a:r>
            <a:endParaRPr lang="id-ID" sz="2000" dirty="0">
              <a:latin typeface="Chalkboard"/>
              <a:cs typeface="Chalkboard"/>
            </a:endParaRPr>
          </a:p>
        </p:txBody>
      </p:sp>
      <p:sp>
        <p:nvSpPr>
          <p:cNvPr id="3" name="TextBox 2"/>
          <p:cNvSpPr txBox="1"/>
          <p:nvPr/>
        </p:nvSpPr>
        <p:spPr>
          <a:xfrm>
            <a:off x="5148064" y="0"/>
            <a:ext cx="5883757" cy="707886"/>
          </a:xfrm>
          <a:prstGeom prst="rect">
            <a:avLst/>
          </a:prstGeom>
          <a:noFill/>
        </p:spPr>
        <p:txBody>
          <a:bodyPr wrap="square" rtlCol="0">
            <a:spAutoFit/>
          </a:bodyPr>
          <a:lstStyle/>
          <a:p>
            <a:r>
              <a:rPr lang="en-US" sz="4000" b="1" dirty="0" err="1" smtClean="0">
                <a:solidFill>
                  <a:srgbClr val="000000"/>
                </a:solidFill>
                <a:effectLst>
                  <a:glow rad="228600">
                    <a:schemeClr val="accent2">
                      <a:satMod val="175000"/>
                      <a:alpha val="40000"/>
                    </a:schemeClr>
                  </a:glow>
                </a:effectLst>
                <a:latin typeface="Chalkboard"/>
                <a:cs typeface="Chalkboard"/>
              </a:rPr>
              <a:t>Lembaga</a:t>
            </a:r>
            <a:r>
              <a:rPr lang="en-US" sz="4000" b="1" dirty="0" smtClean="0">
                <a:solidFill>
                  <a:srgbClr val="000000"/>
                </a:solidFill>
                <a:effectLst>
                  <a:glow rad="228600">
                    <a:schemeClr val="accent2">
                      <a:satMod val="175000"/>
                      <a:alpha val="40000"/>
                    </a:schemeClr>
                  </a:glow>
                </a:effectLst>
                <a:latin typeface="Chalkboard"/>
                <a:cs typeface="Chalkboard"/>
              </a:rPr>
              <a:t> </a:t>
            </a:r>
            <a:r>
              <a:rPr lang="en-US" sz="4000" b="1" dirty="0" err="1" smtClean="0">
                <a:solidFill>
                  <a:srgbClr val="000000"/>
                </a:solidFill>
                <a:effectLst>
                  <a:glow rad="228600">
                    <a:schemeClr val="accent2">
                      <a:satMod val="175000"/>
                      <a:alpha val="40000"/>
                    </a:schemeClr>
                  </a:glow>
                </a:effectLst>
                <a:latin typeface="Chalkboard"/>
                <a:cs typeface="Chalkboard"/>
              </a:rPr>
              <a:t>Sosial</a:t>
            </a:r>
            <a:endParaRPr lang="en-US" sz="40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1279810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7772400" cy="5976664"/>
          </a:xfrm>
        </p:spPr>
        <p:txBody>
          <a:bodyPr/>
          <a:lstStyle/>
          <a:p>
            <a:r>
              <a:rPr lang="id-ID" b="1" dirty="0" smtClean="0">
                <a:solidFill>
                  <a:srgbClr val="000000"/>
                </a:solidFill>
                <a:effectLst>
                  <a:glow rad="228600">
                    <a:schemeClr val="accent2">
                      <a:satMod val="175000"/>
                      <a:alpha val="40000"/>
                    </a:schemeClr>
                  </a:glow>
                </a:effectLst>
                <a:latin typeface="Chalkboard"/>
                <a:cs typeface="Chalkboard"/>
              </a:rPr>
              <a:t>AGAMA</a:t>
            </a:r>
            <a:r>
              <a:rPr lang="id-ID" dirty="0" smtClean="0">
                <a:latin typeface="Chalkboard"/>
                <a:cs typeface="Chalkboard"/>
              </a:rPr>
              <a:t/>
            </a:r>
            <a:br>
              <a:rPr lang="id-ID" dirty="0" smtClean="0">
                <a:latin typeface="Chalkboard"/>
                <a:cs typeface="Chalkboard"/>
              </a:rPr>
            </a:br>
            <a:r>
              <a:rPr lang="id-ID" dirty="0" smtClean="0">
                <a:latin typeface="Chalkboard"/>
                <a:cs typeface="Chalkboard"/>
              </a:rPr>
              <a:t/>
            </a:r>
            <a:br>
              <a:rPr lang="id-ID" dirty="0" smtClean="0">
                <a:latin typeface="Chalkboard"/>
                <a:cs typeface="Chalkboard"/>
              </a:rPr>
            </a:br>
            <a:r>
              <a:rPr lang="id-ID" sz="2800" dirty="0" smtClean="0">
                <a:solidFill>
                  <a:srgbClr val="000000"/>
                </a:solidFill>
                <a:latin typeface="Chalkboard"/>
                <a:cs typeface="Chalkboard"/>
              </a:rPr>
              <a:t>Laki-laki</a:t>
            </a:r>
            <a:r>
              <a:rPr lang="id-ID" sz="2800" dirty="0" smtClean="0">
                <a:latin typeface="Chalkboard"/>
                <a:cs typeface="Chalkboard"/>
              </a:rPr>
              <a:t/>
            </a:r>
            <a:br>
              <a:rPr lang="id-ID" sz="2800" dirty="0" smtClean="0">
                <a:latin typeface="Chalkboard"/>
                <a:cs typeface="Chalkboard"/>
              </a:rPr>
            </a:br>
            <a:r>
              <a:rPr lang="id-ID" sz="2000" dirty="0" smtClean="0">
                <a:latin typeface="Chalkboard"/>
                <a:cs typeface="Chalkboard"/>
              </a:rPr>
              <a:t>Mayoritas penduduk laki-laki </a:t>
            </a:r>
            <a:r>
              <a:rPr lang="id-ID" sz="2000" dirty="0">
                <a:latin typeface="Chalkboard"/>
                <a:cs typeface="Chalkboard"/>
              </a:rPr>
              <a:t>di Desa Leces, Kecamatan Leces, Kabupaten Probolinggo pada Tahun </a:t>
            </a:r>
            <a:r>
              <a:rPr lang="id-ID" sz="2000" dirty="0" smtClean="0">
                <a:latin typeface="Chalkboard"/>
                <a:cs typeface="Chalkboard"/>
              </a:rPr>
              <a:t>2012 beragama Islam (2780).</a:t>
            </a:r>
            <a:br>
              <a:rPr lang="id-ID" sz="2000" dirty="0" smtClean="0">
                <a:latin typeface="Chalkboard"/>
                <a:cs typeface="Chalkboard"/>
              </a:rPr>
            </a:br>
            <a:r>
              <a:rPr lang="id-ID" sz="2000" dirty="0">
                <a:latin typeface="Chalkboard"/>
                <a:cs typeface="Chalkboard"/>
              </a:rPr>
              <a:t/>
            </a:r>
            <a:br>
              <a:rPr lang="id-ID" sz="2000" dirty="0">
                <a:latin typeface="Chalkboard"/>
                <a:cs typeface="Chalkboard"/>
              </a:rPr>
            </a:br>
            <a:r>
              <a:rPr lang="id-ID" sz="2800" dirty="0" smtClean="0">
                <a:solidFill>
                  <a:srgbClr val="000000"/>
                </a:solidFill>
                <a:latin typeface="Chalkboard"/>
                <a:cs typeface="Chalkboard"/>
              </a:rPr>
              <a:t>Perempuan</a:t>
            </a:r>
            <a:r>
              <a:rPr lang="id-ID" sz="2800" dirty="0" smtClean="0">
                <a:latin typeface="Chalkboard"/>
                <a:cs typeface="Chalkboard"/>
              </a:rPr>
              <a:t/>
            </a:r>
            <a:br>
              <a:rPr lang="id-ID" sz="2800" dirty="0" smtClean="0">
                <a:latin typeface="Chalkboard"/>
                <a:cs typeface="Chalkboard"/>
              </a:rPr>
            </a:br>
            <a:r>
              <a:rPr lang="id-ID" sz="2000" dirty="0">
                <a:latin typeface="Chalkboard"/>
                <a:cs typeface="Chalkboard"/>
              </a:rPr>
              <a:t>Mayoritas penduduk </a:t>
            </a:r>
            <a:r>
              <a:rPr lang="id-ID" sz="2000" dirty="0" smtClean="0">
                <a:latin typeface="Chalkboard"/>
                <a:cs typeface="Chalkboard"/>
              </a:rPr>
              <a:t>perempuan </a:t>
            </a:r>
            <a:r>
              <a:rPr lang="id-ID" sz="2000" dirty="0">
                <a:latin typeface="Chalkboard"/>
                <a:cs typeface="Chalkboard"/>
              </a:rPr>
              <a:t>di Desa Leces, Kecamatan Leces, Kabupaten Probolinggo pada Tahun 2012 beragama Islam (2780</a:t>
            </a:r>
            <a:r>
              <a:rPr lang="id-ID" sz="2000" dirty="0" smtClean="0">
                <a:latin typeface="Chalkboard"/>
                <a:cs typeface="Chalkboard"/>
              </a:rPr>
              <a:t>).</a:t>
            </a:r>
            <a:br>
              <a:rPr lang="id-ID" sz="2000" dirty="0" smtClean="0">
                <a:latin typeface="Chalkboard"/>
                <a:cs typeface="Chalkboard"/>
              </a:rPr>
            </a:br>
            <a:r>
              <a:rPr lang="id-ID" sz="2000" dirty="0">
                <a:latin typeface="Chalkboard"/>
                <a:cs typeface="Chalkboard"/>
              </a:rPr>
              <a:t/>
            </a:r>
            <a:br>
              <a:rPr lang="id-ID" sz="2000" dirty="0">
                <a:latin typeface="Chalkboard"/>
                <a:cs typeface="Chalkboard"/>
              </a:rPr>
            </a:br>
            <a:r>
              <a:rPr lang="id-ID" sz="2000" dirty="0" smtClean="0">
                <a:latin typeface="Chalkboard"/>
                <a:cs typeface="Chalkboard"/>
              </a:rPr>
              <a:t>Presentase: Islam (98,21%); Kristen (1%); Katolik (0,6%); Hindu (0,05%); dan Budha (0,05%). </a:t>
            </a:r>
            <a:br>
              <a:rPr lang="id-ID" sz="2000" dirty="0" smtClean="0">
                <a:latin typeface="Chalkboard"/>
                <a:cs typeface="Chalkboard"/>
              </a:rPr>
            </a:br>
            <a:r>
              <a:rPr lang="id-ID" sz="2000" dirty="0">
                <a:latin typeface="Chalkboard"/>
                <a:cs typeface="Chalkboard"/>
              </a:rPr>
              <a:t/>
            </a:r>
            <a:br>
              <a:rPr lang="id-ID" sz="2000" dirty="0">
                <a:latin typeface="Chalkboard"/>
                <a:cs typeface="Chalkboard"/>
              </a:rPr>
            </a:br>
            <a:r>
              <a:rPr lang="id-ID" sz="2000" dirty="0" smtClean="0">
                <a:latin typeface="Chalkboard"/>
                <a:cs typeface="Chalkboard"/>
              </a:rPr>
              <a:t>Terdapat 161 (2,82%) orang penduduk di </a:t>
            </a:r>
            <a:r>
              <a:rPr lang="id-ID" sz="2000" dirty="0">
                <a:latin typeface="Chalkboard"/>
                <a:cs typeface="Chalkboard"/>
              </a:rPr>
              <a:t>Desa Leces, Kecamatan Leces, Kabupaten Probolinggo pada Tahun 2012 </a:t>
            </a:r>
            <a:r>
              <a:rPr lang="id-ID" sz="2000" dirty="0" smtClean="0">
                <a:latin typeface="Chalkboard"/>
                <a:cs typeface="Chalkboard"/>
              </a:rPr>
              <a:t>yang beragama selain Islam, Kristen, Katolik, Hindu, dan Budha.</a:t>
            </a:r>
            <a:endParaRPr lang="id-ID" sz="2000" dirty="0">
              <a:latin typeface="Chalkboard"/>
              <a:cs typeface="Chalkboard"/>
            </a:endParaRPr>
          </a:p>
        </p:txBody>
      </p:sp>
      <p:sp>
        <p:nvSpPr>
          <p:cNvPr id="3" name="TextBox 2"/>
          <p:cNvSpPr txBox="1"/>
          <p:nvPr/>
        </p:nvSpPr>
        <p:spPr>
          <a:xfrm>
            <a:off x="1619672" y="6550223"/>
            <a:ext cx="5883757" cy="307777"/>
          </a:xfrm>
          <a:prstGeom prst="rect">
            <a:avLst/>
          </a:prstGeom>
          <a:noFill/>
        </p:spPr>
        <p:txBody>
          <a:bodyPr wrap="square" rtlCol="0">
            <a:spAutoFit/>
          </a:body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Lembaga</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Sosial</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1085035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7772400" cy="4464496"/>
          </a:xfrm>
        </p:spPr>
        <p:txBody>
          <a:bodyPr/>
          <a:lstStyle/>
          <a:p>
            <a:r>
              <a:rPr lang="id-ID" b="1" dirty="0" smtClean="0">
                <a:solidFill>
                  <a:srgbClr val="000000"/>
                </a:solidFill>
                <a:effectLst>
                  <a:glow rad="228600">
                    <a:schemeClr val="accent2">
                      <a:satMod val="175000"/>
                      <a:alpha val="40000"/>
                    </a:schemeClr>
                  </a:glow>
                </a:effectLst>
                <a:latin typeface="Chalkboard"/>
                <a:cs typeface="Chalkboard"/>
              </a:rPr>
              <a:t>PEKERJAAN</a:t>
            </a:r>
            <a:r>
              <a:rPr lang="id-ID" dirty="0" smtClean="0">
                <a:solidFill>
                  <a:srgbClr val="000000"/>
                </a:solidFill>
                <a:latin typeface="Chalkboard"/>
                <a:cs typeface="Chalkboard"/>
              </a:rPr>
              <a:t/>
            </a:r>
            <a:br>
              <a:rPr lang="id-ID" dirty="0" smtClean="0">
                <a:solidFill>
                  <a:srgbClr val="000000"/>
                </a:solidFill>
                <a:latin typeface="Chalkboard"/>
                <a:cs typeface="Chalkboard"/>
              </a:rPr>
            </a:br>
            <a:r>
              <a:rPr lang="id-ID" dirty="0">
                <a:latin typeface="Chalkboard"/>
                <a:cs typeface="Chalkboard"/>
              </a:rPr>
              <a:t/>
            </a:r>
            <a:br>
              <a:rPr lang="id-ID" dirty="0">
                <a:latin typeface="Chalkboard"/>
                <a:cs typeface="Chalkboard"/>
              </a:rPr>
            </a:br>
            <a:r>
              <a:rPr lang="id-ID" sz="2000" dirty="0" smtClean="0">
                <a:latin typeface="Chalkboard"/>
                <a:cs typeface="Chalkboard"/>
              </a:rPr>
              <a:t>Mayoritas penduduk di </a:t>
            </a:r>
            <a:r>
              <a:rPr lang="id-ID" sz="2000" dirty="0">
                <a:latin typeface="Chalkboard"/>
                <a:cs typeface="Chalkboard"/>
              </a:rPr>
              <a:t>Desa Leces, Kecamatan Leces, Kabupaten Probolinggo </a:t>
            </a:r>
            <a:r>
              <a:rPr lang="id-ID" sz="2000" dirty="0" smtClean="0">
                <a:latin typeface="Chalkboard"/>
                <a:cs typeface="Chalkboard"/>
              </a:rPr>
              <a:t>pada Tahun 2012 bekerja sebagai buruh tani, buruh industri, dan petani. Penduduk yang bekerja di sektor pemerintahan (PNS dan TNI) hanya 3,96%.</a:t>
            </a:r>
            <a:br>
              <a:rPr lang="id-ID" sz="2000" dirty="0" smtClean="0">
                <a:latin typeface="Chalkboard"/>
                <a:cs typeface="Chalkboard"/>
              </a:rPr>
            </a:br>
            <a:r>
              <a:rPr lang="id-ID" sz="2000" dirty="0">
                <a:latin typeface="Chalkboard"/>
                <a:cs typeface="Chalkboard"/>
              </a:rPr>
              <a:t/>
            </a:r>
            <a:br>
              <a:rPr lang="id-ID" sz="2000" dirty="0">
                <a:latin typeface="Chalkboard"/>
                <a:cs typeface="Chalkboard"/>
              </a:rPr>
            </a:br>
            <a:r>
              <a:rPr lang="id-ID" sz="2800" dirty="0" smtClean="0">
                <a:solidFill>
                  <a:srgbClr val="000000"/>
                </a:solidFill>
                <a:latin typeface="Chalkboard"/>
                <a:cs typeface="Chalkboard"/>
              </a:rPr>
              <a:t>Tingkat Partisipasi Angkatan Kerja</a:t>
            </a:r>
            <a:r>
              <a:rPr lang="id-ID" sz="2800" dirty="0" smtClean="0">
                <a:latin typeface="Chalkboard"/>
                <a:cs typeface="Chalkboard"/>
              </a:rPr>
              <a:t/>
            </a:r>
            <a:br>
              <a:rPr lang="id-ID" sz="2800" dirty="0" smtClean="0">
                <a:latin typeface="Chalkboard"/>
                <a:cs typeface="Chalkboard"/>
              </a:rPr>
            </a:br>
            <a:r>
              <a:rPr lang="id-ID" sz="2000" dirty="0" smtClean="0">
                <a:latin typeface="Chalkboard"/>
                <a:cs typeface="Chalkboard"/>
              </a:rPr>
              <a:t>Terdapat 2624 penduduk yang bekerja dari 3596 penduduk usia produktif. Jadi Tingkat Partisipasi Angkatan Kerja adalah 72,97%.</a:t>
            </a:r>
            <a:endParaRPr lang="id-ID" sz="2000" dirty="0">
              <a:latin typeface="Chalkboard"/>
              <a:cs typeface="Chalkboard"/>
            </a:endParaRPr>
          </a:p>
        </p:txBody>
      </p:sp>
      <p:sp>
        <p:nvSpPr>
          <p:cNvPr id="3" name="TextBox 2"/>
          <p:cNvSpPr txBox="1"/>
          <p:nvPr/>
        </p:nvSpPr>
        <p:spPr>
          <a:xfrm>
            <a:off x="1619672" y="6550223"/>
            <a:ext cx="5883757" cy="307777"/>
          </a:xfrm>
          <a:prstGeom prst="rect">
            <a:avLst/>
          </a:prstGeom>
          <a:noFill/>
        </p:spPr>
        <p:txBody>
          <a:bodyPr wrap="square" rtlCol="0">
            <a:spAutoFit/>
          </a:body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Lembaga</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Sosial</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3085572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1512168"/>
          </a:xfrm>
        </p:spPr>
        <p:txBody>
          <a:bodyPr/>
          <a:lstStyle/>
          <a:p>
            <a:r>
              <a:rPr lang="id-ID" b="1" dirty="0" smtClean="0">
                <a:solidFill>
                  <a:srgbClr val="000000"/>
                </a:solidFill>
                <a:effectLst>
                  <a:glow rad="228600">
                    <a:schemeClr val="accent2">
                      <a:satMod val="175000"/>
                      <a:alpha val="40000"/>
                    </a:schemeClr>
                  </a:glow>
                </a:effectLst>
                <a:latin typeface="Chalkboard"/>
                <a:cs typeface="Chalkboard"/>
              </a:rPr>
              <a:t>PENDIDIKAN</a:t>
            </a:r>
            <a:r>
              <a:rPr lang="id-ID" dirty="0" smtClean="0">
                <a:latin typeface="Chalkboard"/>
                <a:cs typeface="Chalkboard"/>
              </a:rPr>
              <a:t/>
            </a:r>
            <a:br>
              <a:rPr lang="id-ID" dirty="0" smtClean="0">
                <a:latin typeface="Chalkboard"/>
                <a:cs typeface="Chalkboard"/>
              </a:rPr>
            </a:br>
            <a:r>
              <a:rPr lang="id-ID" sz="2000" dirty="0" smtClean="0">
                <a:latin typeface="Chalkboard"/>
                <a:cs typeface="Chalkboard"/>
              </a:rPr>
              <a:t>Mayoritas penduduk tidak/belum sekolah dan lulusan SD/MI </a:t>
            </a:r>
            <a:r>
              <a:rPr lang="id-ID" dirty="0" smtClean="0">
                <a:latin typeface="Chalkboard"/>
                <a:cs typeface="Chalkboard"/>
              </a:rPr>
              <a:t/>
            </a:r>
            <a:br>
              <a:rPr lang="id-ID" dirty="0" smtClean="0">
                <a:latin typeface="Chalkboard"/>
                <a:cs typeface="Chalkboard"/>
              </a:rPr>
            </a:br>
            <a:endParaRPr lang="id-ID" sz="2000" dirty="0">
              <a:latin typeface="Chalkboard"/>
              <a:cs typeface="Chalkboard"/>
            </a:endParaRPr>
          </a:p>
        </p:txBody>
      </p:sp>
      <p:graphicFrame>
        <p:nvGraphicFramePr>
          <p:cNvPr id="4" name="Chart 3"/>
          <p:cNvGraphicFramePr/>
          <p:nvPr>
            <p:extLst>
              <p:ext uri="{D42A27DB-BD31-4B8C-83A1-F6EECF244321}">
                <p14:modId xmlns:p14="http://schemas.microsoft.com/office/powerpoint/2010/main" val="3879846232"/>
              </p:ext>
            </p:extLst>
          </p:nvPr>
        </p:nvGraphicFramePr>
        <p:xfrm>
          <a:off x="827584" y="2132856"/>
          <a:ext cx="7344816" cy="446449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619672" y="6550223"/>
            <a:ext cx="5883757" cy="307777"/>
          </a:xfrm>
          <a:prstGeom prst="rect">
            <a:avLst/>
          </a:prstGeom>
          <a:noFill/>
        </p:spPr>
        <p:txBody>
          <a:bodyPr wrap="square" rtlCol="0">
            <a:spAutoFit/>
          </a:body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Lembaga</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Sosial</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3449987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80728"/>
            <a:ext cx="7772400" cy="1728192"/>
          </a:xfrm>
        </p:spPr>
        <p:txBody>
          <a:bodyPr/>
          <a:lstStyle/>
          <a:p>
            <a:r>
              <a:rPr lang="id-ID" b="1" dirty="0" smtClean="0">
                <a:solidFill>
                  <a:srgbClr val="000000"/>
                </a:solidFill>
                <a:effectLst>
                  <a:glow rad="228600">
                    <a:schemeClr val="accent2">
                      <a:satMod val="175000"/>
                      <a:alpha val="40000"/>
                    </a:schemeClr>
                  </a:glow>
                </a:effectLst>
                <a:latin typeface="Chalkboard"/>
                <a:cs typeface="Chalkboard"/>
              </a:rPr>
              <a:t>POLITIK</a:t>
            </a:r>
            <a:br>
              <a:rPr lang="id-ID" b="1" dirty="0" smtClean="0">
                <a:solidFill>
                  <a:srgbClr val="000000"/>
                </a:solidFill>
                <a:effectLst>
                  <a:glow rad="228600">
                    <a:schemeClr val="accent2">
                      <a:satMod val="175000"/>
                      <a:alpha val="40000"/>
                    </a:schemeClr>
                  </a:glow>
                </a:effectLst>
                <a:latin typeface="Chalkboard"/>
                <a:cs typeface="Chalkboard"/>
              </a:rPr>
            </a:br>
            <a:r>
              <a:rPr lang="id-ID" sz="2000" dirty="0">
                <a:latin typeface="Chalkboard"/>
                <a:cs typeface="Chalkboard"/>
              </a:rPr>
              <a:t>Kelompok </a:t>
            </a:r>
            <a:r>
              <a:rPr lang="id-ID" sz="2000" dirty="0" smtClean="0">
                <a:latin typeface="Chalkboard"/>
                <a:cs typeface="Chalkboard"/>
              </a:rPr>
              <a:t>sosial </a:t>
            </a:r>
            <a:r>
              <a:rPr lang="id-ID" sz="2000" dirty="0">
                <a:latin typeface="Chalkboard"/>
                <a:cs typeface="Chalkboard"/>
              </a:rPr>
              <a:t>di Desa Leces, Kecamatan Leces, Kabupaten Probolinggo </a:t>
            </a:r>
            <a:r>
              <a:rPr lang="id-ID" sz="2000" dirty="0" smtClean="0">
                <a:latin typeface="Chalkboard"/>
                <a:cs typeface="Chalkboard"/>
              </a:rPr>
              <a:t>pada Tahun 2012 yang paling banyak adalah PKK Dasawisma</a:t>
            </a:r>
            <a:r>
              <a:rPr lang="id-ID" dirty="0" smtClean="0">
                <a:latin typeface="Chalkboard"/>
                <a:cs typeface="Chalkboard"/>
              </a:rPr>
              <a:t/>
            </a:r>
            <a:br>
              <a:rPr lang="id-ID" dirty="0" smtClean="0">
                <a:latin typeface="Chalkboard"/>
                <a:cs typeface="Chalkboard"/>
              </a:rPr>
            </a:br>
            <a:endParaRPr lang="id-ID" sz="2000" dirty="0">
              <a:latin typeface="Chalkboard"/>
              <a:cs typeface="Chalkboard"/>
            </a:endParaRPr>
          </a:p>
        </p:txBody>
      </p:sp>
      <p:graphicFrame>
        <p:nvGraphicFramePr>
          <p:cNvPr id="5" name="Chart 4"/>
          <p:cNvGraphicFramePr/>
          <p:nvPr>
            <p:extLst>
              <p:ext uri="{D42A27DB-BD31-4B8C-83A1-F6EECF244321}">
                <p14:modId xmlns:p14="http://schemas.microsoft.com/office/powerpoint/2010/main" val="4088140524"/>
              </p:ext>
            </p:extLst>
          </p:nvPr>
        </p:nvGraphicFramePr>
        <p:xfrm>
          <a:off x="971600" y="2204864"/>
          <a:ext cx="6696744" cy="48560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619672" y="6525344"/>
            <a:ext cx="5883757" cy="307777"/>
          </a:xfrm>
          <a:prstGeom prst="rect">
            <a:avLst/>
          </a:prstGeom>
          <a:noFill/>
        </p:spPr>
        <p:txBody>
          <a:bodyPr wrap="square" rtlCol="0">
            <a:spAutoFit/>
          </a:body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Lembaga</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Sosial</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729599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67944" y="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err="1" smtClean="0">
                <a:solidFill>
                  <a:srgbClr val="000000"/>
                </a:solidFill>
                <a:effectLst>
                  <a:glow rad="228600">
                    <a:schemeClr val="accent2">
                      <a:satMod val="175000"/>
                      <a:alpha val="40000"/>
                    </a:schemeClr>
                  </a:glow>
                </a:effectLst>
                <a:latin typeface="Chalkboard"/>
                <a:cs typeface="Chalkboard"/>
              </a:rPr>
              <a:t>Tipologi</a:t>
            </a:r>
            <a:r>
              <a:rPr lang="en-US" sz="4000" b="1" dirty="0" smtClean="0">
                <a:solidFill>
                  <a:srgbClr val="000000"/>
                </a:solidFill>
                <a:effectLst>
                  <a:glow rad="228600">
                    <a:schemeClr val="accent2">
                      <a:satMod val="175000"/>
                      <a:alpha val="40000"/>
                    </a:schemeClr>
                  </a:glow>
                </a:effectLst>
                <a:latin typeface="Chalkboard"/>
                <a:cs typeface="Chalkboard"/>
              </a:rPr>
              <a:t> </a:t>
            </a:r>
            <a:r>
              <a:rPr lang="en-US" sz="4000" b="1" dirty="0" err="1" smtClean="0">
                <a:solidFill>
                  <a:srgbClr val="000000"/>
                </a:solidFill>
                <a:effectLst>
                  <a:glow rad="228600">
                    <a:schemeClr val="accent2">
                      <a:satMod val="175000"/>
                      <a:alpha val="40000"/>
                    </a:schemeClr>
                  </a:glow>
                </a:effectLst>
                <a:latin typeface="Chalkboard"/>
                <a:cs typeface="Chalkboard"/>
              </a:rPr>
              <a:t>Masyarakat</a:t>
            </a:r>
            <a:endParaRPr lang="en-US" sz="4000" b="1" dirty="0">
              <a:solidFill>
                <a:srgbClr val="000000"/>
              </a:solidFill>
              <a:effectLst>
                <a:glow rad="228600">
                  <a:schemeClr val="accent2">
                    <a:satMod val="175000"/>
                    <a:alpha val="40000"/>
                  </a:schemeClr>
                </a:glow>
              </a:effectLst>
              <a:latin typeface="Chalkboard"/>
              <a:cs typeface="Chalkboard"/>
            </a:endParaRPr>
          </a:p>
        </p:txBody>
      </p:sp>
      <p:sp>
        <p:nvSpPr>
          <p:cNvPr id="5" name="Rounded Rectangle 4"/>
          <p:cNvSpPr/>
          <p:nvPr/>
        </p:nvSpPr>
        <p:spPr>
          <a:xfrm>
            <a:off x="1187624" y="2060848"/>
            <a:ext cx="223224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Masyarakat</a:t>
            </a:r>
            <a:r>
              <a:rPr lang="en-US" dirty="0" smtClean="0"/>
              <a:t> </a:t>
            </a:r>
            <a:r>
              <a:rPr lang="en-US" dirty="0" err="1" smtClean="0"/>
              <a:t>Pedesaan</a:t>
            </a:r>
            <a:endParaRPr lang="en-US" dirty="0"/>
          </a:p>
        </p:txBody>
      </p:sp>
      <p:sp>
        <p:nvSpPr>
          <p:cNvPr id="6" name="Rounded Rectangle 5"/>
          <p:cNvSpPr/>
          <p:nvPr/>
        </p:nvSpPr>
        <p:spPr>
          <a:xfrm>
            <a:off x="5148064" y="2060848"/>
            <a:ext cx="223224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Masyarakat</a:t>
            </a:r>
            <a:r>
              <a:rPr lang="en-US" dirty="0" smtClean="0"/>
              <a:t> </a:t>
            </a:r>
            <a:r>
              <a:rPr lang="en-US" dirty="0" err="1" smtClean="0"/>
              <a:t>Perkotaan</a:t>
            </a:r>
            <a:endParaRPr lang="en-US" dirty="0"/>
          </a:p>
        </p:txBody>
      </p:sp>
      <p:cxnSp>
        <p:nvCxnSpPr>
          <p:cNvPr id="8" name="Straight Arrow Connector 7"/>
          <p:cNvCxnSpPr/>
          <p:nvPr/>
        </p:nvCxnSpPr>
        <p:spPr>
          <a:xfrm flipH="1">
            <a:off x="2915816" y="836712"/>
            <a:ext cx="1512168" cy="1008112"/>
          </a:xfrm>
          <a:prstGeom prst="straightConnector1">
            <a:avLst/>
          </a:prstGeom>
          <a:ln>
            <a:tailEnd type="arrow"/>
          </a:ln>
          <a:effectLst>
            <a:glow rad="228600">
              <a:schemeClr val="accent2">
                <a:satMod val="175000"/>
                <a:alpha val="40000"/>
              </a:schemeClr>
            </a:glow>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5004048" y="836712"/>
            <a:ext cx="1296144" cy="936104"/>
          </a:xfrm>
          <a:prstGeom prst="straightConnector1">
            <a:avLst/>
          </a:prstGeom>
          <a:ln>
            <a:tailEnd type="arrow"/>
          </a:ln>
          <a:effectLst>
            <a:glow rad="228600">
              <a:schemeClr val="accent2">
                <a:satMod val="175000"/>
                <a:alpha val="40000"/>
              </a:schemeClr>
            </a:glo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1038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916832"/>
            <a:ext cx="7125112" cy="4051437"/>
          </a:xfrm>
        </p:spPr>
        <p:txBody>
          <a:bodyPr>
            <a:normAutofit lnSpcReduction="10000"/>
          </a:bodyPr>
          <a:lstStyle/>
          <a:p>
            <a:pPr algn="ctr">
              <a:lnSpc>
                <a:spcPct val="120000"/>
              </a:lnSpc>
              <a:buNone/>
            </a:pPr>
            <a:r>
              <a:rPr lang="id-ID" sz="2000" dirty="0">
                <a:latin typeface="Chalkboard"/>
                <a:cs typeface="Chalkboard"/>
              </a:rPr>
              <a:t>Tipologi </a:t>
            </a:r>
            <a:r>
              <a:rPr lang="id-ID" sz="2000" dirty="0" smtClean="0">
                <a:latin typeface="Chalkboard"/>
                <a:cs typeface="Chalkboard"/>
              </a:rPr>
              <a:t>masyrakat </a:t>
            </a:r>
            <a:r>
              <a:rPr lang="id-ID" sz="2000" dirty="0">
                <a:latin typeface="Chalkboard"/>
                <a:cs typeface="Chalkboard"/>
              </a:rPr>
              <a:t>desa Leces merupakan </a:t>
            </a:r>
            <a:r>
              <a:rPr lang="id-ID" sz="2000" dirty="0">
                <a:solidFill>
                  <a:srgbClr val="000000"/>
                </a:solidFill>
                <a:effectLst>
                  <a:glow rad="228600">
                    <a:schemeClr val="accent2">
                      <a:satMod val="175000"/>
                      <a:alpha val="40000"/>
                    </a:schemeClr>
                  </a:glow>
                </a:effectLst>
                <a:latin typeface="Chalkboard"/>
                <a:cs typeface="Chalkboard"/>
              </a:rPr>
              <a:t>masyarakat desa</a:t>
            </a:r>
            <a:r>
              <a:rPr lang="id-ID" sz="2000" dirty="0">
                <a:latin typeface="Chalkboard"/>
                <a:cs typeface="Chalkboard"/>
              </a:rPr>
              <a:t>. Hal ini dapat dilihat dari :</a:t>
            </a:r>
          </a:p>
          <a:p>
            <a:pPr marL="514350" indent="-514350">
              <a:lnSpc>
                <a:spcPct val="120000"/>
              </a:lnSpc>
              <a:buAutoNum type="arabicPeriod"/>
            </a:pPr>
            <a:r>
              <a:rPr lang="id-ID" sz="2000" dirty="0">
                <a:latin typeface="Chalkboard"/>
                <a:cs typeface="Chalkboard"/>
              </a:rPr>
              <a:t>Mata pencaharian masyarakat desa Leces merupakan petani, yang masih mengandalkan kekayaan alam daerahnya untuk memenuhi kebutuhan sehari-hari</a:t>
            </a:r>
          </a:p>
          <a:p>
            <a:pPr marL="514350" indent="-514350">
              <a:lnSpc>
                <a:spcPct val="120000"/>
              </a:lnSpc>
              <a:buAutoNum type="arabicPeriod"/>
            </a:pPr>
            <a:r>
              <a:rPr lang="id-ID" sz="2000" dirty="0">
                <a:latin typeface="Chalkboard"/>
                <a:cs typeface="Chalkboard"/>
              </a:rPr>
              <a:t>Masyarakat desa Leces sifatnya homogen. Salah satunya bisa dilihat dari segi agama, sebanyak 5.611  jiwa masyarakat desa Leces menganut agama </a:t>
            </a:r>
            <a:r>
              <a:rPr lang="id-ID" sz="2000" dirty="0" smtClean="0">
                <a:latin typeface="Chalkboard"/>
                <a:cs typeface="Chalkboard"/>
              </a:rPr>
              <a:t>Islam</a:t>
            </a:r>
          </a:p>
          <a:p>
            <a:pPr marL="514350" indent="-514350">
              <a:lnSpc>
                <a:spcPct val="120000"/>
              </a:lnSpc>
              <a:buFont typeface="Wingdings 2" charset="2"/>
              <a:buAutoNum type="arabicPeriod"/>
            </a:pPr>
            <a:r>
              <a:rPr lang="id-ID" sz="2000" dirty="0" smtClean="0">
                <a:latin typeface="Chalkboard"/>
                <a:cs typeface="Chalkboard"/>
              </a:rPr>
              <a:t>Sistem </a:t>
            </a:r>
            <a:r>
              <a:rPr lang="id-ID" sz="2000" dirty="0">
                <a:latin typeface="Chalkboard"/>
                <a:cs typeface="Chalkboard"/>
              </a:rPr>
              <a:t>kehidupan masyarakat desa Leces berkelmpok atau paguyuban</a:t>
            </a:r>
          </a:p>
          <a:p>
            <a:pPr marL="514350" indent="-514350">
              <a:buAutoNum type="arabicPeriod"/>
            </a:pPr>
            <a:endParaRPr lang="id-ID" sz="2000" dirty="0"/>
          </a:p>
          <a:p>
            <a:pPr marL="514350" indent="-514350" algn="just">
              <a:buNone/>
            </a:pPr>
            <a:endParaRPr lang="id-ID" dirty="0">
              <a:latin typeface="Chalkboard"/>
              <a:cs typeface="Chalkboard"/>
            </a:endParaRPr>
          </a:p>
          <a:p>
            <a:pPr algn="just"/>
            <a:endParaRPr lang="en-US" dirty="0">
              <a:latin typeface="Chalkboard"/>
              <a:cs typeface="Chalkboard"/>
            </a:endParaRPr>
          </a:p>
        </p:txBody>
      </p:sp>
      <p:sp>
        <p:nvSpPr>
          <p:cNvPr id="5" name="Title 4"/>
          <p:cNvSpPr>
            <a:spLocks noGrp="1"/>
          </p:cNvSpPr>
          <p:nvPr>
            <p:ph type="title"/>
          </p:nvPr>
        </p:nvSpPr>
        <p:spPr/>
        <p:txBody>
          <a:bodyPr/>
          <a:lstStyle/>
          <a:p>
            <a:endParaRPr lang="en-US"/>
          </a:p>
        </p:txBody>
      </p:sp>
      <p:sp>
        <p:nvSpPr>
          <p:cNvPr id="6" name="Title 1"/>
          <p:cNvSpPr txBox="1">
            <a:spLocks/>
          </p:cNvSpPr>
          <p:nvPr/>
        </p:nvSpPr>
        <p:spPr>
          <a:xfrm>
            <a:off x="1115616" y="5933525"/>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Tipologi</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Masyarakat</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26995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lgn="just"/>
            <a:r>
              <a:rPr lang="id-ID" sz="2000" b="1" i="1" dirty="0">
                <a:latin typeface="Chalkboard"/>
                <a:cs typeface="Chalkboard"/>
              </a:rPr>
              <a:t>Gemeinschaft</a:t>
            </a:r>
            <a:r>
              <a:rPr lang="id-ID" sz="2000" dirty="0">
                <a:latin typeface="Chalkboard"/>
                <a:cs typeface="Chalkboard"/>
              </a:rPr>
              <a:t> atau </a:t>
            </a:r>
            <a:r>
              <a:rPr lang="id-ID" sz="2000" b="1" dirty="0">
                <a:latin typeface="Chalkboard"/>
                <a:cs typeface="Chalkboard"/>
              </a:rPr>
              <a:t>paguyuban</a:t>
            </a:r>
            <a:r>
              <a:rPr lang="id-ID" sz="2000" dirty="0">
                <a:latin typeface="Chalkboard"/>
                <a:cs typeface="Chalkboard"/>
              </a:rPr>
              <a:t> adalah pola masyarakat yang ditandai dengan hubungan anggota-anggotanya bersifat pribadi, sehingga menimbulkan ikatan yang sangat mendalam dan batiniah, misalnya pola kehidupan masyarakat pertanian umumnya bersifat komunal yang ditandai dengan ciri-ciri masyarakat yang homogen, hubungan sosialnya bersifat personal, saling mengenal, serta adanya kedekatan hubungan yang lebih intim.</a:t>
            </a:r>
          </a:p>
        </p:txBody>
      </p:sp>
    </p:spTree>
    <p:extLst>
      <p:ext uri="{BB962C8B-B14F-4D97-AF65-F5344CB8AC3E}">
        <p14:creationId xmlns:p14="http://schemas.microsoft.com/office/powerpoint/2010/main" val="189452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67544" y="620688"/>
            <a:ext cx="8136904" cy="5688631"/>
          </a:xfrm>
        </p:spPr>
        <p:txBody>
          <a:bodyPr>
            <a:normAutofit/>
          </a:bodyPr>
          <a:lstStyle/>
          <a:p>
            <a:r>
              <a:rPr lang="id-ID" sz="2000" dirty="0">
                <a:latin typeface="Chalkboard"/>
                <a:cs typeface="Chalkboard"/>
              </a:rPr>
              <a:t>Masyarakat desa leces kecamatan leces kabupaten probolinggo termasuk dalam </a:t>
            </a:r>
            <a:r>
              <a:rPr lang="id-ID" sz="2000" i="1" dirty="0">
                <a:latin typeface="Chalkboard"/>
                <a:cs typeface="Chalkboard"/>
              </a:rPr>
              <a:t>Gemeinschaft </a:t>
            </a:r>
            <a:r>
              <a:rPr lang="id-ID" sz="2000" dirty="0">
                <a:latin typeface="Chalkboard"/>
                <a:cs typeface="Chalkboard"/>
              </a:rPr>
              <a:t>karena hubungan antar warga di desa leces masih sangat kental, tebukti denga adanya kegiatan karang taruna, PKK dusun, PKK RT dan lain-lain. Selain itu juga masih banyak kegiatan keagamaan karena mayoritas masyarakatnya beragama islam.</a:t>
            </a:r>
          </a:p>
          <a:p>
            <a:endParaRPr lang="id-ID" sz="2000" dirty="0" smtClean="0">
              <a:latin typeface="Chalkboard"/>
              <a:cs typeface="Chalkboard"/>
            </a:endParaRPr>
          </a:p>
          <a:p>
            <a:r>
              <a:rPr lang="id-ID" sz="2000" dirty="0" smtClean="0">
                <a:latin typeface="Chalkboard"/>
                <a:cs typeface="Chalkboard"/>
              </a:rPr>
              <a:t>Karakteristik masyarakat desa leces kecamatan leces kabupaten probolinggo :</a:t>
            </a:r>
          </a:p>
          <a:p>
            <a:pPr marL="514350" indent="-514350">
              <a:buFont typeface="+mj-lt"/>
              <a:buAutoNum type="arabicPeriod"/>
            </a:pPr>
            <a:r>
              <a:rPr lang="id-ID" sz="2000" dirty="0" smtClean="0">
                <a:latin typeface="Chalkboard"/>
                <a:cs typeface="Chalkboard"/>
              </a:rPr>
              <a:t>Sebagian besar bekerja sebagai buruh dan petani</a:t>
            </a:r>
          </a:p>
          <a:p>
            <a:pPr marL="514350" indent="-514350">
              <a:buFont typeface="+mj-lt"/>
              <a:buAutoNum type="arabicPeriod"/>
            </a:pPr>
            <a:r>
              <a:rPr lang="id-ID" sz="2000" dirty="0" smtClean="0">
                <a:latin typeface="Chalkboard"/>
                <a:cs typeface="Chalkboard"/>
              </a:rPr>
              <a:t>Hubungan antar warga masyarakat masih sangat kental karena kegiatan bersama masih banyak</a:t>
            </a:r>
            <a:endParaRPr lang="id-ID" sz="2000" dirty="0">
              <a:latin typeface="Chalkboard"/>
              <a:cs typeface="Chalkboard"/>
            </a:endParaRPr>
          </a:p>
        </p:txBody>
      </p:sp>
    </p:spTree>
    <p:extLst>
      <p:ext uri="{BB962C8B-B14F-4D97-AF65-F5344CB8AC3E}">
        <p14:creationId xmlns:p14="http://schemas.microsoft.com/office/powerpoint/2010/main" val="296387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anggota</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4975809"/>
              </p:ext>
            </p:extLst>
          </p:nvPr>
        </p:nvGraphicFramePr>
        <p:xfrm>
          <a:off x="1259632" y="1772816"/>
          <a:ext cx="6768752" cy="4608516"/>
        </p:xfrm>
        <a:graphic>
          <a:graphicData uri="http://schemas.openxmlformats.org/drawingml/2006/table">
            <a:tbl>
              <a:tblPr>
                <a:tableStyleId>{5C22544A-7EE6-4342-B048-85BDC9FD1C3A}</a:tableStyleId>
              </a:tblPr>
              <a:tblGrid>
                <a:gridCol w="4165902"/>
                <a:gridCol w="2602850"/>
              </a:tblGrid>
              <a:tr h="418956">
                <a:tc>
                  <a:txBody>
                    <a:bodyPr/>
                    <a:lstStyle/>
                    <a:p>
                      <a:pPr algn="l" fontAlgn="ctr"/>
                      <a:r>
                        <a:rPr lang="id-ID" sz="2000" u="none" strike="noStrike">
                          <a:effectLst/>
                        </a:rPr>
                        <a:t>M Mukhdor Al Faruq</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101111119</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dirty="0">
                          <a:effectLst/>
                        </a:rPr>
                        <a:t>Intan Retno Dewanti</a:t>
                      </a:r>
                      <a:endParaRPr lang="id-ID" sz="2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101111100</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Atina Husnayain</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101111042</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Priska Hapsari W</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101111003</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Helda Budiyanti</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101111031</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Lisa Uktolseya</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101111371</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Ayu Tyas Purnamasari</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101111044</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Aryanti Ardiningrum</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101111061</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Rizky Maharja</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101111033</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Cholifatun Ni'mah</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a:effectLst/>
                        </a:rPr>
                        <a:t>101111058</a:t>
                      </a:r>
                      <a:endParaRPr lang="id-ID" sz="2000" b="0" i="0" u="none" strike="noStrike">
                        <a:solidFill>
                          <a:srgbClr val="000000"/>
                        </a:solidFill>
                        <a:effectLst/>
                        <a:latin typeface="Times New Roman" panose="02020603050405020304" pitchFamily="18" charset="0"/>
                      </a:endParaRPr>
                    </a:p>
                  </a:txBody>
                  <a:tcPr marL="9525" marR="9525" marT="9525" marB="0" anchor="ctr"/>
                </a:tc>
              </a:tr>
              <a:tr h="418956">
                <a:tc>
                  <a:txBody>
                    <a:bodyPr/>
                    <a:lstStyle/>
                    <a:p>
                      <a:pPr algn="l" fontAlgn="ctr"/>
                      <a:r>
                        <a:rPr lang="id-ID" sz="2000" u="none" strike="noStrike">
                          <a:effectLst/>
                        </a:rPr>
                        <a:t>Nano Susanto</a:t>
                      </a:r>
                      <a:endParaRPr lang="id-ID" sz="2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id-ID" sz="2000" u="none" strike="noStrike" dirty="0">
                          <a:effectLst/>
                        </a:rPr>
                        <a:t>101111012</a:t>
                      </a:r>
                      <a:endParaRPr lang="id-ID" sz="2000" b="0" i="0" u="none" strike="noStrike" dirty="0">
                        <a:solidFill>
                          <a:srgbClr val="000000"/>
                        </a:solidFill>
                        <a:effectLst/>
                        <a:latin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7231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30000"/>
              </a:lnSpc>
            </a:pPr>
            <a:r>
              <a:rPr lang="id-ID" dirty="0">
                <a:latin typeface="Chalkboard"/>
                <a:cs typeface="Chalkboard"/>
              </a:rPr>
              <a:t>Masyarakat Lebih modern, pengobatan terpusat pada puskesmas leces. Dukun hanya 3 dan sudah bermitra dengan bidan setempat. Dukun hanya untuk perawatan ibu dn bayi. Memilih persalinan ke bidan karena alasan keamanan persalinan</a:t>
            </a:r>
            <a:r>
              <a:rPr lang="id-ID" dirty="0" smtClean="0">
                <a:latin typeface="Chalkboard"/>
                <a:cs typeface="Chalkboard"/>
              </a:rPr>
              <a:t>.</a:t>
            </a:r>
          </a:p>
          <a:p>
            <a:pPr algn="just">
              <a:lnSpc>
                <a:spcPct val="130000"/>
              </a:lnSpc>
            </a:pPr>
            <a:endParaRPr lang="id-ID" dirty="0">
              <a:latin typeface="Chalkboard"/>
              <a:cs typeface="Chalkboard"/>
            </a:endParaRPr>
          </a:p>
          <a:p>
            <a:pPr algn="just">
              <a:lnSpc>
                <a:spcPct val="130000"/>
              </a:lnSpc>
            </a:pPr>
            <a:r>
              <a:rPr lang="id-ID" dirty="0">
                <a:latin typeface="Chalkboard"/>
                <a:cs typeface="Chalkboard"/>
              </a:rPr>
              <a:t>Pola asuh dan gizi sudah baik, didukung dengan pelayanan puskesmas yang optimal. Karena kasus bayi kurang gizi sudah jarang ditemui</a:t>
            </a:r>
          </a:p>
          <a:p>
            <a:endParaRPr lang="en-US" dirty="0"/>
          </a:p>
        </p:txBody>
      </p:sp>
      <p:sp>
        <p:nvSpPr>
          <p:cNvPr id="4" name="Title 1"/>
          <p:cNvSpPr txBox="1">
            <a:spLocks/>
          </p:cNvSpPr>
          <p:nvPr/>
        </p:nvSpPr>
        <p:spPr>
          <a:xfrm>
            <a:off x="2915816" y="0"/>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err="1" smtClean="0">
                <a:solidFill>
                  <a:srgbClr val="000000"/>
                </a:solidFill>
                <a:effectLst>
                  <a:glow rad="228600">
                    <a:schemeClr val="accent2">
                      <a:satMod val="175000"/>
                      <a:alpha val="40000"/>
                    </a:schemeClr>
                  </a:glow>
                </a:effectLst>
                <a:latin typeface="Chalkboard"/>
                <a:cs typeface="Chalkboard"/>
              </a:rPr>
              <a:t>Kebudayaan</a:t>
            </a:r>
            <a:r>
              <a:rPr lang="en-US" sz="4000" b="1" dirty="0" smtClean="0">
                <a:solidFill>
                  <a:srgbClr val="000000"/>
                </a:solidFill>
                <a:effectLst>
                  <a:glow rad="228600">
                    <a:schemeClr val="accent2">
                      <a:satMod val="175000"/>
                      <a:alpha val="40000"/>
                    </a:schemeClr>
                  </a:glow>
                </a:effectLst>
                <a:latin typeface="Chalkboard"/>
                <a:cs typeface="Chalkboard"/>
              </a:rPr>
              <a:t> </a:t>
            </a:r>
            <a:r>
              <a:rPr lang="en-US" sz="4000" b="1" dirty="0" err="1" smtClean="0">
                <a:solidFill>
                  <a:srgbClr val="000000"/>
                </a:solidFill>
                <a:effectLst>
                  <a:glow rad="228600">
                    <a:schemeClr val="accent2">
                      <a:satMod val="175000"/>
                      <a:alpha val="40000"/>
                    </a:schemeClr>
                  </a:glow>
                </a:effectLst>
                <a:latin typeface="Chalkboard"/>
                <a:cs typeface="Chalkboard"/>
              </a:rPr>
              <a:t>Masyarakat</a:t>
            </a:r>
            <a:endParaRPr lang="en-US" sz="40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2618672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nSpc>
                <a:spcPct val="130000"/>
              </a:lnSpc>
            </a:pPr>
            <a:r>
              <a:rPr lang="id-ID" sz="2000" dirty="0">
                <a:latin typeface="Chalkboard"/>
                <a:cs typeface="Chalkboard"/>
              </a:rPr>
              <a:t>masyarakat leces tidak terpengaruh dengan pergaulan bebas. Tebukti dengan tidak adanya laporan IMS dari masyarakat  leces</a:t>
            </a:r>
            <a:r>
              <a:rPr lang="id-ID" sz="2000" dirty="0" smtClean="0">
                <a:latin typeface="Chalkboard"/>
                <a:cs typeface="Chalkboard"/>
              </a:rPr>
              <a:t>.</a:t>
            </a:r>
          </a:p>
          <a:p>
            <a:pPr marL="0" indent="0">
              <a:lnSpc>
                <a:spcPct val="130000"/>
              </a:lnSpc>
              <a:buNone/>
            </a:pPr>
            <a:endParaRPr lang="id-ID" sz="2000" dirty="0">
              <a:latin typeface="Chalkboard"/>
              <a:cs typeface="Chalkboard"/>
            </a:endParaRPr>
          </a:p>
          <a:p>
            <a:pPr>
              <a:lnSpc>
                <a:spcPct val="130000"/>
              </a:lnSpc>
            </a:pPr>
            <a:r>
              <a:rPr lang="id-ID" sz="2000" dirty="0">
                <a:latin typeface="Chalkboard"/>
                <a:cs typeface="Chalkboard"/>
              </a:rPr>
              <a:t>Lokalisasi terdekat sering melakukan skrinning secara sadar sehingga penyebaran penyakit mudah </a:t>
            </a:r>
            <a:r>
              <a:rPr lang="id-ID" sz="2000" dirty="0" smtClean="0">
                <a:latin typeface="Chalkboard"/>
                <a:cs typeface="Chalkboard"/>
              </a:rPr>
              <a:t>dipantau</a:t>
            </a:r>
          </a:p>
          <a:p>
            <a:pPr marL="0" indent="0">
              <a:lnSpc>
                <a:spcPct val="130000"/>
              </a:lnSpc>
              <a:buNone/>
            </a:pPr>
            <a:endParaRPr lang="id-ID" sz="2000" dirty="0">
              <a:latin typeface="Chalkboard"/>
              <a:cs typeface="Chalkboard"/>
            </a:endParaRPr>
          </a:p>
          <a:p>
            <a:pPr>
              <a:lnSpc>
                <a:spcPct val="130000"/>
              </a:lnSpc>
            </a:pPr>
            <a:r>
              <a:rPr lang="id-ID" sz="2000" dirty="0">
                <a:latin typeface="Chalkboard"/>
                <a:cs typeface="Chalkboard"/>
              </a:rPr>
              <a:t>Kebiasaan warga adalah menuruti perintah dari perangkat desa dan menganggap keputusan ketua adalah yang terbaik</a:t>
            </a:r>
          </a:p>
          <a:p>
            <a:endParaRPr lang="en-US" dirty="0"/>
          </a:p>
        </p:txBody>
      </p:sp>
      <p:sp>
        <p:nvSpPr>
          <p:cNvPr id="4" name="Title 1"/>
          <p:cNvSpPr txBox="1">
            <a:spLocks/>
          </p:cNvSpPr>
          <p:nvPr/>
        </p:nvSpPr>
        <p:spPr>
          <a:xfrm>
            <a:off x="1043608" y="5935052"/>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Kebudayaan</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Masyarakat</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455269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lgn="just">
              <a:lnSpc>
                <a:spcPct val="130000"/>
              </a:lnSpc>
            </a:pPr>
            <a:r>
              <a:rPr lang="id-ID" dirty="0">
                <a:latin typeface="Chalkboard"/>
                <a:cs typeface="Chalkboard"/>
              </a:rPr>
              <a:t>Ada organisasi informal bernama Rukun kepaten merupakan perkumpulan untuk mengaji dan shalawatan. Kegiatannya ada tahlilan dan ceramah (diikuti oleh ibu-ibu) dan tahlilan saja yang diikuti bapak-bapak</a:t>
            </a:r>
            <a:r>
              <a:rPr lang="id-ID" dirty="0" smtClean="0">
                <a:latin typeface="Chalkboard"/>
                <a:cs typeface="Chalkboard"/>
              </a:rPr>
              <a:t>.</a:t>
            </a:r>
          </a:p>
          <a:p>
            <a:pPr marL="0" lvl="0" indent="0" algn="just">
              <a:lnSpc>
                <a:spcPct val="130000"/>
              </a:lnSpc>
              <a:buNone/>
            </a:pPr>
            <a:endParaRPr lang="id-ID" dirty="0">
              <a:latin typeface="Chalkboard"/>
              <a:cs typeface="Chalkboard"/>
            </a:endParaRPr>
          </a:p>
          <a:p>
            <a:pPr lvl="0" algn="just">
              <a:lnSpc>
                <a:spcPct val="130000"/>
              </a:lnSpc>
            </a:pPr>
            <a:r>
              <a:rPr lang="id-ID" dirty="0">
                <a:latin typeface="Chalkboard"/>
                <a:cs typeface="Chalkboard"/>
              </a:rPr>
              <a:t>untuk masalah kesehatan lingkungan terutama mengenai SPAL masyarakat masih melakukannya dengan sederhana. Masyarakat masih membuang limbah di tempat- tempat kubangan, pekarangan samping atau belakang rumah</a:t>
            </a:r>
            <a:r>
              <a:rPr lang="id-ID" dirty="0" smtClean="0">
                <a:latin typeface="Chalkboard"/>
                <a:cs typeface="Chalkboard"/>
              </a:rPr>
              <a:t>.</a:t>
            </a:r>
          </a:p>
          <a:p>
            <a:pPr marL="0" lvl="0" indent="0" algn="just">
              <a:lnSpc>
                <a:spcPct val="130000"/>
              </a:lnSpc>
              <a:buNone/>
            </a:pPr>
            <a:endParaRPr lang="id-ID" dirty="0">
              <a:latin typeface="Chalkboard"/>
              <a:cs typeface="Chalkboard"/>
            </a:endParaRPr>
          </a:p>
          <a:p>
            <a:pPr lvl="0" algn="just">
              <a:lnSpc>
                <a:spcPct val="130000"/>
              </a:lnSpc>
            </a:pPr>
            <a:r>
              <a:rPr lang="id-ID" dirty="0">
                <a:latin typeface="Chalkboard"/>
                <a:cs typeface="Chalkboard"/>
              </a:rPr>
              <a:t>Kebiasaan untuk BAB di jamban sudah baik karena setiap rumah sudah memiliki jamban, baik yang model cemplung ataupun jongkok. </a:t>
            </a:r>
          </a:p>
          <a:p>
            <a:endParaRPr lang="en-US" dirty="0"/>
          </a:p>
        </p:txBody>
      </p:sp>
      <p:sp>
        <p:nvSpPr>
          <p:cNvPr id="4" name="Title 1"/>
          <p:cNvSpPr txBox="1">
            <a:spLocks/>
          </p:cNvSpPr>
          <p:nvPr/>
        </p:nvSpPr>
        <p:spPr>
          <a:xfrm>
            <a:off x="1043608" y="5935052"/>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400" b="1" dirty="0" err="1" smtClean="0">
                <a:solidFill>
                  <a:srgbClr val="000000"/>
                </a:solidFill>
                <a:effectLst>
                  <a:glow rad="228600">
                    <a:schemeClr val="accent2">
                      <a:satMod val="175000"/>
                      <a:alpha val="40000"/>
                    </a:schemeClr>
                  </a:glow>
                </a:effectLst>
                <a:latin typeface="Chalkboard"/>
                <a:cs typeface="Chalkboard"/>
              </a:rPr>
              <a:t>Kebudayaan</a:t>
            </a:r>
            <a:r>
              <a:rPr lang="en-US" sz="1400" b="1" dirty="0" smtClean="0">
                <a:solidFill>
                  <a:srgbClr val="000000"/>
                </a:solidFill>
                <a:effectLst>
                  <a:glow rad="228600">
                    <a:schemeClr val="accent2">
                      <a:satMod val="175000"/>
                      <a:alpha val="40000"/>
                    </a:schemeClr>
                  </a:glow>
                </a:effectLst>
                <a:latin typeface="Chalkboard"/>
                <a:cs typeface="Chalkboard"/>
              </a:rPr>
              <a:t> </a:t>
            </a:r>
            <a:r>
              <a:rPr lang="en-US" sz="1400" b="1" dirty="0" err="1" smtClean="0">
                <a:solidFill>
                  <a:srgbClr val="000000"/>
                </a:solidFill>
                <a:effectLst>
                  <a:glow rad="228600">
                    <a:schemeClr val="accent2">
                      <a:satMod val="175000"/>
                      <a:alpha val="40000"/>
                    </a:schemeClr>
                  </a:glow>
                </a:effectLst>
                <a:latin typeface="Chalkboard"/>
                <a:cs typeface="Chalkboard"/>
              </a:rPr>
              <a:t>Masyarakat</a:t>
            </a:r>
            <a:endParaRPr lang="en-US" sz="14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4143510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068960"/>
            <a:ext cx="7125113" cy="924475"/>
          </a:xfrm>
        </p:spPr>
        <p:txBody>
          <a:bodyPr/>
          <a:lstStyle/>
          <a:p>
            <a:pPr algn="ctr"/>
            <a:r>
              <a:rPr lang="en-US" sz="4000" b="1" dirty="0" err="1" smtClean="0">
                <a:solidFill>
                  <a:srgbClr val="000000"/>
                </a:solidFill>
                <a:effectLst>
                  <a:glow rad="228600">
                    <a:schemeClr val="accent2">
                      <a:satMod val="175000"/>
                      <a:alpha val="40000"/>
                    </a:schemeClr>
                  </a:glow>
                </a:effectLst>
                <a:latin typeface="Chalkboard"/>
                <a:cs typeface="Chalkboard"/>
              </a:rPr>
              <a:t>analisis</a:t>
            </a:r>
            <a:r>
              <a:rPr lang="en-US" sz="4000" b="1" dirty="0" smtClean="0">
                <a:solidFill>
                  <a:srgbClr val="000000"/>
                </a:solidFill>
                <a:effectLst>
                  <a:glow rad="228600">
                    <a:schemeClr val="accent2">
                      <a:satMod val="175000"/>
                      <a:alpha val="40000"/>
                    </a:schemeClr>
                  </a:glow>
                </a:effectLst>
                <a:latin typeface="Chalkboard"/>
                <a:cs typeface="Chalkboard"/>
              </a:rPr>
              <a:t> grand strategy</a:t>
            </a:r>
            <a:endParaRPr lang="en-US" sz="4000" b="1" dirty="0">
              <a:solidFill>
                <a:srgbClr val="000000"/>
              </a:solidFill>
              <a:effectLst>
                <a:glow rad="228600">
                  <a:schemeClr val="accent2">
                    <a:satMod val="175000"/>
                    <a:alpha val="40000"/>
                  </a:schemeClr>
                </a:glow>
              </a:effectLst>
              <a:latin typeface="Chalkboard"/>
              <a:cs typeface="Chalkboard"/>
            </a:endParaRPr>
          </a:p>
        </p:txBody>
      </p:sp>
    </p:spTree>
    <p:extLst>
      <p:ext uri="{BB962C8B-B14F-4D97-AF65-F5344CB8AC3E}">
        <p14:creationId xmlns:p14="http://schemas.microsoft.com/office/powerpoint/2010/main" val="1444379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91"/>
            <a:ext cx="7125113" cy="924475"/>
          </a:xfrm>
        </p:spPr>
        <p:txBody>
          <a:bodyPr/>
          <a:lstStyle/>
          <a:p>
            <a:r>
              <a:rPr lang="en-US" b="1" dirty="0" err="1" smtClean="0">
                <a:solidFill>
                  <a:srgbClr val="000000"/>
                </a:solidFill>
                <a:effectLst>
                  <a:glow rad="228600">
                    <a:schemeClr val="accent2">
                      <a:satMod val="175000"/>
                      <a:alpha val="40000"/>
                    </a:schemeClr>
                  </a:glow>
                </a:effectLst>
                <a:latin typeface="Chalkboard"/>
                <a:cs typeface="Chalkboard"/>
              </a:rPr>
              <a:t>Analisis</a:t>
            </a:r>
            <a:r>
              <a:rPr lang="en-US" b="1" dirty="0" smtClean="0">
                <a:solidFill>
                  <a:srgbClr val="000000"/>
                </a:solidFill>
                <a:effectLst>
                  <a:glow rad="228600">
                    <a:schemeClr val="accent2">
                      <a:satMod val="175000"/>
                      <a:alpha val="40000"/>
                    </a:schemeClr>
                  </a:glow>
                </a:effectLst>
                <a:latin typeface="Chalkboard"/>
                <a:cs typeface="Chalkboard"/>
              </a:rPr>
              <a:t> SWOT</a:t>
            </a:r>
            <a:endParaRPr lang="en-US" b="1" dirty="0">
              <a:solidFill>
                <a:srgbClr val="000000"/>
              </a:solidFill>
              <a:effectLst>
                <a:glow rad="228600">
                  <a:schemeClr val="accent2">
                    <a:satMod val="175000"/>
                    <a:alpha val="40000"/>
                  </a:schemeClr>
                </a:glow>
              </a:effectLst>
              <a:latin typeface="Chalkboard"/>
              <a:cs typeface="Chalkboard"/>
            </a:endParaRPr>
          </a:p>
        </p:txBody>
      </p:sp>
      <p:graphicFrame>
        <p:nvGraphicFramePr>
          <p:cNvPr id="7" name="Table 6"/>
          <p:cNvGraphicFramePr>
            <a:graphicFrameLocks noGrp="1"/>
          </p:cNvGraphicFramePr>
          <p:nvPr>
            <p:extLst>
              <p:ext uri="{D42A27DB-BD31-4B8C-83A1-F6EECF244321}">
                <p14:modId xmlns:p14="http://schemas.microsoft.com/office/powerpoint/2010/main" val="812844721"/>
              </p:ext>
            </p:extLst>
          </p:nvPr>
        </p:nvGraphicFramePr>
        <p:xfrm>
          <a:off x="323528" y="1052736"/>
          <a:ext cx="8496944" cy="5789827"/>
        </p:xfrm>
        <a:graphic>
          <a:graphicData uri="http://schemas.openxmlformats.org/drawingml/2006/table">
            <a:tbl>
              <a:tblPr firstRow="1" bandRow="1">
                <a:tableStyleId>{5C22544A-7EE6-4342-B048-85BDC9FD1C3A}</a:tableStyleId>
              </a:tblPr>
              <a:tblGrid>
                <a:gridCol w="4248472"/>
                <a:gridCol w="4248472"/>
              </a:tblGrid>
              <a:tr h="2772308">
                <a:tc>
                  <a:txBody>
                    <a:bodyPr/>
                    <a:lstStyle/>
                    <a:p>
                      <a:pPr marL="0" indent="0">
                        <a:buFont typeface="+mj-lt"/>
                        <a:buNone/>
                      </a:pPr>
                      <a:r>
                        <a:rPr lang="en-US" sz="1200" b="1" dirty="0" smtClean="0">
                          <a:solidFill>
                            <a:srgbClr val="000000"/>
                          </a:solidFill>
                          <a:latin typeface="Chalkboard"/>
                          <a:cs typeface="Chalkboard"/>
                        </a:rPr>
                        <a:t>S:</a:t>
                      </a:r>
                    </a:p>
                    <a:p>
                      <a:pPr marL="228600" indent="-228600">
                        <a:buFont typeface="+mj-lt"/>
                        <a:buAutoNum type="arabicPeriod"/>
                      </a:pPr>
                      <a:r>
                        <a:rPr lang="en-US" sz="1200" b="1" dirty="0" err="1" smtClean="0">
                          <a:solidFill>
                            <a:schemeClr val="bg1"/>
                          </a:solidFill>
                          <a:latin typeface="Chalkboard"/>
                          <a:cs typeface="Chalkboard"/>
                        </a:rPr>
                        <a:t>Masyarakat</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sudah</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bisa</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memahami</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fungsi</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antara</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tenaga</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medis</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dan</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dukun</a:t>
                      </a:r>
                      <a:r>
                        <a:rPr lang="en-US" sz="1200" b="1" dirty="0" smtClean="0">
                          <a:solidFill>
                            <a:schemeClr val="bg1"/>
                          </a:solidFill>
                          <a:latin typeface="Chalkboard"/>
                          <a:cs typeface="Chalkboard"/>
                        </a:rPr>
                        <a:t> yang </a:t>
                      </a:r>
                      <a:r>
                        <a:rPr lang="en-US" sz="1200" b="1" dirty="0" err="1" smtClean="0">
                          <a:solidFill>
                            <a:schemeClr val="bg1"/>
                          </a:solidFill>
                          <a:latin typeface="Chalkboard"/>
                          <a:cs typeface="Chalkboard"/>
                        </a:rPr>
                        <a:t>bermitra</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dengan</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bidan</a:t>
                      </a:r>
                      <a:r>
                        <a:rPr lang="en-US" sz="1200" b="1" dirty="0" smtClean="0">
                          <a:solidFill>
                            <a:schemeClr val="bg1"/>
                          </a:solidFill>
                          <a:latin typeface="Chalkboard"/>
                          <a:cs typeface="Chalkboard"/>
                        </a:rPr>
                        <a:t>. </a:t>
                      </a:r>
                    </a:p>
                    <a:p>
                      <a:pPr marL="228600" indent="-228600">
                        <a:buFont typeface="+mj-lt"/>
                        <a:buAutoNum type="arabicPeriod"/>
                      </a:pPr>
                      <a:r>
                        <a:rPr lang="en-US" sz="1200" b="1" dirty="0" err="1" smtClean="0">
                          <a:solidFill>
                            <a:schemeClr val="bg1"/>
                          </a:solidFill>
                          <a:latin typeface="Chalkboard"/>
                          <a:cs typeface="Chalkboard"/>
                        </a:rPr>
                        <a:t>Kehidupan</a:t>
                      </a:r>
                      <a:r>
                        <a:rPr lang="en-US" sz="1200" b="1" baseline="0" dirty="0" smtClean="0">
                          <a:solidFill>
                            <a:schemeClr val="bg1"/>
                          </a:solidFill>
                          <a:latin typeface="Chalkboard"/>
                          <a:cs typeface="Chalkboard"/>
                        </a:rPr>
                        <a:t> </a:t>
                      </a:r>
                      <a:r>
                        <a:rPr lang="en-US" sz="1200" b="1" baseline="0" dirty="0" err="1" smtClean="0">
                          <a:solidFill>
                            <a:schemeClr val="bg1"/>
                          </a:solidFill>
                          <a:latin typeface="Chalkboard"/>
                          <a:cs typeface="Chalkboard"/>
                        </a:rPr>
                        <a:t>masyarakatl</a:t>
                      </a:r>
                      <a:r>
                        <a:rPr lang="en-US" sz="1200" b="1" baseline="0" dirty="0" smtClean="0">
                          <a:solidFill>
                            <a:schemeClr val="bg1"/>
                          </a:solidFill>
                          <a:latin typeface="Chalkboard"/>
                          <a:cs typeface="Chalkboard"/>
                        </a:rPr>
                        <a:t> </a:t>
                      </a:r>
                      <a:r>
                        <a:rPr lang="en-US" sz="1200" b="1" baseline="0" dirty="0" err="1" smtClean="0">
                          <a:solidFill>
                            <a:schemeClr val="bg1"/>
                          </a:solidFill>
                          <a:latin typeface="Chalkboard"/>
                          <a:cs typeface="Chalkboard"/>
                        </a:rPr>
                        <a:t>eces</a:t>
                      </a:r>
                      <a:r>
                        <a:rPr lang="en-US" sz="1200" b="1" baseline="0" dirty="0" smtClean="0">
                          <a:solidFill>
                            <a:schemeClr val="bg1"/>
                          </a:solidFill>
                          <a:latin typeface="Chalkboard"/>
                          <a:cs typeface="Chalkboard"/>
                        </a:rPr>
                        <a:t> </a:t>
                      </a:r>
                      <a:r>
                        <a:rPr lang="en-US" sz="1200" b="1" baseline="0" dirty="0" err="1" smtClean="0">
                          <a:solidFill>
                            <a:schemeClr val="bg1"/>
                          </a:solidFill>
                          <a:latin typeface="Chalkboard"/>
                          <a:cs typeface="Chalkboard"/>
                        </a:rPr>
                        <a:t>berkelompok</a:t>
                      </a:r>
                      <a:r>
                        <a:rPr lang="en-US" sz="1200" b="1" baseline="0" dirty="0" smtClean="0">
                          <a:solidFill>
                            <a:schemeClr val="bg1"/>
                          </a:solidFill>
                          <a:latin typeface="Chalkboard"/>
                          <a:cs typeface="Chalkboard"/>
                        </a:rPr>
                        <a:t> </a:t>
                      </a:r>
                      <a:r>
                        <a:rPr lang="en-US" sz="1200" b="1" baseline="0" dirty="0" err="1" smtClean="0">
                          <a:solidFill>
                            <a:schemeClr val="bg1"/>
                          </a:solidFill>
                          <a:latin typeface="Chalkboard"/>
                          <a:cs typeface="Chalkboard"/>
                        </a:rPr>
                        <a:t>atau</a:t>
                      </a:r>
                      <a:r>
                        <a:rPr lang="en-US" sz="1200" b="1" baseline="0" dirty="0" smtClean="0">
                          <a:solidFill>
                            <a:schemeClr val="bg1"/>
                          </a:solidFill>
                          <a:latin typeface="Chalkboard"/>
                          <a:cs typeface="Chalkboard"/>
                        </a:rPr>
                        <a:t> </a:t>
                      </a:r>
                      <a:r>
                        <a:rPr lang="en-US" sz="1200" b="1" baseline="0" dirty="0" err="1" smtClean="0">
                          <a:solidFill>
                            <a:schemeClr val="bg1"/>
                          </a:solidFill>
                          <a:latin typeface="Chalkboard"/>
                          <a:cs typeface="Chalkboard"/>
                        </a:rPr>
                        <a:t>paguyuban</a:t>
                      </a:r>
                      <a:endParaRPr lang="en-US" sz="1200" b="1" dirty="0" smtClean="0">
                        <a:solidFill>
                          <a:schemeClr val="bg1"/>
                        </a:solidFill>
                        <a:latin typeface="Chalkboard"/>
                        <a:cs typeface="Chalkboard"/>
                      </a:endParaRPr>
                    </a:p>
                    <a:p>
                      <a:pPr marL="228600" indent="-228600">
                        <a:buFont typeface="+mj-lt"/>
                        <a:buAutoNum type="arabicPeriod"/>
                      </a:pPr>
                      <a:r>
                        <a:rPr lang="en-US" sz="1200" b="1" dirty="0" err="1" smtClean="0">
                          <a:solidFill>
                            <a:schemeClr val="bg1"/>
                          </a:solidFill>
                          <a:latin typeface="Chalkboard"/>
                          <a:cs typeface="Chalkboard"/>
                        </a:rPr>
                        <a:t>Kebiasaan</a:t>
                      </a:r>
                      <a:r>
                        <a:rPr lang="en-US" sz="1200" b="1" dirty="0" smtClean="0">
                          <a:solidFill>
                            <a:schemeClr val="bg1"/>
                          </a:solidFill>
                          <a:latin typeface="Chalkboard"/>
                          <a:cs typeface="Chalkboard"/>
                        </a:rPr>
                        <a:t> BAB </a:t>
                      </a:r>
                      <a:r>
                        <a:rPr lang="en-US" sz="1200" b="1" dirty="0" err="1" smtClean="0">
                          <a:solidFill>
                            <a:schemeClr val="bg1"/>
                          </a:solidFill>
                          <a:latin typeface="Chalkboard"/>
                          <a:cs typeface="Chalkboard"/>
                        </a:rPr>
                        <a:t>sudah</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baik</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karena</a:t>
                      </a:r>
                      <a:r>
                        <a:rPr lang="en-US" sz="1200" b="1" dirty="0" smtClean="0">
                          <a:solidFill>
                            <a:schemeClr val="bg1"/>
                          </a:solidFill>
                          <a:latin typeface="Chalkboard"/>
                          <a:cs typeface="Chalkboard"/>
                        </a:rPr>
                        <a:t> di </a:t>
                      </a:r>
                      <a:r>
                        <a:rPr lang="en-US" sz="1200" b="1" dirty="0" err="1" smtClean="0">
                          <a:solidFill>
                            <a:schemeClr val="bg1"/>
                          </a:solidFill>
                          <a:latin typeface="Chalkboard"/>
                          <a:cs typeface="Chalkboard"/>
                        </a:rPr>
                        <a:t>setiap</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rumah</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tangga</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ada</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jamban</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baik</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jamban</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cemplung</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maupun</a:t>
                      </a:r>
                      <a:r>
                        <a:rPr lang="en-US" sz="1200" b="1" dirty="0" smtClean="0">
                          <a:solidFill>
                            <a:schemeClr val="bg1"/>
                          </a:solidFill>
                          <a:latin typeface="Chalkboard"/>
                          <a:cs typeface="Chalkboard"/>
                        </a:rPr>
                        <a:t> </a:t>
                      </a:r>
                      <a:r>
                        <a:rPr lang="en-US" sz="1200" b="1" dirty="0" err="1" smtClean="0">
                          <a:solidFill>
                            <a:schemeClr val="bg1"/>
                          </a:solidFill>
                          <a:latin typeface="Chalkboard"/>
                          <a:cs typeface="Chalkboard"/>
                        </a:rPr>
                        <a:t>jongkok</a:t>
                      </a:r>
                      <a:r>
                        <a:rPr lang="en-US" sz="1200" b="1" dirty="0" smtClean="0">
                          <a:solidFill>
                            <a:schemeClr val="bg1"/>
                          </a:solidFill>
                          <a:latin typeface="Chalkboard"/>
                          <a:cs typeface="Chalkboard"/>
                        </a:rPr>
                        <a:t>. </a:t>
                      </a:r>
                    </a:p>
                    <a:p>
                      <a:pPr marL="228600" indent="-228600">
                        <a:buFont typeface="+mj-lt"/>
                        <a:buAutoNum type="arabicPeriod"/>
                      </a:pPr>
                      <a:r>
                        <a:rPr lang="id-ID" sz="1200" b="1" dirty="0" smtClean="0">
                          <a:solidFill>
                            <a:schemeClr val="bg1"/>
                          </a:solidFill>
                          <a:latin typeface="Chalkboard"/>
                          <a:cs typeface="Chalkboard"/>
                        </a:rPr>
                        <a:t>Masyarakat desa Leces sifatnya homogen</a:t>
                      </a:r>
                      <a:r>
                        <a:rPr lang="id-ID" sz="1200" b="1" baseline="0" dirty="0" smtClean="0">
                          <a:solidFill>
                            <a:schemeClr val="bg1"/>
                          </a:solidFill>
                          <a:latin typeface="Chalkboard"/>
                          <a:cs typeface="Chalkboard"/>
                        </a:rPr>
                        <a:t> yang menandakan hubungan kerjasama yang baik antarmasyarakat</a:t>
                      </a:r>
                      <a:endParaRPr lang="id-ID" sz="1200" b="1" dirty="0" smtClean="0">
                        <a:solidFill>
                          <a:schemeClr val="bg1"/>
                        </a:solidFill>
                        <a:latin typeface="Chalkboard"/>
                        <a:cs typeface="Chalkboard"/>
                      </a:endParaRPr>
                    </a:p>
                    <a:p>
                      <a:pPr marL="228600" indent="-228600">
                        <a:buFont typeface="+mj-lt"/>
                        <a:buAutoNum type="arabicPeriod"/>
                      </a:pPr>
                      <a:r>
                        <a:rPr lang="en-US" sz="1200" b="1" dirty="0" smtClean="0">
                          <a:solidFill>
                            <a:schemeClr val="bg1"/>
                          </a:solidFill>
                          <a:effectLst/>
                          <a:latin typeface="Chalkboard"/>
                          <a:cs typeface="Chalkboard"/>
                        </a:rPr>
                        <a:t>Tingkat </a:t>
                      </a:r>
                      <a:r>
                        <a:rPr lang="en-US" sz="1200" b="1" dirty="0" err="1" smtClean="0">
                          <a:solidFill>
                            <a:schemeClr val="bg1"/>
                          </a:solidFill>
                          <a:effectLst/>
                          <a:latin typeface="Chalkboard"/>
                          <a:cs typeface="Chalkboard"/>
                        </a:rPr>
                        <a:t>partisipasi</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Kerja</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tergolong</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tinggi</a:t>
                      </a:r>
                      <a:r>
                        <a:rPr lang="en-US" sz="1200" b="1" baseline="0" dirty="0" smtClean="0">
                          <a:solidFill>
                            <a:schemeClr val="bg1"/>
                          </a:solidFill>
                          <a:effectLst/>
                          <a:latin typeface="Chalkboard"/>
                          <a:cs typeface="Chalkboard"/>
                        </a:rPr>
                        <a:t> </a:t>
                      </a:r>
                    </a:p>
                    <a:p>
                      <a:pPr marL="342900" indent="-342900">
                        <a:buFont typeface="+mj-lt"/>
                        <a:buAutoNum type="arabicPeriod"/>
                      </a:pPr>
                      <a:r>
                        <a:rPr lang="en-US" sz="1200" b="1" baseline="0" dirty="0" err="1" smtClean="0">
                          <a:solidFill>
                            <a:schemeClr val="bg1"/>
                          </a:solidFill>
                          <a:effectLst/>
                          <a:latin typeface="Chalkboard"/>
                          <a:cs typeface="Chalkboard"/>
                        </a:rPr>
                        <a:t>Kondisi</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lingkungan</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baik</a:t>
                      </a:r>
                      <a:r>
                        <a:rPr lang="en-US" sz="1200" b="1" baseline="0" dirty="0" smtClean="0">
                          <a:solidFill>
                            <a:schemeClr val="bg1"/>
                          </a:solidFill>
                          <a:effectLst/>
                          <a:latin typeface="Chalkboard"/>
                          <a:cs typeface="Chalkboard"/>
                        </a:rPr>
                        <a:t>.</a:t>
                      </a:r>
                    </a:p>
                    <a:p>
                      <a:pPr marL="342900" indent="-342900">
                        <a:buFont typeface="+mj-lt"/>
                        <a:buAutoNum type="arabicPeriod"/>
                      </a:pPr>
                      <a:r>
                        <a:rPr lang="en-US" sz="1200" b="1" baseline="0" dirty="0" err="1" smtClean="0">
                          <a:solidFill>
                            <a:schemeClr val="bg1"/>
                          </a:solidFill>
                          <a:effectLst/>
                          <a:latin typeface="Chalkboard"/>
                          <a:cs typeface="Chalkboard"/>
                        </a:rPr>
                        <a:t>Pekerjaan</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mayoritas</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petani</a:t>
                      </a:r>
                      <a:endParaRPr lang="en-US" sz="1200" b="1" baseline="0" dirty="0" smtClean="0">
                        <a:solidFill>
                          <a:schemeClr val="bg1"/>
                        </a:solidFill>
                        <a:effectLst/>
                        <a:latin typeface="Chalkboard"/>
                        <a:cs typeface="Chalkboard"/>
                      </a:endParaRPr>
                    </a:p>
                    <a:p>
                      <a:pPr marL="342900" indent="-342900">
                        <a:buFont typeface="+mj-lt"/>
                        <a:buAutoNum type="arabicPeriod"/>
                      </a:pPr>
                      <a:r>
                        <a:rPr lang="en-US" sz="1200" b="1" baseline="0" dirty="0" err="1" smtClean="0">
                          <a:solidFill>
                            <a:schemeClr val="bg1"/>
                          </a:solidFill>
                          <a:effectLst/>
                          <a:latin typeface="Chalkboard"/>
                          <a:cs typeface="Chalkboard"/>
                        </a:rPr>
                        <a:t>sadar</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akan</a:t>
                      </a:r>
                      <a:r>
                        <a:rPr lang="en-US" sz="1200" b="1" baseline="0" dirty="0" smtClean="0">
                          <a:solidFill>
                            <a:schemeClr val="bg1"/>
                          </a:solidFill>
                          <a:effectLst/>
                          <a:latin typeface="Chalkboard"/>
                          <a:cs typeface="Chalkboard"/>
                        </a:rPr>
                        <a:t> </a:t>
                      </a:r>
                      <a:r>
                        <a:rPr lang="en-US" sz="1200" b="1" baseline="0" dirty="0" err="1" smtClean="0">
                          <a:solidFill>
                            <a:schemeClr val="bg1"/>
                          </a:solidFill>
                          <a:effectLst/>
                          <a:latin typeface="Chalkboard"/>
                          <a:cs typeface="Chalkboard"/>
                        </a:rPr>
                        <a:t>kesehatan</a:t>
                      </a:r>
                      <a:endParaRPr lang="en-US" sz="1200" b="1" baseline="0" dirty="0" smtClean="0">
                        <a:solidFill>
                          <a:schemeClr val="bg1"/>
                        </a:solidFill>
                        <a:effectLst/>
                        <a:latin typeface="Chalkboard"/>
                        <a:cs typeface="Chalkboard"/>
                      </a:endParaRPr>
                    </a:p>
                  </a:txBody>
                  <a:tcPr/>
                </a:tc>
                <a:tc>
                  <a:txBody>
                    <a:bodyPr/>
                    <a:lstStyle/>
                    <a:p>
                      <a:pPr marL="0" indent="0">
                        <a:buFont typeface="+mj-lt"/>
                        <a:buNone/>
                      </a:pPr>
                      <a:r>
                        <a:rPr lang="en-US" sz="1200" b="1" dirty="0" smtClean="0">
                          <a:solidFill>
                            <a:srgbClr val="000000"/>
                          </a:solidFill>
                          <a:latin typeface="Chalkboard"/>
                          <a:cs typeface="Chalkboard"/>
                        </a:rPr>
                        <a:t>W:</a:t>
                      </a:r>
                    </a:p>
                    <a:p>
                      <a:pPr marL="228600" lvl="0" indent="-228600">
                        <a:buFont typeface="+mj-lt"/>
                        <a:buAutoNum type="arabicPeriod"/>
                      </a:pPr>
                      <a:r>
                        <a:rPr lang="en-US" sz="1200" b="1" dirty="0" err="1" smtClean="0">
                          <a:solidFill>
                            <a:srgbClr val="000000"/>
                          </a:solidFill>
                          <a:latin typeface="Chalkboard"/>
                          <a:cs typeface="Chalkboard"/>
                        </a:rPr>
                        <a:t>masyarakat</a:t>
                      </a:r>
                      <a:r>
                        <a:rPr lang="en-US" sz="1200" b="1" dirty="0" smtClean="0">
                          <a:solidFill>
                            <a:srgbClr val="000000"/>
                          </a:solidFill>
                          <a:latin typeface="Chalkboard"/>
                          <a:cs typeface="Chalkboard"/>
                        </a:rPr>
                        <a:t> </a:t>
                      </a:r>
                      <a:r>
                        <a:rPr lang="en-US" sz="1200" b="1" dirty="0" err="1" smtClean="0">
                          <a:solidFill>
                            <a:srgbClr val="000000"/>
                          </a:solidFill>
                          <a:latin typeface="Chalkboard"/>
                          <a:cs typeface="Chalkboard"/>
                        </a:rPr>
                        <a:t>masih</a:t>
                      </a:r>
                      <a:r>
                        <a:rPr lang="en-US" sz="1200" b="1" dirty="0" smtClean="0">
                          <a:solidFill>
                            <a:srgbClr val="000000"/>
                          </a:solidFill>
                          <a:latin typeface="Chalkboard"/>
                          <a:cs typeface="Chalkboard"/>
                        </a:rPr>
                        <a:t> </a:t>
                      </a:r>
                      <a:r>
                        <a:rPr lang="en-US" sz="1200" b="1" dirty="0" err="1" smtClean="0">
                          <a:solidFill>
                            <a:srgbClr val="000000"/>
                          </a:solidFill>
                          <a:latin typeface="Chalkboard"/>
                          <a:cs typeface="Chalkboard"/>
                        </a:rPr>
                        <a:t>terbiasa</a:t>
                      </a:r>
                      <a:r>
                        <a:rPr lang="en-US" sz="1200" b="1" dirty="0" smtClean="0">
                          <a:solidFill>
                            <a:srgbClr val="000000"/>
                          </a:solidFill>
                          <a:latin typeface="Chalkboard"/>
                          <a:cs typeface="Chalkboard"/>
                        </a:rPr>
                        <a:t> </a:t>
                      </a:r>
                      <a:r>
                        <a:rPr lang="en-US" sz="1200" b="1" dirty="0" err="1" smtClean="0">
                          <a:solidFill>
                            <a:srgbClr val="000000"/>
                          </a:solidFill>
                          <a:latin typeface="Chalkboard"/>
                          <a:cs typeface="Chalkboard"/>
                        </a:rPr>
                        <a:t>membuang</a:t>
                      </a:r>
                      <a:r>
                        <a:rPr lang="en-US" sz="1200" b="1" dirty="0" smtClean="0">
                          <a:solidFill>
                            <a:srgbClr val="000000"/>
                          </a:solidFill>
                          <a:latin typeface="Chalkboard"/>
                          <a:cs typeface="Chalkboard"/>
                        </a:rPr>
                        <a:t> </a:t>
                      </a:r>
                      <a:r>
                        <a:rPr lang="id-ID" sz="1200" b="1" dirty="0" smtClean="0">
                          <a:solidFill>
                            <a:srgbClr val="000000"/>
                          </a:solidFill>
                          <a:latin typeface="Chalkboard"/>
                          <a:cs typeface="Chalkboard"/>
                        </a:rPr>
                        <a:t>limbah</a:t>
                      </a:r>
                      <a:r>
                        <a:rPr lang="en-US" sz="1200" b="1" dirty="0" smtClean="0">
                          <a:solidFill>
                            <a:srgbClr val="000000"/>
                          </a:solidFill>
                          <a:latin typeface="Chalkboard"/>
                          <a:cs typeface="Chalkboard"/>
                        </a:rPr>
                        <a:t> </a:t>
                      </a:r>
                      <a:r>
                        <a:rPr lang="en-US" sz="1200" b="1" dirty="0" err="1" smtClean="0">
                          <a:solidFill>
                            <a:srgbClr val="000000"/>
                          </a:solidFill>
                          <a:latin typeface="Chalkboard"/>
                          <a:cs typeface="Chalkboard"/>
                        </a:rPr>
                        <a:t>rumah</a:t>
                      </a:r>
                      <a:r>
                        <a:rPr lang="en-US" sz="1200" b="1" dirty="0" smtClean="0">
                          <a:solidFill>
                            <a:srgbClr val="000000"/>
                          </a:solidFill>
                          <a:latin typeface="Chalkboard"/>
                          <a:cs typeface="Chalkboard"/>
                        </a:rPr>
                        <a:t> </a:t>
                      </a:r>
                      <a:r>
                        <a:rPr lang="en-US" sz="1200" b="1" dirty="0" err="1" smtClean="0">
                          <a:solidFill>
                            <a:srgbClr val="000000"/>
                          </a:solidFill>
                          <a:latin typeface="Chalkboard"/>
                          <a:cs typeface="Chalkboard"/>
                        </a:rPr>
                        <a:t>tangga</a:t>
                      </a:r>
                      <a:r>
                        <a:rPr lang="id-ID" sz="1200" b="1" dirty="0" smtClean="0">
                          <a:solidFill>
                            <a:srgbClr val="000000"/>
                          </a:solidFill>
                          <a:latin typeface="Chalkboard"/>
                          <a:cs typeface="Chalkboard"/>
                        </a:rPr>
                        <a:t> di tempat- tempat kubangan, pekarangan samping atau belakang rumah.</a:t>
                      </a:r>
                    </a:p>
                    <a:p>
                      <a:pPr marL="228600" indent="-228600">
                        <a:buFont typeface="+mj-lt"/>
                        <a:buAutoNum type="arabicPeriod"/>
                      </a:pPr>
                      <a:r>
                        <a:rPr lang="en-US" sz="1200" b="1" baseline="0" dirty="0" err="1" smtClean="0">
                          <a:solidFill>
                            <a:srgbClr val="000000"/>
                          </a:solidFill>
                          <a:effectLst/>
                          <a:latin typeface="Chalkboard"/>
                          <a:cs typeface="Chalkboard"/>
                        </a:rPr>
                        <a:t>Fasilitas</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kesehatan</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kurang</a:t>
                      </a:r>
                      <a:r>
                        <a:rPr lang="en-US" sz="1200" b="1" baseline="0" dirty="0" smtClean="0">
                          <a:solidFill>
                            <a:srgbClr val="000000"/>
                          </a:solidFill>
                          <a:effectLst/>
                          <a:latin typeface="Chalkboard"/>
                          <a:cs typeface="Chalkboard"/>
                        </a:rPr>
                        <a:t>. </a:t>
                      </a:r>
                    </a:p>
                    <a:p>
                      <a:pPr marL="228600" indent="-228600">
                        <a:buFont typeface="+mj-lt"/>
                        <a:buAutoNum type="arabicPeriod"/>
                      </a:pPr>
                      <a:r>
                        <a:rPr lang="en-US" sz="1200" b="1" baseline="0" dirty="0" err="1" smtClean="0">
                          <a:solidFill>
                            <a:srgbClr val="000000"/>
                          </a:solidFill>
                          <a:effectLst/>
                          <a:latin typeface="Chalkboard"/>
                          <a:cs typeface="Chalkboard"/>
                        </a:rPr>
                        <a:t>Tenaga</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medis</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dan</a:t>
                      </a:r>
                      <a:r>
                        <a:rPr lang="en-US" sz="1200" b="1" baseline="0" dirty="0" smtClean="0">
                          <a:solidFill>
                            <a:srgbClr val="000000"/>
                          </a:solidFill>
                          <a:effectLst/>
                          <a:latin typeface="Chalkboard"/>
                          <a:cs typeface="Chalkboard"/>
                        </a:rPr>
                        <a:t> non </a:t>
                      </a:r>
                      <a:r>
                        <a:rPr lang="en-US" sz="1200" b="1" baseline="0" dirty="0" err="1" smtClean="0">
                          <a:solidFill>
                            <a:srgbClr val="000000"/>
                          </a:solidFill>
                          <a:effectLst/>
                          <a:latin typeface="Chalkboard"/>
                          <a:cs typeface="Chalkboard"/>
                        </a:rPr>
                        <a:t>medis</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kurang</a:t>
                      </a:r>
                      <a:r>
                        <a:rPr lang="en-US" sz="1200" b="1" baseline="0" dirty="0" smtClean="0">
                          <a:solidFill>
                            <a:srgbClr val="000000"/>
                          </a:solidFill>
                          <a:effectLst/>
                          <a:latin typeface="Chalkboard"/>
                          <a:cs typeface="Chalkboard"/>
                        </a:rPr>
                        <a:t>. </a:t>
                      </a:r>
                    </a:p>
                    <a:p>
                      <a:pPr marL="228600" indent="-228600">
                        <a:buFont typeface="+mj-lt"/>
                        <a:buAutoNum type="arabicPeriod"/>
                      </a:pPr>
                      <a:r>
                        <a:rPr lang="en-US" sz="1200" b="1" baseline="0" dirty="0" smtClean="0">
                          <a:solidFill>
                            <a:srgbClr val="000000"/>
                          </a:solidFill>
                          <a:effectLst/>
                          <a:latin typeface="Chalkboard"/>
                          <a:cs typeface="Chalkboard"/>
                        </a:rPr>
                        <a:t>dependency ratio </a:t>
                      </a:r>
                      <a:r>
                        <a:rPr lang="en-US" sz="1200" b="1" baseline="0" dirty="0" err="1" smtClean="0">
                          <a:solidFill>
                            <a:srgbClr val="000000"/>
                          </a:solidFill>
                          <a:effectLst/>
                          <a:latin typeface="Chalkboard"/>
                          <a:cs typeface="Chalkboard"/>
                        </a:rPr>
                        <a:t>tergolong</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tinggi</a:t>
                      </a:r>
                      <a:endParaRPr lang="en-US" sz="1200" b="1" baseline="0" dirty="0" smtClean="0">
                        <a:solidFill>
                          <a:srgbClr val="000000"/>
                        </a:solidFill>
                        <a:effectLst/>
                        <a:latin typeface="Chalkboard"/>
                        <a:cs typeface="Chalkboard"/>
                      </a:endParaRPr>
                    </a:p>
                  </a:txBody>
                  <a:tcPr/>
                </a:tc>
              </a:tr>
              <a:tr h="2772308">
                <a:tc>
                  <a:txBody>
                    <a:bodyPr/>
                    <a:lstStyle/>
                    <a:p>
                      <a:pPr marL="0" indent="0">
                        <a:buFont typeface="+mj-lt"/>
                        <a:buNone/>
                      </a:pPr>
                      <a:r>
                        <a:rPr lang="en-US" sz="1200" b="1" dirty="0" smtClean="0">
                          <a:solidFill>
                            <a:srgbClr val="000000"/>
                          </a:solidFill>
                          <a:latin typeface="Chalkboard"/>
                          <a:cs typeface="Chalkboard"/>
                        </a:rPr>
                        <a:t>O:</a:t>
                      </a:r>
                    </a:p>
                    <a:p>
                      <a:pPr marL="228600" indent="-228600">
                        <a:buFont typeface="+mj-lt"/>
                        <a:buAutoNum type="arabicPeriod"/>
                      </a:pPr>
                      <a:r>
                        <a:rPr lang="id-ID" sz="1200" b="1" kern="1200" dirty="0" smtClean="0">
                          <a:solidFill>
                            <a:srgbClr val="000000"/>
                          </a:solidFill>
                          <a:effectLst/>
                          <a:latin typeface="Chalkboard"/>
                          <a:ea typeface="+mn-ea"/>
                          <a:cs typeface="Chalkboard"/>
                        </a:rPr>
                        <a:t>Tiap dusun terdapat pengajian rutin sebagai sarana berkumpul warga.</a:t>
                      </a:r>
                      <a:r>
                        <a:rPr lang="en-US" sz="1200" b="1" dirty="0" smtClean="0">
                          <a:solidFill>
                            <a:srgbClr val="000000"/>
                          </a:solidFill>
                          <a:effectLst/>
                          <a:latin typeface="Chalkboard"/>
                          <a:cs typeface="Chalkboard"/>
                        </a:rPr>
                        <a:t> </a:t>
                      </a:r>
                    </a:p>
                    <a:p>
                      <a:pPr marL="228600" indent="-228600">
                        <a:buFont typeface="+mj-lt"/>
                        <a:buAutoNum type="arabicPeriod"/>
                      </a:pPr>
                      <a:r>
                        <a:rPr lang="en-US" sz="1200" b="1" dirty="0" err="1" smtClean="0">
                          <a:solidFill>
                            <a:srgbClr val="000000"/>
                          </a:solidFill>
                          <a:effectLst/>
                          <a:latin typeface="Chalkboard"/>
                          <a:cs typeface="Chalkboard"/>
                        </a:rPr>
                        <a:t>Terdapat</a:t>
                      </a:r>
                      <a:r>
                        <a:rPr lang="en-US" sz="1200" b="1" dirty="0" smtClean="0">
                          <a:solidFill>
                            <a:srgbClr val="000000"/>
                          </a:solidFill>
                          <a:effectLst/>
                          <a:latin typeface="Chalkboard"/>
                          <a:cs typeface="Chalkboard"/>
                        </a:rPr>
                        <a:t> </a:t>
                      </a:r>
                      <a:r>
                        <a:rPr lang="en-US" sz="1200" b="1" dirty="0" err="1" smtClean="0">
                          <a:solidFill>
                            <a:srgbClr val="000000"/>
                          </a:solidFill>
                          <a:effectLst/>
                          <a:latin typeface="Chalkboard"/>
                          <a:cs typeface="Chalkboard"/>
                        </a:rPr>
                        <a:t>banyak</a:t>
                      </a:r>
                      <a:r>
                        <a:rPr lang="en-US" sz="1200" b="1" dirty="0" smtClean="0">
                          <a:solidFill>
                            <a:srgbClr val="000000"/>
                          </a:solidFill>
                          <a:effectLst/>
                          <a:latin typeface="Chalkboard"/>
                          <a:cs typeface="Chalkboard"/>
                        </a:rPr>
                        <a:t> PKK yang </a:t>
                      </a:r>
                      <a:r>
                        <a:rPr lang="en-US" sz="1200" b="1" dirty="0" err="1" smtClean="0">
                          <a:solidFill>
                            <a:srgbClr val="000000"/>
                          </a:solidFill>
                          <a:effectLst/>
                          <a:latin typeface="Chalkboard"/>
                          <a:cs typeface="Chalkboard"/>
                        </a:rPr>
                        <a:t>dapat</a:t>
                      </a:r>
                      <a:r>
                        <a:rPr lang="en-US" sz="1200" b="1" dirty="0" smtClean="0">
                          <a:solidFill>
                            <a:srgbClr val="000000"/>
                          </a:solidFill>
                          <a:effectLst/>
                          <a:latin typeface="Chalkboard"/>
                          <a:cs typeface="Chalkboard"/>
                        </a:rPr>
                        <a:t> </a:t>
                      </a:r>
                      <a:r>
                        <a:rPr lang="en-US" sz="1200" b="1" dirty="0" err="1" smtClean="0">
                          <a:solidFill>
                            <a:srgbClr val="000000"/>
                          </a:solidFill>
                          <a:effectLst/>
                          <a:latin typeface="Chalkboard"/>
                          <a:cs typeface="Chalkboard"/>
                        </a:rPr>
                        <a:t>membantu</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perekonomian</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penduduk</a:t>
                      </a:r>
                      <a:r>
                        <a:rPr lang="en-US" sz="1200" b="1" baseline="0" dirty="0" smtClean="0">
                          <a:solidFill>
                            <a:srgbClr val="000000"/>
                          </a:solidFill>
                          <a:effectLst/>
                          <a:latin typeface="Chalkboard"/>
                          <a:cs typeface="Chalkboard"/>
                        </a:rPr>
                        <a:t>.</a:t>
                      </a:r>
                    </a:p>
                    <a:p>
                      <a:pPr marL="228600" indent="-228600">
                        <a:buFont typeface="+mj-lt"/>
                        <a:buAutoNum type="arabicPeriod"/>
                      </a:pP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Lokasi</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dekat</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dengan</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kabupaten</a:t>
                      </a:r>
                      <a:r>
                        <a:rPr lang="en-US" sz="1200" b="1" baseline="0" dirty="0" smtClean="0">
                          <a:solidFill>
                            <a:srgbClr val="000000"/>
                          </a:solidFill>
                          <a:effectLst/>
                          <a:latin typeface="Chalkboard"/>
                          <a:cs typeface="Chalkboard"/>
                        </a:rPr>
                        <a:t>.</a:t>
                      </a:r>
                    </a:p>
                    <a:p>
                      <a:pPr marL="228600" indent="-228600">
                        <a:buFont typeface="+mj-lt"/>
                        <a:buAutoNum type="arabicPeriod"/>
                      </a:pPr>
                      <a:r>
                        <a:rPr lang="en-US" sz="1200" b="1" dirty="0" err="1" smtClean="0">
                          <a:latin typeface="Chalkboard"/>
                          <a:cs typeface="Chalkboard"/>
                        </a:rPr>
                        <a:t>Terdapat</a:t>
                      </a:r>
                      <a:r>
                        <a:rPr lang="en-US" sz="1200" b="1" dirty="0" smtClean="0">
                          <a:latin typeface="Chalkboard"/>
                          <a:cs typeface="Chalkboard"/>
                        </a:rPr>
                        <a:t> </a:t>
                      </a:r>
                      <a:r>
                        <a:rPr lang="en-US" sz="1200" b="1" dirty="0" err="1" smtClean="0">
                          <a:latin typeface="Chalkboard"/>
                          <a:cs typeface="Chalkboard"/>
                        </a:rPr>
                        <a:t>organisasi</a:t>
                      </a:r>
                      <a:r>
                        <a:rPr lang="en-US" sz="1200" b="1" dirty="0" smtClean="0">
                          <a:latin typeface="Chalkboard"/>
                          <a:cs typeface="Chalkboard"/>
                        </a:rPr>
                        <a:t> informal </a:t>
                      </a:r>
                      <a:r>
                        <a:rPr lang="en-US" sz="1200" b="1" dirty="0" err="1" smtClean="0">
                          <a:latin typeface="Chalkboard"/>
                          <a:cs typeface="Chalkboard"/>
                        </a:rPr>
                        <a:t>seperti</a:t>
                      </a:r>
                      <a:r>
                        <a:rPr lang="en-US" sz="1200" b="1" dirty="0" smtClean="0">
                          <a:latin typeface="Chalkboard"/>
                          <a:cs typeface="Chalkboard"/>
                        </a:rPr>
                        <a:t> </a:t>
                      </a:r>
                      <a:r>
                        <a:rPr lang="en-US" sz="1200" b="1" dirty="0" err="1" smtClean="0">
                          <a:latin typeface="Chalkboard"/>
                          <a:cs typeface="Chalkboard"/>
                        </a:rPr>
                        <a:t>pengajian</a:t>
                      </a:r>
                      <a:r>
                        <a:rPr lang="en-US" sz="1200" b="1" dirty="0" smtClean="0">
                          <a:latin typeface="Chalkboard"/>
                          <a:cs typeface="Chalkboard"/>
                        </a:rPr>
                        <a:t> </a:t>
                      </a:r>
                      <a:r>
                        <a:rPr lang="en-US" sz="1200" b="1" dirty="0" err="1" smtClean="0">
                          <a:latin typeface="Chalkboard"/>
                          <a:cs typeface="Chalkboard"/>
                        </a:rPr>
                        <a:t>dan</a:t>
                      </a:r>
                      <a:r>
                        <a:rPr lang="en-US" sz="1200" b="1" dirty="0" smtClean="0">
                          <a:latin typeface="Chalkboard"/>
                          <a:cs typeface="Chalkboard"/>
                        </a:rPr>
                        <a:t> </a:t>
                      </a:r>
                      <a:r>
                        <a:rPr lang="en-US" sz="1200" b="1" dirty="0" err="1" smtClean="0">
                          <a:latin typeface="Chalkboard"/>
                          <a:cs typeface="Chalkboard"/>
                        </a:rPr>
                        <a:t>tahlilan</a:t>
                      </a:r>
                      <a:r>
                        <a:rPr lang="en-US" sz="1200" b="1" dirty="0" smtClean="0">
                          <a:latin typeface="Chalkboard"/>
                          <a:cs typeface="Chalkboard"/>
                        </a:rPr>
                        <a:t> </a:t>
                      </a:r>
                      <a:r>
                        <a:rPr lang="en-US" sz="1200" b="1" dirty="0" err="1" smtClean="0">
                          <a:latin typeface="Chalkboard"/>
                          <a:cs typeface="Chalkboard"/>
                        </a:rPr>
                        <a:t>rutin</a:t>
                      </a:r>
                      <a:r>
                        <a:rPr lang="en-US" sz="1200" b="1" dirty="0" smtClean="0">
                          <a:latin typeface="Chalkboard"/>
                          <a:cs typeface="Chalkboard"/>
                        </a:rPr>
                        <a:t> </a:t>
                      </a:r>
                      <a:r>
                        <a:rPr lang="en-US" sz="1200" b="1" dirty="0" err="1" smtClean="0">
                          <a:latin typeface="Chalkboard"/>
                          <a:cs typeface="Chalkboard"/>
                        </a:rPr>
                        <a:t>pada</a:t>
                      </a:r>
                      <a:r>
                        <a:rPr lang="en-US" sz="1200" b="1" dirty="0" smtClean="0">
                          <a:latin typeface="Chalkboard"/>
                          <a:cs typeface="Chalkboard"/>
                        </a:rPr>
                        <a:t> </a:t>
                      </a:r>
                      <a:r>
                        <a:rPr lang="en-US" sz="1200" b="1" dirty="0" err="1" smtClean="0">
                          <a:latin typeface="Chalkboard"/>
                          <a:cs typeface="Chalkboard"/>
                        </a:rPr>
                        <a:t>setiap</a:t>
                      </a:r>
                      <a:r>
                        <a:rPr lang="en-US" sz="1200" b="1" dirty="0" smtClean="0">
                          <a:latin typeface="Chalkboard"/>
                          <a:cs typeface="Chalkboard"/>
                        </a:rPr>
                        <a:t> </a:t>
                      </a:r>
                      <a:r>
                        <a:rPr lang="en-US" sz="1200" b="1" dirty="0" err="1" smtClean="0">
                          <a:latin typeface="Chalkboard"/>
                          <a:cs typeface="Chalkboard"/>
                        </a:rPr>
                        <a:t>desa</a:t>
                      </a:r>
                      <a:r>
                        <a:rPr lang="en-US" sz="1200" b="1" dirty="0" smtClean="0">
                          <a:latin typeface="Chalkboard"/>
                          <a:cs typeface="Chalkboard"/>
                        </a:rPr>
                        <a:t>. </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id-ID" sz="1200" b="1" dirty="0" smtClean="0">
                          <a:latin typeface="Chalkboard"/>
                          <a:cs typeface="Chalkboard"/>
                        </a:rPr>
                        <a:t>menuruti perintah dari perangkat desa dan menganggap keputusan ketua adalah yang terbaik</a:t>
                      </a:r>
                    </a:p>
                    <a:p>
                      <a:pPr marL="228600" marR="0" indent="-228600" algn="l" defTabSz="457200" rtl="0" eaLnBrk="1" fontAlgn="auto" latinLnBrk="0" hangingPunct="1">
                        <a:lnSpc>
                          <a:spcPct val="100000"/>
                        </a:lnSpc>
                        <a:spcBef>
                          <a:spcPts val="0"/>
                        </a:spcBef>
                        <a:spcAft>
                          <a:spcPts val="0"/>
                        </a:spcAft>
                        <a:buClrTx/>
                        <a:buSzTx/>
                        <a:buFont typeface="+mj-lt"/>
                        <a:buAutoNum type="arabicPeriod"/>
                        <a:tabLst/>
                        <a:defRPr/>
                      </a:pPr>
                      <a:r>
                        <a:rPr lang="id-ID" sz="1200" b="1" dirty="0" smtClean="0">
                          <a:latin typeface="Chalkboard"/>
                          <a:cs typeface="Chalkboard"/>
                        </a:rPr>
                        <a:t>Penghasilan hasi pertanian menjadi peluang peningkatan penghasilan per kapita.</a:t>
                      </a:r>
                    </a:p>
                    <a:p>
                      <a:pPr marL="0" indent="0">
                        <a:buFont typeface="+mj-lt"/>
                        <a:buNone/>
                      </a:pPr>
                      <a:endParaRPr lang="en-US" sz="1200" b="1" dirty="0">
                        <a:solidFill>
                          <a:srgbClr val="000000"/>
                        </a:solidFill>
                        <a:latin typeface="Chalkboard"/>
                        <a:cs typeface="Chalkboard"/>
                      </a:endParaRPr>
                    </a:p>
                  </a:txBody>
                  <a:tcPr/>
                </a:tc>
                <a:tc>
                  <a:txBody>
                    <a:bodyPr/>
                    <a:lstStyle/>
                    <a:p>
                      <a:pPr marL="0" indent="0">
                        <a:buFont typeface="+mj-lt"/>
                        <a:buNone/>
                      </a:pPr>
                      <a:r>
                        <a:rPr lang="en-US" sz="1200" b="1" dirty="0" smtClean="0">
                          <a:solidFill>
                            <a:srgbClr val="000000"/>
                          </a:solidFill>
                          <a:latin typeface="Chalkboard"/>
                          <a:cs typeface="Chalkboard"/>
                        </a:rPr>
                        <a:t>T:</a:t>
                      </a:r>
                    </a:p>
                    <a:p>
                      <a:pPr marL="228600" indent="-228600">
                        <a:buFont typeface="+mj-lt"/>
                        <a:buAutoNum type="arabicPeriod"/>
                      </a:pPr>
                      <a:r>
                        <a:rPr lang="en-US" sz="1200" b="1" baseline="0" dirty="0" smtClean="0">
                          <a:solidFill>
                            <a:srgbClr val="000000"/>
                          </a:solidFill>
                          <a:effectLst/>
                          <a:latin typeface="Chalkboard"/>
                          <a:cs typeface="Chalkboard"/>
                        </a:rPr>
                        <a:t>Tingkat </a:t>
                      </a:r>
                      <a:r>
                        <a:rPr lang="en-US" sz="1200" b="1" baseline="0" dirty="0" err="1" smtClean="0">
                          <a:solidFill>
                            <a:srgbClr val="000000"/>
                          </a:solidFill>
                          <a:effectLst/>
                          <a:latin typeface="Chalkboard"/>
                          <a:cs typeface="Chalkboard"/>
                        </a:rPr>
                        <a:t>pendidikan</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tergolong</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rendah</a:t>
                      </a:r>
                      <a:endParaRPr lang="en-US" sz="1200" b="1" baseline="0" dirty="0" smtClean="0">
                        <a:solidFill>
                          <a:srgbClr val="000000"/>
                        </a:solidFill>
                        <a:effectLst/>
                        <a:latin typeface="Chalkboard"/>
                        <a:cs typeface="Chalkboard"/>
                      </a:endParaRPr>
                    </a:p>
                    <a:p>
                      <a:pPr marL="228600" indent="-228600">
                        <a:buFont typeface="+mj-lt"/>
                        <a:buAutoNum type="arabicPeriod"/>
                      </a:pPr>
                      <a:r>
                        <a:rPr lang="en-US" sz="1200" b="1" baseline="0" dirty="0" err="1" smtClean="0">
                          <a:solidFill>
                            <a:srgbClr val="000000"/>
                          </a:solidFill>
                          <a:effectLst/>
                          <a:latin typeface="Chalkboard"/>
                          <a:cs typeface="Chalkboard"/>
                        </a:rPr>
                        <a:t>Mudah</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terserang</a:t>
                      </a:r>
                      <a:r>
                        <a:rPr lang="en-US" sz="1200" b="1" baseline="0" dirty="0" smtClean="0">
                          <a:solidFill>
                            <a:srgbClr val="000000"/>
                          </a:solidFill>
                          <a:effectLst/>
                          <a:latin typeface="Chalkboard"/>
                          <a:cs typeface="Chalkboard"/>
                        </a:rPr>
                        <a:t> </a:t>
                      </a:r>
                      <a:r>
                        <a:rPr lang="en-US" sz="1200" b="1" baseline="0" dirty="0" err="1" smtClean="0">
                          <a:solidFill>
                            <a:srgbClr val="000000"/>
                          </a:solidFill>
                          <a:effectLst/>
                          <a:latin typeface="Chalkboard"/>
                          <a:cs typeface="Chalkboard"/>
                        </a:rPr>
                        <a:t>penyakit</a:t>
                      </a:r>
                      <a:endParaRPr lang="en-US" sz="1200" b="1" baseline="0" dirty="0" smtClean="0">
                        <a:solidFill>
                          <a:srgbClr val="000000"/>
                        </a:solidFill>
                        <a:effectLst/>
                        <a:latin typeface="Chalkboard"/>
                        <a:cs typeface="Chalkboard"/>
                      </a:endParaRPr>
                    </a:p>
                    <a:p>
                      <a:pPr marL="228600" indent="-228600">
                        <a:buFont typeface="+mj-lt"/>
                        <a:buAutoNum type="arabicPeriod"/>
                      </a:pPr>
                      <a:r>
                        <a:rPr lang="en-US" sz="1200" b="1" dirty="0" err="1" smtClean="0">
                          <a:solidFill>
                            <a:srgbClr val="000000"/>
                          </a:solidFill>
                          <a:latin typeface="Chalkboard"/>
                          <a:cs typeface="Chalkboard"/>
                        </a:rPr>
                        <a:t>tenaga</a:t>
                      </a:r>
                      <a:r>
                        <a:rPr lang="en-US" sz="1200" b="1" baseline="0" dirty="0" smtClean="0">
                          <a:solidFill>
                            <a:srgbClr val="000000"/>
                          </a:solidFill>
                          <a:latin typeface="Chalkboard"/>
                          <a:cs typeface="Chalkboard"/>
                        </a:rPr>
                        <a:t> non </a:t>
                      </a:r>
                      <a:r>
                        <a:rPr lang="en-US" sz="1200" b="1" baseline="0" dirty="0" err="1" smtClean="0">
                          <a:solidFill>
                            <a:srgbClr val="000000"/>
                          </a:solidFill>
                          <a:latin typeface="Chalkboard"/>
                          <a:cs typeface="Chalkboard"/>
                        </a:rPr>
                        <a:t>medis</a:t>
                      </a:r>
                      <a:r>
                        <a:rPr lang="en-US" sz="1200" b="1" baseline="0" dirty="0" smtClean="0">
                          <a:solidFill>
                            <a:srgbClr val="000000"/>
                          </a:solidFill>
                          <a:latin typeface="Chalkboard"/>
                          <a:cs typeface="Chalkboard"/>
                        </a:rPr>
                        <a:t> </a:t>
                      </a:r>
                      <a:r>
                        <a:rPr lang="en-US" sz="1200" b="1" baseline="0" dirty="0" err="1" smtClean="0">
                          <a:solidFill>
                            <a:srgbClr val="000000"/>
                          </a:solidFill>
                          <a:latin typeface="Chalkboard"/>
                          <a:cs typeface="Chalkboard"/>
                        </a:rPr>
                        <a:t>kurang</a:t>
                      </a:r>
                      <a:endParaRPr lang="en-US" sz="1200" b="1" dirty="0" smtClean="0">
                        <a:solidFill>
                          <a:srgbClr val="000000"/>
                        </a:solidFill>
                        <a:latin typeface="Chalkboard"/>
                        <a:cs typeface="Chalkboard"/>
                      </a:endParaRPr>
                    </a:p>
                  </a:txBody>
                  <a:tcPr/>
                </a:tc>
              </a:tr>
            </a:tbl>
          </a:graphicData>
        </a:graphic>
      </p:graphicFrame>
    </p:spTree>
    <p:extLst>
      <p:ext uri="{BB962C8B-B14F-4D97-AF65-F5344CB8AC3E}">
        <p14:creationId xmlns:p14="http://schemas.microsoft.com/office/powerpoint/2010/main" val="496644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39912868"/>
              </p:ext>
            </p:extLst>
          </p:nvPr>
        </p:nvGraphicFramePr>
        <p:xfrm>
          <a:off x="179512" y="4107"/>
          <a:ext cx="8784976" cy="6120621"/>
        </p:xfrm>
        <a:graphic>
          <a:graphicData uri="http://schemas.openxmlformats.org/drawingml/2006/table">
            <a:tbl>
              <a:tblPr firstRow="1" bandRow="1">
                <a:tableStyleId>{5C22544A-7EE6-4342-B048-85BDC9FD1C3A}</a:tableStyleId>
              </a:tblPr>
              <a:tblGrid>
                <a:gridCol w="6264696"/>
                <a:gridCol w="936104"/>
                <a:gridCol w="864096"/>
                <a:gridCol w="720080"/>
              </a:tblGrid>
              <a:tr h="473863">
                <a:tc>
                  <a:txBody>
                    <a:bodyPr/>
                    <a:lstStyle/>
                    <a:p>
                      <a:pPr algn="ctr"/>
                      <a:r>
                        <a:rPr lang="en-US" sz="1200" dirty="0" err="1" smtClean="0">
                          <a:solidFill>
                            <a:schemeClr val="bg1"/>
                          </a:solidFill>
                          <a:latin typeface="Chalkboard"/>
                          <a:cs typeface="Chalkboard"/>
                        </a:rPr>
                        <a:t>Strenght</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3</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2</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1</a:t>
                      </a:r>
                      <a:endParaRPr lang="en-US" sz="1200" dirty="0">
                        <a:solidFill>
                          <a:schemeClr val="bg1"/>
                        </a:solidFill>
                        <a:latin typeface="Chalkboard"/>
                        <a:cs typeface="Chalkboard"/>
                      </a:endParaRPr>
                    </a:p>
                  </a:txBody>
                  <a:tcPr/>
                </a:tc>
              </a:tr>
              <a:tr h="954013">
                <a:tc>
                  <a:txBody>
                    <a:bodyPr/>
                    <a:lstStyle/>
                    <a:p>
                      <a:pPr marL="0" indent="0">
                        <a:buFont typeface="+mj-lt"/>
                        <a:buNone/>
                      </a:pPr>
                      <a:endParaRPr lang="en-US" sz="1200" b="0" dirty="0" smtClean="0">
                        <a:solidFill>
                          <a:schemeClr val="bg1"/>
                        </a:solidFill>
                        <a:latin typeface="Chalkboard"/>
                        <a:cs typeface="Chalkboard"/>
                      </a:endParaRPr>
                    </a:p>
                    <a:p>
                      <a:pPr marL="0" indent="0">
                        <a:buFont typeface="+mj-lt"/>
                        <a:buNone/>
                      </a:pPr>
                      <a:r>
                        <a:rPr lang="en-US" sz="1200" b="0" dirty="0" err="1" smtClean="0">
                          <a:solidFill>
                            <a:schemeClr val="bg1"/>
                          </a:solidFill>
                          <a:latin typeface="Chalkboard"/>
                          <a:cs typeface="Chalkboard"/>
                        </a:rPr>
                        <a:t>Masyarakat</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sudah</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bisa</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memahami</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fungsi</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antara</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tenaga</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medis</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dan</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dukun</a:t>
                      </a:r>
                      <a:r>
                        <a:rPr lang="en-US" sz="1200" b="0" dirty="0" smtClean="0">
                          <a:solidFill>
                            <a:schemeClr val="bg1"/>
                          </a:solidFill>
                          <a:latin typeface="Chalkboard"/>
                          <a:cs typeface="Chalkboard"/>
                        </a:rPr>
                        <a:t> yang </a:t>
                      </a:r>
                      <a:r>
                        <a:rPr lang="en-US" sz="1200" b="0" dirty="0" err="1" smtClean="0">
                          <a:solidFill>
                            <a:schemeClr val="bg1"/>
                          </a:solidFill>
                          <a:latin typeface="Chalkboard"/>
                          <a:cs typeface="Chalkboard"/>
                        </a:rPr>
                        <a:t>bermitra</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dengan</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bidan</a:t>
                      </a:r>
                      <a:r>
                        <a:rPr lang="en-US" sz="1200" b="0" dirty="0" smtClean="0">
                          <a:solidFill>
                            <a:schemeClr val="bg1"/>
                          </a:solidFill>
                          <a:latin typeface="Chalkboard"/>
                          <a:cs typeface="Chalkboard"/>
                        </a:rPr>
                        <a:t>. </a:t>
                      </a:r>
                    </a:p>
                    <a:p>
                      <a:pPr marL="0" lvl="0" indent="0">
                        <a:buFont typeface="+mj-lt"/>
                        <a:buNone/>
                      </a:pPr>
                      <a:endParaRPr lang="en-US" sz="1200" b="0" kern="1200" dirty="0" smtClean="0">
                        <a:solidFill>
                          <a:schemeClr val="bg1"/>
                        </a:solidFill>
                        <a:effectLst/>
                        <a:latin typeface="Chalkboard"/>
                        <a:ea typeface="+mn-ea"/>
                        <a:cs typeface="Chalkboard"/>
                      </a:endParaRPr>
                    </a:p>
                    <a:p>
                      <a:pPr marL="0" indent="0">
                        <a:buFont typeface="+mj-lt"/>
                        <a:buNone/>
                      </a:pPr>
                      <a:endParaRPr lang="en-US" sz="1200" b="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algn="ct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r>
              <a:tr h="607099">
                <a:tc>
                  <a:txBody>
                    <a:bodyPr/>
                    <a:lstStyle/>
                    <a:p>
                      <a:pPr marL="0" indent="0">
                        <a:buFont typeface="+mj-lt"/>
                        <a:buNone/>
                      </a:pPr>
                      <a:r>
                        <a:rPr lang="en-US" sz="1200" b="0" dirty="0" err="1" smtClean="0">
                          <a:solidFill>
                            <a:schemeClr val="bg1"/>
                          </a:solidFill>
                          <a:latin typeface="Chalkboard"/>
                          <a:cs typeface="Chalkboard"/>
                        </a:rPr>
                        <a:t>Kehidupan</a:t>
                      </a:r>
                      <a:r>
                        <a:rPr lang="en-US" sz="1200" b="0" baseline="0" dirty="0" smtClean="0">
                          <a:solidFill>
                            <a:schemeClr val="bg1"/>
                          </a:solidFill>
                          <a:latin typeface="Chalkboard"/>
                          <a:cs typeface="Chalkboard"/>
                        </a:rPr>
                        <a:t> </a:t>
                      </a:r>
                      <a:r>
                        <a:rPr lang="en-US" sz="1200" b="0" baseline="0" dirty="0" err="1" smtClean="0">
                          <a:solidFill>
                            <a:schemeClr val="bg1"/>
                          </a:solidFill>
                          <a:latin typeface="Chalkboard"/>
                          <a:cs typeface="Chalkboard"/>
                        </a:rPr>
                        <a:t>masyarakatl</a:t>
                      </a:r>
                      <a:r>
                        <a:rPr lang="en-US" sz="1200" b="0" baseline="0" dirty="0" smtClean="0">
                          <a:solidFill>
                            <a:schemeClr val="bg1"/>
                          </a:solidFill>
                          <a:latin typeface="Chalkboard"/>
                          <a:cs typeface="Chalkboard"/>
                        </a:rPr>
                        <a:t> </a:t>
                      </a:r>
                      <a:r>
                        <a:rPr lang="en-US" sz="1200" b="0" baseline="0" dirty="0" err="1" smtClean="0">
                          <a:solidFill>
                            <a:schemeClr val="bg1"/>
                          </a:solidFill>
                          <a:latin typeface="Chalkboard"/>
                          <a:cs typeface="Chalkboard"/>
                        </a:rPr>
                        <a:t>eces</a:t>
                      </a:r>
                      <a:r>
                        <a:rPr lang="en-US" sz="1200" b="0" baseline="0" dirty="0" smtClean="0">
                          <a:solidFill>
                            <a:schemeClr val="bg1"/>
                          </a:solidFill>
                          <a:latin typeface="Chalkboard"/>
                          <a:cs typeface="Chalkboard"/>
                        </a:rPr>
                        <a:t> </a:t>
                      </a:r>
                      <a:r>
                        <a:rPr lang="en-US" sz="1200" b="0" baseline="0" dirty="0" err="1" smtClean="0">
                          <a:solidFill>
                            <a:schemeClr val="bg1"/>
                          </a:solidFill>
                          <a:latin typeface="Chalkboard"/>
                          <a:cs typeface="Chalkboard"/>
                        </a:rPr>
                        <a:t>berkelompok</a:t>
                      </a:r>
                      <a:r>
                        <a:rPr lang="en-US" sz="1200" b="0" baseline="0" dirty="0" smtClean="0">
                          <a:solidFill>
                            <a:schemeClr val="bg1"/>
                          </a:solidFill>
                          <a:latin typeface="Chalkboard"/>
                          <a:cs typeface="Chalkboard"/>
                        </a:rPr>
                        <a:t> </a:t>
                      </a:r>
                      <a:r>
                        <a:rPr lang="en-US" sz="1200" b="0" baseline="0" dirty="0" err="1" smtClean="0">
                          <a:solidFill>
                            <a:schemeClr val="bg1"/>
                          </a:solidFill>
                          <a:latin typeface="Chalkboard"/>
                          <a:cs typeface="Chalkboard"/>
                        </a:rPr>
                        <a:t>atau</a:t>
                      </a:r>
                      <a:r>
                        <a:rPr lang="en-US" sz="1200" b="0" baseline="0" dirty="0" smtClean="0">
                          <a:solidFill>
                            <a:schemeClr val="bg1"/>
                          </a:solidFill>
                          <a:latin typeface="Chalkboard"/>
                          <a:cs typeface="Chalkboard"/>
                        </a:rPr>
                        <a:t> </a:t>
                      </a:r>
                      <a:r>
                        <a:rPr lang="en-US" sz="1200" b="0" baseline="0" dirty="0" err="1" smtClean="0">
                          <a:solidFill>
                            <a:schemeClr val="bg1"/>
                          </a:solidFill>
                          <a:latin typeface="Chalkboard"/>
                          <a:cs typeface="Chalkboard"/>
                        </a:rPr>
                        <a:t>paguyuban</a:t>
                      </a:r>
                      <a:endParaRPr lang="en-US" sz="1200" b="0" dirty="0" smtClean="0">
                        <a:solidFill>
                          <a:schemeClr val="bg1"/>
                        </a:solidFill>
                        <a:latin typeface="Chalkboard"/>
                        <a:cs typeface="Chalkboard"/>
                      </a:endParaRPr>
                    </a:p>
                    <a:p>
                      <a:pPr marL="0" lvl="0" indent="0">
                        <a:buFont typeface="+mj-lt"/>
                        <a:buNone/>
                      </a:pPr>
                      <a:endParaRPr lang="en-US" sz="1200" b="0" kern="1200" dirty="0" smtClean="0">
                        <a:solidFill>
                          <a:schemeClr val="bg1"/>
                        </a:solidFill>
                        <a:effectLst/>
                        <a:latin typeface="Chalkboard"/>
                        <a:ea typeface="+mn-ea"/>
                        <a:cs typeface="Chalkboard"/>
                      </a:endParaRPr>
                    </a:p>
                    <a:p>
                      <a:pPr marL="0" indent="0">
                        <a:buFont typeface="+mj-lt"/>
                        <a:buNone/>
                      </a:pPr>
                      <a:endParaRPr lang="en-US" sz="1200" b="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algn="ctr"/>
                      <a:endParaRPr lang="en-US" sz="1200" dirty="0">
                        <a:solidFill>
                          <a:schemeClr val="bg1"/>
                        </a:solidFill>
                        <a:latin typeface="Chalkboard"/>
                        <a:cs typeface="Chalkboard"/>
                      </a:endParaRPr>
                    </a:p>
                  </a:txBody>
                  <a:tcPr/>
                </a:tc>
              </a:tr>
              <a:tr h="597543">
                <a:tc>
                  <a:txBody>
                    <a:bodyPr/>
                    <a:lstStyle/>
                    <a:p>
                      <a:pPr marL="0" indent="0">
                        <a:buFont typeface="+mj-lt"/>
                        <a:buNone/>
                      </a:pPr>
                      <a:r>
                        <a:rPr lang="en-US" sz="1200" b="0" dirty="0" err="1" smtClean="0">
                          <a:solidFill>
                            <a:schemeClr val="bg1"/>
                          </a:solidFill>
                          <a:latin typeface="Chalkboard"/>
                          <a:cs typeface="Chalkboard"/>
                        </a:rPr>
                        <a:t>Kebiasaan</a:t>
                      </a:r>
                      <a:r>
                        <a:rPr lang="en-US" sz="1200" b="0" dirty="0" smtClean="0">
                          <a:solidFill>
                            <a:schemeClr val="bg1"/>
                          </a:solidFill>
                          <a:latin typeface="Chalkboard"/>
                          <a:cs typeface="Chalkboard"/>
                        </a:rPr>
                        <a:t> BAB </a:t>
                      </a:r>
                      <a:r>
                        <a:rPr lang="en-US" sz="1200" b="0" dirty="0" err="1" smtClean="0">
                          <a:solidFill>
                            <a:schemeClr val="bg1"/>
                          </a:solidFill>
                          <a:latin typeface="Chalkboard"/>
                          <a:cs typeface="Chalkboard"/>
                        </a:rPr>
                        <a:t>sudah</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baik</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karena</a:t>
                      </a:r>
                      <a:r>
                        <a:rPr lang="en-US" sz="1200" b="0" dirty="0" smtClean="0">
                          <a:solidFill>
                            <a:schemeClr val="bg1"/>
                          </a:solidFill>
                          <a:latin typeface="Chalkboard"/>
                          <a:cs typeface="Chalkboard"/>
                        </a:rPr>
                        <a:t> di </a:t>
                      </a:r>
                      <a:r>
                        <a:rPr lang="en-US" sz="1200" b="0" dirty="0" err="1" smtClean="0">
                          <a:solidFill>
                            <a:schemeClr val="bg1"/>
                          </a:solidFill>
                          <a:latin typeface="Chalkboard"/>
                          <a:cs typeface="Chalkboard"/>
                        </a:rPr>
                        <a:t>setiap</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rumah</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tangga</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ada</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jamban</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baik</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jamban</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cemplung</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maupun</a:t>
                      </a:r>
                      <a:r>
                        <a:rPr lang="en-US" sz="1200" b="0" dirty="0" smtClean="0">
                          <a:solidFill>
                            <a:schemeClr val="bg1"/>
                          </a:solidFill>
                          <a:latin typeface="Chalkboard"/>
                          <a:cs typeface="Chalkboard"/>
                        </a:rPr>
                        <a:t> </a:t>
                      </a:r>
                      <a:r>
                        <a:rPr lang="en-US" sz="1200" b="0" dirty="0" err="1" smtClean="0">
                          <a:solidFill>
                            <a:schemeClr val="bg1"/>
                          </a:solidFill>
                          <a:latin typeface="Chalkboard"/>
                          <a:cs typeface="Chalkboard"/>
                        </a:rPr>
                        <a:t>jongkok</a:t>
                      </a:r>
                      <a:r>
                        <a:rPr lang="en-US" sz="1200" b="0" dirty="0" smtClean="0">
                          <a:solidFill>
                            <a:schemeClr val="bg1"/>
                          </a:solidFill>
                          <a:latin typeface="Chalkboard"/>
                          <a:cs typeface="Chalkboard"/>
                        </a:rPr>
                        <a:t>. </a:t>
                      </a:r>
                    </a:p>
                  </a:txBody>
                  <a:tcPr/>
                </a:tc>
                <a:tc>
                  <a:txBody>
                    <a:bodyPr/>
                    <a:lstStyle/>
                    <a:p>
                      <a:pPr algn="ctr"/>
                      <a:endParaRPr lang="en-US" sz="120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algn="ctr"/>
                      <a:endParaRPr lang="en-US" sz="1200" dirty="0">
                        <a:solidFill>
                          <a:schemeClr val="bg1"/>
                        </a:solidFill>
                        <a:latin typeface="Chalkboard"/>
                        <a:cs typeface="Chalkboard"/>
                      </a:endParaRPr>
                    </a:p>
                  </a:txBody>
                  <a:tcPr/>
                </a:tc>
                <a:tc>
                  <a:txBody>
                    <a:bodyPr/>
                    <a:lstStyle/>
                    <a:p>
                      <a:pPr algn="ctr"/>
                      <a:endParaRPr lang="en-US" sz="1200">
                        <a:solidFill>
                          <a:schemeClr val="bg1"/>
                        </a:solidFill>
                        <a:latin typeface="Chalkboard"/>
                        <a:cs typeface="Chalkboard"/>
                      </a:endParaRPr>
                    </a:p>
                  </a:txBody>
                  <a:tcPr/>
                </a:tc>
              </a:tr>
              <a:tr h="433642">
                <a:tc>
                  <a:txBody>
                    <a:bodyPr/>
                    <a:lstStyle/>
                    <a:p>
                      <a:pPr marL="0" indent="0">
                        <a:buFont typeface="+mj-lt"/>
                        <a:buNone/>
                      </a:pPr>
                      <a:r>
                        <a:rPr lang="en-US" sz="1200" b="0" dirty="0" smtClean="0">
                          <a:solidFill>
                            <a:schemeClr val="bg1"/>
                          </a:solidFill>
                          <a:effectLst/>
                          <a:latin typeface="Chalkboard"/>
                          <a:cs typeface="Chalkboard"/>
                        </a:rPr>
                        <a:t>Tingkat </a:t>
                      </a:r>
                      <a:r>
                        <a:rPr lang="en-US" sz="1200" b="0" dirty="0" err="1" smtClean="0">
                          <a:solidFill>
                            <a:schemeClr val="bg1"/>
                          </a:solidFill>
                          <a:effectLst/>
                          <a:latin typeface="Chalkboard"/>
                          <a:cs typeface="Chalkboard"/>
                        </a:rPr>
                        <a:t>partisipasi</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Kerja</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tergolong</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tinggi</a:t>
                      </a:r>
                      <a:endParaRPr lang="en-US" sz="1200" b="0" baseline="0" dirty="0" smtClean="0">
                        <a:solidFill>
                          <a:schemeClr val="bg1"/>
                        </a:solidFill>
                        <a:effectLst/>
                        <a:latin typeface="Chalkboard"/>
                        <a:cs typeface="Chalkboard"/>
                      </a:endParaRPr>
                    </a:p>
                    <a:p>
                      <a:pPr marL="0" indent="0">
                        <a:buFont typeface="+mj-lt"/>
                        <a:buNone/>
                      </a:pPr>
                      <a:endParaRPr lang="en-US" sz="1200" b="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algn="ct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r>
              <a:tr h="433642">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200" b="0" baseline="0" dirty="0" err="1" smtClean="0">
                          <a:solidFill>
                            <a:schemeClr val="bg1"/>
                          </a:solidFill>
                          <a:effectLst/>
                          <a:latin typeface="Chalkboard"/>
                          <a:cs typeface="Chalkboard"/>
                        </a:rPr>
                        <a:t>Kondisi</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lingkungan</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baik</a:t>
                      </a:r>
                      <a:r>
                        <a:rPr lang="en-US" sz="1200" b="0" baseline="0" dirty="0" smtClean="0">
                          <a:solidFill>
                            <a:schemeClr val="bg1"/>
                          </a:solidFill>
                          <a:effectLst/>
                          <a:latin typeface="Chalkboard"/>
                          <a:cs typeface="Chalkboard"/>
                        </a:rPr>
                        <a:t>.</a:t>
                      </a:r>
                    </a:p>
                    <a:p>
                      <a:pPr marL="0" indent="0">
                        <a:buFont typeface="+mj-lt"/>
                        <a:buNone/>
                      </a:pPr>
                      <a:endParaRPr lang="en-US" sz="1200" b="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algn="ctr"/>
                      <a:endParaRPr lang="en-US" sz="120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r>
              <a:tr h="474666">
                <a:tc>
                  <a:txBody>
                    <a:bodyPr/>
                    <a:lstStyle/>
                    <a:p>
                      <a:pPr marL="0" indent="0">
                        <a:buFont typeface="+mj-lt"/>
                        <a:buNone/>
                      </a:pPr>
                      <a:r>
                        <a:rPr lang="id-ID" sz="1200" b="0" dirty="0" smtClean="0">
                          <a:solidFill>
                            <a:schemeClr val="bg1"/>
                          </a:solidFill>
                          <a:latin typeface="Chalkboard"/>
                          <a:cs typeface="Chalkboard"/>
                        </a:rPr>
                        <a:t>Masyarakat desa Leces sifatnya homogen. </a:t>
                      </a:r>
                    </a:p>
                    <a:p>
                      <a:pPr marL="0" indent="0">
                        <a:buFont typeface="+mj-lt"/>
                        <a:buNone/>
                      </a:pPr>
                      <a:endParaRPr lang="en-US" sz="1200" b="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r>
              <a:tr h="474666">
                <a:tc>
                  <a:txBody>
                    <a:bodyPr/>
                    <a:lstStyle/>
                    <a:p>
                      <a:pPr marL="0" indent="0">
                        <a:buFont typeface="+mj-lt"/>
                        <a:buNone/>
                      </a:pPr>
                      <a:r>
                        <a:rPr lang="en-US" sz="1200" b="0" baseline="0" dirty="0" err="1" smtClean="0">
                          <a:solidFill>
                            <a:schemeClr val="bg1"/>
                          </a:solidFill>
                          <a:effectLst/>
                          <a:latin typeface="Chalkboard"/>
                          <a:cs typeface="Chalkboard"/>
                        </a:rPr>
                        <a:t>Sadar</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akan</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kesehatan</a:t>
                      </a:r>
                      <a:endParaRPr lang="en-US" sz="1200" b="0" baseline="0" dirty="0" smtClean="0">
                        <a:solidFill>
                          <a:schemeClr val="bg1"/>
                        </a:solidFill>
                        <a:effectLst/>
                        <a:latin typeface="Chalkboard"/>
                        <a:cs typeface="Chalkboard"/>
                      </a:endParaRPr>
                    </a:p>
                    <a:p>
                      <a:pPr marL="0" indent="0">
                        <a:buFont typeface="+mj-lt"/>
                        <a:buNone/>
                      </a:pPr>
                      <a:endParaRPr lang="en-US" sz="1200" b="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algn="ctr"/>
                      <a:endParaRPr lang="en-US" sz="120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r>
              <a:tr h="474666">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200" b="0" baseline="0" dirty="0" err="1" smtClean="0">
                          <a:solidFill>
                            <a:schemeClr val="bg1"/>
                          </a:solidFill>
                          <a:effectLst/>
                          <a:latin typeface="Chalkboard"/>
                          <a:cs typeface="Chalkboard"/>
                        </a:rPr>
                        <a:t>Pekerjaan</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mayoritas</a:t>
                      </a:r>
                      <a:r>
                        <a:rPr lang="en-US" sz="1200" b="0" baseline="0" dirty="0" smtClean="0">
                          <a:solidFill>
                            <a:schemeClr val="bg1"/>
                          </a:solidFill>
                          <a:effectLst/>
                          <a:latin typeface="Chalkboard"/>
                          <a:cs typeface="Chalkboard"/>
                        </a:rPr>
                        <a:t> </a:t>
                      </a:r>
                      <a:r>
                        <a:rPr lang="en-US" sz="1200" b="0" baseline="0" dirty="0" err="1" smtClean="0">
                          <a:solidFill>
                            <a:schemeClr val="bg1"/>
                          </a:solidFill>
                          <a:effectLst/>
                          <a:latin typeface="Chalkboard"/>
                          <a:cs typeface="Chalkboard"/>
                        </a:rPr>
                        <a:t>petani</a:t>
                      </a:r>
                      <a:endParaRPr lang="en-US" sz="1200" b="0" baseline="0" dirty="0" smtClean="0">
                        <a:solidFill>
                          <a:schemeClr val="bg1"/>
                        </a:solidFill>
                        <a:effectLst/>
                        <a:latin typeface="Chalkboard"/>
                        <a:cs typeface="Chalkboard"/>
                      </a:endParaRPr>
                    </a:p>
                    <a:p>
                      <a:pPr marL="0" indent="0">
                        <a:buFont typeface="+mj-lt"/>
                        <a:buNone/>
                      </a:pPr>
                      <a:endParaRPr lang="en-US" sz="1200" b="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Chalkboard"/>
                          <a:ea typeface="Zapf Dingbats"/>
                          <a:cs typeface="Chalkboard"/>
                          <a:sym typeface="Zapf Dingbats"/>
                        </a:rPr>
                        <a:t>✔</a:t>
                      </a:r>
                      <a:endParaRPr lang="en-US" sz="1200" dirty="0" smtClean="0">
                        <a:solidFill>
                          <a:schemeClr val="bg1"/>
                        </a:solidFill>
                        <a:latin typeface="Chalkboard"/>
                        <a:cs typeface="Chalkboard"/>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Chalkboard"/>
                        <a:cs typeface="Chalkboard"/>
                      </a:endParaRPr>
                    </a:p>
                  </a:txBody>
                  <a:tcPr/>
                </a:tc>
                <a:tc>
                  <a:txBody>
                    <a:bodyPr/>
                    <a:lstStyle/>
                    <a:p>
                      <a:pPr algn="ctr"/>
                      <a:endParaRPr lang="en-US" sz="1200" dirty="0">
                        <a:solidFill>
                          <a:schemeClr val="bg1"/>
                        </a:solidFill>
                        <a:latin typeface="Chalkboard"/>
                        <a:cs typeface="Chalkboard"/>
                      </a:endParaRPr>
                    </a:p>
                  </a:txBody>
                  <a:tcPr/>
                </a:tc>
              </a:tr>
              <a:tr h="315911">
                <a:tc rowSpan="2">
                  <a:txBody>
                    <a:bodyPr/>
                    <a:lstStyle/>
                    <a:p>
                      <a:pPr marL="0" indent="0">
                        <a:buFont typeface="+mj-lt"/>
                        <a:buNone/>
                      </a:pPr>
                      <a:endParaRPr lang="en-US" sz="1200" b="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4</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3</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1</a:t>
                      </a:r>
                      <a:endParaRPr lang="en-US" sz="1200" dirty="0">
                        <a:solidFill>
                          <a:schemeClr val="bg1"/>
                        </a:solidFill>
                        <a:latin typeface="Chalkboard"/>
                        <a:cs typeface="Chalkboard"/>
                      </a:endParaRPr>
                    </a:p>
                  </a:txBody>
                  <a:tcPr/>
                </a:tc>
              </a:tr>
              <a:tr h="260185">
                <a:tc vMerge="1">
                  <a:txBody>
                    <a:bodyPr/>
                    <a:lstStyle/>
                    <a:p>
                      <a:pPr marL="0" indent="0">
                        <a:buFont typeface="+mj-lt"/>
                        <a:buNone/>
                      </a:pPr>
                      <a:endParaRPr lang="en-US"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3x3=9</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3x4=12</a:t>
                      </a:r>
                      <a:endParaRPr lang="en-US" sz="1200"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1x1=1</a:t>
                      </a:r>
                      <a:endParaRPr lang="en-US" sz="1200" dirty="0">
                        <a:solidFill>
                          <a:schemeClr val="bg1"/>
                        </a:solidFill>
                        <a:latin typeface="Chalkboard"/>
                        <a:cs typeface="Chalkboard"/>
                      </a:endParaRPr>
                    </a:p>
                  </a:txBody>
                  <a:tcPr/>
                </a:tc>
              </a:tr>
              <a:tr h="474666">
                <a:tc gridSpan="3">
                  <a:txBody>
                    <a:bodyPr/>
                    <a:lstStyle/>
                    <a:p>
                      <a:pPr marL="0" indent="0" algn="ctr">
                        <a:buFont typeface="+mj-lt"/>
                        <a:buNone/>
                      </a:pPr>
                      <a:endParaRPr lang="en-US" sz="1200"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a:txBody>
                    <a:bodyPr/>
                    <a:lstStyle/>
                    <a:p>
                      <a:pPr algn="ctr"/>
                      <a:r>
                        <a:rPr lang="en-US" sz="1200" dirty="0" smtClean="0">
                          <a:solidFill>
                            <a:schemeClr val="bg1"/>
                          </a:solidFill>
                          <a:latin typeface="Chalkboard"/>
                          <a:cs typeface="Chalkboard"/>
                        </a:rPr>
                        <a:t>22</a:t>
                      </a:r>
                      <a:endParaRPr lang="en-US" sz="1200" dirty="0">
                        <a:solidFill>
                          <a:schemeClr val="bg1"/>
                        </a:solidFill>
                        <a:latin typeface="Chalkboard"/>
                        <a:cs typeface="Chalkboard"/>
                      </a:endParaRPr>
                    </a:p>
                  </a:txBody>
                  <a:tcPr/>
                </a:tc>
              </a:tr>
            </a:tbl>
          </a:graphicData>
        </a:graphic>
      </p:graphicFrame>
      <p:sp>
        <p:nvSpPr>
          <p:cNvPr id="2" name="TextBox 1"/>
          <p:cNvSpPr txBox="1"/>
          <p:nvPr/>
        </p:nvSpPr>
        <p:spPr>
          <a:xfrm>
            <a:off x="-1688123" y="194507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67682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9960655"/>
              </p:ext>
            </p:extLst>
          </p:nvPr>
        </p:nvGraphicFramePr>
        <p:xfrm>
          <a:off x="179512" y="188640"/>
          <a:ext cx="8784976" cy="5406610"/>
        </p:xfrm>
        <a:graphic>
          <a:graphicData uri="http://schemas.openxmlformats.org/drawingml/2006/table">
            <a:tbl>
              <a:tblPr firstRow="1" bandRow="1">
                <a:tableStyleId>{5C22544A-7EE6-4342-B048-85BDC9FD1C3A}</a:tableStyleId>
              </a:tblPr>
              <a:tblGrid>
                <a:gridCol w="6264696"/>
                <a:gridCol w="936104"/>
                <a:gridCol w="864096"/>
                <a:gridCol w="720080"/>
              </a:tblGrid>
              <a:tr h="648071">
                <a:tc>
                  <a:txBody>
                    <a:bodyPr/>
                    <a:lstStyle/>
                    <a:p>
                      <a:pPr algn="ctr"/>
                      <a:r>
                        <a:rPr lang="en-US" sz="2400" dirty="0" smtClean="0">
                          <a:solidFill>
                            <a:schemeClr val="bg1"/>
                          </a:solidFill>
                          <a:latin typeface="Chalkboard"/>
                          <a:cs typeface="Chalkboard"/>
                        </a:rPr>
                        <a:t>Weakness</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3</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2</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1</a:t>
                      </a:r>
                      <a:endParaRPr lang="en-US" sz="2400" dirty="0">
                        <a:solidFill>
                          <a:schemeClr val="bg1"/>
                        </a:solidFill>
                        <a:latin typeface="Chalkboard"/>
                        <a:cs typeface="Chalkboard"/>
                      </a:endParaRPr>
                    </a:p>
                  </a:txBody>
                  <a:tcPr/>
                </a:tc>
              </a:tr>
              <a:tr h="1008113">
                <a:tc>
                  <a:txBody>
                    <a:bodyPr/>
                    <a:lstStyle/>
                    <a:p>
                      <a:pPr marL="0" indent="0">
                        <a:buFont typeface="Arial"/>
                        <a:buNone/>
                      </a:pPr>
                      <a:endParaRPr lang="en-US" sz="1600" b="0" dirty="0" smtClean="0">
                        <a:solidFill>
                          <a:schemeClr val="bg1"/>
                        </a:solidFill>
                        <a:latin typeface="Chalkboard"/>
                        <a:cs typeface="Chalkboard"/>
                      </a:endParaRPr>
                    </a:p>
                    <a:p>
                      <a:pPr marL="0" lvl="0" indent="0">
                        <a:buFont typeface="Arial"/>
                        <a:buNone/>
                      </a:pPr>
                      <a:r>
                        <a:rPr lang="en-US" sz="1600" b="0" dirty="0" err="1" smtClean="0">
                          <a:solidFill>
                            <a:srgbClr val="000000"/>
                          </a:solidFill>
                          <a:latin typeface="Chalkboard"/>
                          <a:cs typeface="Chalkboard"/>
                        </a:rPr>
                        <a:t>masyarakat</a:t>
                      </a:r>
                      <a:r>
                        <a:rPr lang="en-US" sz="1600" b="0" dirty="0" smtClean="0">
                          <a:solidFill>
                            <a:srgbClr val="000000"/>
                          </a:solidFill>
                          <a:latin typeface="Chalkboard"/>
                          <a:cs typeface="Chalkboard"/>
                        </a:rPr>
                        <a:t> </a:t>
                      </a:r>
                      <a:r>
                        <a:rPr lang="en-US" sz="1600" b="0" dirty="0" err="1" smtClean="0">
                          <a:solidFill>
                            <a:srgbClr val="000000"/>
                          </a:solidFill>
                          <a:latin typeface="Chalkboard"/>
                          <a:cs typeface="Chalkboard"/>
                        </a:rPr>
                        <a:t>masih</a:t>
                      </a:r>
                      <a:r>
                        <a:rPr lang="en-US" sz="1600" b="0" dirty="0" smtClean="0">
                          <a:solidFill>
                            <a:srgbClr val="000000"/>
                          </a:solidFill>
                          <a:latin typeface="Chalkboard"/>
                          <a:cs typeface="Chalkboard"/>
                        </a:rPr>
                        <a:t> </a:t>
                      </a:r>
                      <a:r>
                        <a:rPr lang="en-US" sz="1600" b="0" dirty="0" err="1" smtClean="0">
                          <a:solidFill>
                            <a:srgbClr val="000000"/>
                          </a:solidFill>
                          <a:latin typeface="Chalkboard"/>
                          <a:cs typeface="Chalkboard"/>
                        </a:rPr>
                        <a:t>terbiasa</a:t>
                      </a:r>
                      <a:r>
                        <a:rPr lang="en-US" sz="1600" b="0" dirty="0" smtClean="0">
                          <a:solidFill>
                            <a:srgbClr val="000000"/>
                          </a:solidFill>
                          <a:latin typeface="Chalkboard"/>
                          <a:cs typeface="Chalkboard"/>
                        </a:rPr>
                        <a:t> </a:t>
                      </a:r>
                      <a:r>
                        <a:rPr lang="en-US" sz="1600" b="0" dirty="0" err="1" smtClean="0">
                          <a:solidFill>
                            <a:srgbClr val="000000"/>
                          </a:solidFill>
                          <a:latin typeface="Chalkboard"/>
                          <a:cs typeface="Chalkboard"/>
                        </a:rPr>
                        <a:t>membuang</a:t>
                      </a:r>
                      <a:r>
                        <a:rPr lang="en-US" sz="1600" b="0" dirty="0" smtClean="0">
                          <a:solidFill>
                            <a:srgbClr val="000000"/>
                          </a:solidFill>
                          <a:latin typeface="Chalkboard"/>
                          <a:cs typeface="Chalkboard"/>
                        </a:rPr>
                        <a:t> </a:t>
                      </a:r>
                      <a:r>
                        <a:rPr lang="id-ID" sz="1600" b="0" dirty="0" smtClean="0">
                          <a:solidFill>
                            <a:srgbClr val="000000"/>
                          </a:solidFill>
                          <a:latin typeface="Chalkboard"/>
                          <a:cs typeface="Chalkboard"/>
                        </a:rPr>
                        <a:t>limbah</a:t>
                      </a:r>
                      <a:r>
                        <a:rPr lang="en-US" sz="1600" b="0" dirty="0" smtClean="0">
                          <a:solidFill>
                            <a:srgbClr val="000000"/>
                          </a:solidFill>
                          <a:latin typeface="Chalkboard"/>
                          <a:cs typeface="Chalkboard"/>
                        </a:rPr>
                        <a:t> </a:t>
                      </a:r>
                      <a:r>
                        <a:rPr lang="en-US" sz="1600" b="0" dirty="0" err="1" smtClean="0">
                          <a:solidFill>
                            <a:srgbClr val="000000"/>
                          </a:solidFill>
                          <a:latin typeface="Chalkboard"/>
                          <a:cs typeface="Chalkboard"/>
                        </a:rPr>
                        <a:t>rumah</a:t>
                      </a:r>
                      <a:r>
                        <a:rPr lang="en-US" sz="1600" b="0" dirty="0" smtClean="0">
                          <a:solidFill>
                            <a:srgbClr val="000000"/>
                          </a:solidFill>
                          <a:latin typeface="Chalkboard"/>
                          <a:cs typeface="Chalkboard"/>
                        </a:rPr>
                        <a:t> </a:t>
                      </a:r>
                      <a:r>
                        <a:rPr lang="en-US" sz="1600" b="0" dirty="0" err="1" smtClean="0">
                          <a:solidFill>
                            <a:srgbClr val="000000"/>
                          </a:solidFill>
                          <a:latin typeface="Chalkboard"/>
                          <a:cs typeface="Chalkboard"/>
                        </a:rPr>
                        <a:t>tangga</a:t>
                      </a:r>
                      <a:r>
                        <a:rPr lang="id-ID" sz="1600" b="0" dirty="0" smtClean="0">
                          <a:solidFill>
                            <a:srgbClr val="000000"/>
                          </a:solidFill>
                          <a:latin typeface="Chalkboard"/>
                          <a:cs typeface="Chalkboard"/>
                        </a:rPr>
                        <a:t> di tempat- tempat kubangan, pekarangan samping atau belakang rumah.</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572052">
                <a:tc>
                  <a:txBody>
                    <a:bodyPr/>
                    <a:lstStyle/>
                    <a:p>
                      <a:pPr marL="0" indent="0">
                        <a:buFont typeface="Arial"/>
                        <a:buNone/>
                      </a:pPr>
                      <a:r>
                        <a:rPr lang="en-US" sz="1600" b="0" baseline="0" dirty="0" err="1" smtClean="0">
                          <a:solidFill>
                            <a:srgbClr val="000000"/>
                          </a:solidFill>
                          <a:effectLst/>
                          <a:latin typeface="Chalkboard"/>
                          <a:cs typeface="Chalkboard"/>
                        </a:rPr>
                        <a:t>Fasilitas</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kesehatan</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kurang</a:t>
                      </a:r>
                      <a:r>
                        <a:rPr lang="en-US" sz="1600" b="0" baseline="0" dirty="0" smtClean="0">
                          <a:solidFill>
                            <a:srgbClr val="000000"/>
                          </a:solidFill>
                          <a:effectLst/>
                          <a:latin typeface="Chalkboard"/>
                          <a:cs typeface="Chalkboard"/>
                        </a:rPr>
                        <a:t>.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a:solidFill>
                          <a:schemeClr val="bg1"/>
                        </a:solidFill>
                        <a:latin typeface="Chalkboard"/>
                        <a:cs typeface="Chalkboard"/>
                      </a:endParaRPr>
                    </a:p>
                  </a:txBody>
                  <a:tcPr/>
                </a:tc>
                <a:tc>
                  <a:txBody>
                    <a:bodyPr/>
                    <a:lstStyle/>
                    <a:p>
                      <a:pPr algn="ctr"/>
                      <a:endParaRPr lang="en-US">
                        <a:solidFill>
                          <a:schemeClr val="bg1"/>
                        </a:solidFill>
                        <a:latin typeface="Chalkboard"/>
                        <a:cs typeface="Chalkboard"/>
                      </a:endParaRPr>
                    </a:p>
                  </a:txBody>
                  <a:tcPr/>
                </a:tc>
              </a:tr>
              <a:tr h="817218">
                <a:tc>
                  <a:txBody>
                    <a:bodyPr/>
                    <a:lstStyle/>
                    <a:p>
                      <a:pPr marL="0" indent="0">
                        <a:buFont typeface="Arial"/>
                        <a:buNone/>
                      </a:pPr>
                      <a:r>
                        <a:rPr lang="en-US" sz="1600" b="0" baseline="0" dirty="0" err="1" smtClean="0">
                          <a:solidFill>
                            <a:srgbClr val="000000"/>
                          </a:solidFill>
                          <a:effectLst/>
                          <a:latin typeface="Chalkboard"/>
                          <a:cs typeface="Chalkboard"/>
                        </a:rPr>
                        <a:t>Tenaga</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medis</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dan</a:t>
                      </a:r>
                      <a:r>
                        <a:rPr lang="en-US" sz="1600" b="0" baseline="0" dirty="0" smtClean="0">
                          <a:solidFill>
                            <a:srgbClr val="000000"/>
                          </a:solidFill>
                          <a:effectLst/>
                          <a:latin typeface="Chalkboard"/>
                          <a:cs typeface="Chalkboard"/>
                        </a:rPr>
                        <a:t> non </a:t>
                      </a:r>
                      <a:r>
                        <a:rPr lang="en-US" sz="1600" b="0" baseline="0" dirty="0" err="1" smtClean="0">
                          <a:solidFill>
                            <a:srgbClr val="000000"/>
                          </a:solidFill>
                          <a:effectLst/>
                          <a:latin typeface="Chalkboard"/>
                          <a:cs typeface="Chalkboard"/>
                        </a:rPr>
                        <a:t>medis</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kurang</a:t>
                      </a:r>
                      <a:r>
                        <a:rPr lang="en-US" sz="1600" b="0" baseline="0" dirty="0" smtClean="0">
                          <a:solidFill>
                            <a:srgbClr val="000000"/>
                          </a:solidFill>
                          <a:effectLst/>
                          <a:latin typeface="Chalkboard"/>
                          <a:cs typeface="Chalkboard"/>
                        </a:rPr>
                        <a:t>.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algn="ctr"/>
                      <a:endParaRPr lang="en-US">
                        <a:solidFill>
                          <a:schemeClr val="bg1"/>
                        </a:solidFill>
                        <a:latin typeface="Chalkboard"/>
                        <a:cs typeface="Chalkboard"/>
                      </a:endParaRPr>
                    </a:p>
                  </a:txBody>
                  <a:tcPr/>
                </a:tc>
              </a:tr>
              <a:tr h="649168">
                <a:tc>
                  <a:txBody>
                    <a:bodyPr/>
                    <a:lstStyle/>
                    <a:p>
                      <a:pPr marL="0" indent="0">
                        <a:buFont typeface="Arial"/>
                        <a:buNone/>
                      </a:pPr>
                      <a:r>
                        <a:rPr lang="en-US" sz="1600" b="0" baseline="0" dirty="0" err="1" smtClean="0">
                          <a:solidFill>
                            <a:srgbClr val="000000"/>
                          </a:solidFill>
                          <a:effectLst/>
                          <a:latin typeface="Chalkboard"/>
                          <a:cs typeface="Chalkboard"/>
                        </a:rPr>
                        <a:t>dependecy</a:t>
                      </a:r>
                      <a:r>
                        <a:rPr lang="en-US" sz="1600" b="0" baseline="0" dirty="0" smtClean="0">
                          <a:solidFill>
                            <a:srgbClr val="000000"/>
                          </a:solidFill>
                          <a:effectLst/>
                          <a:latin typeface="Chalkboard"/>
                          <a:cs typeface="Chalkboard"/>
                        </a:rPr>
                        <a:t> ratio </a:t>
                      </a:r>
                      <a:r>
                        <a:rPr lang="en-US" sz="1600" b="0" baseline="0" dirty="0" err="1" smtClean="0">
                          <a:solidFill>
                            <a:srgbClr val="000000"/>
                          </a:solidFill>
                          <a:effectLst/>
                          <a:latin typeface="Chalkboard"/>
                          <a:cs typeface="Chalkboard"/>
                        </a:rPr>
                        <a:t>tergolong</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tinggi</a:t>
                      </a:r>
                      <a:endParaRPr lang="en-US" sz="1600" b="0" baseline="0" dirty="0" smtClean="0">
                        <a:solidFill>
                          <a:srgbClr val="000000"/>
                        </a:solidFill>
                        <a:effectLst/>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432049">
                <a:tc rowSpan="2">
                  <a:txBody>
                    <a:bodyPr/>
                    <a:lstStyle/>
                    <a:p>
                      <a:pPr marL="0" indent="0">
                        <a:buFont typeface="+mj-lt"/>
                        <a:buNone/>
                      </a:pP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3</a:t>
                      </a: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a:t>
                      </a: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a:t>
                      </a:r>
                      <a:endParaRPr lang="en-US" dirty="0">
                        <a:solidFill>
                          <a:schemeClr val="bg1"/>
                        </a:solidFill>
                        <a:latin typeface="Chalkboard"/>
                        <a:cs typeface="Chalkboard"/>
                      </a:endParaRPr>
                    </a:p>
                  </a:txBody>
                  <a:tcPr/>
                </a:tc>
              </a:tr>
              <a:tr h="504056">
                <a:tc vMerge="1">
                  <a:txBody>
                    <a:bodyPr/>
                    <a:lstStyle/>
                    <a:p>
                      <a:pPr marL="0" indent="0">
                        <a:buFont typeface="+mj-lt"/>
                        <a:buNone/>
                      </a:pP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3x3=9</a:t>
                      </a: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2x1=6</a:t>
                      </a: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1x1=1</a:t>
                      </a:r>
                      <a:endParaRPr lang="en-US" dirty="0">
                        <a:solidFill>
                          <a:schemeClr val="bg1"/>
                        </a:solidFill>
                        <a:latin typeface="Chalkboard"/>
                        <a:cs typeface="Chalkboard"/>
                      </a:endParaRPr>
                    </a:p>
                  </a:txBody>
                  <a:tcPr/>
                </a:tc>
              </a:tr>
              <a:tr h="649168">
                <a:tc gridSpan="3">
                  <a:txBody>
                    <a:bodyPr/>
                    <a:lstStyle/>
                    <a:p>
                      <a:pPr marL="0" indent="0" algn="ctr">
                        <a:buFont typeface="+mj-lt"/>
                        <a:buNone/>
                      </a:pPr>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16</a:t>
                      </a:r>
                      <a:endParaRPr lang="en-US" dirty="0">
                        <a:solidFill>
                          <a:schemeClr val="bg1"/>
                        </a:solidFill>
                        <a:latin typeface="Chalkboard"/>
                        <a:cs typeface="Chalkboard"/>
                      </a:endParaRPr>
                    </a:p>
                  </a:txBody>
                  <a:tcPr/>
                </a:tc>
              </a:tr>
            </a:tbl>
          </a:graphicData>
        </a:graphic>
      </p:graphicFrame>
    </p:spTree>
    <p:extLst>
      <p:ext uri="{BB962C8B-B14F-4D97-AF65-F5344CB8AC3E}">
        <p14:creationId xmlns:p14="http://schemas.microsoft.com/office/powerpoint/2010/main" val="11022179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6414038"/>
              </p:ext>
            </p:extLst>
          </p:nvPr>
        </p:nvGraphicFramePr>
        <p:xfrm>
          <a:off x="179512" y="188640"/>
          <a:ext cx="8784976" cy="6810963"/>
        </p:xfrm>
        <a:graphic>
          <a:graphicData uri="http://schemas.openxmlformats.org/drawingml/2006/table">
            <a:tbl>
              <a:tblPr firstRow="1" bandRow="1">
                <a:tableStyleId>{5C22544A-7EE6-4342-B048-85BDC9FD1C3A}</a:tableStyleId>
              </a:tblPr>
              <a:tblGrid>
                <a:gridCol w="6264696"/>
                <a:gridCol w="936104"/>
                <a:gridCol w="864096"/>
                <a:gridCol w="720080"/>
              </a:tblGrid>
              <a:tr h="648071">
                <a:tc>
                  <a:txBody>
                    <a:bodyPr/>
                    <a:lstStyle/>
                    <a:p>
                      <a:pPr algn="ctr"/>
                      <a:r>
                        <a:rPr lang="en-US" sz="2400" dirty="0" smtClean="0">
                          <a:solidFill>
                            <a:schemeClr val="bg1"/>
                          </a:solidFill>
                          <a:latin typeface="Chalkboard"/>
                          <a:cs typeface="Chalkboard"/>
                        </a:rPr>
                        <a:t>Opportunity</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3</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2</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1</a:t>
                      </a:r>
                      <a:endParaRPr lang="en-US" sz="2400" dirty="0">
                        <a:solidFill>
                          <a:schemeClr val="bg1"/>
                        </a:solidFill>
                        <a:latin typeface="Chalkboard"/>
                        <a:cs typeface="Chalkboard"/>
                      </a:endParaRPr>
                    </a:p>
                  </a:txBody>
                  <a:tcPr/>
                </a:tc>
              </a:tr>
              <a:tr h="1008113">
                <a:tc>
                  <a:txBody>
                    <a:bodyPr/>
                    <a:lstStyle/>
                    <a:p>
                      <a:pPr marL="0" indent="0">
                        <a:buFont typeface="Arial"/>
                        <a:buNone/>
                      </a:pPr>
                      <a:endParaRPr lang="en-US" sz="1600" b="0" dirty="0" smtClean="0">
                        <a:solidFill>
                          <a:schemeClr val="bg1"/>
                        </a:solidFill>
                        <a:latin typeface="Chalkboard"/>
                        <a:cs typeface="Chalkboard"/>
                      </a:endParaRPr>
                    </a:p>
                    <a:p>
                      <a:pPr marL="0" indent="0">
                        <a:buFont typeface="Arial"/>
                        <a:buNone/>
                      </a:pPr>
                      <a:r>
                        <a:rPr lang="id-ID" sz="1600" b="0" kern="1200" dirty="0" smtClean="0">
                          <a:solidFill>
                            <a:srgbClr val="000000"/>
                          </a:solidFill>
                          <a:effectLst/>
                          <a:latin typeface="Chalkboard"/>
                          <a:ea typeface="+mn-ea"/>
                          <a:cs typeface="Chalkboard"/>
                        </a:rPr>
                        <a:t>Tiap dusun terdapat pengajian rutin sebagai sarana berkumpul warga.</a:t>
                      </a:r>
                      <a:r>
                        <a:rPr lang="en-US" sz="1600" b="0" dirty="0" smtClean="0">
                          <a:solidFill>
                            <a:srgbClr val="000000"/>
                          </a:solidFill>
                          <a:effectLst/>
                          <a:latin typeface="Chalkboard"/>
                          <a:cs typeface="Chalkboard"/>
                        </a:rPr>
                        <a:t> </a:t>
                      </a:r>
                    </a:p>
                  </a:txBody>
                  <a:tcPr/>
                </a:tc>
                <a:tc>
                  <a:txBody>
                    <a:bodyPr/>
                    <a:lstStyle/>
                    <a:p>
                      <a:pPr algn="ct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572052">
                <a:tc>
                  <a:txBody>
                    <a:bodyPr/>
                    <a:lstStyle/>
                    <a:p>
                      <a:pPr marL="0" indent="0">
                        <a:buFont typeface="Arial"/>
                        <a:buNone/>
                      </a:pPr>
                      <a:r>
                        <a:rPr lang="en-US" sz="1600" b="0" dirty="0" err="1" smtClean="0">
                          <a:solidFill>
                            <a:srgbClr val="000000"/>
                          </a:solidFill>
                          <a:effectLst/>
                          <a:latin typeface="Chalkboard"/>
                          <a:cs typeface="Chalkboard"/>
                        </a:rPr>
                        <a:t>Terdapat</a:t>
                      </a:r>
                      <a:r>
                        <a:rPr lang="en-US" sz="1600" b="0" dirty="0" smtClean="0">
                          <a:solidFill>
                            <a:srgbClr val="000000"/>
                          </a:solidFill>
                          <a:effectLst/>
                          <a:latin typeface="Chalkboard"/>
                          <a:cs typeface="Chalkboard"/>
                        </a:rPr>
                        <a:t> </a:t>
                      </a:r>
                      <a:r>
                        <a:rPr lang="en-US" sz="1600" b="0" dirty="0" err="1" smtClean="0">
                          <a:solidFill>
                            <a:srgbClr val="000000"/>
                          </a:solidFill>
                          <a:effectLst/>
                          <a:latin typeface="Chalkboard"/>
                          <a:cs typeface="Chalkboard"/>
                        </a:rPr>
                        <a:t>banyak</a:t>
                      </a:r>
                      <a:r>
                        <a:rPr lang="en-US" sz="1600" b="0" dirty="0" smtClean="0">
                          <a:solidFill>
                            <a:srgbClr val="000000"/>
                          </a:solidFill>
                          <a:effectLst/>
                          <a:latin typeface="Chalkboard"/>
                          <a:cs typeface="Chalkboard"/>
                        </a:rPr>
                        <a:t> PKK yang </a:t>
                      </a:r>
                      <a:r>
                        <a:rPr lang="en-US" sz="1600" b="0" dirty="0" err="1" smtClean="0">
                          <a:solidFill>
                            <a:srgbClr val="000000"/>
                          </a:solidFill>
                          <a:effectLst/>
                          <a:latin typeface="Chalkboard"/>
                          <a:cs typeface="Chalkboard"/>
                        </a:rPr>
                        <a:t>dapat</a:t>
                      </a:r>
                      <a:r>
                        <a:rPr lang="en-US" sz="1600" b="0" dirty="0" smtClean="0">
                          <a:solidFill>
                            <a:srgbClr val="000000"/>
                          </a:solidFill>
                          <a:effectLst/>
                          <a:latin typeface="Chalkboard"/>
                          <a:cs typeface="Chalkboard"/>
                        </a:rPr>
                        <a:t> </a:t>
                      </a:r>
                      <a:r>
                        <a:rPr lang="en-US" sz="1600" b="0" dirty="0" err="1" smtClean="0">
                          <a:solidFill>
                            <a:srgbClr val="000000"/>
                          </a:solidFill>
                          <a:effectLst/>
                          <a:latin typeface="Chalkboard"/>
                          <a:cs typeface="Chalkboard"/>
                        </a:rPr>
                        <a:t>membantu</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perekonomian</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penduduk</a:t>
                      </a:r>
                      <a:r>
                        <a:rPr lang="en-US" sz="1600" b="0" baseline="0" dirty="0" smtClean="0">
                          <a:solidFill>
                            <a:srgbClr val="000000"/>
                          </a:solidFill>
                          <a:effectLst/>
                          <a:latin typeface="Chalkboard"/>
                          <a:cs typeface="Chalkboard"/>
                        </a:rPr>
                        <a:t>.</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algn="ctr"/>
                      <a:endParaRPr lang="en-US">
                        <a:solidFill>
                          <a:schemeClr val="bg1"/>
                        </a:solidFill>
                        <a:latin typeface="Chalkboard"/>
                        <a:cs typeface="Chalkboard"/>
                      </a:endParaRPr>
                    </a:p>
                  </a:txBody>
                  <a:tcPr/>
                </a:tc>
              </a:tr>
              <a:tr h="817218">
                <a:tc>
                  <a:txBody>
                    <a:bodyPr/>
                    <a:lstStyle/>
                    <a:p>
                      <a:pPr marL="0" indent="0">
                        <a:buFont typeface="Arial"/>
                        <a:buNone/>
                      </a:pP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Lokasi</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dekat</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dengan</a:t>
                      </a:r>
                      <a:r>
                        <a:rPr lang="en-US" sz="1600" b="0" baseline="0" dirty="0" smtClean="0">
                          <a:solidFill>
                            <a:srgbClr val="000000"/>
                          </a:solidFill>
                          <a:effectLst/>
                          <a:latin typeface="Chalkboard"/>
                          <a:cs typeface="Chalkboard"/>
                        </a:rPr>
                        <a:t> </a:t>
                      </a:r>
                      <a:r>
                        <a:rPr lang="en-US" sz="1600" b="0" baseline="0" dirty="0" err="1" smtClean="0">
                          <a:solidFill>
                            <a:srgbClr val="000000"/>
                          </a:solidFill>
                          <a:effectLst/>
                          <a:latin typeface="Chalkboard"/>
                          <a:cs typeface="Chalkboard"/>
                        </a:rPr>
                        <a:t>kabupaten</a:t>
                      </a:r>
                      <a:r>
                        <a:rPr lang="en-US" sz="1600" b="0" baseline="0" dirty="0" smtClean="0">
                          <a:solidFill>
                            <a:srgbClr val="000000"/>
                          </a:solidFill>
                          <a:effectLst/>
                          <a:latin typeface="Chalkboard"/>
                          <a:cs typeface="Chalkboard"/>
                        </a:rPr>
                        <a:t>.</a:t>
                      </a:r>
                    </a:p>
                  </a:txBody>
                  <a:tcPr/>
                </a:tc>
                <a:tc>
                  <a:txBody>
                    <a:bodyPr/>
                    <a:lstStyle/>
                    <a:p>
                      <a:pPr algn="ctr"/>
                      <a:endParaRPr lang="en-US">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r>
              <a:tr h="585903">
                <a:tc>
                  <a:txBody>
                    <a:bodyPr/>
                    <a:lstStyle/>
                    <a:p>
                      <a:pPr marL="0" indent="0">
                        <a:buFont typeface="Arial"/>
                        <a:buNone/>
                      </a:pPr>
                      <a:r>
                        <a:rPr lang="en-US" sz="1600" b="0" dirty="0" err="1" smtClean="0">
                          <a:latin typeface="Chalkboard"/>
                          <a:cs typeface="Chalkboard"/>
                        </a:rPr>
                        <a:t>Terdapat</a:t>
                      </a:r>
                      <a:r>
                        <a:rPr lang="en-US" sz="1600" b="0" dirty="0" smtClean="0">
                          <a:latin typeface="Chalkboard"/>
                          <a:cs typeface="Chalkboard"/>
                        </a:rPr>
                        <a:t> </a:t>
                      </a:r>
                      <a:r>
                        <a:rPr lang="en-US" sz="1600" b="0" dirty="0" err="1" smtClean="0">
                          <a:latin typeface="Chalkboard"/>
                          <a:cs typeface="Chalkboard"/>
                        </a:rPr>
                        <a:t>organisasi</a:t>
                      </a:r>
                      <a:r>
                        <a:rPr lang="en-US" sz="1600" b="0" dirty="0" smtClean="0">
                          <a:latin typeface="Chalkboard"/>
                          <a:cs typeface="Chalkboard"/>
                        </a:rPr>
                        <a:t> informal </a:t>
                      </a:r>
                      <a:r>
                        <a:rPr lang="en-US" sz="1600" b="0" dirty="0" err="1" smtClean="0">
                          <a:latin typeface="Chalkboard"/>
                          <a:cs typeface="Chalkboard"/>
                        </a:rPr>
                        <a:t>seperti</a:t>
                      </a:r>
                      <a:r>
                        <a:rPr lang="en-US" sz="1600" b="0" dirty="0" smtClean="0">
                          <a:latin typeface="Chalkboard"/>
                          <a:cs typeface="Chalkboard"/>
                        </a:rPr>
                        <a:t> </a:t>
                      </a:r>
                      <a:r>
                        <a:rPr lang="en-US" sz="1600" b="0" dirty="0" err="1" smtClean="0">
                          <a:latin typeface="Chalkboard"/>
                          <a:cs typeface="Chalkboard"/>
                        </a:rPr>
                        <a:t>pengajian</a:t>
                      </a:r>
                      <a:r>
                        <a:rPr lang="en-US" sz="1600" b="0" dirty="0" smtClean="0">
                          <a:latin typeface="Chalkboard"/>
                          <a:cs typeface="Chalkboard"/>
                        </a:rPr>
                        <a:t> </a:t>
                      </a:r>
                      <a:r>
                        <a:rPr lang="en-US" sz="1600" b="0" dirty="0" err="1" smtClean="0">
                          <a:latin typeface="Chalkboard"/>
                          <a:cs typeface="Chalkboard"/>
                        </a:rPr>
                        <a:t>dan</a:t>
                      </a:r>
                      <a:r>
                        <a:rPr lang="en-US" sz="1600" b="0" dirty="0" smtClean="0">
                          <a:latin typeface="Chalkboard"/>
                          <a:cs typeface="Chalkboard"/>
                        </a:rPr>
                        <a:t> </a:t>
                      </a:r>
                      <a:r>
                        <a:rPr lang="en-US" sz="1600" b="0" dirty="0" err="1" smtClean="0">
                          <a:latin typeface="Chalkboard"/>
                          <a:cs typeface="Chalkboard"/>
                        </a:rPr>
                        <a:t>tahlilan</a:t>
                      </a:r>
                      <a:r>
                        <a:rPr lang="en-US" sz="1600" b="0" dirty="0" smtClean="0">
                          <a:latin typeface="Chalkboard"/>
                          <a:cs typeface="Chalkboard"/>
                        </a:rPr>
                        <a:t> </a:t>
                      </a:r>
                      <a:r>
                        <a:rPr lang="en-US" sz="1600" b="0" dirty="0" err="1" smtClean="0">
                          <a:latin typeface="Chalkboard"/>
                          <a:cs typeface="Chalkboard"/>
                        </a:rPr>
                        <a:t>rutin</a:t>
                      </a:r>
                      <a:r>
                        <a:rPr lang="en-US" sz="1600" b="0" dirty="0" smtClean="0">
                          <a:latin typeface="Chalkboard"/>
                          <a:cs typeface="Chalkboard"/>
                        </a:rPr>
                        <a:t> </a:t>
                      </a:r>
                      <a:r>
                        <a:rPr lang="en-US" sz="1600" b="0" dirty="0" err="1" smtClean="0">
                          <a:latin typeface="Chalkboard"/>
                          <a:cs typeface="Chalkboard"/>
                        </a:rPr>
                        <a:t>pada</a:t>
                      </a:r>
                      <a:r>
                        <a:rPr lang="en-US" sz="1600" b="0" dirty="0" smtClean="0">
                          <a:latin typeface="Chalkboard"/>
                          <a:cs typeface="Chalkboard"/>
                        </a:rPr>
                        <a:t> </a:t>
                      </a:r>
                      <a:r>
                        <a:rPr lang="en-US" sz="1600" b="0" dirty="0" err="1" smtClean="0">
                          <a:latin typeface="Chalkboard"/>
                          <a:cs typeface="Chalkboard"/>
                        </a:rPr>
                        <a:t>setiap</a:t>
                      </a:r>
                      <a:r>
                        <a:rPr lang="en-US" sz="1600" b="0" dirty="0" smtClean="0">
                          <a:latin typeface="Chalkboard"/>
                          <a:cs typeface="Chalkboard"/>
                        </a:rPr>
                        <a:t> </a:t>
                      </a:r>
                      <a:r>
                        <a:rPr lang="en-US" sz="1600" b="0" dirty="0" err="1" smtClean="0">
                          <a:latin typeface="Chalkboard"/>
                          <a:cs typeface="Chalkboard"/>
                        </a:rPr>
                        <a:t>desa</a:t>
                      </a:r>
                      <a:r>
                        <a:rPr lang="en-US" sz="1600" b="0" dirty="0" smtClean="0">
                          <a:latin typeface="Chalkboard"/>
                          <a:cs typeface="Chalkboard"/>
                        </a:rPr>
                        <a:t>. </a:t>
                      </a:r>
                    </a:p>
                  </a:txBody>
                  <a:tcPr/>
                </a:tc>
                <a:tc>
                  <a:txBody>
                    <a:bodyPr/>
                    <a:lstStyle/>
                    <a:p>
                      <a:pPr algn="ct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649168">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id-ID" sz="1600" b="0" dirty="0" smtClean="0">
                          <a:latin typeface="Chalkboard"/>
                          <a:cs typeface="Chalkboard"/>
                        </a:rPr>
                        <a:t>menuruti perintah dari perangkat desa dan menganggap keputusan ketua adalah yang terbaik</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649168">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id-ID" sz="1600" b="0" dirty="0" smtClean="0">
                          <a:latin typeface="Chalkboard"/>
                          <a:cs typeface="Chalkboard"/>
                        </a:rPr>
                        <a:t>Penghasilan hasi pertanian menjadi peluang peningkatan penghasilan per kapita.</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id-ID" sz="1600" b="0" dirty="0" smtClean="0">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latin typeface="Chalkboard"/>
                          <a:ea typeface="Zapf Dingbats"/>
                          <a:cs typeface="Chalkboard"/>
                          <a:sym typeface="Zapf Dingbats"/>
                        </a:rPr>
                        <a:t>✔</a:t>
                      </a:r>
                      <a:endParaRPr lang="en-US"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432049">
                <a:tc rowSpan="2">
                  <a:txBody>
                    <a:bodyPr/>
                    <a:lstStyle/>
                    <a:p>
                      <a:pPr marL="0" indent="0">
                        <a:buFont typeface="+mj-lt"/>
                        <a:buNone/>
                      </a:pP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3</a:t>
                      </a: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a:t>
                      </a:r>
                      <a:endParaRPr lang="en-US" dirty="0">
                        <a:solidFill>
                          <a:schemeClr val="bg1"/>
                        </a:solidFill>
                        <a:latin typeface="Chalkboard"/>
                        <a:cs typeface="Chalkboard"/>
                      </a:endParaRPr>
                    </a:p>
                  </a:txBody>
                  <a:tcPr/>
                </a:tc>
              </a:tr>
              <a:tr h="504056">
                <a:tc vMerge="1">
                  <a:txBody>
                    <a:bodyPr/>
                    <a:lstStyle/>
                    <a:p>
                      <a:pPr marL="0" indent="0">
                        <a:buFont typeface="+mj-lt"/>
                        <a:buNone/>
                      </a:pP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3x3=9</a:t>
                      </a: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3x2=6</a:t>
                      </a:r>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1x1=1</a:t>
                      </a:r>
                      <a:endParaRPr lang="en-US" dirty="0">
                        <a:solidFill>
                          <a:schemeClr val="bg1"/>
                        </a:solidFill>
                        <a:latin typeface="Chalkboard"/>
                        <a:cs typeface="Chalkboard"/>
                      </a:endParaRPr>
                    </a:p>
                  </a:txBody>
                  <a:tcPr/>
                </a:tc>
              </a:tr>
              <a:tr h="649168">
                <a:tc gridSpan="3">
                  <a:txBody>
                    <a:bodyPr/>
                    <a:lstStyle/>
                    <a:p>
                      <a:pPr marL="0" indent="0" algn="ctr">
                        <a:buFont typeface="+mj-lt"/>
                        <a:buNone/>
                      </a:pPr>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16</a:t>
                      </a:r>
                      <a:endParaRPr lang="en-US" dirty="0">
                        <a:solidFill>
                          <a:schemeClr val="bg1"/>
                        </a:solidFill>
                        <a:latin typeface="Chalkboard"/>
                        <a:cs typeface="Chalkboard"/>
                      </a:endParaRPr>
                    </a:p>
                  </a:txBody>
                  <a:tcPr/>
                </a:tc>
              </a:tr>
            </a:tbl>
          </a:graphicData>
        </a:graphic>
      </p:graphicFrame>
    </p:spTree>
    <p:extLst>
      <p:ext uri="{BB962C8B-B14F-4D97-AF65-F5344CB8AC3E}">
        <p14:creationId xmlns:p14="http://schemas.microsoft.com/office/powerpoint/2010/main" val="1982352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6247738"/>
              </p:ext>
            </p:extLst>
          </p:nvPr>
        </p:nvGraphicFramePr>
        <p:xfrm>
          <a:off x="179512" y="188640"/>
          <a:ext cx="8784976" cy="4682792"/>
        </p:xfrm>
        <a:graphic>
          <a:graphicData uri="http://schemas.openxmlformats.org/drawingml/2006/table">
            <a:tbl>
              <a:tblPr firstRow="1" bandRow="1">
                <a:tableStyleId>{5C22544A-7EE6-4342-B048-85BDC9FD1C3A}</a:tableStyleId>
              </a:tblPr>
              <a:tblGrid>
                <a:gridCol w="6264696"/>
                <a:gridCol w="936104"/>
                <a:gridCol w="864096"/>
                <a:gridCol w="720080"/>
              </a:tblGrid>
              <a:tr h="648071">
                <a:tc>
                  <a:txBody>
                    <a:bodyPr/>
                    <a:lstStyle/>
                    <a:p>
                      <a:pPr algn="ctr"/>
                      <a:r>
                        <a:rPr lang="en-US" sz="2400" dirty="0" smtClean="0">
                          <a:solidFill>
                            <a:schemeClr val="bg1"/>
                          </a:solidFill>
                          <a:latin typeface="Chalkboard"/>
                          <a:cs typeface="Chalkboard"/>
                        </a:rPr>
                        <a:t>Threat</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3</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2</a:t>
                      </a:r>
                      <a:endParaRPr lang="en-US" sz="2400" dirty="0">
                        <a:solidFill>
                          <a:schemeClr val="bg1"/>
                        </a:solidFill>
                        <a:latin typeface="Chalkboard"/>
                        <a:cs typeface="Chalkboard"/>
                      </a:endParaRPr>
                    </a:p>
                  </a:txBody>
                  <a:tcPr/>
                </a:tc>
                <a:tc>
                  <a:txBody>
                    <a:bodyPr/>
                    <a:lstStyle/>
                    <a:p>
                      <a:pPr algn="ctr"/>
                      <a:r>
                        <a:rPr lang="en-US" sz="2400" dirty="0" smtClean="0">
                          <a:solidFill>
                            <a:schemeClr val="bg1"/>
                          </a:solidFill>
                          <a:latin typeface="Chalkboard"/>
                          <a:cs typeface="Chalkboard"/>
                        </a:rPr>
                        <a:t>1</a:t>
                      </a:r>
                      <a:endParaRPr lang="en-US" sz="2400" dirty="0">
                        <a:solidFill>
                          <a:schemeClr val="bg1"/>
                        </a:solidFill>
                        <a:latin typeface="Chalkboard"/>
                        <a:cs typeface="Chalkboard"/>
                      </a:endParaRPr>
                    </a:p>
                  </a:txBody>
                  <a:tcPr/>
                </a:tc>
              </a:tr>
              <a:tr h="1008113">
                <a:tc>
                  <a:txBody>
                    <a:bodyPr/>
                    <a:lstStyle/>
                    <a:p>
                      <a:pPr marL="0" indent="0" algn="l">
                        <a:buFont typeface="+mj-lt"/>
                        <a:buNone/>
                      </a:pPr>
                      <a:endParaRPr lang="en-US" sz="1800" b="0" dirty="0" smtClean="0">
                        <a:solidFill>
                          <a:schemeClr val="bg1"/>
                        </a:solidFill>
                        <a:latin typeface="Chalkboard"/>
                        <a:cs typeface="Chalkboard"/>
                      </a:endParaRPr>
                    </a:p>
                    <a:p>
                      <a:pPr marL="0" indent="0" algn="l">
                        <a:buFont typeface="+mj-lt"/>
                        <a:buNone/>
                      </a:pPr>
                      <a:r>
                        <a:rPr lang="en-US" sz="1800" b="0" baseline="0" dirty="0" smtClean="0">
                          <a:solidFill>
                            <a:srgbClr val="000000"/>
                          </a:solidFill>
                          <a:effectLst/>
                          <a:latin typeface="Chalkboard"/>
                          <a:cs typeface="Chalkboard"/>
                        </a:rPr>
                        <a:t>Tingkat </a:t>
                      </a:r>
                      <a:r>
                        <a:rPr lang="en-US" sz="1800" b="0" baseline="0" dirty="0" err="1" smtClean="0">
                          <a:solidFill>
                            <a:srgbClr val="000000"/>
                          </a:solidFill>
                          <a:effectLst/>
                          <a:latin typeface="Chalkboard"/>
                          <a:cs typeface="Chalkboard"/>
                        </a:rPr>
                        <a:t>pendidikan</a:t>
                      </a:r>
                      <a:r>
                        <a:rPr lang="en-US" sz="1800" b="0" baseline="0" dirty="0" smtClean="0">
                          <a:solidFill>
                            <a:srgbClr val="000000"/>
                          </a:solidFill>
                          <a:effectLst/>
                          <a:latin typeface="Chalkboard"/>
                          <a:cs typeface="Chalkboard"/>
                        </a:rPr>
                        <a:t> </a:t>
                      </a:r>
                      <a:r>
                        <a:rPr lang="en-US" sz="1800" b="0" baseline="0" dirty="0" err="1" smtClean="0">
                          <a:solidFill>
                            <a:srgbClr val="000000"/>
                          </a:solidFill>
                          <a:effectLst/>
                          <a:latin typeface="Chalkboard"/>
                          <a:cs typeface="Chalkboard"/>
                        </a:rPr>
                        <a:t>tergolong</a:t>
                      </a:r>
                      <a:r>
                        <a:rPr lang="en-US" sz="1800" b="0" baseline="0" dirty="0" smtClean="0">
                          <a:solidFill>
                            <a:srgbClr val="000000"/>
                          </a:solidFill>
                          <a:effectLst/>
                          <a:latin typeface="Chalkboard"/>
                          <a:cs typeface="Chalkboard"/>
                        </a:rPr>
                        <a:t> </a:t>
                      </a:r>
                      <a:r>
                        <a:rPr lang="en-US" sz="1800" b="0" baseline="0" dirty="0" err="1" smtClean="0">
                          <a:solidFill>
                            <a:srgbClr val="000000"/>
                          </a:solidFill>
                          <a:effectLst/>
                          <a:latin typeface="Chalkboard"/>
                          <a:cs typeface="Chalkboard"/>
                        </a:rPr>
                        <a:t>rendah</a:t>
                      </a:r>
                      <a:endParaRPr lang="en-US" sz="1800" b="0" baseline="0" dirty="0" smtClean="0">
                        <a:solidFill>
                          <a:srgbClr val="000000"/>
                        </a:solidFill>
                        <a:effectLst/>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bg1"/>
                          </a:solidFill>
                          <a:latin typeface="Chalkboard"/>
                          <a:ea typeface="Zapf Dingbats"/>
                          <a:cs typeface="Chalkboard"/>
                          <a:sym typeface="Zapf Dingbats"/>
                        </a:rPr>
                        <a:t>✔</a:t>
                      </a:r>
                      <a:endParaRPr lang="en-US" b="0" dirty="0" smtClean="0">
                        <a:solidFill>
                          <a:schemeClr val="bg1"/>
                        </a:solidFill>
                        <a:latin typeface="Chalkboard"/>
                        <a:cs typeface="Chalkboard"/>
                      </a:endParaRPr>
                    </a:p>
                    <a:p>
                      <a:pPr algn="ctr"/>
                      <a:endParaRPr lang="en-US" b="0" dirty="0">
                        <a:solidFill>
                          <a:schemeClr val="bg1"/>
                        </a:solidFill>
                        <a:latin typeface="Chalkboard"/>
                        <a:cs typeface="Chalkboard"/>
                      </a:endParaRPr>
                    </a:p>
                  </a:txBody>
                  <a:tcPr/>
                </a:tc>
                <a:tc>
                  <a:txBody>
                    <a:bodyPr/>
                    <a:lstStyle/>
                    <a:p>
                      <a:pPr algn="ctr"/>
                      <a:endParaRPr lang="en-US" b="0"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572052">
                <a:tc>
                  <a:txBody>
                    <a:bodyPr/>
                    <a:lstStyle/>
                    <a:p>
                      <a:pPr marL="0" indent="0" algn="l">
                        <a:buFont typeface="+mj-lt"/>
                        <a:buNone/>
                      </a:pPr>
                      <a:r>
                        <a:rPr lang="en-US" sz="1800" b="0" baseline="0" dirty="0" err="1" smtClean="0">
                          <a:solidFill>
                            <a:srgbClr val="000000"/>
                          </a:solidFill>
                          <a:effectLst/>
                          <a:latin typeface="Chalkboard"/>
                          <a:cs typeface="Chalkboard"/>
                        </a:rPr>
                        <a:t>Mudah</a:t>
                      </a:r>
                      <a:r>
                        <a:rPr lang="en-US" sz="1800" b="0" baseline="0" dirty="0" smtClean="0">
                          <a:solidFill>
                            <a:srgbClr val="000000"/>
                          </a:solidFill>
                          <a:effectLst/>
                          <a:latin typeface="Chalkboard"/>
                          <a:cs typeface="Chalkboard"/>
                        </a:rPr>
                        <a:t> </a:t>
                      </a:r>
                      <a:r>
                        <a:rPr lang="en-US" sz="1800" b="0" baseline="0" dirty="0" err="1" smtClean="0">
                          <a:solidFill>
                            <a:srgbClr val="000000"/>
                          </a:solidFill>
                          <a:effectLst/>
                          <a:latin typeface="Chalkboard"/>
                          <a:cs typeface="Chalkboard"/>
                        </a:rPr>
                        <a:t>terserang</a:t>
                      </a:r>
                      <a:r>
                        <a:rPr lang="en-US" sz="1800" b="0" baseline="0" dirty="0" smtClean="0">
                          <a:solidFill>
                            <a:srgbClr val="000000"/>
                          </a:solidFill>
                          <a:effectLst/>
                          <a:latin typeface="Chalkboard"/>
                          <a:cs typeface="Chalkboard"/>
                        </a:rPr>
                        <a:t> </a:t>
                      </a:r>
                      <a:r>
                        <a:rPr lang="en-US" sz="1800" b="0" baseline="0" dirty="0" err="1" smtClean="0">
                          <a:solidFill>
                            <a:srgbClr val="000000"/>
                          </a:solidFill>
                          <a:effectLst/>
                          <a:latin typeface="Chalkboard"/>
                          <a:cs typeface="Chalkboard"/>
                        </a:rPr>
                        <a:t>penyakit</a:t>
                      </a:r>
                      <a:endParaRPr lang="en-US" sz="1800" b="0" baseline="0" dirty="0" smtClean="0">
                        <a:solidFill>
                          <a:srgbClr val="000000"/>
                        </a:solidFill>
                        <a:effectLst/>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bg1"/>
                          </a:solidFill>
                          <a:latin typeface="Chalkboard"/>
                          <a:ea typeface="Zapf Dingbats"/>
                          <a:cs typeface="Chalkboard"/>
                          <a:sym typeface="Zapf Dingbats"/>
                        </a:rPr>
                        <a:t>✔</a:t>
                      </a:r>
                      <a:endParaRPr lang="en-US" b="0" dirty="0" smtClean="0">
                        <a:solidFill>
                          <a:schemeClr val="bg1"/>
                        </a:solidFill>
                        <a:latin typeface="Chalkboard"/>
                        <a:cs typeface="Chalkboard"/>
                      </a:endParaRPr>
                    </a:p>
                    <a:p>
                      <a:pPr algn="ctr"/>
                      <a:endParaRPr lang="en-US" b="0" dirty="0">
                        <a:solidFill>
                          <a:schemeClr val="bg1"/>
                        </a:solidFill>
                        <a:latin typeface="Chalkboard"/>
                        <a:cs typeface="Chalkboard"/>
                      </a:endParaRPr>
                    </a:p>
                  </a:txBody>
                  <a:tcPr/>
                </a:tc>
                <a:tc>
                  <a:txBody>
                    <a:bodyPr/>
                    <a:lstStyle/>
                    <a:p>
                      <a:pPr algn="ctr"/>
                      <a:endParaRPr lang="en-US" b="0" dirty="0">
                        <a:solidFill>
                          <a:schemeClr val="bg1"/>
                        </a:solidFill>
                        <a:latin typeface="Chalkboard"/>
                        <a:cs typeface="Chalkboard"/>
                      </a:endParaRPr>
                    </a:p>
                  </a:txBody>
                  <a:tcPr/>
                </a:tc>
                <a:tc>
                  <a:txBody>
                    <a:bodyPr/>
                    <a:lstStyle/>
                    <a:p>
                      <a:pPr algn="ctr"/>
                      <a:endParaRPr lang="en-US">
                        <a:solidFill>
                          <a:schemeClr val="bg1"/>
                        </a:solidFill>
                        <a:latin typeface="Chalkboard"/>
                        <a:cs typeface="Chalkboard"/>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dirty="0" err="1" smtClean="0">
                          <a:solidFill>
                            <a:schemeClr val="bg1"/>
                          </a:solidFill>
                          <a:latin typeface="Chalkboard"/>
                          <a:cs typeface="Chalkboard"/>
                        </a:rPr>
                        <a:t>tenaga</a:t>
                      </a:r>
                      <a:r>
                        <a:rPr lang="en-US" dirty="0" smtClean="0">
                          <a:solidFill>
                            <a:schemeClr val="bg1"/>
                          </a:solidFill>
                          <a:latin typeface="Chalkboard"/>
                          <a:cs typeface="Chalkboard"/>
                        </a:rPr>
                        <a:t> non </a:t>
                      </a:r>
                      <a:r>
                        <a:rPr lang="en-US" dirty="0" err="1" smtClean="0">
                          <a:solidFill>
                            <a:schemeClr val="bg1"/>
                          </a:solidFill>
                          <a:latin typeface="Chalkboard"/>
                          <a:cs typeface="Chalkboard"/>
                        </a:rPr>
                        <a:t>medis</a:t>
                      </a:r>
                      <a:r>
                        <a:rPr lang="en-US" dirty="0" smtClean="0">
                          <a:solidFill>
                            <a:schemeClr val="bg1"/>
                          </a:solidFill>
                          <a:latin typeface="Chalkboard"/>
                          <a:cs typeface="Chalkboard"/>
                        </a:rPr>
                        <a:t> </a:t>
                      </a:r>
                      <a:r>
                        <a:rPr lang="en-US" dirty="0" err="1" smtClean="0">
                          <a:solidFill>
                            <a:schemeClr val="bg1"/>
                          </a:solidFill>
                          <a:latin typeface="Chalkboard"/>
                          <a:cs typeface="Chalkboard"/>
                        </a:rPr>
                        <a:t>kurang</a:t>
                      </a:r>
                      <a:endParaRPr lang="en-US" dirty="0" smtClean="0">
                        <a:solidFill>
                          <a:schemeClr val="bg1"/>
                        </a:solidFill>
                        <a:latin typeface="Chalkboard"/>
                        <a:cs typeface="Chalkboard"/>
                      </a:endParaRPr>
                    </a:p>
                    <a:p>
                      <a:pPr marL="0" indent="0">
                        <a:buFont typeface="+mj-lt"/>
                        <a:buNone/>
                      </a:pPr>
                      <a:endParaRPr lang="en-US" dirty="0">
                        <a:solidFill>
                          <a:schemeClr val="bg1"/>
                        </a:solidFill>
                        <a:latin typeface="Chalkboard"/>
                        <a:cs typeface="Chalkboard"/>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0" dirty="0" smtClean="0">
                          <a:solidFill>
                            <a:schemeClr val="bg1"/>
                          </a:solidFill>
                          <a:latin typeface="Chalkboard"/>
                          <a:ea typeface="Zapf Dingbats"/>
                          <a:cs typeface="Chalkboard"/>
                          <a:sym typeface="Zapf Dingbats"/>
                        </a:rPr>
                        <a:t>✔</a:t>
                      </a:r>
                      <a:endParaRPr lang="en-US" b="0" dirty="0" smtClean="0">
                        <a:solidFill>
                          <a:schemeClr val="bg1"/>
                        </a:solidFill>
                        <a:latin typeface="Chalkboard"/>
                        <a:cs typeface="Chalkboard"/>
                      </a:endParaRPr>
                    </a:p>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0">
                <a:tc rowSpan="2">
                  <a:txBody>
                    <a:bodyPr/>
                    <a:lstStyle/>
                    <a:p>
                      <a:pPr marL="0" indent="0" algn="l">
                        <a:buFont typeface="+mj-lt"/>
                        <a:buNone/>
                      </a:pPr>
                      <a:endParaRPr lang="en-US" dirty="0">
                        <a:solidFill>
                          <a:schemeClr val="bg1"/>
                        </a:solidFill>
                        <a:latin typeface="Chalkboard"/>
                        <a:cs typeface="Chalkboard"/>
                      </a:endParaRPr>
                    </a:p>
                  </a:txBody>
                  <a:tcPr/>
                </a:tc>
                <a:tc>
                  <a:txBody>
                    <a:bodyPr/>
                    <a:lstStyle/>
                    <a:p>
                      <a:r>
                        <a:rPr lang="en-US" dirty="0" smtClean="0"/>
                        <a:t>3x3</a:t>
                      </a:r>
                      <a:endParaRPr lang="en-US" dirty="0"/>
                    </a:p>
                  </a:txBody>
                  <a:tcPr/>
                </a:tc>
                <a:tc>
                  <a:txBody>
                    <a:bodyPr/>
                    <a:lstStyle/>
                    <a:p>
                      <a:r>
                        <a:rPr lang="en-US" dirty="0" smtClean="0"/>
                        <a:t>2x0</a:t>
                      </a:r>
                      <a:endParaRPr lang="en-US" dirty="0"/>
                    </a:p>
                  </a:txBody>
                  <a:tcPr/>
                </a:tc>
                <a:tc>
                  <a:txBody>
                    <a:bodyPr/>
                    <a:lstStyle/>
                    <a:p>
                      <a:r>
                        <a:rPr lang="en-US" dirty="0" smtClean="0"/>
                        <a:t>1x0</a:t>
                      </a:r>
                      <a:endParaRPr lang="en-US" dirty="0"/>
                    </a:p>
                  </a:txBody>
                  <a:tcPr/>
                </a:tc>
              </a:tr>
              <a:tr h="0">
                <a:tc vMerge="1">
                  <a:txBody>
                    <a:bodyPr/>
                    <a:lstStyle/>
                    <a:p>
                      <a:pPr marL="0" indent="0">
                        <a:buFont typeface="+mj-lt"/>
                        <a:buNone/>
                      </a:pPr>
                      <a:endParaRPr lang="en-US" dirty="0">
                        <a:solidFill>
                          <a:schemeClr val="bg1"/>
                        </a:solidFill>
                        <a:latin typeface="Chalkboard"/>
                        <a:cs typeface="Chalkboard"/>
                      </a:endParaRPr>
                    </a:p>
                  </a:txBody>
                  <a:tcPr/>
                </a:tc>
                <a:tc>
                  <a:txBody>
                    <a:bodyPr/>
                    <a:lstStyle/>
                    <a:p>
                      <a:r>
                        <a:rPr lang="en-US" dirty="0" smtClean="0"/>
                        <a:t>9</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0">
                <a:tc>
                  <a:txBody>
                    <a:bodyPr/>
                    <a:lstStyle/>
                    <a:p>
                      <a:pPr marL="0" indent="0">
                        <a:buFont typeface="+mj-lt"/>
                        <a:buNone/>
                      </a:pP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c>
                  <a:txBody>
                    <a:bodyPr/>
                    <a:lstStyle/>
                    <a:p>
                      <a:pPr algn="ctr"/>
                      <a:endParaRPr lang="en-US" dirty="0">
                        <a:solidFill>
                          <a:schemeClr val="bg1"/>
                        </a:solidFill>
                        <a:latin typeface="Chalkboard"/>
                        <a:cs typeface="Chalkboard"/>
                      </a:endParaRPr>
                    </a:p>
                  </a:txBody>
                  <a:tcPr/>
                </a:tc>
              </a:tr>
              <a:tr h="649168">
                <a:tc gridSpan="3">
                  <a:txBody>
                    <a:bodyPr/>
                    <a:lstStyle/>
                    <a:p>
                      <a:pPr marL="0" indent="0" algn="ctr">
                        <a:buFont typeface="+mj-lt"/>
                        <a:buNone/>
                      </a:pPr>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hMerge="1">
                  <a:txBody>
                    <a:bodyPr/>
                    <a:lstStyle/>
                    <a:p>
                      <a:endParaRPr lang="en-US" dirty="0">
                        <a:solidFill>
                          <a:schemeClr val="bg1"/>
                        </a:solidFill>
                        <a:latin typeface="Chalkboard"/>
                        <a:cs typeface="Chalkboard"/>
                      </a:endParaRPr>
                    </a:p>
                  </a:txBody>
                  <a:tcPr/>
                </a:tc>
                <a:tc>
                  <a:txBody>
                    <a:bodyPr/>
                    <a:lstStyle/>
                    <a:p>
                      <a:pPr algn="ctr"/>
                      <a:r>
                        <a:rPr lang="en-US" dirty="0" smtClean="0">
                          <a:solidFill>
                            <a:schemeClr val="bg1"/>
                          </a:solidFill>
                          <a:latin typeface="Chalkboard"/>
                          <a:cs typeface="Chalkboard"/>
                        </a:rPr>
                        <a:t>9</a:t>
                      </a:r>
                      <a:endParaRPr lang="en-US" dirty="0">
                        <a:solidFill>
                          <a:schemeClr val="bg1"/>
                        </a:solidFill>
                        <a:latin typeface="Chalkboard"/>
                        <a:cs typeface="Chalkboard"/>
                      </a:endParaRPr>
                    </a:p>
                  </a:txBody>
                  <a:tcPr/>
                </a:tc>
              </a:tr>
            </a:tbl>
          </a:graphicData>
        </a:graphic>
      </p:graphicFrame>
    </p:spTree>
    <p:extLst>
      <p:ext uri="{BB962C8B-B14F-4D97-AF65-F5344CB8AC3E}">
        <p14:creationId xmlns:p14="http://schemas.microsoft.com/office/powerpoint/2010/main" val="3932886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2376264"/>
          </a:xfrm>
        </p:spPr>
        <p:txBody>
          <a:bodyPr/>
          <a:lstStyle/>
          <a:p>
            <a:r>
              <a:rPr lang="en-US" dirty="0" smtClean="0"/>
              <a:t>Internal Factor Analysis Summary (IFAS):</a:t>
            </a:r>
          </a:p>
          <a:p>
            <a:pPr marL="457200" lvl="1" indent="0">
              <a:buNone/>
            </a:pPr>
            <a:r>
              <a:rPr lang="en-US" dirty="0" smtClean="0"/>
              <a:t>S + W = 22 + (-16) = 6 (x)</a:t>
            </a:r>
          </a:p>
          <a:p>
            <a:pPr marL="457200" lvl="1" indent="0">
              <a:buNone/>
            </a:pPr>
            <a:endParaRPr lang="en-US" dirty="0" smtClean="0"/>
          </a:p>
          <a:p>
            <a:r>
              <a:rPr lang="en-US" dirty="0" err="1" smtClean="0"/>
              <a:t>Eksternal</a:t>
            </a:r>
            <a:r>
              <a:rPr lang="en-US" dirty="0" smtClean="0"/>
              <a:t> Factor </a:t>
            </a:r>
            <a:r>
              <a:rPr lang="en-US" dirty="0" err="1" smtClean="0"/>
              <a:t>Anaysis</a:t>
            </a:r>
            <a:r>
              <a:rPr lang="en-US" dirty="0" smtClean="0"/>
              <a:t> Summary (EFAS):</a:t>
            </a:r>
          </a:p>
          <a:p>
            <a:pPr marL="0" indent="0">
              <a:buNone/>
            </a:pPr>
            <a:r>
              <a:rPr lang="en-US" dirty="0" smtClean="0"/>
              <a:t>	O + T = 16 + (-9) = </a:t>
            </a:r>
            <a:r>
              <a:rPr lang="en-US" dirty="0"/>
              <a:t>7</a:t>
            </a:r>
            <a:r>
              <a:rPr lang="en-US" dirty="0" smtClean="0"/>
              <a:t> (y)</a:t>
            </a:r>
            <a:endParaRPr lang="en-US" dirty="0"/>
          </a:p>
        </p:txBody>
      </p:sp>
      <p:sp>
        <p:nvSpPr>
          <p:cNvPr id="4" name="Content Placeholder 2"/>
          <p:cNvSpPr txBox="1">
            <a:spLocks/>
          </p:cNvSpPr>
          <p:nvPr/>
        </p:nvSpPr>
        <p:spPr>
          <a:xfrm>
            <a:off x="323528" y="2924944"/>
            <a:ext cx="8640960" cy="2376264"/>
          </a:xfrm>
          <a:prstGeom prst="rect">
            <a:avLst/>
          </a:prstGeom>
        </p:spPr>
        <p:txBody>
          <a:bodyPr vert="horz" lIns="91440" tIns="45720" rIns="91440" bIns="45720" rtlCol="0" anchor="ctr">
            <a:normAutofit fontScale="92500" lnSpcReduction="2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r>
              <a:rPr lang="en-US" dirty="0" err="1" smtClean="0"/>
              <a:t>Berada</a:t>
            </a:r>
            <a:r>
              <a:rPr lang="en-US" dirty="0" smtClean="0"/>
              <a:t> </a:t>
            </a:r>
            <a:r>
              <a:rPr lang="en-US" dirty="0" err="1" smtClean="0"/>
              <a:t>pada</a:t>
            </a:r>
            <a:r>
              <a:rPr lang="en-US" dirty="0" smtClean="0"/>
              <a:t> </a:t>
            </a:r>
            <a:r>
              <a:rPr lang="en-US" dirty="0" err="1" smtClean="0"/>
              <a:t>Kuadran</a:t>
            </a:r>
            <a:r>
              <a:rPr lang="en-US" dirty="0" smtClean="0"/>
              <a:t> I (SO) </a:t>
            </a:r>
            <a:r>
              <a:rPr lang="en-US" dirty="0" smtClean="0">
                <a:sym typeface="Wingdings"/>
              </a:rPr>
              <a:t> </a:t>
            </a:r>
            <a:r>
              <a:rPr lang="en-US" dirty="0" err="1" smtClean="0">
                <a:sym typeface="Wingdings"/>
              </a:rPr>
              <a:t>strategi</a:t>
            </a:r>
            <a:r>
              <a:rPr lang="en-US" dirty="0" smtClean="0">
                <a:sym typeface="Wingdings"/>
              </a:rPr>
              <a:t> “</a:t>
            </a:r>
            <a:r>
              <a:rPr lang="en-US" dirty="0" err="1" smtClean="0">
                <a:sym typeface="Wingdings"/>
              </a:rPr>
              <a:t>agresif</a:t>
            </a:r>
            <a:r>
              <a:rPr lang="en-US" dirty="0" smtClean="0">
                <a:sym typeface="Wingdings"/>
              </a:rPr>
              <a:t>”</a:t>
            </a:r>
          </a:p>
          <a:p>
            <a:pPr marL="0" indent="0">
              <a:buNone/>
            </a:pPr>
            <a:r>
              <a:rPr lang="en-US" dirty="0">
                <a:sym typeface="Wingdings"/>
              </a:rPr>
              <a:t>	</a:t>
            </a:r>
            <a:r>
              <a:rPr lang="en-US" dirty="0" smtClean="0">
                <a:sym typeface="Wingdings"/>
              </a:rPr>
              <a:t>Di </a:t>
            </a:r>
            <a:r>
              <a:rPr lang="en-US" dirty="0" err="1" smtClean="0">
                <a:sym typeface="Wingdings"/>
              </a:rPr>
              <a:t>mana</a:t>
            </a:r>
            <a:r>
              <a:rPr lang="en-US" dirty="0" smtClean="0">
                <a:sym typeface="Wingdings"/>
              </a:rPr>
              <a:t> </a:t>
            </a:r>
            <a:r>
              <a:rPr lang="en-US" dirty="0" err="1">
                <a:sym typeface="Wingdings"/>
              </a:rPr>
              <a:t>D</a:t>
            </a:r>
            <a:r>
              <a:rPr lang="en-US" dirty="0" err="1" smtClean="0">
                <a:sym typeface="Wingdings"/>
              </a:rPr>
              <a:t>esa</a:t>
            </a:r>
            <a:r>
              <a:rPr lang="en-US" dirty="0" smtClean="0">
                <a:sym typeface="Wingdings"/>
              </a:rPr>
              <a:t> </a:t>
            </a:r>
            <a:r>
              <a:rPr lang="en-US" dirty="0" err="1">
                <a:sym typeface="Wingdings"/>
              </a:rPr>
              <a:t>L</a:t>
            </a:r>
            <a:r>
              <a:rPr lang="en-US" dirty="0" err="1" smtClean="0">
                <a:sym typeface="Wingdings"/>
              </a:rPr>
              <a:t>eces</a:t>
            </a:r>
            <a:r>
              <a:rPr lang="en-US" dirty="0" smtClean="0">
                <a:sym typeface="Wingdings"/>
              </a:rPr>
              <a:t> </a:t>
            </a:r>
            <a:r>
              <a:rPr lang="en-US" dirty="0" err="1" smtClean="0">
                <a:sym typeface="Wingdings"/>
              </a:rPr>
              <a:t>ini</a:t>
            </a:r>
            <a:r>
              <a:rPr lang="en-US" dirty="0" smtClean="0">
                <a:sym typeface="Wingdings"/>
              </a:rPr>
              <a:t> </a:t>
            </a:r>
            <a:r>
              <a:rPr lang="en-US" dirty="0" err="1" smtClean="0">
                <a:sym typeface="Wingdings"/>
              </a:rPr>
              <a:t>memiliki</a:t>
            </a:r>
            <a:r>
              <a:rPr lang="en-US" dirty="0" smtClean="0">
                <a:sym typeface="Wingdings"/>
              </a:rPr>
              <a:t> </a:t>
            </a:r>
            <a:r>
              <a:rPr lang="en-US" dirty="0" err="1" smtClean="0">
                <a:sym typeface="Wingdings"/>
              </a:rPr>
              <a:t>situasiyang</a:t>
            </a:r>
            <a:r>
              <a:rPr lang="en-US" dirty="0" smtClean="0">
                <a:sym typeface="Wingdings"/>
              </a:rPr>
              <a:t> </a:t>
            </a:r>
            <a:r>
              <a:rPr lang="en-US" dirty="0" err="1" smtClean="0">
                <a:sym typeface="Wingdings"/>
              </a:rPr>
              <a:t>menguntungka</a:t>
            </a:r>
            <a:r>
              <a:rPr lang="en-US" dirty="0" smtClean="0">
                <a:sym typeface="Wingdings"/>
              </a:rPr>
              <a:t>, </a:t>
            </a:r>
            <a:r>
              <a:rPr lang="en-US" dirty="0" err="1" smtClean="0">
                <a:sym typeface="Wingdings"/>
              </a:rPr>
              <a:t>masih</a:t>
            </a:r>
            <a:r>
              <a:rPr lang="en-US" dirty="0" smtClean="0">
                <a:sym typeface="Wingdings"/>
              </a:rPr>
              <a:t> </a:t>
            </a:r>
            <a:r>
              <a:rPr lang="en-US" dirty="0" err="1" smtClean="0">
                <a:sym typeface="Wingdings"/>
              </a:rPr>
              <a:t>memiliki</a:t>
            </a:r>
            <a:r>
              <a:rPr lang="en-US" dirty="0" smtClean="0">
                <a:sym typeface="Wingdings"/>
              </a:rPr>
              <a:t> </a:t>
            </a:r>
            <a:r>
              <a:rPr lang="en-US" dirty="0" err="1" smtClean="0">
                <a:sym typeface="Wingdings"/>
              </a:rPr>
              <a:t>peluang</a:t>
            </a:r>
            <a:r>
              <a:rPr lang="en-US" dirty="0" smtClean="0">
                <a:sym typeface="Wingdings"/>
              </a:rPr>
              <a:t> </a:t>
            </a:r>
            <a:r>
              <a:rPr lang="en-US" dirty="0" err="1" smtClean="0">
                <a:sym typeface="Wingdings"/>
              </a:rPr>
              <a:t>dan</a:t>
            </a:r>
            <a:r>
              <a:rPr lang="en-US" dirty="0" smtClean="0">
                <a:sym typeface="Wingdings"/>
              </a:rPr>
              <a:t> </a:t>
            </a:r>
            <a:r>
              <a:rPr lang="en-US" dirty="0" err="1" smtClean="0">
                <a:sym typeface="Wingdings"/>
              </a:rPr>
              <a:t>kekuatan</a:t>
            </a:r>
            <a:r>
              <a:rPr lang="en-US" dirty="0" smtClean="0">
                <a:sym typeface="Wingdings"/>
              </a:rPr>
              <a:t> </a:t>
            </a:r>
            <a:r>
              <a:rPr lang="en-US" dirty="0" err="1" smtClean="0">
                <a:sym typeface="Wingdings"/>
              </a:rPr>
              <a:t>sehingga</a:t>
            </a:r>
            <a:r>
              <a:rPr lang="en-US" dirty="0" smtClean="0">
                <a:sym typeface="Wingdings"/>
              </a:rPr>
              <a:t> </a:t>
            </a:r>
            <a:r>
              <a:rPr lang="en-US" dirty="0" err="1" smtClean="0">
                <a:sym typeface="Wingdings"/>
              </a:rPr>
              <a:t>dapat</a:t>
            </a:r>
            <a:r>
              <a:rPr lang="en-US" dirty="0" smtClean="0">
                <a:sym typeface="Wingdings"/>
              </a:rPr>
              <a:t> </a:t>
            </a:r>
            <a:r>
              <a:rPr lang="en-US" dirty="0" err="1" smtClean="0">
                <a:sym typeface="Wingdings"/>
              </a:rPr>
              <a:t>memanfaatkan</a:t>
            </a:r>
            <a:r>
              <a:rPr lang="en-US" dirty="0">
                <a:sym typeface="Wingdings"/>
              </a:rPr>
              <a:t> </a:t>
            </a:r>
            <a:r>
              <a:rPr lang="en-US" dirty="0" err="1" smtClean="0">
                <a:sym typeface="Wingdings"/>
              </a:rPr>
              <a:t>peluang</a:t>
            </a:r>
            <a:r>
              <a:rPr lang="en-US" dirty="0" smtClean="0">
                <a:sym typeface="Wingdings"/>
              </a:rPr>
              <a:t> yang </a:t>
            </a:r>
            <a:r>
              <a:rPr lang="en-US" dirty="0" err="1" smtClean="0">
                <a:sym typeface="Wingdings"/>
              </a:rPr>
              <a:t>ada</a:t>
            </a:r>
            <a:r>
              <a:rPr lang="en-US" dirty="0" smtClean="0">
                <a:sym typeface="Wingdings"/>
              </a:rPr>
              <a:t> </a:t>
            </a:r>
            <a:r>
              <a:rPr lang="en-US" dirty="0" err="1" smtClean="0">
                <a:sym typeface="Wingdings"/>
              </a:rPr>
              <a:t>untuk</a:t>
            </a:r>
            <a:r>
              <a:rPr lang="en-US" dirty="0" smtClean="0">
                <a:sym typeface="Wingdings"/>
              </a:rPr>
              <a:t> </a:t>
            </a:r>
            <a:r>
              <a:rPr lang="en-US" dirty="0" err="1" smtClean="0">
                <a:sym typeface="Wingdings"/>
              </a:rPr>
              <a:t>keberlangsungan</a:t>
            </a:r>
            <a:r>
              <a:rPr lang="en-US" dirty="0" smtClean="0">
                <a:sym typeface="Wingdings"/>
              </a:rPr>
              <a:t> </a:t>
            </a:r>
            <a:r>
              <a:rPr lang="en-US" dirty="0" err="1" smtClean="0">
                <a:sym typeface="Wingdings"/>
              </a:rPr>
              <a:t>hidup</a:t>
            </a:r>
            <a:r>
              <a:rPr lang="en-US" dirty="0" smtClean="0">
                <a:sym typeface="Wingdings"/>
              </a:rPr>
              <a:t>.</a:t>
            </a:r>
          </a:p>
          <a:p>
            <a:pPr marL="0" indent="0" algn="just">
              <a:buNone/>
            </a:pPr>
            <a:r>
              <a:rPr lang="en-US" dirty="0" err="1" smtClean="0">
                <a:sym typeface="Wingdings"/>
              </a:rPr>
              <a:t>Jadi,Desa</a:t>
            </a:r>
            <a:r>
              <a:rPr lang="en-US" dirty="0" smtClean="0">
                <a:sym typeface="Wingdings"/>
              </a:rPr>
              <a:t> </a:t>
            </a:r>
            <a:r>
              <a:rPr lang="en-US" dirty="0" err="1" smtClean="0">
                <a:sym typeface="Wingdings"/>
              </a:rPr>
              <a:t>Leces</a:t>
            </a:r>
            <a:r>
              <a:rPr lang="en-US" dirty="0" smtClean="0">
                <a:sym typeface="Wingdings"/>
              </a:rPr>
              <a:t> </a:t>
            </a:r>
            <a:r>
              <a:rPr lang="en-US" dirty="0" err="1" smtClean="0">
                <a:sym typeface="Wingdings"/>
              </a:rPr>
              <a:t>dengan</a:t>
            </a:r>
            <a:r>
              <a:rPr lang="en-US" dirty="0">
                <a:sym typeface="Wingdings"/>
              </a:rPr>
              <a:t> </a:t>
            </a:r>
            <a:r>
              <a:rPr lang="en-US" dirty="0" err="1" smtClean="0">
                <a:sym typeface="Wingdings"/>
              </a:rPr>
              <a:t>kondisi</a:t>
            </a:r>
            <a:r>
              <a:rPr lang="en-US" dirty="0" smtClean="0">
                <a:sym typeface="Wingdings"/>
              </a:rPr>
              <a:t> </a:t>
            </a:r>
            <a:r>
              <a:rPr lang="en-US" dirty="0" err="1" smtClean="0">
                <a:sym typeface="Wingdings"/>
              </a:rPr>
              <a:t>seperti</a:t>
            </a:r>
            <a:r>
              <a:rPr lang="en-US" dirty="0" smtClean="0">
                <a:sym typeface="Wingdings"/>
              </a:rPr>
              <a:t> </a:t>
            </a:r>
            <a:r>
              <a:rPr lang="en-US" dirty="0" err="1" smtClean="0">
                <a:sym typeface="Wingdings"/>
              </a:rPr>
              <a:t>ini</a:t>
            </a:r>
            <a:r>
              <a:rPr lang="en-US" dirty="0" smtClean="0">
                <a:sym typeface="Wingdings"/>
              </a:rPr>
              <a:t> </a:t>
            </a:r>
            <a:r>
              <a:rPr lang="en-US" dirty="0" err="1" smtClean="0">
                <a:sym typeface="Wingdings"/>
              </a:rPr>
              <a:t>baiknya</a:t>
            </a:r>
            <a:r>
              <a:rPr lang="en-US" dirty="0" smtClean="0">
                <a:sym typeface="Wingdings"/>
              </a:rPr>
              <a:t> </a:t>
            </a:r>
            <a:r>
              <a:rPr lang="en-US" dirty="0" err="1" smtClean="0">
                <a:sym typeface="Wingdings"/>
              </a:rPr>
              <a:t>memperhatikan</a:t>
            </a:r>
            <a:r>
              <a:rPr lang="en-US" dirty="0" smtClean="0">
                <a:sym typeface="Wingdings"/>
              </a:rPr>
              <a:t> </a:t>
            </a:r>
            <a:r>
              <a:rPr lang="en-US" dirty="0" err="1" smtClean="0">
                <a:sym typeface="Wingdings"/>
              </a:rPr>
              <a:t>pertumbuhan</a:t>
            </a:r>
            <a:r>
              <a:rPr lang="en-US" dirty="0" smtClean="0">
                <a:sym typeface="Wingdings"/>
              </a:rPr>
              <a:t> </a:t>
            </a:r>
            <a:r>
              <a:rPr lang="en-US" dirty="0" err="1" smtClean="0">
                <a:sym typeface="Wingdings"/>
              </a:rPr>
              <a:t>desa</a:t>
            </a:r>
            <a:r>
              <a:rPr lang="en-US" dirty="0" smtClean="0">
                <a:sym typeface="Wingdings"/>
              </a:rPr>
              <a:t> </a:t>
            </a:r>
            <a:r>
              <a:rPr lang="en-US" dirty="0" err="1" smtClean="0">
                <a:sym typeface="Wingdings"/>
              </a:rPr>
              <a:t>pada</a:t>
            </a:r>
            <a:r>
              <a:rPr lang="en-US" dirty="0" smtClean="0">
                <a:sym typeface="Wingdings"/>
              </a:rPr>
              <a:t> </a:t>
            </a:r>
            <a:r>
              <a:rPr lang="en-US" dirty="0" err="1" smtClean="0">
                <a:sym typeface="Wingdings"/>
              </a:rPr>
              <a:t>umumnya</a:t>
            </a:r>
            <a:r>
              <a:rPr lang="en-US" dirty="0" smtClean="0">
                <a:sym typeface="Wingdings"/>
              </a:rPr>
              <a:t>, </a:t>
            </a:r>
            <a:r>
              <a:rPr lang="en-US" dirty="0" err="1" smtClean="0">
                <a:sym typeface="Wingdings"/>
              </a:rPr>
              <a:t>dengan</a:t>
            </a:r>
            <a:r>
              <a:rPr lang="en-US" dirty="0" smtClean="0">
                <a:sym typeface="Wingdings"/>
              </a:rPr>
              <a:t> </a:t>
            </a:r>
            <a:r>
              <a:rPr lang="en-US" dirty="0" err="1" smtClean="0">
                <a:sym typeface="Wingdings"/>
              </a:rPr>
              <a:t>cara</a:t>
            </a:r>
            <a:r>
              <a:rPr lang="en-US" dirty="0" smtClean="0">
                <a:sym typeface="Wingdings"/>
              </a:rPr>
              <a:t> </a:t>
            </a:r>
            <a:r>
              <a:rPr lang="en-US" dirty="0" err="1" smtClean="0">
                <a:sym typeface="Wingdings"/>
              </a:rPr>
              <a:t>mempertahankan</a:t>
            </a:r>
            <a:r>
              <a:rPr lang="en-US" dirty="0" smtClean="0">
                <a:sym typeface="Wingdings"/>
              </a:rPr>
              <a:t> </a:t>
            </a:r>
            <a:r>
              <a:rPr lang="en-US" dirty="0" err="1" smtClean="0">
                <a:sym typeface="Wingdings"/>
              </a:rPr>
              <a:t>posisi</a:t>
            </a:r>
            <a:r>
              <a:rPr lang="en-US" dirty="0" smtClean="0">
                <a:sym typeface="Wingdings"/>
              </a:rPr>
              <a:t> </a:t>
            </a:r>
            <a:r>
              <a:rPr lang="en-US" dirty="0" err="1" smtClean="0">
                <a:sym typeface="Wingdings"/>
              </a:rPr>
              <a:t>situasi</a:t>
            </a:r>
            <a:r>
              <a:rPr lang="en-US" dirty="0" smtClean="0">
                <a:sym typeface="Wingdings"/>
              </a:rPr>
              <a:t> yang </a:t>
            </a:r>
            <a:r>
              <a:rPr lang="en-US" dirty="0" err="1" smtClean="0">
                <a:sym typeface="Wingdings"/>
              </a:rPr>
              <a:t>ada</a:t>
            </a:r>
            <a:r>
              <a:rPr lang="en-US" dirty="0" smtClean="0">
                <a:sym typeface="Wingdings"/>
              </a:rPr>
              <a:t> </a:t>
            </a:r>
            <a:r>
              <a:rPr lang="en-US" dirty="0" err="1" smtClean="0">
                <a:sym typeface="Wingdings"/>
              </a:rPr>
              <a:t>dan</a:t>
            </a:r>
            <a:r>
              <a:rPr lang="en-US" dirty="0" smtClean="0">
                <a:sym typeface="Wingdings"/>
              </a:rPr>
              <a:t> </a:t>
            </a:r>
            <a:r>
              <a:rPr lang="en-US" dirty="0" err="1" smtClean="0">
                <a:sym typeface="Wingdings"/>
              </a:rPr>
              <a:t>memperluas</a:t>
            </a:r>
            <a:r>
              <a:rPr lang="en-US" dirty="0" smtClean="0">
                <a:sym typeface="Wingdings"/>
              </a:rPr>
              <a:t> </a:t>
            </a:r>
            <a:r>
              <a:rPr lang="en-US" dirty="0" err="1" smtClean="0">
                <a:sym typeface="Wingdings"/>
              </a:rPr>
              <a:t>kegiatan-kegiatan</a:t>
            </a:r>
            <a:r>
              <a:rPr lang="en-US" dirty="0" smtClean="0">
                <a:sym typeface="Wingdings"/>
              </a:rPr>
              <a:t> yang </a:t>
            </a:r>
            <a:r>
              <a:rPr lang="en-US" dirty="0" err="1" smtClean="0">
                <a:sym typeface="Wingdings"/>
              </a:rPr>
              <a:t>sifatnya</a:t>
            </a:r>
            <a:r>
              <a:rPr lang="en-US" dirty="0" smtClean="0">
                <a:sym typeface="Wingdings"/>
              </a:rPr>
              <a:t> </a:t>
            </a:r>
            <a:r>
              <a:rPr lang="en-US" dirty="0" err="1" smtClean="0">
                <a:sym typeface="Wingdings"/>
              </a:rPr>
              <a:t>membangun</a:t>
            </a:r>
            <a:r>
              <a:rPr lang="en-US" dirty="0" smtClean="0">
                <a:sym typeface="Wingdings"/>
              </a:rPr>
              <a:t> </a:t>
            </a:r>
            <a:r>
              <a:rPr lang="en-US" dirty="0" err="1" smtClean="0">
                <a:sym typeface="Wingdings"/>
              </a:rPr>
              <a:t>atau</a:t>
            </a:r>
            <a:r>
              <a:rPr lang="en-US" dirty="0" smtClean="0">
                <a:sym typeface="Wingdings"/>
              </a:rPr>
              <a:t> </a:t>
            </a:r>
            <a:r>
              <a:rPr lang="en-US" dirty="0" err="1" smtClean="0">
                <a:sym typeface="Wingdings"/>
              </a:rPr>
              <a:t>meningkatkan</a:t>
            </a:r>
            <a:r>
              <a:rPr lang="en-US" dirty="0" smtClean="0">
                <a:sym typeface="Wingdings"/>
              </a:rPr>
              <a:t> </a:t>
            </a:r>
            <a:r>
              <a:rPr lang="en-US" dirty="0" err="1" smtClean="0">
                <a:sym typeface="Wingdings"/>
              </a:rPr>
              <a:t>produktifitas</a:t>
            </a:r>
            <a:r>
              <a:rPr lang="en-US" dirty="0" smtClean="0">
                <a:sym typeface="Wingdings"/>
              </a:rPr>
              <a:t> </a:t>
            </a:r>
            <a:r>
              <a:rPr lang="en-US" dirty="0" err="1" smtClean="0">
                <a:sym typeface="Wingdings"/>
              </a:rPr>
              <a:t>desa</a:t>
            </a:r>
            <a:r>
              <a:rPr lang="en-US" dirty="0" smtClean="0">
                <a:sym typeface="Wingdings"/>
              </a:rPr>
              <a:t>, </a:t>
            </a:r>
            <a:r>
              <a:rPr lang="en-US" dirty="0" err="1" smtClean="0">
                <a:sym typeface="Wingdings"/>
              </a:rPr>
              <a:t>baik</a:t>
            </a:r>
            <a:r>
              <a:rPr lang="en-US" dirty="0" smtClean="0">
                <a:sym typeface="Wingdings"/>
              </a:rPr>
              <a:t> </a:t>
            </a:r>
            <a:r>
              <a:rPr lang="en-US" dirty="0" err="1" smtClean="0">
                <a:sym typeface="Wingdings"/>
              </a:rPr>
              <a:t>untuk</a:t>
            </a:r>
            <a:r>
              <a:rPr lang="en-US" dirty="0" smtClean="0">
                <a:sym typeface="Wingdings"/>
              </a:rPr>
              <a:t> </a:t>
            </a:r>
            <a:r>
              <a:rPr lang="en-US" dirty="0" err="1" smtClean="0">
                <a:sym typeface="Wingdings"/>
              </a:rPr>
              <a:t>masyarakat</a:t>
            </a:r>
            <a:r>
              <a:rPr lang="en-US" dirty="0" smtClean="0">
                <a:sym typeface="Wingdings"/>
              </a:rPr>
              <a:t> </a:t>
            </a:r>
            <a:r>
              <a:rPr lang="en-US" dirty="0" err="1" smtClean="0">
                <a:sym typeface="Wingdings"/>
              </a:rPr>
              <a:t>maupun</a:t>
            </a:r>
            <a:r>
              <a:rPr lang="en-US" dirty="0" smtClean="0">
                <a:sym typeface="Wingdings"/>
              </a:rPr>
              <a:t> </a:t>
            </a:r>
            <a:r>
              <a:rPr lang="en-US" dirty="0" err="1" smtClean="0">
                <a:sym typeface="Wingdings"/>
              </a:rPr>
              <a:t>desa</a:t>
            </a:r>
            <a:r>
              <a:rPr lang="en-US" dirty="0" smtClean="0">
                <a:sym typeface="Wingdings"/>
              </a:rPr>
              <a:t> </a:t>
            </a:r>
            <a:r>
              <a:rPr lang="en-US" dirty="0" err="1" smtClean="0">
                <a:sym typeface="Wingdings"/>
              </a:rPr>
              <a:t>itu</a:t>
            </a:r>
            <a:r>
              <a:rPr lang="en-US" dirty="0" smtClean="0">
                <a:sym typeface="Wingdings"/>
              </a:rPr>
              <a:t> </a:t>
            </a:r>
            <a:r>
              <a:rPr lang="en-US" dirty="0" err="1" smtClean="0">
                <a:sym typeface="Wingdings"/>
              </a:rPr>
              <a:t>sendiri</a:t>
            </a:r>
            <a:r>
              <a:rPr lang="en-US" dirty="0" smtClean="0">
                <a:sym typeface="Wingdings"/>
              </a:rPr>
              <a:t>.  </a:t>
            </a:r>
          </a:p>
        </p:txBody>
      </p:sp>
      <p:sp>
        <p:nvSpPr>
          <p:cNvPr id="5" name="TextBox 4"/>
          <p:cNvSpPr txBox="1"/>
          <p:nvPr/>
        </p:nvSpPr>
        <p:spPr>
          <a:xfrm>
            <a:off x="-2475914" y="5224377"/>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195036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171400"/>
            <a:ext cx="7772400" cy="891530"/>
          </a:xfrm>
        </p:spPr>
        <p:txBody>
          <a:bodyPr/>
          <a:lstStyle/>
          <a:p>
            <a:pPr algn="ctr"/>
            <a:r>
              <a:rPr lang="id-ID" b="1" dirty="0" smtClean="0">
                <a:solidFill>
                  <a:schemeClr val="bg1"/>
                </a:solidFill>
                <a:effectLst>
                  <a:glow rad="101600">
                    <a:srgbClr val="FFFF00">
                      <a:alpha val="75000"/>
                    </a:srgbClr>
                  </a:glow>
                </a:effectLst>
                <a:latin typeface="Chalkboard"/>
                <a:cs typeface="Chalkboard"/>
              </a:rPr>
              <a:t>Stratifikasi Sosial</a:t>
            </a:r>
            <a:endParaRPr lang="id-ID" b="1" dirty="0">
              <a:solidFill>
                <a:schemeClr val="bg1"/>
              </a:solidFill>
              <a:effectLst>
                <a:glow rad="101600">
                  <a:srgbClr val="FFFF00">
                    <a:alpha val="75000"/>
                  </a:srgbClr>
                </a:glow>
              </a:effectLst>
              <a:latin typeface="Chalkboard"/>
              <a:cs typeface="Chalkboard"/>
            </a:endParaRPr>
          </a:p>
        </p:txBody>
      </p:sp>
      <p:sp>
        <p:nvSpPr>
          <p:cNvPr id="3" name="Subtitle 2"/>
          <p:cNvSpPr>
            <a:spLocks noGrp="1"/>
          </p:cNvSpPr>
          <p:nvPr>
            <p:ph type="subTitle" idx="1"/>
          </p:nvPr>
        </p:nvSpPr>
        <p:spPr>
          <a:xfrm>
            <a:off x="899592" y="1484784"/>
            <a:ext cx="7632848" cy="5184576"/>
          </a:xfrm>
        </p:spPr>
        <p:txBody>
          <a:bodyPr>
            <a:normAutofit/>
          </a:bodyPr>
          <a:lstStyle/>
          <a:p>
            <a:pPr algn="just"/>
            <a:r>
              <a:rPr lang="id-ID" dirty="0" smtClean="0">
                <a:solidFill>
                  <a:schemeClr val="tx1"/>
                </a:solidFill>
                <a:latin typeface="Chalkboard"/>
                <a:cs typeface="Chalkboard"/>
              </a:rPr>
              <a:t>	Menurut </a:t>
            </a:r>
            <a:r>
              <a:rPr lang="id-ID" dirty="0">
                <a:solidFill>
                  <a:schemeClr val="tx1"/>
                </a:solidFill>
                <a:latin typeface="Chalkboard"/>
                <a:cs typeface="Chalkboard"/>
              </a:rPr>
              <a:t>Pitirim Sorokin, stratifikasi sosial adalah perbedaan penduduk atau masyarakat ke dalam kelas-kelas secara bertingkat (hierarkies). Perwujudanya adalah adanya kelas-kelas tinggi dan kelas-kelas rendah. </a:t>
            </a:r>
            <a:endParaRPr lang="id-ID" dirty="0" smtClean="0">
              <a:solidFill>
                <a:schemeClr val="tx1"/>
              </a:solidFill>
              <a:latin typeface="Chalkboard"/>
              <a:cs typeface="Chalkboard"/>
            </a:endParaRPr>
          </a:p>
          <a:p>
            <a:pPr algn="just"/>
            <a:r>
              <a:rPr lang="id-ID" dirty="0">
                <a:solidFill>
                  <a:schemeClr val="tx1"/>
                </a:solidFill>
                <a:latin typeface="Chalkboard"/>
                <a:cs typeface="Chalkboard"/>
              </a:rPr>
              <a:t>	</a:t>
            </a:r>
            <a:r>
              <a:rPr lang="id-ID" dirty="0" smtClean="0">
                <a:solidFill>
                  <a:schemeClr val="tx1"/>
                </a:solidFill>
                <a:latin typeface="Chalkboard"/>
                <a:cs typeface="Chalkboard"/>
              </a:rPr>
              <a:t>Pendapat </a:t>
            </a:r>
            <a:r>
              <a:rPr lang="id-ID" dirty="0">
                <a:solidFill>
                  <a:schemeClr val="tx1"/>
                </a:solidFill>
                <a:latin typeface="Chalkboard"/>
                <a:cs typeface="Chalkboard"/>
              </a:rPr>
              <a:t>Max weber yang menyatakan stratifikasi sosial sebagai penggolongan orang-orang yang termasuk dalam suatu sistem sosial tertentu ke dalam lapisan-lapisan hirarkis menurut dimensi kekuasaan, privilese dan prestise</a:t>
            </a:r>
            <a:r>
              <a:rPr lang="id-ID" dirty="0" smtClean="0">
                <a:solidFill>
                  <a:schemeClr val="tx1"/>
                </a:solidFill>
                <a:latin typeface="Chalkboard"/>
                <a:cs typeface="Chalkboard"/>
              </a:rPr>
              <a:t>.</a:t>
            </a:r>
          </a:p>
          <a:p>
            <a:pPr algn="just"/>
            <a:r>
              <a:rPr lang="id-ID" dirty="0" smtClean="0">
                <a:solidFill>
                  <a:schemeClr val="tx1"/>
                </a:solidFill>
                <a:latin typeface="Chalkboard"/>
                <a:cs typeface="Chalkboard"/>
              </a:rPr>
              <a:t>	Dasar </a:t>
            </a:r>
            <a:r>
              <a:rPr lang="id-ID" dirty="0">
                <a:solidFill>
                  <a:schemeClr val="tx1"/>
                </a:solidFill>
                <a:latin typeface="Chalkboard"/>
                <a:cs typeface="Chalkboard"/>
              </a:rPr>
              <a:t>pembentuk stratifikasi sosial yaitu ukuran kekayaan, ukuran kewenangan, ukuran kehormatan, dan ukuran ilmu pengetahuan.</a:t>
            </a:r>
          </a:p>
          <a:p>
            <a:pPr algn="just"/>
            <a:endParaRPr lang="id-ID" dirty="0">
              <a:solidFill>
                <a:schemeClr val="tx1"/>
              </a:solidFill>
              <a:latin typeface="Chalkboard"/>
              <a:cs typeface="Chalkboard"/>
            </a:endParaRPr>
          </a:p>
          <a:p>
            <a:pPr algn="just"/>
            <a:endParaRPr lang="id-ID" dirty="0">
              <a:solidFill>
                <a:schemeClr val="tx1"/>
              </a:solidFill>
              <a:latin typeface="Chalkboard"/>
              <a:cs typeface="Chalkboard"/>
            </a:endParaRPr>
          </a:p>
        </p:txBody>
      </p:sp>
    </p:spTree>
    <p:extLst>
      <p:ext uri="{BB962C8B-B14F-4D97-AF65-F5344CB8AC3E}">
        <p14:creationId xmlns:p14="http://schemas.microsoft.com/office/powerpoint/2010/main" val="2436504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err="1" smtClean="0">
                <a:solidFill>
                  <a:srgbClr val="000000"/>
                </a:solidFill>
                <a:effectLst>
                  <a:glow rad="228600">
                    <a:schemeClr val="accent2">
                      <a:satMod val="175000"/>
                      <a:alpha val="40000"/>
                    </a:schemeClr>
                  </a:glow>
                </a:effectLst>
                <a:latin typeface="Chalkboard"/>
                <a:cs typeface="Chalkboard"/>
              </a:rPr>
              <a:t>Terima</a:t>
            </a:r>
            <a:r>
              <a:rPr lang="en-US" sz="4400" b="1" dirty="0" smtClean="0">
                <a:solidFill>
                  <a:srgbClr val="000000"/>
                </a:solidFill>
                <a:effectLst>
                  <a:glow rad="228600">
                    <a:schemeClr val="accent2">
                      <a:satMod val="175000"/>
                      <a:alpha val="40000"/>
                    </a:schemeClr>
                  </a:glow>
                </a:effectLst>
                <a:latin typeface="Chalkboard"/>
                <a:cs typeface="Chalkboard"/>
              </a:rPr>
              <a:t> </a:t>
            </a:r>
            <a:r>
              <a:rPr lang="en-US" sz="4400" b="1" dirty="0" err="1" smtClean="0">
                <a:solidFill>
                  <a:srgbClr val="000000"/>
                </a:solidFill>
                <a:effectLst>
                  <a:glow rad="228600">
                    <a:schemeClr val="accent2">
                      <a:satMod val="175000"/>
                      <a:alpha val="40000"/>
                    </a:schemeClr>
                  </a:glow>
                </a:effectLst>
                <a:latin typeface="Chalkboard"/>
                <a:cs typeface="Chalkboard"/>
              </a:rPr>
              <a:t>Kasih</a:t>
            </a:r>
            <a:r>
              <a:rPr lang="en-US" sz="4400" b="1" dirty="0" smtClean="0">
                <a:solidFill>
                  <a:srgbClr val="000000"/>
                </a:solidFill>
                <a:effectLst>
                  <a:glow rad="228600">
                    <a:schemeClr val="accent2">
                      <a:satMod val="175000"/>
                      <a:alpha val="40000"/>
                    </a:schemeClr>
                  </a:glow>
                </a:effectLst>
                <a:latin typeface="Chalkboard"/>
                <a:cs typeface="Chalkboard"/>
              </a:rPr>
              <a:t> </a:t>
            </a:r>
            <a:endParaRPr lang="en-US" sz="4400" b="1" dirty="0">
              <a:solidFill>
                <a:srgbClr val="000000"/>
              </a:solidFill>
              <a:effectLst>
                <a:glow rad="228600">
                  <a:schemeClr val="accent2">
                    <a:satMod val="175000"/>
                    <a:alpha val="40000"/>
                  </a:schemeClr>
                </a:glow>
              </a:effectLst>
              <a:latin typeface="Chalkboard"/>
              <a:cs typeface="Chalkboard"/>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1903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125113" cy="924475"/>
          </a:xfrm>
        </p:spPr>
        <p:txBody>
          <a:bodyPr/>
          <a:lstStyle/>
          <a:p>
            <a:pPr algn="ctr"/>
            <a:r>
              <a:rPr lang="id-ID" b="1" dirty="0" smtClean="0">
                <a:solidFill>
                  <a:srgbClr val="000000"/>
                </a:solidFill>
                <a:effectLst>
                  <a:glow rad="228600">
                    <a:schemeClr val="accent2">
                      <a:satMod val="175000"/>
                      <a:alpha val="40000"/>
                    </a:schemeClr>
                  </a:glow>
                </a:effectLst>
                <a:latin typeface="Chalkboard"/>
                <a:cs typeface="Chalkboard"/>
              </a:rPr>
              <a:t>Dasar Pembentuk Stratifikasi Sosial</a:t>
            </a:r>
            <a:endParaRPr lang="id-ID" b="1" dirty="0">
              <a:solidFill>
                <a:srgbClr val="000000"/>
              </a:solidFill>
              <a:effectLst>
                <a:glow rad="228600">
                  <a:schemeClr val="accent2">
                    <a:satMod val="175000"/>
                    <a:alpha val="40000"/>
                  </a:schemeClr>
                </a:glow>
              </a:effectLst>
              <a:latin typeface="Chalkboard"/>
              <a:cs typeface="Chalkboard"/>
            </a:endParaRPr>
          </a:p>
        </p:txBody>
      </p:sp>
      <p:grpSp>
        <p:nvGrpSpPr>
          <p:cNvPr id="15" name="Group 2"/>
          <p:cNvGrpSpPr>
            <a:grpSpLocks noGrp="1"/>
          </p:cNvGrpSpPr>
          <p:nvPr/>
        </p:nvGrpSpPr>
        <p:grpSpPr bwMode="auto">
          <a:xfrm>
            <a:off x="457200" y="1628279"/>
            <a:ext cx="8229600" cy="4497884"/>
            <a:chOff x="1373" y="1322"/>
            <a:chExt cx="9317" cy="2563"/>
          </a:xfrm>
        </p:grpSpPr>
        <p:sp>
          <p:nvSpPr>
            <p:cNvPr id="16" name="Rectangle 3"/>
            <p:cNvSpPr>
              <a:spLocks noChangeArrowheads="1"/>
            </p:cNvSpPr>
            <p:nvPr/>
          </p:nvSpPr>
          <p:spPr bwMode="auto">
            <a:xfrm>
              <a:off x="4238" y="1322"/>
              <a:ext cx="2612" cy="533"/>
            </a:xfrm>
            <a:prstGeom prst="rect">
              <a:avLst/>
            </a:prstGeom>
            <a:solidFill>
              <a:srgbClr val="FFFFFF"/>
            </a:solidFill>
            <a:ln w="9525">
              <a:solidFill>
                <a:srgbClr val="000000"/>
              </a:solidFill>
              <a:miter lim="800000"/>
              <a:headEnd/>
              <a:tailEnd/>
            </a:ln>
            <a:effectLst>
              <a:glow rad="101600">
                <a:srgbClr val="FFFF00">
                  <a:alpha val="75000"/>
                </a:srgb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800" b="0" i="0" u="none" strike="noStrike" cap="none" normalizeH="0" baseline="0" dirty="0" smtClean="0">
                  <a:ln>
                    <a:noFill/>
                  </a:ln>
                  <a:solidFill>
                    <a:srgbClr val="FF0000"/>
                  </a:solidFill>
                  <a:effectLst/>
                  <a:latin typeface="Calibri" pitchFamily="34" charset="0"/>
                  <a:cs typeface="Arial" pitchFamily="34" charset="0"/>
                </a:rPr>
                <a:t>STRATIFIKASI SOSIAL</a:t>
              </a:r>
              <a:endParaRPr kumimoji="0" lang="id-ID" sz="2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17" name="AutoShape 4"/>
            <p:cNvCxnSpPr>
              <a:cxnSpLocks noChangeShapeType="1"/>
            </p:cNvCxnSpPr>
            <p:nvPr/>
          </p:nvCxnSpPr>
          <p:spPr bwMode="auto">
            <a:xfrm>
              <a:off x="5594" y="1875"/>
              <a:ext cx="0" cy="771"/>
            </a:xfrm>
            <a:prstGeom prst="straightConnector1">
              <a:avLst/>
            </a:prstGeom>
            <a:noFill/>
            <a:ln w="9525">
              <a:solidFill>
                <a:srgbClr val="000000"/>
              </a:solidFill>
              <a:round/>
              <a:headEnd/>
              <a:tailEnd/>
            </a:ln>
            <a:effectLst>
              <a:glow rad="101600">
                <a:srgbClr val="FFFF00">
                  <a:alpha val="75000"/>
                </a:srgbClr>
              </a:glow>
            </a:effectLst>
          </p:spPr>
        </p:cxnSp>
        <p:cxnSp>
          <p:nvCxnSpPr>
            <p:cNvPr id="18" name="AutoShape 5"/>
            <p:cNvCxnSpPr>
              <a:cxnSpLocks noChangeShapeType="1"/>
            </p:cNvCxnSpPr>
            <p:nvPr/>
          </p:nvCxnSpPr>
          <p:spPr bwMode="auto">
            <a:xfrm>
              <a:off x="2266" y="2678"/>
              <a:ext cx="7116" cy="0"/>
            </a:xfrm>
            <a:prstGeom prst="straightConnector1">
              <a:avLst/>
            </a:prstGeom>
            <a:noFill/>
            <a:ln w="9525">
              <a:solidFill>
                <a:srgbClr val="000000"/>
              </a:solidFill>
              <a:round/>
              <a:headEnd/>
              <a:tailEnd/>
            </a:ln>
            <a:effectLst>
              <a:glow rad="101600">
                <a:srgbClr val="FFFF00">
                  <a:alpha val="75000"/>
                </a:srgbClr>
              </a:glow>
            </a:effectLst>
          </p:spPr>
        </p:cxnSp>
        <p:cxnSp>
          <p:nvCxnSpPr>
            <p:cNvPr id="19" name="AutoShape 6"/>
            <p:cNvCxnSpPr>
              <a:cxnSpLocks noChangeShapeType="1"/>
            </p:cNvCxnSpPr>
            <p:nvPr/>
          </p:nvCxnSpPr>
          <p:spPr bwMode="auto">
            <a:xfrm>
              <a:off x="2266" y="2678"/>
              <a:ext cx="0" cy="587"/>
            </a:xfrm>
            <a:prstGeom prst="straightConnector1">
              <a:avLst/>
            </a:prstGeom>
            <a:noFill/>
            <a:ln w="9525">
              <a:solidFill>
                <a:srgbClr val="000000"/>
              </a:solidFill>
              <a:round/>
              <a:headEnd/>
              <a:tailEnd/>
            </a:ln>
            <a:effectLst>
              <a:glow rad="101600">
                <a:srgbClr val="FFFF00">
                  <a:alpha val="75000"/>
                </a:srgbClr>
              </a:glow>
            </a:effectLst>
          </p:spPr>
        </p:cxnSp>
        <p:cxnSp>
          <p:nvCxnSpPr>
            <p:cNvPr id="20" name="AutoShape 7"/>
            <p:cNvCxnSpPr>
              <a:cxnSpLocks noChangeShapeType="1"/>
            </p:cNvCxnSpPr>
            <p:nvPr/>
          </p:nvCxnSpPr>
          <p:spPr bwMode="auto">
            <a:xfrm>
              <a:off x="4554" y="2678"/>
              <a:ext cx="0" cy="587"/>
            </a:xfrm>
            <a:prstGeom prst="straightConnector1">
              <a:avLst/>
            </a:prstGeom>
            <a:noFill/>
            <a:ln w="9525">
              <a:solidFill>
                <a:srgbClr val="000000"/>
              </a:solidFill>
              <a:round/>
              <a:headEnd/>
              <a:tailEnd/>
            </a:ln>
            <a:effectLst>
              <a:glow rad="101600">
                <a:srgbClr val="FFFF00">
                  <a:alpha val="75000"/>
                </a:srgbClr>
              </a:glow>
            </a:effectLst>
          </p:spPr>
        </p:cxnSp>
        <p:cxnSp>
          <p:nvCxnSpPr>
            <p:cNvPr id="21" name="AutoShape 8"/>
            <p:cNvCxnSpPr>
              <a:cxnSpLocks noChangeShapeType="1"/>
            </p:cNvCxnSpPr>
            <p:nvPr/>
          </p:nvCxnSpPr>
          <p:spPr bwMode="auto">
            <a:xfrm>
              <a:off x="6815" y="2678"/>
              <a:ext cx="0" cy="587"/>
            </a:xfrm>
            <a:prstGeom prst="straightConnector1">
              <a:avLst/>
            </a:prstGeom>
            <a:noFill/>
            <a:ln w="9525">
              <a:solidFill>
                <a:srgbClr val="000000"/>
              </a:solidFill>
              <a:round/>
              <a:headEnd/>
              <a:tailEnd/>
            </a:ln>
            <a:effectLst>
              <a:glow rad="101600">
                <a:srgbClr val="FFFF00">
                  <a:alpha val="75000"/>
                </a:srgbClr>
              </a:glow>
            </a:effectLst>
          </p:spPr>
        </p:cxnSp>
        <p:cxnSp>
          <p:nvCxnSpPr>
            <p:cNvPr id="22" name="AutoShape 9"/>
            <p:cNvCxnSpPr>
              <a:cxnSpLocks noChangeShapeType="1"/>
            </p:cNvCxnSpPr>
            <p:nvPr/>
          </p:nvCxnSpPr>
          <p:spPr bwMode="auto">
            <a:xfrm>
              <a:off x="9382" y="2678"/>
              <a:ext cx="0" cy="587"/>
            </a:xfrm>
            <a:prstGeom prst="straightConnector1">
              <a:avLst/>
            </a:prstGeom>
            <a:noFill/>
            <a:ln w="9525">
              <a:solidFill>
                <a:srgbClr val="000000"/>
              </a:solidFill>
              <a:round/>
              <a:headEnd/>
              <a:tailEnd/>
            </a:ln>
            <a:effectLst>
              <a:glow rad="101600">
                <a:srgbClr val="FFFF00">
                  <a:alpha val="75000"/>
                </a:srgbClr>
              </a:glow>
            </a:effectLst>
          </p:spPr>
        </p:cxnSp>
        <p:sp>
          <p:nvSpPr>
            <p:cNvPr id="23" name="Rectangle 10"/>
            <p:cNvSpPr>
              <a:spLocks noChangeArrowheads="1"/>
            </p:cNvSpPr>
            <p:nvPr/>
          </p:nvSpPr>
          <p:spPr bwMode="auto">
            <a:xfrm>
              <a:off x="1373" y="3265"/>
              <a:ext cx="2050" cy="437"/>
            </a:xfrm>
            <a:prstGeom prst="rect">
              <a:avLst/>
            </a:prstGeom>
            <a:solidFill>
              <a:srgbClr val="FFFFFF"/>
            </a:solidFill>
            <a:ln w="9525">
              <a:solidFill>
                <a:srgbClr val="000000"/>
              </a:solidFill>
              <a:miter lim="800000"/>
              <a:headEnd/>
              <a:tailEnd/>
            </a:ln>
            <a:effectLst>
              <a:glow rad="101600">
                <a:srgbClr val="FFFF00">
                  <a:alpha val="75000"/>
                </a:srgb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rgbClr val="FF0000"/>
                  </a:solidFill>
                  <a:effectLst/>
                  <a:latin typeface="Calibri" pitchFamily="34" charset="0"/>
                  <a:cs typeface="Arial" pitchFamily="34" charset="0"/>
                </a:rPr>
                <a:t>KEKAYAAN</a:t>
              </a:r>
              <a:endParaRPr kumimoji="0" lang="id-ID"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4" name="Rectangle 11"/>
            <p:cNvSpPr>
              <a:spLocks noChangeArrowheads="1"/>
            </p:cNvSpPr>
            <p:nvPr/>
          </p:nvSpPr>
          <p:spPr bwMode="auto">
            <a:xfrm>
              <a:off x="3586" y="3265"/>
              <a:ext cx="2120" cy="396"/>
            </a:xfrm>
            <a:prstGeom prst="rect">
              <a:avLst/>
            </a:prstGeom>
            <a:solidFill>
              <a:srgbClr val="FFFFFF"/>
            </a:solidFill>
            <a:ln w="9525">
              <a:solidFill>
                <a:srgbClr val="000000"/>
              </a:solidFill>
              <a:miter lim="800000"/>
              <a:headEnd/>
              <a:tailEnd/>
            </a:ln>
            <a:effectLst>
              <a:glow rad="101600">
                <a:srgbClr val="FFFF00">
                  <a:alpha val="75000"/>
                </a:srgb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rgbClr val="FF0000"/>
                  </a:solidFill>
                  <a:effectLst/>
                  <a:latin typeface="Calibri" pitchFamily="34" charset="0"/>
                  <a:cs typeface="Arial" pitchFamily="34" charset="0"/>
                </a:rPr>
                <a:t>KEKUASAAN</a:t>
              </a:r>
              <a:endParaRPr kumimoji="0" lang="id-ID"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5" name="Rectangle 12"/>
            <p:cNvSpPr>
              <a:spLocks noChangeArrowheads="1"/>
            </p:cNvSpPr>
            <p:nvPr/>
          </p:nvSpPr>
          <p:spPr bwMode="auto">
            <a:xfrm>
              <a:off x="5868" y="3265"/>
              <a:ext cx="2283" cy="396"/>
            </a:xfrm>
            <a:prstGeom prst="rect">
              <a:avLst/>
            </a:prstGeom>
            <a:solidFill>
              <a:srgbClr val="FFFFFF"/>
            </a:solidFill>
            <a:ln w="9525">
              <a:solidFill>
                <a:srgbClr val="000000"/>
              </a:solidFill>
              <a:miter lim="800000"/>
              <a:headEnd/>
              <a:tailEnd/>
            </a:ln>
            <a:effectLst>
              <a:glow rad="101600">
                <a:srgbClr val="FFFF00">
                  <a:alpha val="75000"/>
                </a:srgb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rgbClr val="FF0000"/>
                  </a:solidFill>
                  <a:effectLst/>
                  <a:latin typeface="Calibri" pitchFamily="34" charset="0"/>
                  <a:cs typeface="Arial" pitchFamily="34" charset="0"/>
                </a:rPr>
                <a:t>KEHORMATAN</a:t>
              </a:r>
              <a:endParaRPr kumimoji="0" lang="id-ID"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6" name="Rectangle 13"/>
            <p:cNvSpPr>
              <a:spLocks noChangeArrowheads="1"/>
            </p:cNvSpPr>
            <p:nvPr/>
          </p:nvSpPr>
          <p:spPr bwMode="auto">
            <a:xfrm>
              <a:off x="8314" y="3265"/>
              <a:ext cx="2376" cy="620"/>
            </a:xfrm>
            <a:prstGeom prst="rect">
              <a:avLst/>
            </a:prstGeom>
            <a:solidFill>
              <a:srgbClr val="FFFFFF"/>
            </a:solidFill>
            <a:ln w="9525">
              <a:solidFill>
                <a:srgbClr val="000000"/>
              </a:solidFill>
              <a:miter lim="800000"/>
              <a:headEnd/>
              <a:tailEnd/>
            </a:ln>
            <a:effectLst>
              <a:glow rad="101600">
                <a:srgbClr val="FFFF00">
                  <a:alpha val="75000"/>
                </a:srgb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2400" b="0" i="0" u="none" strike="noStrike" cap="none" normalizeH="0" baseline="0" dirty="0" smtClean="0">
                  <a:ln>
                    <a:noFill/>
                  </a:ln>
                  <a:solidFill>
                    <a:schemeClr val="tx1"/>
                  </a:solidFill>
                  <a:effectLst/>
                  <a:latin typeface="Calibri" pitchFamily="34" charset="0"/>
                  <a:cs typeface="Arial" pitchFamily="34" charset="0"/>
                </a:rPr>
                <a:t>ILMU </a:t>
              </a:r>
              <a:r>
                <a:rPr kumimoji="0" lang="id-ID" sz="2400" b="0" i="0" u="none" strike="noStrike" cap="none" normalizeH="0" baseline="0" dirty="0" smtClean="0">
                  <a:ln>
                    <a:noFill/>
                  </a:ln>
                  <a:solidFill>
                    <a:srgbClr val="FF0000"/>
                  </a:solidFill>
                  <a:effectLst/>
                  <a:latin typeface="Calibri" pitchFamily="34" charset="0"/>
                  <a:cs typeface="Arial" pitchFamily="34" charset="0"/>
                </a:rPr>
                <a:t>PENGETAHUAN</a:t>
              </a:r>
              <a:endParaRPr kumimoji="0" lang="id-ID" sz="24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27" name="Title 1"/>
          <p:cNvSpPr txBox="1">
            <a:spLocks/>
          </p:cNvSpPr>
          <p:nvPr/>
        </p:nvSpPr>
        <p:spPr>
          <a:xfrm>
            <a:off x="683568" y="596647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1839307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125113" cy="924475"/>
          </a:xfrm>
        </p:spPr>
        <p:txBody>
          <a:bodyPr>
            <a:noAutofit/>
          </a:bodyPr>
          <a:lstStyle/>
          <a:p>
            <a:pPr lvl="1" algn="ctr" rtl="0">
              <a:spcBef>
                <a:spcPct val="0"/>
              </a:spcBef>
            </a:pPr>
            <a:r>
              <a:rPr lang="id-ID" sz="3200" b="1" dirty="0" smtClean="0">
                <a:solidFill>
                  <a:srgbClr val="000000"/>
                </a:solidFill>
                <a:effectLst>
                  <a:glow rad="228600">
                    <a:srgbClr val="FFFF00">
                      <a:alpha val="40000"/>
                    </a:srgbClr>
                  </a:glow>
                </a:effectLst>
                <a:latin typeface="Chalkboard"/>
                <a:cs typeface="Chalkboard"/>
              </a:rPr>
              <a:t>Stratifikasi Sosial Masyarakat  Desa Leces</a:t>
            </a:r>
            <a:r>
              <a:rPr lang="id-ID" sz="3600" b="1" dirty="0" smtClean="0">
                <a:solidFill>
                  <a:srgbClr val="000000"/>
                </a:solidFill>
                <a:effectLst>
                  <a:glow rad="228600">
                    <a:srgbClr val="FFFF00">
                      <a:alpha val="40000"/>
                    </a:srgbClr>
                  </a:glow>
                </a:effectLst>
                <a:latin typeface="Chalkboard"/>
                <a:cs typeface="Chalkboard"/>
              </a:rPr>
              <a:t/>
            </a:r>
            <a:br>
              <a:rPr lang="id-ID" sz="3600" b="1" dirty="0" smtClean="0">
                <a:solidFill>
                  <a:srgbClr val="000000"/>
                </a:solidFill>
                <a:effectLst>
                  <a:glow rad="228600">
                    <a:srgbClr val="FFFF00">
                      <a:alpha val="40000"/>
                    </a:srgbClr>
                  </a:glow>
                </a:effectLst>
                <a:latin typeface="Chalkboard"/>
                <a:cs typeface="Chalkboard"/>
              </a:rPr>
            </a:br>
            <a:endParaRPr lang="id-ID" sz="3600" b="1" dirty="0">
              <a:solidFill>
                <a:srgbClr val="000000"/>
              </a:solidFill>
              <a:effectLst>
                <a:glow rad="228600">
                  <a:srgbClr val="FFFF00">
                    <a:alpha val="40000"/>
                  </a:srgbClr>
                </a:glow>
              </a:effectLst>
              <a:latin typeface="Chalkboard"/>
              <a:cs typeface="Chalkboard"/>
            </a:endParaRPr>
          </a:p>
        </p:txBody>
      </p:sp>
      <p:sp>
        <p:nvSpPr>
          <p:cNvPr id="3" name="Content Placeholder 2"/>
          <p:cNvSpPr>
            <a:spLocks noGrp="1"/>
          </p:cNvSpPr>
          <p:nvPr>
            <p:ph idx="1"/>
          </p:nvPr>
        </p:nvSpPr>
        <p:spPr>
          <a:xfrm>
            <a:off x="457200" y="1052736"/>
            <a:ext cx="8229600" cy="5073427"/>
          </a:xfrm>
        </p:spPr>
        <p:txBody>
          <a:bodyPr>
            <a:normAutofit/>
          </a:bodyPr>
          <a:lstStyle/>
          <a:p>
            <a:pPr>
              <a:lnSpc>
                <a:spcPct val="150000"/>
              </a:lnSpc>
            </a:pPr>
            <a:r>
              <a:rPr lang="id-ID" dirty="0">
                <a:latin typeface="Chalkboard"/>
                <a:cs typeface="Chalkboard"/>
              </a:rPr>
              <a:t>Mata pencaharian masyarakat desa Leces adalah Petani sebanyak 1.247 jiwa, buruh tani sebanyak 927 jiwa, buruh industri 198 jiwa, pedagang 136 jiwa, PNS 96 jiwa, dan TNI 23 jiwa.  Tenaga medis yang ada di desa Leces diantaranya adalah 1 bidan desa, 3 perawat, dan 1 dukun bayi</a:t>
            </a:r>
            <a:r>
              <a:rPr lang="id-ID" dirty="0" smtClean="0">
                <a:latin typeface="Chalkboard"/>
                <a:cs typeface="Chalkboard"/>
              </a:rPr>
              <a:t>.</a:t>
            </a:r>
          </a:p>
          <a:p>
            <a:pPr>
              <a:lnSpc>
                <a:spcPct val="150000"/>
              </a:lnSpc>
            </a:pPr>
            <a:endParaRPr lang="id-ID" dirty="0" smtClean="0">
              <a:latin typeface="Chalkboard"/>
              <a:cs typeface="Chalkboard"/>
            </a:endParaRPr>
          </a:p>
          <a:p>
            <a:pPr>
              <a:lnSpc>
                <a:spcPct val="150000"/>
              </a:lnSpc>
            </a:pPr>
            <a:r>
              <a:rPr lang="id-ID" dirty="0" smtClean="0">
                <a:latin typeface="Chalkboard"/>
                <a:cs typeface="Chalkboard"/>
              </a:rPr>
              <a:t>Stratifikasi sosial berdasarkan kekuasaan di Desa Leces ditinjau dari beberapa dusun dibagi menjadi tiga lapisan yaitu lapisan atas, lapisan tengah, dan lapisan bawah.</a:t>
            </a:r>
          </a:p>
        </p:txBody>
      </p:sp>
      <p:sp>
        <p:nvSpPr>
          <p:cNvPr id="4" name="Title 1"/>
          <p:cNvSpPr txBox="1">
            <a:spLocks/>
          </p:cNvSpPr>
          <p:nvPr/>
        </p:nvSpPr>
        <p:spPr>
          <a:xfrm>
            <a:off x="683568" y="596647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734983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26170"/>
          </a:xfrm>
        </p:spPr>
        <p:txBody>
          <a:bodyPr>
            <a:noAutofit/>
          </a:bodyPr>
          <a:lstStyle/>
          <a:p>
            <a:pPr algn="ctr"/>
            <a:r>
              <a:rPr lang="id-ID" sz="2400" b="1" dirty="0" smtClean="0">
                <a:solidFill>
                  <a:srgbClr val="000000"/>
                </a:solidFill>
                <a:effectLst>
                  <a:glow rad="101600">
                    <a:srgbClr val="FFFF00">
                      <a:alpha val="75000"/>
                    </a:srgbClr>
                  </a:glow>
                </a:effectLst>
                <a:latin typeface="Chalkboard"/>
                <a:cs typeface="Chalkboard"/>
              </a:rPr>
              <a:t>Lapisan Atas Merupakan Anggota Masyarakat Yang Mempunyai Kemampuan Untuk Mempengaruhi Masyarakat Di Desa Leces</a:t>
            </a:r>
            <a:endParaRPr lang="id-ID" sz="2400" b="1" dirty="0">
              <a:solidFill>
                <a:srgbClr val="000000"/>
              </a:solidFill>
              <a:effectLst>
                <a:glow rad="101600">
                  <a:srgbClr val="FFFF00">
                    <a:alpha val="75000"/>
                  </a:srgbClr>
                </a:glow>
              </a:effectLst>
              <a:latin typeface="Chalkboard"/>
              <a:cs typeface="Chalkboard"/>
            </a:endParaRPr>
          </a:p>
        </p:txBody>
      </p:sp>
      <p:sp>
        <p:nvSpPr>
          <p:cNvPr id="3" name="Content Placeholder 2"/>
          <p:cNvSpPr>
            <a:spLocks noGrp="1"/>
          </p:cNvSpPr>
          <p:nvPr>
            <p:ph idx="1"/>
          </p:nvPr>
        </p:nvSpPr>
        <p:spPr>
          <a:xfrm>
            <a:off x="457200" y="1844824"/>
            <a:ext cx="8229600" cy="4608512"/>
          </a:xfrm>
        </p:spPr>
        <p:txBody>
          <a:bodyPr>
            <a:normAutofit/>
          </a:bodyPr>
          <a:lstStyle/>
          <a:p>
            <a:pPr marL="514350" indent="-514350">
              <a:buAutoNum type="arabicPeriod"/>
            </a:pPr>
            <a:r>
              <a:rPr lang="id-ID" sz="2000" dirty="0" smtClean="0">
                <a:latin typeface="Chalkboard"/>
                <a:cs typeface="Chalkboard"/>
              </a:rPr>
              <a:t>Di </a:t>
            </a:r>
            <a:r>
              <a:rPr lang="id-ID" sz="2000" dirty="0">
                <a:latin typeface="Chalkboard"/>
                <a:cs typeface="Chalkboard"/>
              </a:rPr>
              <a:t>Dusun Gulgulan </a:t>
            </a:r>
            <a:r>
              <a:rPr lang="id-ID" sz="2000" dirty="0" smtClean="0">
                <a:latin typeface="Chalkboard"/>
                <a:cs typeface="Chalkboard"/>
              </a:rPr>
              <a:t>: KH</a:t>
            </a:r>
            <a:r>
              <a:rPr lang="id-ID" sz="2000" dirty="0">
                <a:latin typeface="Chalkboard"/>
                <a:cs typeface="Chalkboard"/>
              </a:rPr>
              <a:t>. Ghozali F. dan KH. Zainal </a:t>
            </a:r>
            <a:r>
              <a:rPr lang="id-ID" sz="2000" dirty="0" smtClean="0">
                <a:latin typeface="Chalkboard"/>
                <a:cs typeface="Chalkboard"/>
              </a:rPr>
              <a:t>Alim sebagai tokoh agama</a:t>
            </a:r>
          </a:p>
          <a:p>
            <a:pPr marL="514350" indent="-514350">
              <a:buAutoNum type="arabicPeriod"/>
            </a:pPr>
            <a:endParaRPr lang="id-ID" sz="2000" dirty="0" smtClean="0">
              <a:latin typeface="Chalkboard"/>
              <a:cs typeface="Chalkboard"/>
            </a:endParaRPr>
          </a:p>
          <a:p>
            <a:pPr marL="514350" indent="-514350">
              <a:buAutoNum type="arabicPeriod"/>
            </a:pPr>
            <a:r>
              <a:rPr lang="id-ID" sz="2000" dirty="0">
                <a:latin typeface="Chalkboard"/>
                <a:cs typeface="Chalkboard"/>
              </a:rPr>
              <a:t>Di Dusun Bukbulu </a:t>
            </a:r>
            <a:r>
              <a:rPr lang="id-ID" sz="2000" dirty="0" smtClean="0">
                <a:latin typeface="Chalkboard"/>
                <a:cs typeface="Chalkboard"/>
              </a:rPr>
              <a:t>: Bpk</a:t>
            </a:r>
            <a:r>
              <a:rPr lang="id-ID" sz="2000" dirty="0">
                <a:latin typeface="Chalkboard"/>
                <a:cs typeface="Chalkboard"/>
              </a:rPr>
              <a:t>. Awadi (ketua RT), Bpk. Ahmad ( ketua LKMD / LKD) dan Bpk. Burdi (ketua BPD</a:t>
            </a:r>
            <a:r>
              <a:rPr lang="id-ID" sz="2000" dirty="0" smtClean="0">
                <a:latin typeface="Chalkboard"/>
                <a:cs typeface="Chalkboard"/>
              </a:rPr>
              <a:t>) merupakan perangkat desa.</a:t>
            </a:r>
          </a:p>
          <a:p>
            <a:pPr marL="514350" indent="-514350">
              <a:buAutoNum type="arabicPeriod"/>
            </a:pPr>
            <a:endParaRPr lang="id-ID" sz="2000" dirty="0" smtClean="0">
              <a:latin typeface="Chalkboard"/>
              <a:cs typeface="Chalkboard"/>
            </a:endParaRPr>
          </a:p>
          <a:p>
            <a:pPr marL="514350" indent="-514350">
              <a:buAutoNum type="arabicPeriod"/>
            </a:pPr>
            <a:r>
              <a:rPr lang="id-ID" sz="2000" dirty="0">
                <a:latin typeface="Chalkboard"/>
                <a:cs typeface="Chalkboard"/>
              </a:rPr>
              <a:t>Di Dusun Krajan </a:t>
            </a:r>
            <a:r>
              <a:rPr lang="id-ID" sz="2000" dirty="0" smtClean="0">
                <a:latin typeface="Chalkboard"/>
                <a:cs typeface="Chalkboard"/>
              </a:rPr>
              <a:t>: </a:t>
            </a:r>
            <a:r>
              <a:rPr lang="id-ID" sz="2000" dirty="0">
                <a:latin typeface="Chalkboard"/>
                <a:cs typeface="Chalkboard"/>
              </a:rPr>
              <a:t>RT 2 (Bapak Kyai Mahfud), RT 10 (Bapak Kyai Misnadi), RT 11 (Bapak Kyai Sasmito) dan RT 13 (Bapak Kyai Marie</a:t>
            </a:r>
            <a:r>
              <a:rPr lang="id-ID" sz="2000" dirty="0" smtClean="0">
                <a:latin typeface="Chalkboard"/>
                <a:cs typeface="Chalkboard"/>
              </a:rPr>
              <a:t>) sebagai ketua RT dan sebagian Kyai.</a:t>
            </a:r>
          </a:p>
        </p:txBody>
      </p:sp>
      <p:sp>
        <p:nvSpPr>
          <p:cNvPr id="4" name="Title 1"/>
          <p:cNvSpPr txBox="1">
            <a:spLocks/>
          </p:cNvSpPr>
          <p:nvPr/>
        </p:nvSpPr>
        <p:spPr>
          <a:xfrm>
            <a:off x="683568" y="594928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3066555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395536" y="692697"/>
            <a:ext cx="8496944" cy="5166102"/>
          </a:xfrm>
        </p:spPr>
        <p:txBody>
          <a:bodyPr>
            <a:normAutofit/>
          </a:bodyPr>
          <a:lstStyle/>
          <a:p>
            <a:pPr>
              <a:buNone/>
            </a:pPr>
            <a:r>
              <a:rPr lang="id-ID" sz="2000" dirty="0" smtClean="0">
                <a:latin typeface="Chalkboard"/>
                <a:cs typeface="Chalkboard"/>
              </a:rPr>
              <a:t> 4. Di </a:t>
            </a:r>
            <a:r>
              <a:rPr lang="id-ID" sz="2000" dirty="0">
                <a:latin typeface="Chalkboard"/>
                <a:cs typeface="Chalkboard"/>
              </a:rPr>
              <a:t>Dusun Gentengan : Pak Lukminto sebagai anggota Badan Perwakilan Desa dan Ketua Pertanian, Pak Budiharyo sebagai anggota BPD dan Pak Ali sebagai imam dalam pengajian</a:t>
            </a:r>
          </a:p>
          <a:p>
            <a:pPr>
              <a:buNone/>
            </a:pPr>
            <a:endParaRPr lang="id-ID" sz="2000" dirty="0" smtClean="0">
              <a:latin typeface="Chalkboard"/>
              <a:cs typeface="Chalkboard"/>
            </a:endParaRPr>
          </a:p>
          <a:p>
            <a:pPr>
              <a:buNone/>
            </a:pPr>
            <a:r>
              <a:rPr lang="id-ID" sz="2000" dirty="0" smtClean="0">
                <a:latin typeface="Chalkboard"/>
                <a:cs typeface="Chalkboard"/>
              </a:rPr>
              <a:t>5. </a:t>
            </a:r>
            <a:r>
              <a:rPr lang="id-ID" sz="2000" dirty="0">
                <a:latin typeface="Chalkboard"/>
                <a:cs typeface="Chalkboard"/>
              </a:rPr>
              <a:t>Di Dusun </a:t>
            </a:r>
            <a:r>
              <a:rPr lang="id-ID" sz="2000" dirty="0" smtClean="0">
                <a:latin typeface="Chalkboard"/>
                <a:cs typeface="Chalkboard"/>
              </a:rPr>
              <a:t>Kolla : tokoh </a:t>
            </a:r>
            <a:r>
              <a:rPr lang="id-ID" sz="2000" dirty="0">
                <a:latin typeface="Chalkboard"/>
                <a:cs typeface="Chalkboard"/>
              </a:rPr>
              <a:t>agama seperti Kyai Ilyas, Kyai Supar, Bapak Haji Tur selaku Imam di Masjid</a:t>
            </a:r>
            <a:r>
              <a:rPr lang="id-ID" sz="2000" dirty="0" smtClean="0">
                <a:latin typeface="Chalkboard"/>
                <a:cs typeface="Chalkboard"/>
              </a:rPr>
              <a:t>.</a:t>
            </a:r>
          </a:p>
          <a:p>
            <a:pPr>
              <a:buNone/>
            </a:pPr>
            <a:endParaRPr lang="id-ID" sz="2000" dirty="0" smtClean="0">
              <a:latin typeface="Chalkboard"/>
              <a:cs typeface="Chalkboard"/>
            </a:endParaRPr>
          </a:p>
          <a:p>
            <a:pPr lvl="0">
              <a:buNone/>
            </a:pPr>
            <a:r>
              <a:rPr lang="id-ID" sz="2000" dirty="0" smtClean="0">
                <a:latin typeface="Chalkboard"/>
                <a:cs typeface="Chalkboard"/>
              </a:rPr>
              <a:t>6. </a:t>
            </a:r>
            <a:r>
              <a:rPr lang="id-ID" sz="2000" dirty="0">
                <a:latin typeface="Chalkboard"/>
                <a:cs typeface="Chalkboard"/>
              </a:rPr>
              <a:t>Di Dusun Leces Permai tokoh masyarakat yang memiliki kekuasaan tinggi dan disegani yaitu ketua RW dan ta’mir masjid.</a:t>
            </a:r>
          </a:p>
          <a:p>
            <a:pPr>
              <a:buNone/>
            </a:pPr>
            <a:endParaRPr lang="id-ID" sz="1600" dirty="0">
              <a:latin typeface="Chalkboard"/>
              <a:cs typeface="Chalkboard"/>
            </a:endParaRPr>
          </a:p>
        </p:txBody>
      </p:sp>
      <p:sp>
        <p:nvSpPr>
          <p:cNvPr id="4" name="Title 1"/>
          <p:cNvSpPr txBox="1">
            <a:spLocks/>
          </p:cNvSpPr>
          <p:nvPr/>
        </p:nvSpPr>
        <p:spPr>
          <a:xfrm>
            <a:off x="683568" y="596647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471008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noAutofit/>
          </a:bodyPr>
          <a:lstStyle/>
          <a:p>
            <a:pPr algn="ctr"/>
            <a:r>
              <a:rPr lang="id-ID" sz="2400" b="1" dirty="0">
                <a:solidFill>
                  <a:srgbClr val="000000"/>
                </a:solidFill>
                <a:effectLst>
                  <a:glow rad="101600">
                    <a:srgbClr val="FFFF00">
                      <a:alpha val="75000"/>
                    </a:srgbClr>
                  </a:glow>
                </a:effectLst>
                <a:latin typeface="Chalkboard"/>
                <a:cs typeface="Chalkboard"/>
              </a:rPr>
              <a:t>Masyarakat lapisan menengah Desa Leces sebagian besar seperti ketua RT dan kader Posyandu.</a:t>
            </a:r>
          </a:p>
        </p:txBody>
      </p:sp>
      <p:sp>
        <p:nvSpPr>
          <p:cNvPr id="3" name="Content Placeholder 2"/>
          <p:cNvSpPr>
            <a:spLocks noGrp="1"/>
          </p:cNvSpPr>
          <p:nvPr>
            <p:ph idx="1"/>
          </p:nvPr>
        </p:nvSpPr>
        <p:spPr/>
        <p:txBody>
          <a:bodyPr>
            <a:normAutofit/>
          </a:bodyPr>
          <a:lstStyle/>
          <a:p>
            <a:pPr lvl="0"/>
            <a:r>
              <a:rPr lang="id-ID" sz="2000" dirty="0">
                <a:latin typeface="Chalkboard"/>
                <a:cs typeface="Chalkboard"/>
              </a:rPr>
              <a:t>Dusun </a:t>
            </a:r>
            <a:r>
              <a:rPr lang="id-ID" sz="2000" dirty="0" smtClean="0">
                <a:latin typeface="Chalkboard"/>
                <a:cs typeface="Chalkboard"/>
              </a:rPr>
              <a:t>Gulgulan : </a:t>
            </a:r>
            <a:r>
              <a:rPr lang="id-ID" sz="2000" dirty="0">
                <a:latin typeface="Chalkboard"/>
                <a:cs typeface="Chalkboard"/>
              </a:rPr>
              <a:t>Rahmad Hidayatullah (ketua RT 1), Hadrawi / Saudah (ketua RT 2), Umar (ketua RT 3), Suliyati (ketua RT 4), Nurul (ketua RT 5), Sutinggal/Yuswaningsih (ketua RT 6) , M. Syafi’i (ketua RT 7) dan kader posyandu Bu Yuswaningsih. </a:t>
            </a:r>
            <a:endParaRPr lang="id-ID" sz="2000" dirty="0" smtClean="0">
              <a:latin typeface="Chalkboard"/>
              <a:cs typeface="Chalkboard"/>
            </a:endParaRPr>
          </a:p>
          <a:p>
            <a:pPr lvl="0"/>
            <a:endParaRPr lang="id-ID" sz="2000" dirty="0" smtClean="0">
              <a:latin typeface="Chalkboard"/>
              <a:cs typeface="Chalkboard"/>
            </a:endParaRPr>
          </a:p>
          <a:p>
            <a:pPr lvl="0"/>
            <a:r>
              <a:rPr lang="id-ID" sz="2000" dirty="0" smtClean="0">
                <a:latin typeface="Chalkboard"/>
                <a:cs typeface="Chalkboard"/>
              </a:rPr>
              <a:t>Karena </a:t>
            </a:r>
            <a:r>
              <a:rPr lang="id-ID" sz="2000" dirty="0">
                <a:latin typeface="Chalkboard"/>
                <a:cs typeface="Chalkboard"/>
              </a:rPr>
              <a:t>posyandu dan kegiatan kemasyarakatan cukup aktif sehingga membantu mempengaruhi pola pikir masyarakat.</a:t>
            </a:r>
          </a:p>
          <a:p>
            <a:endParaRPr lang="id-ID" sz="2000" dirty="0">
              <a:latin typeface="Chalkboard"/>
              <a:cs typeface="Chalkboard"/>
            </a:endParaRPr>
          </a:p>
        </p:txBody>
      </p:sp>
      <p:sp>
        <p:nvSpPr>
          <p:cNvPr id="4" name="Title 1"/>
          <p:cNvSpPr txBox="1">
            <a:spLocks/>
          </p:cNvSpPr>
          <p:nvPr/>
        </p:nvSpPr>
        <p:spPr>
          <a:xfrm>
            <a:off x="683568" y="596647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153643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400" b="1" dirty="0" smtClean="0">
                <a:solidFill>
                  <a:srgbClr val="000000"/>
                </a:solidFill>
                <a:effectLst>
                  <a:glow rad="101600">
                    <a:srgbClr val="FFFF00">
                      <a:alpha val="75000"/>
                    </a:srgbClr>
                  </a:glow>
                </a:effectLst>
                <a:latin typeface="Chalkboard"/>
                <a:cs typeface="Chalkboard"/>
              </a:rPr>
              <a:t>Lapisan Bawah Meruapakan Anggota Masyarakat Yang Tidak Memiliki Pengaruh Dalam Pengambilan Keputusan Secara Langsung Atau Penduduk Biasa.</a:t>
            </a:r>
            <a:endParaRPr lang="id-ID" sz="2400" b="1" dirty="0">
              <a:solidFill>
                <a:srgbClr val="000000"/>
              </a:solidFill>
              <a:effectLst>
                <a:glow rad="101600">
                  <a:srgbClr val="FFFF00">
                    <a:alpha val="75000"/>
                  </a:srgbClr>
                </a:glow>
              </a:effectLst>
              <a:latin typeface="Chalkboard"/>
              <a:cs typeface="Chalkboard"/>
            </a:endParaRPr>
          </a:p>
        </p:txBody>
      </p:sp>
      <p:sp>
        <p:nvSpPr>
          <p:cNvPr id="3" name="Content Placeholder 2"/>
          <p:cNvSpPr>
            <a:spLocks noGrp="1"/>
          </p:cNvSpPr>
          <p:nvPr>
            <p:ph idx="1"/>
          </p:nvPr>
        </p:nvSpPr>
        <p:spPr>
          <a:xfrm>
            <a:off x="1043608" y="2708920"/>
            <a:ext cx="7125112" cy="4051437"/>
          </a:xfrm>
        </p:spPr>
        <p:txBody>
          <a:bodyPr>
            <a:normAutofit/>
          </a:bodyPr>
          <a:lstStyle/>
          <a:p>
            <a:pPr lvl="0">
              <a:lnSpc>
                <a:spcPct val="150000"/>
              </a:lnSpc>
            </a:pPr>
            <a:r>
              <a:rPr lang="id-ID" sz="2000" dirty="0">
                <a:latin typeface="Chalkboard"/>
                <a:cs typeface="Chalkboard"/>
              </a:rPr>
              <a:t>Mayoritas penduduk Desa Leces berprofesi sebagai petani dan yang lain sebagai pegawai, guru, pedagang, peternak. Salah satu contoh, di Dusun Gentengan yaitu petani, guru, pedagang, dan tukang becak </a:t>
            </a:r>
            <a:endParaRPr lang="id-ID" sz="2000" dirty="0" smtClean="0">
              <a:latin typeface="Chalkboard"/>
              <a:cs typeface="Chalkboard"/>
            </a:endParaRPr>
          </a:p>
          <a:p>
            <a:pPr lvl="0">
              <a:lnSpc>
                <a:spcPct val="150000"/>
              </a:lnSpc>
            </a:pPr>
            <a:endParaRPr lang="id-ID" sz="2000" dirty="0" smtClean="0">
              <a:latin typeface="Chalkboard"/>
              <a:cs typeface="Chalkboard"/>
            </a:endParaRPr>
          </a:p>
          <a:p>
            <a:pPr lvl="0">
              <a:lnSpc>
                <a:spcPct val="150000"/>
              </a:lnSpc>
            </a:pPr>
            <a:r>
              <a:rPr lang="id-ID" sz="2000" dirty="0" smtClean="0">
                <a:latin typeface="Chalkboard"/>
                <a:cs typeface="Chalkboard"/>
              </a:rPr>
              <a:t>Dusun </a:t>
            </a:r>
            <a:r>
              <a:rPr lang="id-ID" sz="2000" dirty="0">
                <a:latin typeface="Chalkboard"/>
                <a:cs typeface="Chalkboard"/>
              </a:rPr>
              <a:t>Leces Permai yaitu pegawai PT. Kertas Leces, pensiunan, dan guru.</a:t>
            </a:r>
          </a:p>
          <a:p>
            <a:pPr>
              <a:lnSpc>
                <a:spcPct val="150000"/>
              </a:lnSpc>
            </a:pPr>
            <a:endParaRPr lang="id-ID" sz="2000" dirty="0">
              <a:latin typeface="Chalkboard"/>
              <a:cs typeface="Chalkboard"/>
            </a:endParaRPr>
          </a:p>
        </p:txBody>
      </p:sp>
      <p:sp>
        <p:nvSpPr>
          <p:cNvPr id="4" name="Title 1"/>
          <p:cNvSpPr txBox="1">
            <a:spLocks/>
          </p:cNvSpPr>
          <p:nvPr/>
        </p:nvSpPr>
        <p:spPr>
          <a:xfrm>
            <a:off x="683568" y="5966470"/>
            <a:ext cx="7772400" cy="89153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sz="1400" b="1" dirty="0" smtClean="0">
                <a:solidFill>
                  <a:schemeClr val="bg1"/>
                </a:solidFill>
                <a:effectLst>
                  <a:glow rad="101600">
                    <a:srgbClr val="FFFF00">
                      <a:alpha val="75000"/>
                    </a:srgbClr>
                  </a:glow>
                </a:effectLst>
                <a:latin typeface="Chalkboard"/>
                <a:cs typeface="Chalkboard"/>
              </a:rPr>
              <a:t>Stratifikasi Sosial</a:t>
            </a:r>
            <a:endParaRPr lang="id-ID" sz="1400" b="1" dirty="0">
              <a:solidFill>
                <a:schemeClr val="bg1"/>
              </a:solidFill>
              <a:effectLst>
                <a:glow rad="101600">
                  <a:srgbClr val="FFFF00">
                    <a:alpha val="75000"/>
                  </a:srgbClr>
                </a:glow>
              </a:effectLst>
              <a:latin typeface="Chalkboard"/>
              <a:cs typeface="Chalkboard"/>
            </a:endParaRPr>
          </a:p>
        </p:txBody>
      </p:sp>
    </p:spTree>
    <p:extLst>
      <p:ext uri="{BB962C8B-B14F-4D97-AF65-F5344CB8AC3E}">
        <p14:creationId xmlns:p14="http://schemas.microsoft.com/office/powerpoint/2010/main" val="1493799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427</TotalTime>
  <Words>1380</Words>
  <Application>Microsoft Office PowerPoint</Application>
  <PresentationFormat>On-screen Show (4:3)</PresentationFormat>
  <Paragraphs>276</Paragraphs>
  <Slides>30</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Calibri</vt:lpstr>
      <vt:lpstr>Chalkboard</vt:lpstr>
      <vt:lpstr>Courier New</vt:lpstr>
      <vt:lpstr>Times New Roman</vt:lpstr>
      <vt:lpstr>Trebuchet MS</vt:lpstr>
      <vt:lpstr>Verdana</vt:lpstr>
      <vt:lpstr>Wingdings</vt:lpstr>
      <vt:lpstr>Wingdings 2</vt:lpstr>
      <vt:lpstr>Zapf Dingbats</vt:lpstr>
      <vt:lpstr>Summer</vt:lpstr>
      <vt:lpstr>Laporan PKL 1: Desa Leces, Kecamatan Leces, Kabupaten Probolinggo Tahun 2012 </vt:lpstr>
      <vt:lpstr>anggota</vt:lpstr>
      <vt:lpstr>Stratifikasi Sosial</vt:lpstr>
      <vt:lpstr>Dasar Pembentuk Stratifikasi Sosial</vt:lpstr>
      <vt:lpstr>Stratifikasi Sosial Masyarakat  Desa Leces </vt:lpstr>
      <vt:lpstr>Lapisan Atas Merupakan Anggota Masyarakat Yang Mempunyai Kemampuan Untuk Mempengaruhi Masyarakat Di Desa Leces</vt:lpstr>
      <vt:lpstr>PowerPoint Presentation</vt:lpstr>
      <vt:lpstr>Masyarakat lapisan menengah Desa Leces sebagian besar seperti ketua RT dan kader Posyandu.</vt:lpstr>
      <vt:lpstr>Lapisan Bawah Meruapakan Anggota Masyarakat Yang Tidak Memiliki Pengaruh Dalam Pengambilan Keputusan Secara Langsung Atau Penduduk Biasa.</vt:lpstr>
      <vt:lpstr>Stratifikasi Sosial Berdasarkan Ilmu Pengetahuan Di Desa Leces Ditinjau Dari Tingkat Pendidikan</vt:lpstr>
      <vt:lpstr>KELUARGA  Sex Ratio: 98,84 Dalam 100 orang penduduk perempuan di Desa Leces, Kecamatan Leces, Kabupaten Probolinggo pada Tahun 2012 terdapat 99 penduduk laki-laki.  Depedency Ratio: 63,35% 100 orang penduduk usia produktif (15-64 tahun) di Desa Leces, Kecamatan Leces, Kabupaten Probolinggo pada Tahun 2012 menanggung 63 orang penduduk usia non produktif (0-14 tahun dan &gt;65 tahun).</vt:lpstr>
      <vt:lpstr>AGAMA  Laki-laki Mayoritas penduduk laki-laki di Desa Leces, Kecamatan Leces, Kabupaten Probolinggo pada Tahun 2012 beragama Islam (2780).  Perempuan Mayoritas penduduk perempuan di Desa Leces, Kecamatan Leces, Kabupaten Probolinggo pada Tahun 2012 beragama Islam (2780).  Presentase: Islam (98,21%); Kristen (1%); Katolik (0,6%); Hindu (0,05%); dan Budha (0,05%).   Terdapat 161 (2,82%) orang penduduk di Desa Leces, Kecamatan Leces, Kabupaten Probolinggo pada Tahun 2012 yang beragama selain Islam, Kristen, Katolik, Hindu, dan Budha.</vt:lpstr>
      <vt:lpstr>PEKERJAAN  Mayoritas penduduk di Desa Leces, Kecamatan Leces, Kabupaten Probolinggo pada Tahun 2012 bekerja sebagai buruh tani, buruh industri, dan petani. Penduduk yang bekerja di sektor pemerintahan (PNS dan TNI) hanya 3,96%.  Tingkat Partisipasi Angkatan Kerja Terdapat 2624 penduduk yang bekerja dari 3596 penduduk usia produktif. Jadi Tingkat Partisipasi Angkatan Kerja adalah 72,97%.</vt:lpstr>
      <vt:lpstr>PENDIDIKAN Mayoritas penduduk tidak/belum sekolah dan lulusan SD/MI  </vt:lpstr>
      <vt:lpstr>POLITIK Kelompok sosial di Desa Leces, Kecamatan Leces, Kabupaten Probolinggo pada Tahun 2012 yang paling banyak adalah PKK Dasawisma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analisis grand strategy</vt:lpstr>
      <vt:lpstr>Analisis SWOT</vt:lpstr>
      <vt:lpstr>PowerPoint Presentation</vt:lpstr>
      <vt:lpstr>PowerPoint Presentation</vt:lpstr>
      <vt:lpstr>PowerPoint Presentation</vt:lpstr>
      <vt:lpstr>PowerPoint Presentation</vt:lpstr>
      <vt:lpstr>PowerPoint Presentation</vt:lpstr>
      <vt:lpstr>Terima Kasih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KELUARGA Sex Ratio: 98,84 Dalam 100 orang penduduk laki-laki di Desa Leces, Kecamatan Leces, Kabupaten Probolinggo Tahun 2012</dc:title>
  <dc:creator>acer_</dc:creator>
  <cp:lastModifiedBy>Aris Sujoko</cp:lastModifiedBy>
  <cp:revision>72</cp:revision>
  <dcterms:created xsi:type="dcterms:W3CDTF">2013-09-16T06:08:36Z</dcterms:created>
  <dcterms:modified xsi:type="dcterms:W3CDTF">2013-09-26T16:32:49Z</dcterms:modified>
</cp:coreProperties>
</file>