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8" r:id="rId22"/>
    <p:sldId id="303" r:id="rId23"/>
    <p:sldId id="280" r:id="rId24"/>
    <p:sldId id="281" r:id="rId25"/>
    <p:sldId id="282" r:id="rId26"/>
    <p:sldId id="283" r:id="rId27"/>
    <p:sldId id="284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0" d="100"/>
          <a:sy n="80" d="100"/>
        </p:scale>
        <p:origin x="11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B88E07-476F-47E5-997E-C70C23161AEF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237DFB76-486B-4613-8B77-DE2F9AD3645B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4400" dirty="0" smtClean="0"/>
            <a:t>SMU</a:t>
          </a:r>
          <a:endParaRPr lang="en-GB" sz="4400" dirty="0"/>
        </a:p>
      </dgm:t>
    </dgm:pt>
    <dgm:pt modelId="{A7A9FDDF-31CC-46F3-B0D8-F53F88F39493}" type="parTrans" cxnId="{3E340EED-54DE-46B0-96AB-22D3A37128F0}">
      <dgm:prSet/>
      <dgm:spPr/>
      <dgm:t>
        <a:bodyPr/>
        <a:lstStyle/>
        <a:p>
          <a:endParaRPr lang="en-GB"/>
        </a:p>
      </dgm:t>
    </dgm:pt>
    <dgm:pt modelId="{474D9DC4-E9DF-4683-BE0C-853734B974AC}" type="sibTrans" cxnId="{3E340EED-54DE-46B0-96AB-22D3A37128F0}">
      <dgm:prSet/>
      <dgm:spPr/>
      <dgm:t>
        <a:bodyPr/>
        <a:lstStyle/>
        <a:p>
          <a:endParaRPr lang="en-GB"/>
        </a:p>
      </dgm:t>
    </dgm:pt>
    <dgm:pt modelId="{FA63D483-0474-4B71-B388-43D0D81F126E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SMP</a:t>
          </a:r>
          <a:endParaRPr lang="en-GB" dirty="0">
            <a:solidFill>
              <a:schemeClr val="bg1"/>
            </a:solidFill>
          </a:endParaRPr>
        </a:p>
      </dgm:t>
    </dgm:pt>
    <dgm:pt modelId="{5C2C8E4B-AE9B-4923-AE87-27203CC1CEAB}" type="parTrans" cxnId="{C00964B0-96B7-4289-A81C-2C9F89897C40}">
      <dgm:prSet/>
      <dgm:spPr/>
      <dgm:t>
        <a:bodyPr/>
        <a:lstStyle/>
        <a:p>
          <a:endParaRPr lang="en-GB"/>
        </a:p>
      </dgm:t>
    </dgm:pt>
    <dgm:pt modelId="{C3323352-29F4-48E2-8DAF-BE265476FD02}" type="sibTrans" cxnId="{C00964B0-96B7-4289-A81C-2C9F89897C40}">
      <dgm:prSet/>
      <dgm:spPr/>
      <dgm:t>
        <a:bodyPr/>
        <a:lstStyle/>
        <a:p>
          <a:endParaRPr lang="en-GB"/>
        </a:p>
      </dgm:t>
    </dgm:pt>
    <dgm:pt modelId="{B17EFACF-F531-4EAF-9DE3-F76FCF0940C7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SD</a:t>
          </a:r>
          <a:endParaRPr lang="en-GB" dirty="0">
            <a:solidFill>
              <a:schemeClr val="bg1"/>
            </a:solidFill>
          </a:endParaRPr>
        </a:p>
      </dgm:t>
    </dgm:pt>
    <dgm:pt modelId="{CE5B5217-DF90-4978-932C-CE349608C179}" type="parTrans" cxnId="{BDA1B5E8-9152-461B-9B29-26062646BC5E}">
      <dgm:prSet/>
      <dgm:spPr/>
      <dgm:t>
        <a:bodyPr/>
        <a:lstStyle/>
        <a:p>
          <a:endParaRPr lang="en-GB"/>
        </a:p>
      </dgm:t>
    </dgm:pt>
    <dgm:pt modelId="{AD145C61-C700-459F-97A9-BDE0B15A7556}" type="sibTrans" cxnId="{BDA1B5E8-9152-461B-9B29-26062646BC5E}">
      <dgm:prSet/>
      <dgm:spPr/>
      <dgm:t>
        <a:bodyPr/>
        <a:lstStyle/>
        <a:p>
          <a:endParaRPr lang="en-GB"/>
        </a:p>
      </dgm:t>
    </dgm:pt>
    <dgm:pt modelId="{03F49ACF-6FCF-45C5-A30C-FDC54EA60965}" type="pres">
      <dgm:prSet presAssocID="{16B88E07-476F-47E5-997E-C70C23161AEF}" presName="Name0" presStyleCnt="0">
        <dgm:presLayoutVars>
          <dgm:dir/>
          <dgm:animLvl val="lvl"/>
          <dgm:resizeHandles val="exact"/>
        </dgm:presLayoutVars>
      </dgm:prSet>
      <dgm:spPr/>
    </dgm:pt>
    <dgm:pt modelId="{E079F650-78C7-493F-8900-FE1D0EF2D6A5}" type="pres">
      <dgm:prSet presAssocID="{237DFB76-486B-4613-8B77-DE2F9AD3645B}" presName="Name8" presStyleCnt="0"/>
      <dgm:spPr/>
    </dgm:pt>
    <dgm:pt modelId="{03DB75F2-09A1-44DC-B7CA-D23FBEC68E9C}" type="pres">
      <dgm:prSet presAssocID="{237DFB76-486B-4613-8B77-DE2F9AD3645B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07CFC75-AC8E-489F-95A0-135A652F4440}" type="pres">
      <dgm:prSet presAssocID="{237DFB76-486B-4613-8B77-DE2F9AD3645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8286B6-542D-4A03-91F0-64A5F3C0EA70}" type="pres">
      <dgm:prSet presAssocID="{FA63D483-0474-4B71-B388-43D0D81F126E}" presName="Name8" presStyleCnt="0"/>
      <dgm:spPr/>
    </dgm:pt>
    <dgm:pt modelId="{3E30A04F-10C4-49AD-951D-D6321AE3E995}" type="pres">
      <dgm:prSet presAssocID="{FA63D483-0474-4B71-B388-43D0D81F126E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150AE96-7B86-4D4D-B67A-0B710F4564A6}" type="pres">
      <dgm:prSet presAssocID="{FA63D483-0474-4B71-B388-43D0D81F126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4D2A8E0-B0DB-4F6E-B487-C1A2C6803615}" type="pres">
      <dgm:prSet presAssocID="{B17EFACF-F531-4EAF-9DE3-F76FCF0940C7}" presName="Name8" presStyleCnt="0"/>
      <dgm:spPr/>
    </dgm:pt>
    <dgm:pt modelId="{D26020C5-BAF6-46C9-8CDA-4F6FB075E40F}" type="pres">
      <dgm:prSet presAssocID="{B17EFACF-F531-4EAF-9DE3-F76FCF0940C7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55A3E2-8B0C-436A-9AFA-129CBFBC55B5}" type="pres">
      <dgm:prSet presAssocID="{B17EFACF-F531-4EAF-9DE3-F76FCF0940C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00964B0-96B7-4289-A81C-2C9F89897C40}" srcId="{16B88E07-476F-47E5-997E-C70C23161AEF}" destId="{FA63D483-0474-4B71-B388-43D0D81F126E}" srcOrd="1" destOrd="0" parTransId="{5C2C8E4B-AE9B-4923-AE87-27203CC1CEAB}" sibTransId="{C3323352-29F4-48E2-8DAF-BE265476FD02}"/>
    <dgm:cxn modelId="{0713CA6E-FCC7-430E-9C4C-F650E377C90F}" type="presOf" srcId="{237DFB76-486B-4613-8B77-DE2F9AD3645B}" destId="{03DB75F2-09A1-44DC-B7CA-D23FBEC68E9C}" srcOrd="0" destOrd="0" presId="urn:microsoft.com/office/officeart/2005/8/layout/pyramid1"/>
    <dgm:cxn modelId="{4D99E08D-4DF3-40C2-8E95-1BC8D262D16E}" type="presOf" srcId="{237DFB76-486B-4613-8B77-DE2F9AD3645B}" destId="{607CFC75-AC8E-489F-95A0-135A652F4440}" srcOrd="1" destOrd="0" presId="urn:microsoft.com/office/officeart/2005/8/layout/pyramid1"/>
    <dgm:cxn modelId="{845F136A-421B-4A19-B876-9D4D050EB7B4}" type="presOf" srcId="{FA63D483-0474-4B71-B388-43D0D81F126E}" destId="{3E30A04F-10C4-49AD-951D-D6321AE3E995}" srcOrd="0" destOrd="0" presId="urn:microsoft.com/office/officeart/2005/8/layout/pyramid1"/>
    <dgm:cxn modelId="{3E340EED-54DE-46B0-96AB-22D3A37128F0}" srcId="{16B88E07-476F-47E5-997E-C70C23161AEF}" destId="{237DFB76-486B-4613-8B77-DE2F9AD3645B}" srcOrd="0" destOrd="0" parTransId="{A7A9FDDF-31CC-46F3-B0D8-F53F88F39493}" sibTransId="{474D9DC4-E9DF-4683-BE0C-853734B974AC}"/>
    <dgm:cxn modelId="{632D6052-CF8D-4DC0-9629-2C7ABA3C18E8}" type="presOf" srcId="{B17EFACF-F531-4EAF-9DE3-F76FCF0940C7}" destId="{D26020C5-BAF6-46C9-8CDA-4F6FB075E40F}" srcOrd="0" destOrd="0" presId="urn:microsoft.com/office/officeart/2005/8/layout/pyramid1"/>
    <dgm:cxn modelId="{A3796975-71ED-4745-A2A8-753DFC965B6D}" type="presOf" srcId="{FA63D483-0474-4B71-B388-43D0D81F126E}" destId="{0150AE96-7B86-4D4D-B67A-0B710F4564A6}" srcOrd="1" destOrd="0" presId="urn:microsoft.com/office/officeart/2005/8/layout/pyramid1"/>
    <dgm:cxn modelId="{1F95B98A-5717-4625-A48C-24B4A6A68785}" type="presOf" srcId="{16B88E07-476F-47E5-997E-C70C23161AEF}" destId="{03F49ACF-6FCF-45C5-A30C-FDC54EA60965}" srcOrd="0" destOrd="0" presId="urn:microsoft.com/office/officeart/2005/8/layout/pyramid1"/>
    <dgm:cxn modelId="{BDA1B5E8-9152-461B-9B29-26062646BC5E}" srcId="{16B88E07-476F-47E5-997E-C70C23161AEF}" destId="{B17EFACF-F531-4EAF-9DE3-F76FCF0940C7}" srcOrd="2" destOrd="0" parTransId="{CE5B5217-DF90-4978-932C-CE349608C179}" sibTransId="{AD145C61-C700-459F-97A9-BDE0B15A7556}"/>
    <dgm:cxn modelId="{2B4F9B38-4387-4D84-B42C-33D94400DFF6}" type="presOf" srcId="{B17EFACF-F531-4EAF-9DE3-F76FCF0940C7}" destId="{1155A3E2-8B0C-436A-9AFA-129CBFBC55B5}" srcOrd="1" destOrd="0" presId="urn:microsoft.com/office/officeart/2005/8/layout/pyramid1"/>
    <dgm:cxn modelId="{C54B3C54-CF34-4523-BD39-53115FDE0646}" type="presParOf" srcId="{03F49ACF-6FCF-45C5-A30C-FDC54EA60965}" destId="{E079F650-78C7-493F-8900-FE1D0EF2D6A5}" srcOrd="0" destOrd="0" presId="urn:microsoft.com/office/officeart/2005/8/layout/pyramid1"/>
    <dgm:cxn modelId="{F9569D30-5ADF-4AD6-9B6E-152E1807C7A2}" type="presParOf" srcId="{E079F650-78C7-493F-8900-FE1D0EF2D6A5}" destId="{03DB75F2-09A1-44DC-B7CA-D23FBEC68E9C}" srcOrd="0" destOrd="0" presId="urn:microsoft.com/office/officeart/2005/8/layout/pyramid1"/>
    <dgm:cxn modelId="{61A74A42-31B2-42E7-9C0F-8F131C4A9CC3}" type="presParOf" srcId="{E079F650-78C7-493F-8900-FE1D0EF2D6A5}" destId="{607CFC75-AC8E-489F-95A0-135A652F4440}" srcOrd="1" destOrd="0" presId="urn:microsoft.com/office/officeart/2005/8/layout/pyramid1"/>
    <dgm:cxn modelId="{A0D5F1F9-7D1D-4823-9504-3D137BE3DD07}" type="presParOf" srcId="{03F49ACF-6FCF-45C5-A30C-FDC54EA60965}" destId="{EC8286B6-542D-4A03-91F0-64A5F3C0EA70}" srcOrd="1" destOrd="0" presId="urn:microsoft.com/office/officeart/2005/8/layout/pyramid1"/>
    <dgm:cxn modelId="{450F8D3A-6E36-42D2-A20F-08886EF34C9D}" type="presParOf" srcId="{EC8286B6-542D-4A03-91F0-64A5F3C0EA70}" destId="{3E30A04F-10C4-49AD-951D-D6321AE3E995}" srcOrd="0" destOrd="0" presId="urn:microsoft.com/office/officeart/2005/8/layout/pyramid1"/>
    <dgm:cxn modelId="{B3709725-8D57-41ED-BFF7-480820418EFA}" type="presParOf" srcId="{EC8286B6-542D-4A03-91F0-64A5F3C0EA70}" destId="{0150AE96-7B86-4D4D-B67A-0B710F4564A6}" srcOrd="1" destOrd="0" presId="urn:microsoft.com/office/officeart/2005/8/layout/pyramid1"/>
    <dgm:cxn modelId="{C45AF245-2AB4-4FED-8EFB-6ECD89E36DE7}" type="presParOf" srcId="{03F49ACF-6FCF-45C5-A30C-FDC54EA60965}" destId="{84D2A8E0-B0DB-4F6E-B487-C1A2C6803615}" srcOrd="2" destOrd="0" presId="urn:microsoft.com/office/officeart/2005/8/layout/pyramid1"/>
    <dgm:cxn modelId="{0A3B7B9A-B4A7-4534-85BB-0A6DDD550694}" type="presParOf" srcId="{84D2A8E0-B0DB-4F6E-B487-C1A2C6803615}" destId="{D26020C5-BAF6-46C9-8CDA-4F6FB075E40F}" srcOrd="0" destOrd="0" presId="urn:microsoft.com/office/officeart/2005/8/layout/pyramid1"/>
    <dgm:cxn modelId="{B002A32B-C309-4DF8-ACEA-BB0C6285941A}" type="presParOf" srcId="{84D2A8E0-B0DB-4F6E-B487-C1A2C6803615}" destId="{1155A3E2-8B0C-436A-9AFA-129CBFBC55B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B88E07-476F-47E5-997E-C70C23161AEF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237DFB76-486B-4613-8B77-DE2F9AD3645B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4400" dirty="0" smtClean="0"/>
            <a:t>Baik</a:t>
          </a:r>
          <a:endParaRPr lang="en-GB" sz="4400" dirty="0"/>
        </a:p>
      </dgm:t>
    </dgm:pt>
    <dgm:pt modelId="{A7A9FDDF-31CC-46F3-B0D8-F53F88F39493}" type="parTrans" cxnId="{3E340EED-54DE-46B0-96AB-22D3A37128F0}">
      <dgm:prSet/>
      <dgm:spPr/>
      <dgm:t>
        <a:bodyPr/>
        <a:lstStyle/>
        <a:p>
          <a:endParaRPr lang="en-GB"/>
        </a:p>
      </dgm:t>
    </dgm:pt>
    <dgm:pt modelId="{474D9DC4-E9DF-4683-BE0C-853734B974AC}" type="sibTrans" cxnId="{3E340EED-54DE-46B0-96AB-22D3A37128F0}">
      <dgm:prSet/>
      <dgm:spPr/>
      <dgm:t>
        <a:bodyPr/>
        <a:lstStyle/>
        <a:p>
          <a:endParaRPr lang="en-GB"/>
        </a:p>
      </dgm:t>
    </dgm:pt>
    <dgm:pt modelId="{FA63D483-0474-4B71-B388-43D0D81F126E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Sedang</a:t>
          </a:r>
          <a:endParaRPr lang="en-GB" dirty="0">
            <a:solidFill>
              <a:schemeClr val="bg1"/>
            </a:solidFill>
          </a:endParaRPr>
        </a:p>
      </dgm:t>
    </dgm:pt>
    <dgm:pt modelId="{5C2C8E4B-AE9B-4923-AE87-27203CC1CEAB}" type="parTrans" cxnId="{C00964B0-96B7-4289-A81C-2C9F89897C40}">
      <dgm:prSet/>
      <dgm:spPr/>
      <dgm:t>
        <a:bodyPr/>
        <a:lstStyle/>
        <a:p>
          <a:endParaRPr lang="en-GB"/>
        </a:p>
      </dgm:t>
    </dgm:pt>
    <dgm:pt modelId="{C3323352-29F4-48E2-8DAF-BE265476FD02}" type="sibTrans" cxnId="{C00964B0-96B7-4289-A81C-2C9F89897C40}">
      <dgm:prSet/>
      <dgm:spPr/>
      <dgm:t>
        <a:bodyPr/>
        <a:lstStyle/>
        <a:p>
          <a:endParaRPr lang="en-GB"/>
        </a:p>
      </dgm:t>
    </dgm:pt>
    <dgm:pt modelId="{B17EFACF-F531-4EAF-9DE3-F76FCF0940C7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Buruk</a:t>
          </a:r>
          <a:endParaRPr lang="en-GB" dirty="0">
            <a:solidFill>
              <a:schemeClr val="bg1"/>
            </a:solidFill>
          </a:endParaRPr>
        </a:p>
      </dgm:t>
    </dgm:pt>
    <dgm:pt modelId="{CE5B5217-DF90-4978-932C-CE349608C179}" type="parTrans" cxnId="{BDA1B5E8-9152-461B-9B29-26062646BC5E}">
      <dgm:prSet/>
      <dgm:spPr/>
      <dgm:t>
        <a:bodyPr/>
        <a:lstStyle/>
        <a:p>
          <a:endParaRPr lang="en-GB"/>
        </a:p>
      </dgm:t>
    </dgm:pt>
    <dgm:pt modelId="{AD145C61-C700-459F-97A9-BDE0B15A7556}" type="sibTrans" cxnId="{BDA1B5E8-9152-461B-9B29-26062646BC5E}">
      <dgm:prSet/>
      <dgm:spPr/>
      <dgm:t>
        <a:bodyPr/>
        <a:lstStyle/>
        <a:p>
          <a:endParaRPr lang="en-GB"/>
        </a:p>
      </dgm:t>
    </dgm:pt>
    <dgm:pt modelId="{03F49ACF-6FCF-45C5-A30C-FDC54EA60965}" type="pres">
      <dgm:prSet presAssocID="{16B88E07-476F-47E5-997E-C70C23161AEF}" presName="Name0" presStyleCnt="0">
        <dgm:presLayoutVars>
          <dgm:dir/>
          <dgm:animLvl val="lvl"/>
          <dgm:resizeHandles val="exact"/>
        </dgm:presLayoutVars>
      </dgm:prSet>
      <dgm:spPr/>
    </dgm:pt>
    <dgm:pt modelId="{E079F650-78C7-493F-8900-FE1D0EF2D6A5}" type="pres">
      <dgm:prSet presAssocID="{237DFB76-486B-4613-8B77-DE2F9AD3645B}" presName="Name8" presStyleCnt="0"/>
      <dgm:spPr/>
    </dgm:pt>
    <dgm:pt modelId="{03DB75F2-09A1-44DC-B7CA-D23FBEC68E9C}" type="pres">
      <dgm:prSet presAssocID="{237DFB76-486B-4613-8B77-DE2F9AD3645B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07CFC75-AC8E-489F-95A0-135A652F4440}" type="pres">
      <dgm:prSet presAssocID="{237DFB76-486B-4613-8B77-DE2F9AD3645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8286B6-542D-4A03-91F0-64A5F3C0EA70}" type="pres">
      <dgm:prSet presAssocID="{FA63D483-0474-4B71-B388-43D0D81F126E}" presName="Name8" presStyleCnt="0"/>
      <dgm:spPr/>
    </dgm:pt>
    <dgm:pt modelId="{3E30A04F-10C4-49AD-951D-D6321AE3E995}" type="pres">
      <dgm:prSet presAssocID="{FA63D483-0474-4B71-B388-43D0D81F126E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150AE96-7B86-4D4D-B67A-0B710F4564A6}" type="pres">
      <dgm:prSet presAssocID="{FA63D483-0474-4B71-B388-43D0D81F126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4D2A8E0-B0DB-4F6E-B487-C1A2C6803615}" type="pres">
      <dgm:prSet presAssocID="{B17EFACF-F531-4EAF-9DE3-F76FCF0940C7}" presName="Name8" presStyleCnt="0"/>
      <dgm:spPr/>
    </dgm:pt>
    <dgm:pt modelId="{D26020C5-BAF6-46C9-8CDA-4F6FB075E40F}" type="pres">
      <dgm:prSet presAssocID="{B17EFACF-F531-4EAF-9DE3-F76FCF0940C7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55A3E2-8B0C-436A-9AFA-129CBFBC55B5}" type="pres">
      <dgm:prSet presAssocID="{B17EFACF-F531-4EAF-9DE3-F76FCF0940C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B88D609-0F11-45A7-BD20-E9113DDCDA57}" type="presOf" srcId="{237DFB76-486B-4613-8B77-DE2F9AD3645B}" destId="{03DB75F2-09A1-44DC-B7CA-D23FBEC68E9C}" srcOrd="0" destOrd="0" presId="urn:microsoft.com/office/officeart/2005/8/layout/pyramid1"/>
    <dgm:cxn modelId="{3E340EED-54DE-46B0-96AB-22D3A37128F0}" srcId="{16B88E07-476F-47E5-997E-C70C23161AEF}" destId="{237DFB76-486B-4613-8B77-DE2F9AD3645B}" srcOrd="0" destOrd="0" parTransId="{A7A9FDDF-31CC-46F3-B0D8-F53F88F39493}" sibTransId="{474D9DC4-E9DF-4683-BE0C-853734B974AC}"/>
    <dgm:cxn modelId="{D9DCC25B-94FA-4762-A464-F0B45970BC98}" type="presOf" srcId="{B17EFACF-F531-4EAF-9DE3-F76FCF0940C7}" destId="{1155A3E2-8B0C-436A-9AFA-129CBFBC55B5}" srcOrd="1" destOrd="0" presId="urn:microsoft.com/office/officeart/2005/8/layout/pyramid1"/>
    <dgm:cxn modelId="{07E2513B-906B-4F05-A9A0-34E2B5CC9726}" type="presOf" srcId="{16B88E07-476F-47E5-997E-C70C23161AEF}" destId="{03F49ACF-6FCF-45C5-A30C-FDC54EA60965}" srcOrd="0" destOrd="0" presId="urn:microsoft.com/office/officeart/2005/8/layout/pyramid1"/>
    <dgm:cxn modelId="{53741681-0572-4B6D-9BA7-3A872EFDA7DA}" type="presOf" srcId="{FA63D483-0474-4B71-B388-43D0D81F126E}" destId="{0150AE96-7B86-4D4D-B67A-0B710F4564A6}" srcOrd="1" destOrd="0" presId="urn:microsoft.com/office/officeart/2005/8/layout/pyramid1"/>
    <dgm:cxn modelId="{3530139E-369C-4C6F-BDD9-42DA6182FB06}" type="presOf" srcId="{237DFB76-486B-4613-8B77-DE2F9AD3645B}" destId="{607CFC75-AC8E-489F-95A0-135A652F4440}" srcOrd="1" destOrd="0" presId="urn:microsoft.com/office/officeart/2005/8/layout/pyramid1"/>
    <dgm:cxn modelId="{E3EDF0FD-8199-4CEF-B9F1-26A02951AD4F}" type="presOf" srcId="{FA63D483-0474-4B71-B388-43D0D81F126E}" destId="{3E30A04F-10C4-49AD-951D-D6321AE3E995}" srcOrd="0" destOrd="0" presId="urn:microsoft.com/office/officeart/2005/8/layout/pyramid1"/>
    <dgm:cxn modelId="{C00964B0-96B7-4289-A81C-2C9F89897C40}" srcId="{16B88E07-476F-47E5-997E-C70C23161AEF}" destId="{FA63D483-0474-4B71-B388-43D0D81F126E}" srcOrd="1" destOrd="0" parTransId="{5C2C8E4B-AE9B-4923-AE87-27203CC1CEAB}" sibTransId="{C3323352-29F4-48E2-8DAF-BE265476FD02}"/>
    <dgm:cxn modelId="{223B7D0F-2029-4B1B-A038-2D6802998D8E}" type="presOf" srcId="{B17EFACF-F531-4EAF-9DE3-F76FCF0940C7}" destId="{D26020C5-BAF6-46C9-8CDA-4F6FB075E40F}" srcOrd="0" destOrd="0" presId="urn:microsoft.com/office/officeart/2005/8/layout/pyramid1"/>
    <dgm:cxn modelId="{BDA1B5E8-9152-461B-9B29-26062646BC5E}" srcId="{16B88E07-476F-47E5-997E-C70C23161AEF}" destId="{B17EFACF-F531-4EAF-9DE3-F76FCF0940C7}" srcOrd="2" destOrd="0" parTransId="{CE5B5217-DF90-4978-932C-CE349608C179}" sibTransId="{AD145C61-C700-459F-97A9-BDE0B15A7556}"/>
    <dgm:cxn modelId="{4E23A999-C5BF-42EB-89CA-FAE273A25F3C}" type="presParOf" srcId="{03F49ACF-6FCF-45C5-A30C-FDC54EA60965}" destId="{E079F650-78C7-493F-8900-FE1D0EF2D6A5}" srcOrd="0" destOrd="0" presId="urn:microsoft.com/office/officeart/2005/8/layout/pyramid1"/>
    <dgm:cxn modelId="{AD65E9B6-BDED-4456-9E83-3F3EE589BD0F}" type="presParOf" srcId="{E079F650-78C7-493F-8900-FE1D0EF2D6A5}" destId="{03DB75F2-09A1-44DC-B7CA-D23FBEC68E9C}" srcOrd="0" destOrd="0" presId="urn:microsoft.com/office/officeart/2005/8/layout/pyramid1"/>
    <dgm:cxn modelId="{61C8F7AE-C5AA-4D08-965B-07989CEA913C}" type="presParOf" srcId="{E079F650-78C7-493F-8900-FE1D0EF2D6A5}" destId="{607CFC75-AC8E-489F-95A0-135A652F4440}" srcOrd="1" destOrd="0" presId="urn:microsoft.com/office/officeart/2005/8/layout/pyramid1"/>
    <dgm:cxn modelId="{EEE79C54-AB7B-4F13-8E4E-8DBA151B28A2}" type="presParOf" srcId="{03F49ACF-6FCF-45C5-A30C-FDC54EA60965}" destId="{EC8286B6-542D-4A03-91F0-64A5F3C0EA70}" srcOrd="1" destOrd="0" presId="urn:microsoft.com/office/officeart/2005/8/layout/pyramid1"/>
    <dgm:cxn modelId="{130B6472-C4A0-49B6-A281-00E0B9AC802B}" type="presParOf" srcId="{EC8286B6-542D-4A03-91F0-64A5F3C0EA70}" destId="{3E30A04F-10C4-49AD-951D-D6321AE3E995}" srcOrd="0" destOrd="0" presId="urn:microsoft.com/office/officeart/2005/8/layout/pyramid1"/>
    <dgm:cxn modelId="{25F81526-ED80-4142-9BBD-6E6951D6D030}" type="presParOf" srcId="{EC8286B6-542D-4A03-91F0-64A5F3C0EA70}" destId="{0150AE96-7B86-4D4D-B67A-0B710F4564A6}" srcOrd="1" destOrd="0" presId="urn:microsoft.com/office/officeart/2005/8/layout/pyramid1"/>
    <dgm:cxn modelId="{43703C80-1921-4518-8C8C-84BD75DE41C9}" type="presParOf" srcId="{03F49ACF-6FCF-45C5-A30C-FDC54EA60965}" destId="{84D2A8E0-B0DB-4F6E-B487-C1A2C6803615}" srcOrd="2" destOrd="0" presId="urn:microsoft.com/office/officeart/2005/8/layout/pyramid1"/>
    <dgm:cxn modelId="{290CD1C2-3A0C-4135-80DD-F01EB61C3F6D}" type="presParOf" srcId="{84D2A8E0-B0DB-4F6E-B487-C1A2C6803615}" destId="{D26020C5-BAF6-46C9-8CDA-4F6FB075E40F}" srcOrd="0" destOrd="0" presId="urn:microsoft.com/office/officeart/2005/8/layout/pyramid1"/>
    <dgm:cxn modelId="{728312BA-2E9B-4226-A960-C024E101C925}" type="presParOf" srcId="{84D2A8E0-B0DB-4F6E-B487-C1A2C6803615}" destId="{1155A3E2-8B0C-436A-9AFA-129CBFBC55B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B88E07-476F-47E5-997E-C70C23161AEF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237DFB76-486B-4613-8B77-DE2F9AD3645B}">
      <dgm:prSet phldrT="[Text]" custT="1"/>
      <dgm:spPr>
        <a:solidFill>
          <a:schemeClr val="accent2"/>
        </a:solidFill>
      </dgm:spPr>
      <dgm:t>
        <a:bodyPr/>
        <a:lstStyle/>
        <a:p>
          <a:r>
            <a:rPr lang="id-ID" sz="4400" dirty="0" smtClean="0">
              <a:solidFill>
                <a:schemeClr val="bg1"/>
              </a:solidFill>
            </a:rPr>
            <a:t>Baik</a:t>
          </a:r>
          <a:endParaRPr lang="en-GB" sz="4400" dirty="0">
            <a:solidFill>
              <a:schemeClr val="bg1"/>
            </a:solidFill>
          </a:endParaRPr>
        </a:p>
      </dgm:t>
    </dgm:pt>
    <dgm:pt modelId="{A7A9FDDF-31CC-46F3-B0D8-F53F88F39493}" type="parTrans" cxnId="{3E340EED-54DE-46B0-96AB-22D3A37128F0}">
      <dgm:prSet/>
      <dgm:spPr/>
      <dgm:t>
        <a:bodyPr/>
        <a:lstStyle/>
        <a:p>
          <a:endParaRPr lang="en-GB"/>
        </a:p>
      </dgm:t>
    </dgm:pt>
    <dgm:pt modelId="{474D9DC4-E9DF-4683-BE0C-853734B974AC}" type="sibTrans" cxnId="{3E340EED-54DE-46B0-96AB-22D3A37128F0}">
      <dgm:prSet/>
      <dgm:spPr/>
      <dgm:t>
        <a:bodyPr/>
        <a:lstStyle/>
        <a:p>
          <a:endParaRPr lang="en-GB"/>
        </a:p>
      </dgm:t>
    </dgm:pt>
    <dgm:pt modelId="{FA63D483-0474-4B71-B388-43D0D81F126E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Sedang</a:t>
          </a:r>
          <a:endParaRPr lang="en-GB" dirty="0"/>
        </a:p>
      </dgm:t>
    </dgm:pt>
    <dgm:pt modelId="{5C2C8E4B-AE9B-4923-AE87-27203CC1CEAB}" type="parTrans" cxnId="{C00964B0-96B7-4289-A81C-2C9F89897C40}">
      <dgm:prSet/>
      <dgm:spPr/>
      <dgm:t>
        <a:bodyPr/>
        <a:lstStyle/>
        <a:p>
          <a:endParaRPr lang="en-GB"/>
        </a:p>
      </dgm:t>
    </dgm:pt>
    <dgm:pt modelId="{C3323352-29F4-48E2-8DAF-BE265476FD02}" type="sibTrans" cxnId="{C00964B0-96B7-4289-A81C-2C9F89897C40}">
      <dgm:prSet/>
      <dgm:spPr/>
      <dgm:t>
        <a:bodyPr/>
        <a:lstStyle/>
        <a:p>
          <a:endParaRPr lang="en-GB"/>
        </a:p>
      </dgm:t>
    </dgm:pt>
    <dgm:pt modelId="{B17EFACF-F531-4EAF-9DE3-F76FCF0940C7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id-ID" dirty="0" smtClean="0"/>
            <a:t>Buruk</a:t>
          </a:r>
          <a:endParaRPr lang="en-GB" dirty="0"/>
        </a:p>
      </dgm:t>
    </dgm:pt>
    <dgm:pt modelId="{CE5B5217-DF90-4978-932C-CE349608C179}" type="parTrans" cxnId="{BDA1B5E8-9152-461B-9B29-26062646BC5E}">
      <dgm:prSet/>
      <dgm:spPr/>
      <dgm:t>
        <a:bodyPr/>
        <a:lstStyle/>
        <a:p>
          <a:endParaRPr lang="en-GB"/>
        </a:p>
      </dgm:t>
    </dgm:pt>
    <dgm:pt modelId="{AD145C61-C700-459F-97A9-BDE0B15A7556}" type="sibTrans" cxnId="{BDA1B5E8-9152-461B-9B29-26062646BC5E}">
      <dgm:prSet/>
      <dgm:spPr/>
      <dgm:t>
        <a:bodyPr/>
        <a:lstStyle/>
        <a:p>
          <a:endParaRPr lang="en-GB"/>
        </a:p>
      </dgm:t>
    </dgm:pt>
    <dgm:pt modelId="{03F49ACF-6FCF-45C5-A30C-FDC54EA60965}" type="pres">
      <dgm:prSet presAssocID="{16B88E07-476F-47E5-997E-C70C23161AEF}" presName="Name0" presStyleCnt="0">
        <dgm:presLayoutVars>
          <dgm:dir/>
          <dgm:animLvl val="lvl"/>
          <dgm:resizeHandles val="exact"/>
        </dgm:presLayoutVars>
      </dgm:prSet>
      <dgm:spPr/>
    </dgm:pt>
    <dgm:pt modelId="{E079F650-78C7-493F-8900-FE1D0EF2D6A5}" type="pres">
      <dgm:prSet presAssocID="{237DFB76-486B-4613-8B77-DE2F9AD3645B}" presName="Name8" presStyleCnt="0"/>
      <dgm:spPr/>
    </dgm:pt>
    <dgm:pt modelId="{03DB75F2-09A1-44DC-B7CA-D23FBEC68E9C}" type="pres">
      <dgm:prSet presAssocID="{237DFB76-486B-4613-8B77-DE2F9AD3645B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07CFC75-AC8E-489F-95A0-135A652F4440}" type="pres">
      <dgm:prSet presAssocID="{237DFB76-486B-4613-8B77-DE2F9AD3645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8286B6-542D-4A03-91F0-64A5F3C0EA70}" type="pres">
      <dgm:prSet presAssocID="{FA63D483-0474-4B71-B388-43D0D81F126E}" presName="Name8" presStyleCnt="0"/>
      <dgm:spPr/>
    </dgm:pt>
    <dgm:pt modelId="{3E30A04F-10C4-49AD-951D-D6321AE3E995}" type="pres">
      <dgm:prSet presAssocID="{FA63D483-0474-4B71-B388-43D0D81F126E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150AE96-7B86-4D4D-B67A-0B710F4564A6}" type="pres">
      <dgm:prSet presAssocID="{FA63D483-0474-4B71-B388-43D0D81F126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4D2A8E0-B0DB-4F6E-B487-C1A2C6803615}" type="pres">
      <dgm:prSet presAssocID="{B17EFACF-F531-4EAF-9DE3-F76FCF0940C7}" presName="Name8" presStyleCnt="0"/>
      <dgm:spPr/>
    </dgm:pt>
    <dgm:pt modelId="{D26020C5-BAF6-46C9-8CDA-4F6FB075E40F}" type="pres">
      <dgm:prSet presAssocID="{B17EFACF-F531-4EAF-9DE3-F76FCF0940C7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55A3E2-8B0C-436A-9AFA-129CBFBC55B5}" type="pres">
      <dgm:prSet presAssocID="{B17EFACF-F531-4EAF-9DE3-F76FCF0940C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24E9959-36A5-43BB-8FEB-4D6C7F55D152}" type="presOf" srcId="{237DFB76-486B-4613-8B77-DE2F9AD3645B}" destId="{03DB75F2-09A1-44DC-B7CA-D23FBEC68E9C}" srcOrd="0" destOrd="0" presId="urn:microsoft.com/office/officeart/2005/8/layout/pyramid1"/>
    <dgm:cxn modelId="{D14BB0DE-B881-4721-B1E2-4794642B9F20}" type="presOf" srcId="{B17EFACF-F531-4EAF-9DE3-F76FCF0940C7}" destId="{D26020C5-BAF6-46C9-8CDA-4F6FB075E40F}" srcOrd="0" destOrd="0" presId="urn:microsoft.com/office/officeart/2005/8/layout/pyramid1"/>
    <dgm:cxn modelId="{3E340EED-54DE-46B0-96AB-22D3A37128F0}" srcId="{16B88E07-476F-47E5-997E-C70C23161AEF}" destId="{237DFB76-486B-4613-8B77-DE2F9AD3645B}" srcOrd="0" destOrd="0" parTransId="{A7A9FDDF-31CC-46F3-B0D8-F53F88F39493}" sibTransId="{474D9DC4-E9DF-4683-BE0C-853734B974AC}"/>
    <dgm:cxn modelId="{5091A409-BA5D-4088-9434-BDC75748A682}" type="presOf" srcId="{237DFB76-486B-4613-8B77-DE2F9AD3645B}" destId="{607CFC75-AC8E-489F-95A0-135A652F4440}" srcOrd="1" destOrd="0" presId="urn:microsoft.com/office/officeart/2005/8/layout/pyramid1"/>
    <dgm:cxn modelId="{23728B74-FC6D-4D6F-8188-E66BBAE935EE}" type="presOf" srcId="{FA63D483-0474-4B71-B388-43D0D81F126E}" destId="{3E30A04F-10C4-49AD-951D-D6321AE3E995}" srcOrd="0" destOrd="0" presId="urn:microsoft.com/office/officeart/2005/8/layout/pyramid1"/>
    <dgm:cxn modelId="{9DE0E598-7DD0-461E-B584-0525C1B74FC4}" type="presOf" srcId="{FA63D483-0474-4B71-B388-43D0D81F126E}" destId="{0150AE96-7B86-4D4D-B67A-0B710F4564A6}" srcOrd="1" destOrd="0" presId="urn:microsoft.com/office/officeart/2005/8/layout/pyramid1"/>
    <dgm:cxn modelId="{C00964B0-96B7-4289-A81C-2C9F89897C40}" srcId="{16B88E07-476F-47E5-997E-C70C23161AEF}" destId="{FA63D483-0474-4B71-B388-43D0D81F126E}" srcOrd="1" destOrd="0" parTransId="{5C2C8E4B-AE9B-4923-AE87-27203CC1CEAB}" sibTransId="{C3323352-29F4-48E2-8DAF-BE265476FD02}"/>
    <dgm:cxn modelId="{8C0FF6F7-D780-4DEC-8064-20937530BEC2}" type="presOf" srcId="{16B88E07-476F-47E5-997E-C70C23161AEF}" destId="{03F49ACF-6FCF-45C5-A30C-FDC54EA60965}" srcOrd="0" destOrd="0" presId="urn:microsoft.com/office/officeart/2005/8/layout/pyramid1"/>
    <dgm:cxn modelId="{C5695F2A-DF52-4681-A6FD-5F86B1B9DADD}" type="presOf" srcId="{B17EFACF-F531-4EAF-9DE3-F76FCF0940C7}" destId="{1155A3E2-8B0C-436A-9AFA-129CBFBC55B5}" srcOrd="1" destOrd="0" presId="urn:microsoft.com/office/officeart/2005/8/layout/pyramid1"/>
    <dgm:cxn modelId="{BDA1B5E8-9152-461B-9B29-26062646BC5E}" srcId="{16B88E07-476F-47E5-997E-C70C23161AEF}" destId="{B17EFACF-F531-4EAF-9DE3-F76FCF0940C7}" srcOrd="2" destOrd="0" parTransId="{CE5B5217-DF90-4978-932C-CE349608C179}" sibTransId="{AD145C61-C700-459F-97A9-BDE0B15A7556}"/>
    <dgm:cxn modelId="{41A568B7-0C01-4B71-B52A-FE56DA87DAEA}" type="presParOf" srcId="{03F49ACF-6FCF-45C5-A30C-FDC54EA60965}" destId="{E079F650-78C7-493F-8900-FE1D0EF2D6A5}" srcOrd="0" destOrd="0" presId="urn:microsoft.com/office/officeart/2005/8/layout/pyramid1"/>
    <dgm:cxn modelId="{C56BDE38-C4DC-4A98-BFAA-88F86F15E181}" type="presParOf" srcId="{E079F650-78C7-493F-8900-FE1D0EF2D6A5}" destId="{03DB75F2-09A1-44DC-B7CA-D23FBEC68E9C}" srcOrd="0" destOrd="0" presId="urn:microsoft.com/office/officeart/2005/8/layout/pyramid1"/>
    <dgm:cxn modelId="{C7B8A097-EC3E-4218-8A2F-B1D23B8E7391}" type="presParOf" srcId="{E079F650-78C7-493F-8900-FE1D0EF2D6A5}" destId="{607CFC75-AC8E-489F-95A0-135A652F4440}" srcOrd="1" destOrd="0" presId="urn:microsoft.com/office/officeart/2005/8/layout/pyramid1"/>
    <dgm:cxn modelId="{E94D3685-94F5-4D53-ADAE-E92CE627CDF5}" type="presParOf" srcId="{03F49ACF-6FCF-45C5-A30C-FDC54EA60965}" destId="{EC8286B6-542D-4A03-91F0-64A5F3C0EA70}" srcOrd="1" destOrd="0" presId="urn:microsoft.com/office/officeart/2005/8/layout/pyramid1"/>
    <dgm:cxn modelId="{5B5E5CD4-F93E-4659-81DC-1549E89A6FC2}" type="presParOf" srcId="{EC8286B6-542D-4A03-91F0-64A5F3C0EA70}" destId="{3E30A04F-10C4-49AD-951D-D6321AE3E995}" srcOrd="0" destOrd="0" presId="urn:microsoft.com/office/officeart/2005/8/layout/pyramid1"/>
    <dgm:cxn modelId="{5ABF01DF-C624-4FA2-973E-AE68A7E8AFF0}" type="presParOf" srcId="{EC8286B6-542D-4A03-91F0-64A5F3C0EA70}" destId="{0150AE96-7B86-4D4D-B67A-0B710F4564A6}" srcOrd="1" destOrd="0" presId="urn:microsoft.com/office/officeart/2005/8/layout/pyramid1"/>
    <dgm:cxn modelId="{572431A1-9B5A-4F76-BEF3-E0757E7C3E4A}" type="presParOf" srcId="{03F49ACF-6FCF-45C5-A30C-FDC54EA60965}" destId="{84D2A8E0-B0DB-4F6E-B487-C1A2C6803615}" srcOrd="2" destOrd="0" presId="urn:microsoft.com/office/officeart/2005/8/layout/pyramid1"/>
    <dgm:cxn modelId="{E4A73F51-88E0-4373-8A98-C02DD378DE39}" type="presParOf" srcId="{84D2A8E0-B0DB-4F6E-B487-C1A2C6803615}" destId="{D26020C5-BAF6-46C9-8CDA-4F6FB075E40F}" srcOrd="0" destOrd="0" presId="urn:microsoft.com/office/officeart/2005/8/layout/pyramid1"/>
    <dgm:cxn modelId="{58FE9CE5-EE72-4AA6-A45F-8A43829ABDDC}" type="presParOf" srcId="{84D2A8E0-B0DB-4F6E-B487-C1A2C6803615}" destId="{1155A3E2-8B0C-436A-9AFA-129CBFBC55B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D5F4-5ACF-4102-8D74-3BF9DDB00220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AFF7-2090-4420-B82E-75974DDFF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D5F4-5ACF-4102-8D74-3BF9DDB00220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AFF7-2090-4420-B82E-75974DDFF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D5F4-5ACF-4102-8D74-3BF9DDB00220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AFF7-2090-4420-B82E-75974DDFF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D5F4-5ACF-4102-8D74-3BF9DDB00220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AFF7-2090-4420-B82E-75974DDFF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D5F4-5ACF-4102-8D74-3BF9DDB00220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AFF7-2090-4420-B82E-75974DDFF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D5F4-5ACF-4102-8D74-3BF9DDB00220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AFF7-2090-4420-B82E-75974DDFF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D5F4-5ACF-4102-8D74-3BF9DDB00220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AFF7-2090-4420-B82E-75974DDFF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D5F4-5ACF-4102-8D74-3BF9DDB00220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AFF7-2090-4420-B82E-75974DDFF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D5F4-5ACF-4102-8D74-3BF9DDB00220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AFF7-2090-4420-B82E-75974DDFF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D5F4-5ACF-4102-8D74-3BF9DDB00220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AFF7-2090-4420-B82E-75974DDFF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D5F4-5ACF-4102-8D74-3BF9DDB00220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AFF7-2090-4420-B82E-75974DDFF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9D5F4-5ACF-4102-8D74-3BF9DDB00220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3AFF7-2090-4420-B82E-75974DDFF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TUGAS 1</a:t>
            </a:r>
            <a:br>
              <a:rPr lang="id-ID" dirty="0" smtClean="0"/>
            </a:br>
            <a:r>
              <a:rPr lang="id-ID" dirty="0" smtClean="0"/>
              <a:t>PENGORGANISASIAN DAN PENGEMBANGAN MASYARAKAT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05200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id-ID" dirty="0" smtClean="0"/>
              <a:t>LAPORAN PKL 1 KELOMPOK 2 TAHUN 2012</a:t>
            </a:r>
          </a:p>
          <a:p>
            <a:r>
              <a:rPr lang="id-ID" dirty="0" smtClean="0"/>
              <a:t>DI DESA TAROKAN KECAMATAN BANYUANYAR KABUPATEN PROBOLINGGO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5760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/>
          <a:lstStyle/>
          <a:p>
            <a:r>
              <a:rPr lang="id-ID" dirty="0" smtClean="0"/>
              <a:t>TIPOLOGI MASYARAKAT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Gemeinschaft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Gesselschaft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Tipologi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Ferdinand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Tonnies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676399"/>
          <a:ext cx="8153400" cy="4648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0931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GEMEINSCHAFT (community)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GESSELSCHAFT (society)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64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Adanya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hubungan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perasaan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kasih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sayang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Hubungan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antar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anggota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bersifat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formal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64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Adanya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keinginan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untuk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meningkatkan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kebersamaan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Memiliki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orientasi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ekonomi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tidak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kekal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64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Tidak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suka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menonjolkan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diri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Memperhitungkan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nilai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guna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(utilitarian)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64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Selalu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memegang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teguh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adat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lama yang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konservatif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Lebih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didasarkan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pada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kenyataan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sosial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64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Terdapat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ikatan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batin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yang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kuat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antaranggota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64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Hubungan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antaranggota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bersifat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informal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1295400"/>
            <a:ext cx="4762500" cy="3333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3000" y="381000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ANALISIS TIPOLOGI MASYARAKAT DESA TAROKAN KEC. BANYUANYAR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886200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Tipologi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Gemeinschaft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latar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belakang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suku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tinggal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keturunan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Dan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jangka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lama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brsifat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formal.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Solidarita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Mekanik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Solidarita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Tipologi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Emile Durkheim)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6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SOLIDARITA MEKANIK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SOLIDARITA ORGANIK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Relatif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berdiri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sendiri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tidak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bergantung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pada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orang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lain)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dalam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keefisienan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kerja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Saling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Keterkaitan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dan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mempengaruhi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dalam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keefisienan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kerja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Terjadi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Masyarakat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Sederhana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Dilangsungkan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oleh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Masyarakat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yang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kompleks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Ciri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dari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Masyarakat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Tradisional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Pedesaan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b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Ciri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dari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Masyarakat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Modern (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Perkotaan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Kerja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tidak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terorganisir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Kerja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terorganisir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dengan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baik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Beban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lebih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berat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b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Beban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ringan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Tidak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bergantung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dengan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orang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lain</a:t>
                      </a:r>
                      <a:b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Banyak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saling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bergantungan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dengan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yang lain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1295400"/>
            <a:ext cx="4762500" cy="3333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533400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ANALISIS TIPOLOGI MASYARAKAT DESA TAROKAN KEC. BANYUANYAR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810000"/>
            <a:ext cx="815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Tipologi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Solidarita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Mekanik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pembagian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formal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struktural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teratur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tanggung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jawab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Mayoritas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buruh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merangkap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lain,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misal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petani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id-ID" dirty="0" smtClean="0"/>
              <a:t>STRATIFIKASI SOSIAL</a:t>
            </a: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Stratifikasi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257800"/>
          </a:xfrm>
        </p:spPr>
        <p:txBody>
          <a:bodyPr>
            <a:noAutofit/>
          </a:bodyPr>
          <a:lstStyle/>
          <a:p>
            <a:pPr algn="just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Pitirim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A. Sorokin</a:t>
            </a:r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Stratifikasi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perbedaan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penduduk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lapisan-lapisan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bertingkat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hirarki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MenurutSoerjono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Soekanto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Stratifikasi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pembedaan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kedudukan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berbeda-beda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vertikal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Stratifikasi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pembedaan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vertikal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bertingkat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yang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mewujudkan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tingkatan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rendah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id-ID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Macam-Macam</a:t>
            </a:r>
            <a:r>
              <a:rPr lang="en-US" dirty="0" smtClean="0"/>
              <a:t> </a:t>
            </a:r>
            <a:r>
              <a:rPr lang="en-US" dirty="0" err="1" smtClean="0"/>
              <a:t>Stratifikasi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status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indent="0">
              <a:buFont typeface="Wingdings" pitchFamily="2" charset="2"/>
              <a:buChar char="Ø"/>
            </a:pPr>
            <a:r>
              <a:rPr lang="en-US" dirty="0" smtClean="0"/>
              <a:t>	</a:t>
            </a:r>
            <a:r>
              <a:rPr lang="en-US" dirty="0" err="1" smtClean="0"/>
              <a:t>Stratifikasi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marL="914400" indent="-571500">
              <a:buFont typeface="Wingdings" pitchFamily="2" charset="2"/>
              <a:buChar char="Ø"/>
            </a:pPr>
            <a:r>
              <a:rPr lang="en-US" dirty="0" err="1" smtClean="0"/>
              <a:t>Stratifikasi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  <a:p>
            <a:pPr marL="914400" indent="-571500">
              <a:buFont typeface="Wingdings" pitchFamily="2" charset="2"/>
              <a:buChar char="Ø"/>
            </a:pPr>
            <a:r>
              <a:rPr lang="en-US" dirty="0" err="1" smtClean="0"/>
              <a:t>Stratifikasi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id-ID" dirty="0" smtClean="0"/>
          </a:p>
          <a:p>
            <a:pPr marL="914400" indent="-571500"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ontent Placeholder 3"/>
          <p:cNvGrpSpPr>
            <a:grpSpLocks noGrp="1"/>
          </p:cNvGrpSpPr>
          <p:nvPr/>
        </p:nvGrpSpPr>
        <p:grpSpPr>
          <a:xfrm>
            <a:off x="457200" y="2865118"/>
            <a:ext cx="8229600" cy="2773681"/>
            <a:chOff x="381000" y="2514600"/>
            <a:chExt cx="7078341" cy="1931044"/>
          </a:xfrm>
        </p:grpSpPr>
        <p:sp>
          <p:nvSpPr>
            <p:cNvPr id="5" name="Oval 4"/>
            <p:cNvSpPr/>
            <p:nvPr/>
          </p:nvSpPr>
          <p:spPr>
            <a:xfrm>
              <a:off x="381000" y="2514600"/>
              <a:ext cx="2743200" cy="16002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STRATIFIKASI SOSIAL 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029200" y="3429000"/>
              <a:ext cx="2430141" cy="101664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PENDIDIKAN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Straight Arrow Connector 8"/>
            <p:cNvCxnSpPr>
              <a:endCxn id="7" idx="2"/>
            </p:cNvCxnSpPr>
            <p:nvPr/>
          </p:nvCxnSpPr>
          <p:spPr>
            <a:xfrm>
              <a:off x="3124200" y="3124200"/>
              <a:ext cx="1905000" cy="813123"/>
            </a:xfrm>
            <a:prstGeom prst="straightConnector1">
              <a:avLst/>
            </a:prstGeom>
            <a:ln w="28575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Oval 10"/>
          <p:cNvSpPr/>
          <p:nvPr/>
        </p:nvSpPr>
        <p:spPr>
          <a:xfrm>
            <a:off x="5867400" y="2362200"/>
            <a:ext cx="2825392" cy="1447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EKONOMI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581400" y="3200400"/>
            <a:ext cx="2362200" cy="53340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Nama Kelompok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>
                <a:latin typeface="Adobe Garamond Pro Bold" pitchFamily="18" charset="0"/>
              </a:rPr>
              <a:t>Nashrur Razzaq			(100911152)</a:t>
            </a:r>
          </a:p>
          <a:p>
            <a:r>
              <a:rPr lang="id-ID" dirty="0" smtClean="0">
                <a:latin typeface="Adobe Garamond Pro Bold" pitchFamily="18" charset="0"/>
              </a:rPr>
              <a:t>Ste</a:t>
            </a:r>
            <a:r>
              <a:rPr lang="en-US" dirty="0" smtClean="0">
                <a:latin typeface="Adobe Garamond Pro Bold" pitchFamily="18" charset="0"/>
              </a:rPr>
              <a:t>vie </a:t>
            </a:r>
            <a:r>
              <a:rPr lang="en-US" dirty="0" err="1" smtClean="0">
                <a:latin typeface="Adobe Garamond Pro Bold" pitchFamily="18" charset="0"/>
              </a:rPr>
              <a:t>Yonara</a:t>
            </a:r>
            <a:r>
              <a:rPr lang="id-ID" dirty="0" smtClean="0">
                <a:latin typeface="Adobe Garamond Pro Bold" pitchFamily="18" charset="0"/>
              </a:rPr>
              <a:t>			</a:t>
            </a:r>
            <a:r>
              <a:rPr lang="id-ID" dirty="0" smtClean="0">
                <a:latin typeface="Adobe Garamond Pro Bold" pitchFamily="18" charset="0"/>
              </a:rPr>
              <a:t>(</a:t>
            </a:r>
            <a:r>
              <a:rPr lang="id-ID" dirty="0" smtClean="0">
                <a:latin typeface="Adobe Garamond Pro Bold" pitchFamily="18" charset="0"/>
              </a:rPr>
              <a:t>101111034)</a:t>
            </a:r>
          </a:p>
          <a:p>
            <a:pPr lvl="0"/>
            <a:r>
              <a:rPr lang="en-US" dirty="0" err="1" smtClean="0">
                <a:solidFill>
                  <a:prstClr val="black"/>
                </a:solidFill>
                <a:latin typeface="Adobe Garamond Pro Bold" pitchFamily="18" charset="0"/>
              </a:rPr>
              <a:t>Eka</a:t>
            </a:r>
            <a:r>
              <a:rPr lang="en-US" dirty="0" smtClean="0">
                <a:solidFill>
                  <a:prstClr val="black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dobe Garamond Pro Bold" pitchFamily="18" charset="0"/>
              </a:rPr>
              <a:t>Puspita</a:t>
            </a:r>
            <a:r>
              <a:rPr lang="en-US" dirty="0" smtClean="0">
                <a:solidFill>
                  <a:prstClr val="black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dobe Garamond Pro Bold" pitchFamily="18" charset="0"/>
              </a:rPr>
              <a:t>Sindi</a:t>
            </a:r>
            <a:r>
              <a:rPr lang="en-US" dirty="0" smtClean="0">
                <a:solidFill>
                  <a:prstClr val="black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dobe Garamond Pro Bold" pitchFamily="18" charset="0"/>
              </a:rPr>
              <a:t>Amaliasari</a:t>
            </a:r>
            <a:r>
              <a:rPr lang="id-ID" dirty="0" smtClean="0">
                <a:solidFill>
                  <a:prstClr val="black"/>
                </a:solidFill>
                <a:latin typeface="Adobe Garamond Pro Bold" pitchFamily="18" charset="0"/>
              </a:rPr>
              <a:t>	(101111060)</a:t>
            </a:r>
            <a:endParaRPr lang="en-US" dirty="0" smtClean="0">
              <a:latin typeface="Adobe Garamond Pro Bold" pitchFamily="18" charset="0"/>
            </a:endParaRPr>
          </a:p>
          <a:p>
            <a:r>
              <a:rPr lang="en-US" dirty="0" err="1" smtClean="0">
                <a:latin typeface="Adobe Garamond Pro Bold" pitchFamily="18" charset="0"/>
              </a:rPr>
              <a:t>Muthmainnah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Windawati</a:t>
            </a:r>
            <a:r>
              <a:rPr lang="id-ID" dirty="0" smtClean="0">
                <a:latin typeface="Adobe Garamond Pro Bold" pitchFamily="18" charset="0"/>
              </a:rPr>
              <a:t>	</a:t>
            </a:r>
            <a:r>
              <a:rPr lang="id-ID" dirty="0" smtClean="0">
                <a:latin typeface="Adobe Garamond Pro Bold" pitchFamily="18" charset="0"/>
              </a:rPr>
              <a:t>(</a:t>
            </a:r>
            <a:r>
              <a:rPr lang="id-ID" dirty="0" smtClean="0">
                <a:latin typeface="Adobe Garamond Pro Bold" pitchFamily="18" charset="0"/>
              </a:rPr>
              <a:t>101111082)</a:t>
            </a:r>
          </a:p>
          <a:p>
            <a:pPr lvl="0"/>
            <a:r>
              <a:rPr lang="en-US" dirty="0" err="1" smtClean="0">
                <a:solidFill>
                  <a:prstClr val="black"/>
                </a:solidFill>
                <a:latin typeface="Adobe Garamond Pro Bold" pitchFamily="18" charset="0"/>
              </a:rPr>
              <a:t>Santi</a:t>
            </a:r>
            <a:r>
              <a:rPr lang="id-ID" dirty="0" smtClean="0">
                <a:solidFill>
                  <a:prstClr val="black"/>
                </a:solidFill>
                <a:latin typeface="Adobe Garamond Pro Bold" pitchFamily="18" charset="0"/>
              </a:rPr>
              <a:t>				</a:t>
            </a:r>
            <a:r>
              <a:rPr lang="id-ID" dirty="0" smtClean="0">
                <a:solidFill>
                  <a:prstClr val="black"/>
                </a:solidFill>
                <a:latin typeface="Adobe Garamond Pro Bold" pitchFamily="18" charset="0"/>
              </a:rPr>
              <a:t>(</a:t>
            </a:r>
            <a:r>
              <a:rPr lang="id-ID" dirty="0" smtClean="0">
                <a:solidFill>
                  <a:prstClr val="black"/>
                </a:solidFill>
                <a:latin typeface="Adobe Garamond Pro Bold" pitchFamily="18" charset="0"/>
                <a:ea typeface="Times New Roman"/>
              </a:rPr>
              <a:t>101111084)</a:t>
            </a:r>
          </a:p>
          <a:p>
            <a:pPr lvl="0"/>
            <a:r>
              <a:rPr lang="en-US" dirty="0" err="1" smtClean="0">
                <a:solidFill>
                  <a:prstClr val="black"/>
                </a:solidFill>
                <a:latin typeface="Adobe Garamond Pro Bold" pitchFamily="18" charset="0"/>
              </a:rPr>
              <a:t>Malisa</a:t>
            </a:r>
            <a:r>
              <a:rPr lang="en-US" dirty="0" smtClean="0">
                <a:solidFill>
                  <a:prstClr val="black"/>
                </a:solidFill>
                <a:latin typeface="Adobe Garamond Pro Bold" pitchFamily="18" charset="0"/>
              </a:rPr>
              <a:t> Devi </a:t>
            </a:r>
            <a:r>
              <a:rPr lang="en-US" dirty="0" err="1" smtClean="0">
                <a:solidFill>
                  <a:prstClr val="black"/>
                </a:solidFill>
                <a:latin typeface="Adobe Garamond Pro Bold" pitchFamily="18" charset="0"/>
              </a:rPr>
              <a:t>Prianto</a:t>
            </a:r>
            <a:r>
              <a:rPr lang="id-ID" dirty="0" smtClean="0">
                <a:solidFill>
                  <a:prstClr val="black"/>
                </a:solidFill>
                <a:latin typeface="Adobe Garamond Pro Bold" pitchFamily="18" charset="0"/>
              </a:rPr>
              <a:t>		</a:t>
            </a:r>
            <a:r>
              <a:rPr lang="id-ID" dirty="0" smtClean="0">
                <a:solidFill>
                  <a:prstClr val="black"/>
                </a:solidFill>
                <a:latin typeface="Adobe Garamond Pro Bold" pitchFamily="18" charset="0"/>
              </a:rPr>
              <a:t>(</a:t>
            </a:r>
            <a:r>
              <a:rPr lang="id-ID" dirty="0" smtClean="0">
                <a:solidFill>
                  <a:prstClr val="black"/>
                </a:solidFill>
                <a:latin typeface="Adobe Garamond Pro Bold" pitchFamily="18" charset="0"/>
              </a:rPr>
              <a:t>101111089)</a:t>
            </a:r>
            <a:endParaRPr lang="en-US" dirty="0" smtClean="0">
              <a:latin typeface="Adobe Garamond Pro Bold" pitchFamily="18" charset="0"/>
            </a:endParaRPr>
          </a:p>
          <a:p>
            <a:r>
              <a:rPr lang="en-US" dirty="0" err="1" smtClean="0">
                <a:latin typeface="Adobe Garamond Pro Bold" pitchFamily="18" charset="0"/>
              </a:rPr>
              <a:t>Teguh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Rizqal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Hadiy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Satriyo</a:t>
            </a:r>
            <a:r>
              <a:rPr lang="id-ID" dirty="0" smtClean="0">
                <a:latin typeface="Adobe Garamond Pro Bold" pitchFamily="18" charset="0"/>
              </a:rPr>
              <a:t>	(101111090)</a:t>
            </a:r>
          </a:p>
          <a:p>
            <a:pPr lvl="0"/>
            <a:r>
              <a:rPr lang="en-US" dirty="0" err="1" smtClean="0">
                <a:solidFill>
                  <a:prstClr val="black"/>
                </a:solidFill>
                <a:latin typeface="Adobe Garamond Pro Bold" pitchFamily="18" charset="0"/>
              </a:rPr>
              <a:t>Ajeng</a:t>
            </a:r>
            <a:r>
              <a:rPr lang="en-US" dirty="0" smtClean="0">
                <a:solidFill>
                  <a:prstClr val="black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dobe Garamond Pro Bold" pitchFamily="18" charset="0"/>
              </a:rPr>
              <a:t>Fauziah</a:t>
            </a:r>
            <a:r>
              <a:rPr lang="id-ID" dirty="0" smtClean="0">
                <a:solidFill>
                  <a:prstClr val="black"/>
                </a:solidFill>
                <a:latin typeface="Adobe Garamond Pro Bold" pitchFamily="18" charset="0"/>
              </a:rPr>
              <a:t> 			(101111092)</a:t>
            </a:r>
            <a:endParaRPr lang="en-US" dirty="0" smtClean="0">
              <a:latin typeface="Adobe Garamond Pro Bold" pitchFamily="18" charset="0"/>
            </a:endParaRPr>
          </a:p>
          <a:p>
            <a:r>
              <a:rPr lang="en-US" dirty="0" smtClean="0">
                <a:latin typeface="Adobe Garamond Pro Bold" pitchFamily="18" charset="0"/>
              </a:rPr>
              <a:t>Muhammad </a:t>
            </a:r>
            <a:r>
              <a:rPr lang="en-US" dirty="0" err="1" smtClean="0">
                <a:latin typeface="Adobe Garamond Pro Bold" pitchFamily="18" charset="0"/>
              </a:rPr>
              <a:t>Mahmudi</a:t>
            </a:r>
            <a:r>
              <a:rPr lang="id-ID" dirty="0" smtClean="0">
                <a:latin typeface="Adobe Garamond Pro Bold" pitchFamily="18" charset="0"/>
              </a:rPr>
              <a:t>		(101111361)</a:t>
            </a:r>
            <a:endParaRPr lang="en-US" dirty="0" smtClean="0">
              <a:latin typeface="Adobe Garamond Pro Bold" pitchFamily="18" charset="0"/>
            </a:endParaRPr>
          </a:p>
          <a:p>
            <a:r>
              <a:rPr lang="en-US" dirty="0" err="1" smtClean="0">
                <a:latin typeface="Adobe Garamond Pro Bold" pitchFamily="18" charset="0"/>
              </a:rPr>
              <a:t>Yosi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Dhemas</a:t>
            </a:r>
            <a:r>
              <a:rPr lang="id-ID" dirty="0" smtClean="0">
                <a:latin typeface="Adobe Garamond Pro Bold" pitchFamily="18" charset="0"/>
              </a:rPr>
              <a:t>		</a:t>
            </a:r>
            <a:r>
              <a:rPr lang="id-ID" smtClean="0">
                <a:latin typeface="Adobe Garamond Pro Bold" pitchFamily="18" charset="0"/>
              </a:rPr>
              <a:t>	</a:t>
            </a:r>
            <a:r>
              <a:rPr lang="id-ID" smtClean="0">
                <a:latin typeface="Adobe Garamond Pro Bold" pitchFamily="18" charset="0"/>
              </a:rPr>
              <a:t>(</a:t>
            </a:r>
            <a:r>
              <a:rPr lang="id-ID" dirty="0" smtClean="0">
                <a:latin typeface="Adobe Garamond Pro Bold" pitchFamily="18" charset="0"/>
              </a:rPr>
              <a:t>101111373)</a:t>
            </a:r>
            <a:endParaRPr lang="en-US" dirty="0" smtClean="0">
              <a:latin typeface="Adobe Garamond Pro Bold" pitchFamily="18" charset="0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Stratifikasi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ekonomi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stratfikasi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dikelompokkan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golongan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54063" indent="-411163"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Golongan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kaya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54063" indent="-411163"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Golongan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kaya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54063" indent="-411163"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Golongan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miskin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pencaharian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mayoritas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Tarokan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mayoritas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penduduk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Tarokan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bermata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pencaharian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buruh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distratifikasikan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golongan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miskin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dirty="0" err="1" smtClean="0"/>
              <a:t>Stratifikasi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Tingkat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penduduk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Tarokan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TK, SD, SMP, SMA.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penduduk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Tarokan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berpendidikan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terakhir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tamat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SD.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disimpulkan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Tarokan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rendah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12929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Stratifikasi</a:t>
            </a:r>
            <a:r>
              <a:rPr lang="en-US" dirty="0" smtClean="0"/>
              <a:t> Tingkat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.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Tarokan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/>
          <a:lstStyle/>
          <a:p>
            <a:r>
              <a:rPr lang="id-ID" dirty="0" smtClean="0"/>
              <a:t>Analisis Budaya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24152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Kesadaran Kesehatan Pribadi dan Lingkungan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12929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03460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Desa Tarokan termasuk di dalam stratifikasi sosial terendah dalam hal ke</a:t>
            </a:r>
            <a:r>
              <a:rPr lang="en-US" dirty="0" smtClean="0"/>
              <a:t>s</a:t>
            </a:r>
            <a:r>
              <a:rPr lang="id-ID" dirty="0" smtClean="0"/>
              <a:t>adaran akan kesehatan pribadi dan lingkungan, karena sebagian besar penduduknya merokok dalam ruangan, jarang berolahraga, tidak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id-ID" dirty="0" smtClean="0"/>
              <a:t>ASI eksklusif, tidak mengetahui cara pemberian garam beryodium yang benar, BAB di sungai, dan membakar sampah.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03444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Budaya PHBS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081648"/>
              </p:ext>
            </p:extLst>
          </p:nvPr>
        </p:nvGraphicFramePr>
        <p:xfrm>
          <a:off x="609600" y="1752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38085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Dalam budaya PHBS, Desa Tarokan masuk kedalam stratifikasi tertinggi, yaitu mempunyai PHBS yang baik, karena mereka sudah sadar akan kepentingan mandi, gosok gigi, serta mencuci tangan menggunakan sabun.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84660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Analisis faktor internal (kekuatan dan kelemahan)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6967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id-ID" dirty="0" smtClean="0"/>
              <a:t>Strength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Suku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agama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tarokan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homogen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memudahkan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perencanaan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pandangan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antar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80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AutoNum type="arabicPeriod" startAt="2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ersedia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cukup banyak lahan untuk persawahan irigasi dan penduduknya sudah   menghasilkan padi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sendiri.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AutoNum type="arabicPeriod" startAt="2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Tersedia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peluang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peternakan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warganya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beternak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ayam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sapi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domba</a:t>
            </a:r>
            <a:endParaRPr lang="id-ID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64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91000" y="1219200"/>
            <a:ext cx="4648200" cy="609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LEMBAGA KELUARGA</a:t>
            </a:r>
            <a:endParaRPr lang="en-US" sz="2400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191000" y="2133600"/>
            <a:ext cx="4572000" cy="609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LEMBAGA AGAMA</a:t>
            </a:r>
            <a:endParaRPr lang="en-US" sz="2400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191000" y="3048000"/>
            <a:ext cx="4572000" cy="685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LEMBAGA PENDIDIKAN</a:t>
            </a:r>
            <a:endParaRPr lang="en-US" sz="2400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91000" y="4038600"/>
            <a:ext cx="4572000" cy="609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LEMBAGA EKONOMI</a:t>
            </a:r>
            <a:endParaRPr lang="en-US" sz="2400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91000" y="4953000"/>
            <a:ext cx="4572000" cy="685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LEMBAGA PEMERINTAHAN</a:t>
            </a:r>
            <a:endParaRPr lang="en-US" sz="2400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66800" y="1524000"/>
            <a:ext cx="685800" cy="403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US" sz="2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ANALISIS</a:t>
            </a:r>
            <a:endParaRPr lang="en-US" sz="2400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>
            <a:stCxn id="11" idx="3"/>
          </p:cNvCxnSpPr>
          <p:nvPr/>
        </p:nvCxnSpPr>
        <p:spPr>
          <a:xfrm flipV="1">
            <a:off x="1752600" y="1524000"/>
            <a:ext cx="2286000" cy="201930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752600" y="3352800"/>
            <a:ext cx="2286000" cy="19050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3"/>
          </p:cNvCxnSpPr>
          <p:nvPr/>
        </p:nvCxnSpPr>
        <p:spPr>
          <a:xfrm flipV="1">
            <a:off x="1752600" y="2362200"/>
            <a:ext cx="2286000" cy="118110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3"/>
          </p:cNvCxnSpPr>
          <p:nvPr/>
        </p:nvCxnSpPr>
        <p:spPr>
          <a:xfrm>
            <a:off x="1752600" y="3543300"/>
            <a:ext cx="2362200" cy="72390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3"/>
          </p:cNvCxnSpPr>
          <p:nvPr/>
        </p:nvCxnSpPr>
        <p:spPr>
          <a:xfrm>
            <a:off x="1752600" y="3543300"/>
            <a:ext cx="2286000" cy="163830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810" y="548680"/>
            <a:ext cx="8964488" cy="5616624"/>
          </a:xfrm>
        </p:spPr>
        <p:txBody>
          <a:bodyPr>
            <a:normAutofit lnSpcReduction="10000"/>
          </a:bodyPr>
          <a:lstStyle/>
          <a:p>
            <a:pPr lvl="0" algn="l"/>
            <a:endParaRPr lang="id-ID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l"/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 	Tingkat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kesadaran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lvl="0" indent="-514350" algn="l"/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dikarenakan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angka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keikutsertaan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w</a:t>
            </a:r>
            <a:r>
              <a:rPr lang="id-ID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arga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imunisasi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pemeriksaan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kehamilan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id-ID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l">
              <a:buFont typeface="+mj-lt"/>
              <a:buAutoNum type="arabicPeriod" startAt="5"/>
            </a:pP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Tersedia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id-ID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umber </a:t>
            </a:r>
            <a:r>
              <a:rPr lang="id-ID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air bersih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memadai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untuk </a:t>
            </a:r>
            <a:r>
              <a:rPr lang="id-ID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minum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mandi</a:t>
            </a:r>
            <a:r>
              <a:rPr lang="id-ID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id-ID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l">
              <a:buFont typeface="+mj-lt"/>
              <a:buAutoNum type="arabicPeriod" startAt="5"/>
            </a:pPr>
            <a:r>
              <a:rPr lang="id-ID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Personal </a:t>
            </a:r>
            <a:r>
              <a:rPr lang="id-ID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Hygiene (intensitas mandi, gosok gigi, cuci tangan menggunakan sabun) warga sudah bagus, yaitu 3 kali sehari</a:t>
            </a:r>
            <a:r>
              <a:rPr lang="id-ID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l">
              <a:buFont typeface="+mj-lt"/>
              <a:buAutoNum type="arabicPeriod" startAt="5"/>
            </a:pP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Tersedia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peluang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wirausaha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lvl="0" indent="-514350" algn="l"/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Desa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Tarokan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tersedia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warung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toko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obat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penjual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pupuk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id-ID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638344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68346"/>
          </a:xfrm>
        </p:spPr>
        <p:txBody>
          <a:bodyPr/>
          <a:lstStyle/>
          <a:p>
            <a:r>
              <a:rPr lang="id-ID" dirty="0" smtClean="0"/>
              <a:t>Weakness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57216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Lapangan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pekerjaan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tersedia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masih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terbatas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buruh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pabrik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sebagian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warga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ekonominya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masih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rendah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d-ID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Rata-rata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warga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Tarokan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berpendidikan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rendah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Mayoritas </a:t>
            </a: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penduduk Desa Tarokan berpendidikan terakhir Sekolah 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penduduk yang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idak </a:t>
            </a: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Sekolah atau Buta Aksara masih tinggi yaitu sebesar 311 orang.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3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Kurangnya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pertanian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hampir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seluruh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lahan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pertanian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ditanami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jagung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d-I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None/>
            </a:pPr>
            <a:endParaRPr lang="id-ID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66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pPr algn="l"/>
            <a:r>
              <a:rPr lang="en-US" dirty="0" err="1" smtClean="0"/>
              <a:t>Con’t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57216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	Tingkat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kesadaran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pemberian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ASI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eksklusif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ada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saat bayi berusia 0-6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bulan,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ibu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memberikan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susu formula dan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pendamping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, yang dapat memberikan efek buruk bagi pencernaan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bayi.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Selain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kurang menjaga kesehatannya, sehingga ASI tidak bisa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keluar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Angka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ketergantungan di Desa Tarokan sebesar 63,71%. </a:t>
            </a:r>
          </a:p>
        </p:txBody>
      </p:sp>
    </p:spTree>
    <p:extLst>
      <p:ext uri="{BB962C8B-B14F-4D97-AF65-F5344CB8AC3E}">
        <p14:creationId xmlns:p14="http://schemas.microsoft.com/office/powerpoint/2010/main" val="241330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14356"/>
          </a:xfrm>
        </p:spPr>
        <p:txBody>
          <a:bodyPr>
            <a:normAutofit/>
          </a:bodyPr>
          <a:lstStyle/>
          <a:p>
            <a:pPr algn="l"/>
            <a:r>
              <a:rPr lang="en-US" sz="3800" dirty="0" err="1" smtClean="0"/>
              <a:t>Con’t</a:t>
            </a:r>
            <a:endParaRPr lang="id-ID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095030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 startAt="9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Belum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semua masyarakatnya memakai dan tahu tentang penggunaan garam beryodium, sehingga masih beresiko terkena penyakit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gondok.</a:t>
            </a:r>
          </a:p>
          <a:p>
            <a:pPr marL="514350" lvl="0" indent="-514350">
              <a:buFont typeface="+mj-lt"/>
              <a:buAutoNum type="arabicPeriod" startAt="9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Sanitasi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buruk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idak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semua warga mengetahui kriteria air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bersih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m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asih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ada warga yang menggunakan air sungai untuk mandi dan BAB, padahal air sungai pasti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kotor.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Selain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hewan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vektor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penyakit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misal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tikus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kecoa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sampah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dibakar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Banyak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warga yang merokok di dalam ruangan tertutup, sehingga berpotensi terkena ISPA, baik dirinya sendiri, mau pun keluarganya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04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(</a:t>
            </a:r>
            <a:r>
              <a:rPr lang="en-US" dirty="0" err="1" smtClean="0"/>
              <a:t>peluang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)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37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Peluang</a:t>
            </a:r>
            <a:r>
              <a:rPr lang="en-US" dirty="0" smtClean="0"/>
              <a:t> (O)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peminjaman</a:t>
            </a:r>
            <a:r>
              <a:rPr lang="en-US" dirty="0" smtClean="0"/>
              <a:t> modal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wirausaha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peternakan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Adanya</a:t>
            </a:r>
            <a:r>
              <a:rPr lang="en-US" dirty="0" smtClean="0"/>
              <a:t> program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tani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lain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pupuk</a:t>
            </a:r>
            <a:r>
              <a:rPr lang="en-US" dirty="0" smtClean="0"/>
              <a:t> </a:t>
            </a:r>
            <a:r>
              <a:rPr lang="en-US" dirty="0" err="1" smtClean="0"/>
              <a:t>kompos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peternakan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63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39784"/>
          </a:xfrm>
        </p:spPr>
        <p:txBody>
          <a:bodyPr/>
          <a:lstStyle/>
          <a:p>
            <a:r>
              <a:rPr lang="en-US" dirty="0" err="1" smtClean="0"/>
              <a:t>Ancaman</a:t>
            </a:r>
            <a:r>
              <a:rPr lang="en-US" dirty="0" smtClean="0"/>
              <a:t> (T)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66925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efektifnya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pelatihan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dinas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kader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d-I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kebutuhan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sarana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prasarana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posyandu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d-I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penyuluhan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sosialisasi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instansi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mengolah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makanan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benar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bahaya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merokok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1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894"/>
            <a:ext cx="8229600" cy="61553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Tabel Scoring SWOT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57400" y="1066800"/>
          <a:ext cx="5333998" cy="4800600"/>
        </p:xfrm>
        <a:graphic>
          <a:graphicData uri="http://schemas.openxmlformats.org/drawingml/2006/table">
            <a:tbl>
              <a:tblPr/>
              <a:tblGrid>
                <a:gridCol w="798503"/>
                <a:gridCol w="1185333"/>
                <a:gridCol w="826894"/>
                <a:gridCol w="1174686"/>
                <a:gridCol w="1348582"/>
              </a:tblGrid>
              <a:tr h="96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No</a:t>
                      </a:r>
                      <a:endParaRPr lang="id-ID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Strength</a:t>
                      </a:r>
                      <a:endParaRPr lang="id-ID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Skor</a:t>
                      </a:r>
                      <a:endParaRPr lang="id-ID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Bobot  (%)</a:t>
                      </a:r>
                      <a:endParaRPr lang="id-ID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Nilai</a:t>
                      </a:r>
                      <a:endParaRPr lang="id-ID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1560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981200" y="1371602"/>
          <a:ext cx="5562600" cy="4571997"/>
        </p:xfrm>
        <a:graphic>
          <a:graphicData uri="http://schemas.openxmlformats.org/drawingml/2006/table">
            <a:tbl>
              <a:tblPr/>
              <a:tblGrid>
                <a:gridCol w="832725"/>
                <a:gridCol w="1236133"/>
                <a:gridCol w="862333"/>
                <a:gridCol w="1225030"/>
                <a:gridCol w="1406379"/>
              </a:tblGrid>
              <a:tr h="831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No</a:t>
                      </a:r>
                      <a:endParaRPr lang="id-ID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Weakness </a:t>
                      </a:r>
                      <a:endParaRPr lang="id-ID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Skor</a:t>
                      </a:r>
                      <a:endParaRPr lang="id-ID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Bobot  (%)</a:t>
                      </a:r>
                      <a:endParaRPr lang="id-ID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Nilai</a:t>
                      </a:r>
                      <a:endParaRPr lang="id-ID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3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533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Con’t</a:t>
            </a:r>
            <a:endParaRPr lang="id-ID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0681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981198" y="1524000"/>
          <a:ext cx="5791201" cy="3962400"/>
        </p:xfrm>
        <a:graphic>
          <a:graphicData uri="http://schemas.openxmlformats.org/drawingml/2006/table">
            <a:tbl>
              <a:tblPr/>
              <a:tblGrid>
                <a:gridCol w="785290"/>
                <a:gridCol w="1713926"/>
                <a:gridCol w="848861"/>
                <a:gridCol w="1174195"/>
                <a:gridCol w="1268929"/>
              </a:tblGrid>
              <a:tr h="1320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No</a:t>
                      </a:r>
                      <a:endParaRPr lang="id-ID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Oportunities</a:t>
                      </a:r>
                      <a:endParaRPr lang="id-ID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Skor</a:t>
                      </a:r>
                      <a:endParaRPr lang="id-ID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Bobot  (%)</a:t>
                      </a:r>
                      <a:endParaRPr lang="id-ID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Nilai</a:t>
                      </a:r>
                      <a:endParaRPr lang="id-ID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40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533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Con’t</a:t>
            </a:r>
            <a:endParaRPr lang="id-ID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539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Mayoritas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warganya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lansia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tanggung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jawab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extended family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ayah,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nenek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kakek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didominasi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wanita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Pengambilan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biasanya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jelas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828800" y="1828800"/>
          <a:ext cx="5333999" cy="2971800"/>
        </p:xfrm>
        <a:graphic>
          <a:graphicData uri="http://schemas.openxmlformats.org/drawingml/2006/table">
            <a:tbl>
              <a:tblPr/>
              <a:tblGrid>
                <a:gridCol w="723293"/>
                <a:gridCol w="1578616"/>
                <a:gridCol w="781845"/>
                <a:gridCol w="1081495"/>
                <a:gridCol w="1168750"/>
              </a:tblGrid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No</a:t>
                      </a:r>
                      <a:endParaRPr lang="id-ID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Threat </a:t>
                      </a:r>
                      <a:endParaRPr lang="id-ID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Skor</a:t>
                      </a:r>
                      <a:endParaRPr lang="id-ID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Bobot  (%)</a:t>
                      </a:r>
                      <a:endParaRPr lang="id-ID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Nilai</a:t>
                      </a:r>
                      <a:endParaRPr lang="id-ID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533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Con’t</a:t>
            </a:r>
            <a:endParaRPr lang="id-ID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8709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6025"/>
            <a:ext cx="2438400" cy="3203575"/>
          </a:xfrm>
        </p:spPr>
        <p:txBody>
          <a:bodyPr>
            <a:normAutofit/>
          </a:bodyPr>
          <a:lstStyle/>
          <a:p>
            <a:pPr algn="l"/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X = S – W</a:t>
            </a:r>
            <a:br>
              <a:rPr lang="id-ID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    = 2.78 – 3.12</a:t>
            </a:r>
            <a:br>
              <a:rPr lang="id-ID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    = -034</a:t>
            </a:r>
            <a:br>
              <a:rPr lang="id-ID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id-ID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Y = O – T</a:t>
            </a:r>
            <a:br>
              <a:rPr lang="id-ID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    = 3.7 – 3.15</a:t>
            </a:r>
            <a:br>
              <a:rPr lang="id-ID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    = 0.55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352800" y="990600"/>
          <a:ext cx="4876800" cy="4800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8400"/>
                <a:gridCol w="2438400"/>
              </a:tblGrid>
              <a:tr h="240030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030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0" y="2971800"/>
            <a:ext cx="3850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40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3200" y="3048000"/>
            <a:ext cx="572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W</a:t>
            </a:r>
            <a:endParaRPr lang="id-ID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38578" y="304800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id-ID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2600" y="59436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id-ID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152400"/>
            <a:ext cx="29097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BAGAN SWOT</a:t>
            </a:r>
            <a:endParaRPr lang="id-ID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Potensi</a:t>
            </a:r>
            <a:r>
              <a:rPr lang="en-US" sz="3600" dirty="0" smtClean="0"/>
              <a:t> yang </a:t>
            </a:r>
            <a:r>
              <a:rPr lang="id-ID" sz="3600" dirty="0" err="1"/>
              <a:t>D</a:t>
            </a:r>
            <a:r>
              <a:rPr lang="en-US" sz="3600" dirty="0" err="1" smtClean="0"/>
              <a:t>apat</a:t>
            </a:r>
            <a:r>
              <a:rPr lang="en-US" sz="3600" dirty="0" smtClean="0"/>
              <a:t> </a:t>
            </a:r>
            <a:r>
              <a:rPr lang="id-ID" sz="3600" dirty="0" err="1" smtClean="0"/>
              <a:t>D</a:t>
            </a:r>
            <a:r>
              <a:rPr lang="en-US" sz="3600" dirty="0" err="1" smtClean="0"/>
              <a:t>ikembangkan</a:t>
            </a:r>
            <a:endParaRPr lang="en-US" sz="3600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228600" y="1080246"/>
            <a:ext cx="8686800" cy="5229074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bercocok</a:t>
            </a:r>
            <a:r>
              <a:rPr lang="en-US" dirty="0" smtClean="0"/>
              <a:t> </a:t>
            </a:r>
            <a:r>
              <a:rPr lang="en-US" dirty="0" err="1" smtClean="0"/>
              <a:t>tanam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wirausaha</a:t>
            </a:r>
            <a:r>
              <a:rPr lang="en-US" dirty="0" smtClean="0"/>
              <a:t> </a:t>
            </a:r>
            <a:r>
              <a:rPr lang="en-US" dirty="0" err="1" smtClean="0"/>
              <a:t>dibidang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posyandu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kader</a:t>
            </a:r>
            <a:r>
              <a:rPr lang="en-US" dirty="0" smtClean="0"/>
              <a:t> (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kader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kader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posyandu</a:t>
            </a:r>
            <a:r>
              <a:rPr lang="en-US" dirty="0" smtClean="0"/>
              <a:t> lima </a:t>
            </a:r>
            <a:r>
              <a:rPr lang="en-US" dirty="0" err="1" smtClean="0"/>
              <a:t>meja</a:t>
            </a:r>
            <a:r>
              <a:rPr lang="en-US" dirty="0" smtClean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simpan</a:t>
            </a:r>
            <a:r>
              <a:rPr lang="en-US" dirty="0" smtClean="0"/>
              <a:t> </a:t>
            </a:r>
            <a:r>
              <a:rPr lang="en-US" dirty="0" err="1" smtClean="0"/>
              <a:t>pinjam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modal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0384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28600"/>
            <a:ext cx="8229600" cy="533400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mtClean="0"/>
              <a:t>Cont’d…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81000" y="762000"/>
            <a:ext cx="8534400" cy="5867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60000"/>
              </a:lnSpc>
            </a:pPr>
            <a:r>
              <a:rPr lang="en-US" sz="2300" smtClean="0"/>
              <a:t>Memberikan pengetahuan mengenai cara pengolahan makanan sesuai standar makanan yang bergizi ragam dan seimbang</a:t>
            </a:r>
          </a:p>
          <a:p>
            <a:pPr algn="just">
              <a:lnSpc>
                <a:spcPct val="160000"/>
              </a:lnSpc>
            </a:pPr>
            <a:r>
              <a:rPr lang="en-US" sz="2300" smtClean="0"/>
              <a:t>Memberikan pelatihan mengenai cara pengolahan sampah yang baik (proses pembuangan maupun daur ulang)</a:t>
            </a:r>
          </a:p>
          <a:p>
            <a:pPr algn="just">
              <a:lnSpc>
                <a:spcPct val="160000"/>
              </a:lnSpc>
            </a:pPr>
            <a:r>
              <a:rPr lang="en-US" sz="2300" smtClean="0"/>
              <a:t>Memberikan penegasan kembali kepada masyarakat mengenai bahaya rokok</a:t>
            </a:r>
          </a:p>
          <a:p>
            <a:pPr algn="just">
              <a:lnSpc>
                <a:spcPct val="160000"/>
              </a:lnSpc>
            </a:pPr>
            <a:r>
              <a:rPr lang="en-US" sz="2300" smtClean="0"/>
              <a:t>Memberikan pengetahuan tentang bahaya BAB sembarang tempat (sungai)</a:t>
            </a:r>
          </a:p>
          <a:p>
            <a:pPr algn="just">
              <a:lnSpc>
                <a:spcPct val="160000"/>
              </a:lnSpc>
            </a:pPr>
            <a:r>
              <a:rPr lang="en-US" sz="2300" smtClean="0"/>
              <a:t>Mengembangkan usaha perkebunan buah dan sayur didesa tersebut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5073341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785926"/>
            <a:ext cx="8229600" cy="1928818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Imprint MT Shadow" pitchFamily="82" charset="0"/>
              </a:rPr>
              <a:t>“TERIMAKASIH”</a:t>
            </a:r>
            <a:endParaRPr lang="en-US" sz="4800" dirty="0">
              <a:latin typeface="Imprint MT Shadow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Agama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1500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Mayoritas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warganya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beragama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dianalisis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fasilitas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ibadah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musholla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masjid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keagamaan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salat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berjamaah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pengajian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peringatan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hari-hari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keagamaan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ramai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bersama-sama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disimpulkan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religiusitas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masyarakatnya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formal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TK, SD, SMP, SMA </a:t>
            </a:r>
          </a:p>
          <a:p>
            <a:pPr algn="just">
              <a:lnSpc>
                <a:spcPct val="15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Tingkat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akhir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paling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SD,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disebabkan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berkembangnya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perempuan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menempuh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jenjang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terpenting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membentuk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tenaga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pengajar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perhatian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siswanya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Kesimpulannya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masyarakatnya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rendah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meskipun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sarana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mayoritas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lulus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rendah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Ekonomi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943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transportasi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yang paling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motor</a:t>
            </a:r>
          </a:p>
          <a:p>
            <a:pPr algn="just">
              <a:lnSpc>
                <a:spcPct val="150000"/>
              </a:lnSpc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Prasarana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didesa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Tarokan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jalan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aspal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jembatan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tiang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listrik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lain-lain</a:t>
            </a:r>
          </a:p>
          <a:p>
            <a:pPr algn="just">
              <a:lnSpc>
                <a:spcPct val="150000"/>
              </a:lnSpc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Akses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masuk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desa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dicapai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mudah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dusun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Mayoritas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warganya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buruh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tani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buruh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pabrik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upah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rendah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tergolong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mampu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anya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tersedia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warung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kios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pupuk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obat-obatan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tersebar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dusun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Hewan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paling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ayam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sapi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pertanian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jagung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koperasi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didesa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disimpulkan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Tarokan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pemerintahannya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dipimpin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dusun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dipimpin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dusun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cenderung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terpusat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pemerintahannya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posyandu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organisasi-organisasi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keagamaan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majelis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ta’lim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diikuti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mayoritas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wanita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taruna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warganya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berpartisipasi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kegiatannya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Kesimpulnnya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Tarokan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maju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1080</Words>
  <Application>Microsoft Office PowerPoint</Application>
  <PresentationFormat>On-screen Show (4:3)</PresentationFormat>
  <Paragraphs>325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Adobe Garamond Pro Bold</vt:lpstr>
      <vt:lpstr>Arial</vt:lpstr>
      <vt:lpstr>Calibri</vt:lpstr>
      <vt:lpstr>Imprint MT Shadow</vt:lpstr>
      <vt:lpstr>Times New Roman</vt:lpstr>
      <vt:lpstr>Wingdings</vt:lpstr>
      <vt:lpstr>Office Theme</vt:lpstr>
      <vt:lpstr>TUGAS 1 PENGORGANISASIAN DAN PENGEMBANGAN MASYARAKAT</vt:lpstr>
      <vt:lpstr>Nama Kelompok :</vt:lpstr>
      <vt:lpstr>Lembaga Sosial</vt:lpstr>
      <vt:lpstr>Lembaga Keluarga</vt:lpstr>
      <vt:lpstr>Lembaga Agama</vt:lpstr>
      <vt:lpstr>Lembaga Pendidikan</vt:lpstr>
      <vt:lpstr>Lembaga Ekonomi</vt:lpstr>
      <vt:lpstr>Con’t…</vt:lpstr>
      <vt:lpstr>Lembaga Pemerintahan </vt:lpstr>
      <vt:lpstr>TIPOLOGI MASYARAKAT</vt:lpstr>
      <vt:lpstr>Gemeinschaft dan Gesselschaft  (Tipologi Ferdinand Tonnies) </vt:lpstr>
      <vt:lpstr>PowerPoint Presentation</vt:lpstr>
      <vt:lpstr>Solidarita Mekanik dan Solidarita Organik (Tipologi Emile Durkheim)</vt:lpstr>
      <vt:lpstr>PowerPoint Presentation</vt:lpstr>
      <vt:lpstr>STRATIFIKASI SOSIAL</vt:lpstr>
      <vt:lpstr>Stratifikasi Sosial</vt:lpstr>
      <vt:lpstr>PowerPoint Presentation</vt:lpstr>
      <vt:lpstr>Macam-Macam Stratifikasi Sosial</vt:lpstr>
      <vt:lpstr>PowerPoint Presentation</vt:lpstr>
      <vt:lpstr>PowerPoint Presentation</vt:lpstr>
      <vt:lpstr>PowerPoint Presentation</vt:lpstr>
      <vt:lpstr>Stratifikasi Tingkat Pendidikan Masy. Desa Tarokan</vt:lpstr>
      <vt:lpstr>Analisis Budaya</vt:lpstr>
      <vt:lpstr>Kesadaran Kesehatan Pribadi dan Lingkungan</vt:lpstr>
      <vt:lpstr>PowerPoint Presentation</vt:lpstr>
      <vt:lpstr>Budaya PHBS</vt:lpstr>
      <vt:lpstr>PowerPoint Presentation</vt:lpstr>
      <vt:lpstr>Analisis faktor internal (kekuatan dan kelemahan)</vt:lpstr>
      <vt:lpstr>Strength</vt:lpstr>
      <vt:lpstr>PowerPoint Presentation</vt:lpstr>
      <vt:lpstr>Weakness</vt:lpstr>
      <vt:lpstr>Con’t</vt:lpstr>
      <vt:lpstr>Con’t</vt:lpstr>
      <vt:lpstr>Analisis faktor eksternal (peluang dan ancaman)     </vt:lpstr>
      <vt:lpstr>Peluang (O)</vt:lpstr>
      <vt:lpstr>Ancaman (T)</vt:lpstr>
      <vt:lpstr>Tabel Scoring SWOT</vt:lpstr>
      <vt:lpstr>PowerPoint Presentation</vt:lpstr>
      <vt:lpstr>PowerPoint Presentation</vt:lpstr>
      <vt:lpstr>PowerPoint Presentation</vt:lpstr>
      <vt:lpstr>X = S – W     = 2.78 – 3.12     = -034   Y = O – T     = 3.7 – 3.15     = 0.55</vt:lpstr>
      <vt:lpstr>Potensi yang Dapat Dikembangkan</vt:lpstr>
      <vt:lpstr>PowerPoint Presentation</vt:lpstr>
      <vt:lpstr>“TERIMAKASIH”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Lembaga Sosial</dc:title>
  <dc:creator>Windows-7</dc:creator>
  <cp:lastModifiedBy>Aris Sujoko</cp:lastModifiedBy>
  <cp:revision>27</cp:revision>
  <dcterms:created xsi:type="dcterms:W3CDTF">2013-09-22T10:24:52Z</dcterms:created>
  <dcterms:modified xsi:type="dcterms:W3CDTF">2013-09-26T03:49:27Z</dcterms:modified>
</cp:coreProperties>
</file>