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94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1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7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354E-6E60-4BD5-A9A7-EB4EE9F39FAD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01BBF-F525-4011-896B-F45BF3851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0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9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16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74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23D3BB06-1168-4A9B-B275-61F2106275C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5279" cy="4032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18195F37-AE81-44A3-9DC7-4C0A5AB97E58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30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5279" cy="4032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B02B63C9-9404-4B98-A790-1D6A9C1C563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5279" cy="4032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BE397740-7680-48B7-90A6-147E2FB35F84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defTabSz="41024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53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6361" y="4342535"/>
            <a:ext cx="5485279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3E398ED0-6004-4492-9242-10B5B1E34B53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defTabSz="41024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63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6361" y="4342535"/>
            <a:ext cx="5485279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0D2D254C-E64A-4CCC-A2E3-E2D98F4AC422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defTabSz="41024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741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6361" y="4342535"/>
            <a:ext cx="5485279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CC344A61-07C3-4463-8255-4FCAA6AB16CC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defTabSz="41024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84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6361" y="4342535"/>
            <a:ext cx="5485279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DECCE158-6432-45BC-BE74-79B04368EA30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3738"/>
            <a:ext cx="4567237" cy="34274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1" y="4342535"/>
            <a:ext cx="5485279" cy="4032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7DA9107C-13EF-43BB-BBEE-634F365A4FA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defTabSz="41024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204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6361" y="4342535"/>
            <a:ext cx="5485279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0291" algn="l"/>
                <a:tab pos="820583" algn="l"/>
                <a:tab pos="1230874" algn="l"/>
                <a:tab pos="1641165" algn="l"/>
                <a:tab pos="2051456" algn="l"/>
                <a:tab pos="2461748" algn="l"/>
                <a:tab pos="2872039" algn="l"/>
                <a:tab pos="3282330" algn="l"/>
                <a:tab pos="3692622" algn="l"/>
                <a:tab pos="4102913" algn="l"/>
                <a:tab pos="4513204" algn="l"/>
                <a:tab pos="4923495" algn="l"/>
                <a:tab pos="5333787" algn="l"/>
                <a:tab pos="5744078" algn="l"/>
                <a:tab pos="6154369" algn="l"/>
                <a:tab pos="6564660" algn="l"/>
                <a:tab pos="6974952" algn="l"/>
                <a:tab pos="7385243" algn="l"/>
                <a:tab pos="7795534" algn="l"/>
                <a:tab pos="8205826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27FA9D1E-880F-420E-B329-913A7A89245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defTabSz="41024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prstClr val="white"/>
              </a:solidFill>
              <a:latin typeface="Arial" charset="0"/>
              <a:ea typeface="MS Gothic" charset="-128"/>
            </a:endParaRPr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6361" y="4342535"/>
            <a:ext cx="5485279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4781-98A6-43A5-8C04-AD0420548B1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6C80-66A1-4025-84C6-63EB77C70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F254C9-1917-4BED-806E-96980C3DD563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17/11/2013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1DC5B32-9C71-4232-B46A-4941EF816FF7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5652" y="42672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: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 7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60822" y="2209800"/>
            <a:ext cx="8523459" cy="1530173"/>
            <a:chOff x="167388" y="2028208"/>
            <a:chExt cx="11172148" cy="1833674"/>
          </a:xfrm>
        </p:grpSpPr>
        <p:sp>
          <p:nvSpPr>
            <p:cNvPr id="4" name="Rounded Rectangle 3"/>
            <p:cNvSpPr/>
            <p:nvPr/>
          </p:nvSpPr>
          <p:spPr>
            <a:xfrm rot="20833701">
              <a:off x="167388" y="2181068"/>
              <a:ext cx="1447800" cy="1676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 smtClean="0"/>
                <a:t>B</a:t>
              </a:r>
              <a:endParaRPr lang="en-US" sz="11500" dirty="0"/>
            </a:p>
          </p:txBody>
        </p:sp>
        <p:sp>
          <p:nvSpPr>
            <p:cNvPr id="5" name="Rounded Rectangle 4"/>
            <p:cNvSpPr/>
            <p:nvPr/>
          </p:nvSpPr>
          <p:spPr>
            <a:xfrm rot="348614">
              <a:off x="4348335" y="2097186"/>
              <a:ext cx="1447800" cy="1676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/>
                <a:t>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 rot="21383019">
              <a:off x="8533292" y="2122172"/>
              <a:ext cx="1447800" cy="1676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/>
                <a:t>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 rot="21001273">
              <a:off x="2980033" y="2053403"/>
              <a:ext cx="1447800" cy="1676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/>
                <a:t>A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 rot="21233330">
              <a:off x="5723919" y="2093860"/>
              <a:ext cx="1447800" cy="167640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/>
                <a:t>D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 rot="312177">
              <a:off x="1540186" y="2103969"/>
              <a:ext cx="1447800" cy="1676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/>
                <a:t>R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 rot="502680">
              <a:off x="7118966" y="2028208"/>
              <a:ext cx="1447800" cy="1676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/>
                <a:t>I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 rot="259037">
              <a:off x="9891736" y="2185482"/>
              <a:ext cx="1447800" cy="1676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 smtClean="0"/>
                <a:t>G</a:t>
              </a:r>
              <a:endParaRPr lang="en-US" sz="1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383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sz="3200" dirty="0"/>
              <a:t>Selain itu, macam brand juga dibedakan berdasarkan kepemilikannya, yaitu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191" indent="-514191">
              <a:buFont typeface="+mj-lt"/>
              <a:buAutoNum type="alphaUcPeriod"/>
            </a:pPr>
            <a:r>
              <a:rPr lang="id-ID" sz="3600" b="0" dirty="0"/>
              <a:t>Manufacture brand</a:t>
            </a:r>
            <a:endParaRPr lang="en-GB" sz="3600" b="0" dirty="0"/>
          </a:p>
          <a:p>
            <a:pPr marL="514191" indent="-514191">
              <a:buFont typeface="+mj-lt"/>
              <a:buAutoNum type="alphaUcPeriod"/>
            </a:pPr>
            <a:r>
              <a:rPr lang="id-ID" sz="3600" b="0" dirty="0"/>
              <a:t>Private </a:t>
            </a:r>
            <a:r>
              <a:rPr lang="id-ID" sz="3600" b="0" dirty="0" smtClean="0"/>
              <a:t>brand</a:t>
            </a:r>
            <a:endParaRPr lang="en-GB" sz="3600" b="0" dirty="0"/>
          </a:p>
        </p:txBody>
      </p:sp>
    </p:spTree>
    <p:extLst>
      <p:ext uri="{BB962C8B-B14F-4D97-AF65-F5344CB8AC3E}">
        <p14:creationId xmlns:p14="http://schemas.microsoft.com/office/powerpoint/2010/main" val="5900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smtClean="0"/>
              <a:t>PEMBENTUKAN BRAND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sz="4000" dirty="0" smtClean="0"/>
              <a:t>	</a:t>
            </a:r>
            <a:r>
              <a:rPr lang="id-ID" sz="3200" b="0" dirty="0" smtClean="0"/>
              <a:t>Pembentukan Branding didasarkan pada jenis Branding yang dipilih oleh perusahaan, yaitu</a:t>
            </a:r>
          </a:p>
          <a:p>
            <a:pPr>
              <a:buFont typeface="Wingdings"/>
              <a:buChar char="à"/>
            </a:pPr>
            <a:r>
              <a:rPr lang="en-US" sz="3200" b="0" dirty="0" smtClean="0"/>
              <a:t>Corporate </a:t>
            </a:r>
            <a:r>
              <a:rPr lang="en-US" sz="3200" b="0" dirty="0"/>
              <a:t>branding </a:t>
            </a:r>
            <a:endParaRPr lang="id-ID" sz="3200" b="0" dirty="0"/>
          </a:p>
          <a:p>
            <a:pPr>
              <a:buFont typeface="Wingdings"/>
              <a:buChar char="à"/>
            </a:pPr>
            <a:r>
              <a:rPr lang="en-US" sz="3200" b="0" dirty="0" smtClean="0"/>
              <a:t>Personal </a:t>
            </a:r>
            <a:r>
              <a:rPr lang="en-US" sz="3200" b="0" dirty="0"/>
              <a:t>branding. </a:t>
            </a:r>
            <a:endParaRPr lang="id-ID" sz="3200" b="0" dirty="0"/>
          </a:p>
          <a:p>
            <a:pPr>
              <a:buNone/>
            </a:pP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5072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Corporate Branding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685800" algn="just"/>
            <a:r>
              <a:rPr lang="id-ID" sz="2400" b="0" dirty="0" smtClean="0"/>
              <a:t>Corporate branding a</a:t>
            </a:r>
            <a:r>
              <a:rPr lang="en-US" sz="2400" b="0" dirty="0" err="1" smtClean="0"/>
              <a:t>dalah</a:t>
            </a:r>
            <a:r>
              <a:rPr lang="en-US" sz="2400" b="0" dirty="0" smtClean="0"/>
              <a:t> </a:t>
            </a:r>
            <a:r>
              <a:rPr lang="en-US" sz="2400" b="0" dirty="0" err="1"/>
              <a:t>bagian</a:t>
            </a:r>
            <a:r>
              <a:rPr lang="en-US" sz="2400" b="0" dirty="0"/>
              <a:t> yang </a:t>
            </a:r>
            <a:r>
              <a:rPr lang="en-US" sz="2400" b="0" dirty="0" err="1"/>
              <a:t>terpenting</a:t>
            </a:r>
            <a:r>
              <a:rPr lang="en-US" sz="2400" b="0" dirty="0"/>
              <a:t> </a:t>
            </a:r>
            <a:r>
              <a:rPr lang="en-US" sz="2400" b="0" dirty="0" err="1"/>
              <a:t>dalam</a:t>
            </a:r>
            <a:r>
              <a:rPr lang="en-US" sz="2400" b="0" dirty="0"/>
              <a:t> </a:t>
            </a:r>
            <a:r>
              <a:rPr lang="en-US" sz="2400" b="0" dirty="0" err="1"/>
              <a:t>suatu</a:t>
            </a:r>
            <a:r>
              <a:rPr lang="en-US" sz="2400" b="0" dirty="0"/>
              <a:t> </a:t>
            </a:r>
            <a:r>
              <a:rPr lang="en-US" sz="2400" b="0" dirty="0" err="1"/>
              <a:t>organisasi</a:t>
            </a:r>
            <a:r>
              <a:rPr lang="en-US" sz="2400" b="0" dirty="0"/>
              <a:t> </a:t>
            </a:r>
            <a:r>
              <a:rPr lang="en-US" sz="2400" b="0" dirty="0" err="1"/>
              <a:t>atau</a:t>
            </a:r>
            <a:r>
              <a:rPr lang="en-US" sz="2400" b="0" dirty="0"/>
              <a:t> </a:t>
            </a:r>
            <a:r>
              <a:rPr lang="en-US" sz="2400" b="0" dirty="0" err="1"/>
              <a:t>perusahaan</a:t>
            </a:r>
            <a:r>
              <a:rPr lang="en-US" sz="2400" b="0" dirty="0"/>
              <a:t> yang </a:t>
            </a:r>
            <a:r>
              <a:rPr lang="en-US" sz="2400" b="0" dirty="0" err="1"/>
              <a:t>digunakan</a:t>
            </a:r>
            <a:r>
              <a:rPr lang="en-US" sz="2400" b="0" dirty="0"/>
              <a:t> </a:t>
            </a:r>
            <a:r>
              <a:rPr lang="en-US" sz="2400" b="0" dirty="0" err="1"/>
              <a:t>sebagai</a:t>
            </a:r>
            <a:r>
              <a:rPr lang="en-US" sz="2400" b="0" dirty="0"/>
              <a:t> </a:t>
            </a:r>
            <a:r>
              <a:rPr lang="en-US" sz="2400" b="0" dirty="0" err="1"/>
              <a:t>penjamin</a:t>
            </a:r>
            <a:r>
              <a:rPr lang="en-US" sz="2400" b="0" dirty="0"/>
              <a:t> </a:t>
            </a:r>
            <a:r>
              <a:rPr lang="en-US" sz="2400" b="0" dirty="0" err="1"/>
              <a:t>dari</a:t>
            </a:r>
            <a:r>
              <a:rPr lang="en-US" sz="2400" b="0" dirty="0"/>
              <a:t> </a:t>
            </a:r>
            <a:r>
              <a:rPr lang="en-US" sz="2400" b="0" dirty="0" err="1"/>
              <a:t>kualitas</a:t>
            </a:r>
            <a:r>
              <a:rPr lang="en-US" sz="2400" b="0" dirty="0"/>
              <a:t> </a:t>
            </a:r>
            <a:r>
              <a:rPr lang="en-US" sz="2400" b="0" dirty="0" err="1"/>
              <a:t>sebuah</a:t>
            </a:r>
            <a:r>
              <a:rPr lang="en-US" sz="2400" b="0" dirty="0"/>
              <a:t> </a:t>
            </a:r>
            <a:r>
              <a:rPr lang="en-US" sz="2400" b="0" dirty="0" err="1"/>
              <a:t>produk</a:t>
            </a:r>
            <a:r>
              <a:rPr lang="en-US" sz="2400" b="0" dirty="0"/>
              <a:t> </a:t>
            </a:r>
            <a:r>
              <a:rPr lang="en-US" sz="2400" b="0" dirty="0" err="1"/>
              <a:t>atau</a:t>
            </a:r>
            <a:r>
              <a:rPr lang="en-US" sz="2400" b="0" dirty="0"/>
              <a:t> </a:t>
            </a:r>
            <a:r>
              <a:rPr lang="en-US" sz="2400" b="0" dirty="0" err="1"/>
              <a:t>jasa</a:t>
            </a:r>
            <a:r>
              <a:rPr lang="en-US" sz="2400" b="0" dirty="0"/>
              <a:t> yang </a:t>
            </a:r>
            <a:r>
              <a:rPr lang="en-US" sz="2400" b="0" dirty="0" err="1"/>
              <a:t>ditawarkan</a:t>
            </a:r>
            <a:r>
              <a:rPr lang="en-US" sz="2400" b="0" dirty="0"/>
              <a:t> </a:t>
            </a:r>
            <a:r>
              <a:rPr lang="en-US" sz="2400" b="0" dirty="0" err="1"/>
              <a:t>dalam</a:t>
            </a:r>
            <a:r>
              <a:rPr lang="en-US" sz="2400" b="0" dirty="0"/>
              <a:t> </a:t>
            </a:r>
            <a:r>
              <a:rPr lang="en-US" sz="2400" b="0" dirty="0" err="1"/>
              <a:t>sebuah</a:t>
            </a:r>
            <a:r>
              <a:rPr lang="en-US" sz="2400" b="0" dirty="0"/>
              <a:t> </a:t>
            </a:r>
            <a:r>
              <a:rPr lang="en-US" sz="2400" b="0" dirty="0" err="1"/>
              <a:t>pasar</a:t>
            </a:r>
            <a:r>
              <a:rPr lang="en-US" sz="2400" b="0" dirty="0" smtClean="0"/>
              <a:t>.</a:t>
            </a:r>
            <a:r>
              <a:rPr lang="id-ID" sz="2400" b="0" dirty="0" smtClean="0"/>
              <a:t> </a:t>
            </a:r>
          </a:p>
          <a:p>
            <a:pPr marL="228600" indent="685800" algn="just"/>
            <a:r>
              <a:rPr lang="en-US" sz="2400" b="0" dirty="0" err="1" smtClean="0"/>
              <a:t>Nama</a:t>
            </a:r>
            <a:r>
              <a:rPr lang="en-US" sz="2400" b="0" dirty="0" smtClean="0"/>
              <a:t> </a:t>
            </a:r>
            <a:r>
              <a:rPr lang="en-US" sz="2400" b="0" dirty="0" err="1"/>
              <a:t>sebuah</a:t>
            </a:r>
            <a:r>
              <a:rPr lang="en-US" sz="2400" b="0" dirty="0"/>
              <a:t> </a:t>
            </a:r>
            <a:r>
              <a:rPr lang="en-US" sz="2400" b="0" dirty="0" err="1"/>
              <a:t>perusahaan</a:t>
            </a:r>
            <a:r>
              <a:rPr lang="en-US" sz="2400" b="0" dirty="0"/>
              <a:t> </a:t>
            </a:r>
            <a:r>
              <a:rPr lang="en-US" sz="2400" b="0" dirty="0" err="1"/>
              <a:t>biasanya</a:t>
            </a:r>
            <a:r>
              <a:rPr lang="en-US" sz="2400" b="0" dirty="0"/>
              <a:t> </a:t>
            </a:r>
            <a:r>
              <a:rPr lang="en-US" sz="2400" b="0" dirty="0" err="1"/>
              <a:t>lebih</a:t>
            </a:r>
            <a:r>
              <a:rPr lang="en-US" sz="2400" b="0" dirty="0"/>
              <a:t> </a:t>
            </a:r>
            <a:r>
              <a:rPr lang="en-US" sz="2400" b="0" dirty="0" err="1"/>
              <a:t>dipercaya</a:t>
            </a:r>
            <a:r>
              <a:rPr lang="en-US" sz="2400" b="0" dirty="0"/>
              <a:t> </a:t>
            </a:r>
            <a:r>
              <a:rPr lang="en-US" sz="2400" b="0" dirty="0" err="1"/>
              <a:t>oleh</a:t>
            </a:r>
            <a:r>
              <a:rPr lang="en-US" sz="2400" b="0" dirty="0"/>
              <a:t> </a:t>
            </a:r>
            <a:r>
              <a:rPr lang="en-US" sz="2400" b="0" dirty="0" err="1"/>
              <a:t>konsumen</a:t>
            </a:r>
            <a:r>
              <a:rPr lang="en-US" sz="2400" b="0" dirty="0"/>
              <a:t> </a:t>
            </a:r>
            <a:r>
              <a:rPr lang="en-US" sz="2400" b="0" dirty="0" err="1"/>
              <a:t>daripada</a:t>
            </a:r>
            <a:r>
              <a:rPr lang="en-US" sz="2400" b="0" dirty="0"/>
              <a:t> </a:t>
            </a:r>
            <a:r>
              <a:rPr lang="en-US" sz="2400" b="0" dirty="0" err="1"/>
              <a:t>merek</a:t>
            </a:r>
            <a:r>
              <a:rPr lang="en-US" sz="2400" b="0" dirty="0"/>
              <a:t> </a:t>
            </a:r>
            <a:r>
              <a:rPr lang="en-US" sz="2400" b="0" dirty="0" err="1"/>
              <a:t>sebuah</a:t>
            </a:r>
            <a:r>
              <a:rPr lang="en-US" sz="2400" b="0" dirty="0"/>
              <a:t> </a:t>
            </a:r>
            <a:r>
              <a:rPr lang="en-US" sz="2400" b="0" dirty="0" err="1"/>
              <a:t>produk</a:t>
            </a:r>
            <a:r>
              <a:rPr lang="en-US" sz="2400" b="0" dirty="0"/>
              <a:t> </a:t>
            </a:r>
            <a:r>
              <a:rPr lang="en-US" sz="2400" b="0" dirty="0" err="1"/>
              <a:t>itu</a:t>
            </a:r>
            <a:r>
              <a:rPr lang="en-US" sz="2400" b="0" dirty="0"/>
              <a:t> </a:t>
            </a:r>
            <a:r>
              <a:rPr lang="en-US" sz="2400" b="0" dirty="0" err="1"/>
              <a:t>sendiri</a:t>
            </a:r>
            <a:endParaRPr lang="id-ID" sz="2400" b="0" dirty="0"/>
          </a:p>
        </p:txBody>
      </p:sp>
    </p:spTree>
    <p:extLst>
      <p:ext uri="{BB962C8B-B14F-4D97-AF65-F5344CB8AC3E}">
        <p14:creationId xmlns:p14="http://schemas.microsoft.com/office/powerpoint/2010/main" val="37623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Corporate Branding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0" lvl="0" algn="just">
              <a:buFont typeface="+mj-lt"/>
              <a:buAutoNum type="arabicPeriod"/>
            </a:pPr>
            <a:r>
              <a:rPr lang="en-US" sz="2800" b="0" dirty="0" err="1"/>
              <a:t>Membangun</a:t>
            </a:r>
            <a:r>
              <a:rPr lang="en-US" sz="2800" b="0" dirty="0"/>
              <a:t> </a:t>
            </a:r>
            <a:r>
              <a:rPr lang="en-US" sz="2800" b="0" i="1" dirty="0"/>
              <a:t>awareness </a:t>
            </a:r>
            <a:r>
              <a:rPr lang="en-US" sz="2800" b="0" dirty="0" err="1"/>
              <a:t>dari</a:t>
            </a:r>
            <a:r>
              <a:rPr lang="en-US" sz="2800" b="0" dirty="0"/>
              <a:t> </a:t>
            </a:r>
            <a:r>
              <a:rPr lang="en-US" sz="2800" b="0" dirty="0" err="1"/>
              <a:t>sebuah</a:t>
            </a:r>
            <a:r>
              <a:rPr lang="en-US" sz="2800" b="0" dirty="0"/>
              <a:t> </a:t>
            </a:r>
            <a:r>
              <a:rPr lang="en-US" sz="2800" b="0" dirty="0" err="1"/>
              <a:t>perusahaan</a:t>
            </a:r>
            <a:r>
              <a:rPr lang="en-US" sz="2800" b="0" dirty="0"/>
              <a:t> </a:t>
            </a:r>
            <a:r>
              <a:rPr lang="en-US" sz="2800" b="0" dirty="0" err="1"/>
              <a:t>dan</a:t>
            </a:r>
            <a:r>
              <a:rPr lang="en-US" sz="2800" b="0" dirty="0"/>
              <a:t> </a:t>
            </a:r>
            <a:r>
              <a:rPr lang="en-US" sz="2800" b="0" i="1" dirty="0"/>
              <a:t>nature </a:t>
            </a:r>
            <a:r>
              <a:rPr lang="en-US" sz="2800" b="0" dirty="0" err="1"/>
              <a:t>dari</a:t>
            </a:r>
            <a:r>
              <a:rPr lang="en-US" sz="2800" b="0" dirty="0"/>
              <a:t> </a:t>
            </a:r>
            <a:r>
              <a:rPr lang="en-US" sz="2800" b="0" dirty="0" err="1"/>
              <a:t>bisnis</a:t>
            </a:r>
            <a:r>
              <a:rPr lang="en-US" sz="2800" b="0" dirty="0"/>
              <a:t> </a:t>
            </a:r>
            <a:r>
              <a:rPr lang="en-US" sz="2800" b="0" dirty="0" err="1"/>
              <a:t>itu</a:t>
            </a:r>
            <a:r>
              <a:rPr lang="en-US" sz="2800" b="0" dirty="0"/>
              <a:t> </a:t>
            </a:r>
            <a:r>
              <a:rPr lang="en-US" sz="2800" b="0" dirty="0" err="1"/>
              <a:t>sendiri</a:t>
            </a:r>
            <a:r>
              <a:rPr lang="en-US" sz="2800" b="0" dirty="0"/>
              <a:t>. </a:t>
            </a:r>
            <a:endParaRPr lang="id-ID" sz="2800" b="0" dirty="0"/>
          </a:p>
          <a:p>
            <a:pPr marL="685800" lvl="0" algn="just">
              <a:buFont typeface="+mj-lt"/>
              <a:buAutoNum type="arabicPeriod"/>
            </a:pPr>
            <a:r>
              <a:rPr lang="en-US" sz="2800" b="0" dirty="0" err="1"/>
              <a:t>Membangun</a:t>
            </a:r>
            <a:r>
              <a:rPr lang="en-US" sz="2800" b="0" dirty="0"/>
              <a:t> </a:t>
            </a:r>
            <a:r>
              <a:rPr lang="en-US" sz="2800" b="0" dirty="0" err="1"/>
              <a:t>kepercayaan</a:t>
            </a:r>
            <a:r>
              <a:rPr lang="en-US" sz="2800" b="0" dirty="0"/>
              <a:t> </a:t>
            </a:r>
            <a:r>
              <a:rPr lang="en-US" sz="2800" b="0" dirty="0" err="1"/>
              <a:t>dan</a:t>
            </a:r>
            <a:r>
              <a:rPr lang="en-US" sz="2800" b="0" dirty="0"/>
              <a:t> </a:t>
            </a:r>
            <a:r>
              <a:rPr lang="en-US" sz="2800" b="0" dirty="0" err="1"/>
              <a:t>kredibilitas</a:t>
            </a:r>
            <a:r>
              <a:rPr lang="en-US" sz="2800" b="0" dirty="0"/>
              <a:t> </a:t>
            </a:r>
            <a:r>
              <a:rPr lang="en-US" sz="2800" b="0" dirty="0" err="1"/>
              <a:t>perusahaan</a:t>
            </a:r>
            <a:r>
              <a:rPr lang="en-US" sz="2800" b="0" dirty="0"/>
              <a:t>. </a:t>
            </a:r>
            <a:endParaRPr lang="id-ID" sz="2800" b="0" dirty="0"/>
          </a:p>
          <a:p>
            <a:pPr marL="685800" lvl="0" algn="just">
              <a:buFont typeface="+mj-lt"/>
              <a:buAutoNum type="arabicPeriod"/>
            </a:pPr>
            <a:r>
              <a:rPr lang="en-US" sz="2800" b="0" dirty="0" err="1"/>
              <a:t>Menciptakan</a:t>
            </a:r>
            <a:r>
              <a:rPr lang="en-US" sz="2800" b="0" dirty="0"/>
              <a:t> </a:t>
            </a:r>
            <a:r>
              <a:rPr lang="en-US" sz="2800" b="0" dirty="0" err="1"/>
              <a:t>asosiasi</a:t>
            </a:r>
            <a:r>
              <a:rPr lang="en-US" sz="2800" b="0" dirty="0"/>
              <a:t> </a:t>
            </a:r>
            <a:r>
              <a:rPr lang="en-US" sz="2800" b="0" dirty="0" err="1"/>
              <a:t>sebuah</a:t>
            </a:r>
            <a:r>
              <a:rPr lang="en-US" sz="2800" b="0" dirty="0"/>
              <a:t> </a:t>
            </a:r>
            <a:r>
              <a:rPr lang="en-US" sz="2800" b="0" i="1" dirty="0"/>
              <a:t>corporate image </a:t>
            </a:r>
            <a:r>
              <a:rPr lang="en-US" sz="2800" b="0" dirty="0"/>
              <a:t>yang </a:t>
            </a:r>
            <a:r>
              <a:rPr lang="en-US" sz="2800" b="0" dirty="0" err="1"/>
              <a:t>dapat</a:t>
            </a:r>
            <a:r>
              <a:rPr lang="en-US" sz="2800" b="0" dirty="0"/>
              <a:t> </a:t>
            </a:r>
            <a:r>
              <a:rPr lang="en-US" sz="2800" b="0" dirty="0" err="1"/>
              <a:t>diperluas</a:t>
            </a:r>
            <a:r>
              <a:rPr lang="en-US" sz="2800" b="0" dirty="0"/>
              <a:t> </a:t>
            </a:r>
            <a:r>
              <a:rPr lang="en-US" sz="2800" b="0" dirty="0" err="1"/>
              <a:t>oleh</a:t>
            </a:r>
            <a:r>
              <a:rPr lang="en-US" sz="2800" b="0" dirty="0"/>
              <a:t> </a:t>
            </a:r>
            <a:r>
              <a:rPr lang="en-US" sz="2800" b="0" i="1" dirty="0"/>
              <a:t>product-specific marketing</a:t>
            </a:r>
            <a:r>
              <a:rPr lang="en-US" sz="2800" b="0" dirty="0"/>
              <a:t>. </a:t>
            </a:r>
            <a:endParaRPr lang="id-ID" sz="2800" b="0" dirty="0"/>
          </a:p>
          <a:p>
            <a:pPr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49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id-ID" sz="3600" dirty="0" smtClean="0"/>
              <a:t>Hal terpenting dalam pembentukan </a:t>
            </a:r>
            <a:r>
              <a:rPr lang="id-ID" sz="3600" i="1" dirty="0" smtClean="0"/>
              <a:t>corporate branding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sz="2800" b="0" dirty="0" smtClean="0"/>
              <a:t>People</a:t>
            </a:r>
          </a:p>
          <a:p>
            <a:pPr marL="514350" indent="-514350">
              <a:buAutoNum type="arabicPeriod"/>
            </a:pPr>
            <a:r>
              <a:rPr lang="en-US" sz="2800" b="0" i="1" dirty="0" smtClean="0"/>
              <a:t>Values </a:t>
            </a:r>
            <a:r>
              <a:rPr lang="en-US" sz="2800" b="0" i="1" dirty="0"/>
              <a:t>and Priorities </a:t>
            </a:r>
            <a:endParaRPr lang="id-ID" sz="2800" b="0" i="1" dirty="0"/>
          </a:p>
          <a:p>
            <a:pPr marL="514350" indent="-514350">
              <a:buAutoNum type="arabicPeriod"/>
            </a:pPr>
            <a:r>
              <a:rPr lang="en-US" sz="2800" b="0" i="1" dirty="0" smtClean="0"/>
              <a:t>Innovation</a:t>
            </a:r>
            <a:endParaRPr lang="id-ID" sz="2800" b="0" i="1" dirty="0"/>
          </a:p>
          <a:p>
            <a:pPr marL="514350" indent="-514350">
              <a:buAutoNum type="arabicPeriod"/>
            </a:pPr>
            <a:r>
              <a:rPr lang="en-US" sz="2800" b="0" i="1" dirty="0" smtClean="0"/>
              <a:t>Perceived Quality</a:t>
            </a:r>
            <a:endParaRPr lang="id-ID" sz="2800" b="0" i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b="0" i="1" dirty="0"/>
              <a:t>Concern for Customers </a:t>
            </a:r>
            <a:endParaRPr lang="id-ID" sz="2800" b="0" dirty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30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Personal Branding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id-ID" b="1" i="1" dirty="0" smtClean="0"/>
              <a:t>	</a:t>
            </a:r>
            <a:r>
              <a:rPr lang="id-ID" sz="3200" b="0" i="1" dirty="0"/>
              <a:t>P</a:t>
            </a:r>
            <a:r>
              <a:rPr lang="en-US" sz="3200" b="0" i="1" dirty="0" err="1" smtClean="0"/>
              <a:t>ersonal</a:t>
            </a:r>
            <a:r>
              <a:rPr lang="en-US" sz="3200" b="0" i="1" dirty="0" smtClean="0"/>
              <a:t> </a:t>
            </a:r>
            <a:r>
              <a:rPr lang="en-US" sz="3200" b="0" i="1" dirty="0"/>
              <a:t>branding </a:t>
            </a:r>
            <a:r>
              <a:rPr lang="en-US" sz="3200" b="0" dirty="0" err="1"/>
              <a:t>adalah</a:t>
            </a:r>
            <a:r>
              <a:rPr lang="en-US" sz="3200" b="0" dirty="0"/>
              <a:t> </a:t>
            </a:r>
            <a:r>
              <a:rPr lang="en-US" sz="3200" b="0" dirty="0" err="1"/>
              <a:t>suatu</a:t>
            </a:r>
            <a:r>
              <a:rPr lang="en-US" sz="3200" b="0" dirty="0"/>
              <a:t> </a:t>
            </a:r>
            <a:r>
              <a:rPr lang="en-US" sz="3200" b="0" dirty="0" err="1"/>
              <a:t>proses</a:t>
            </a:r>
            <a:r>
              <a:rPr lang="en-US" sz="3200" b="0" dirty="0"/>
              <a:t> yang </a:t>
            </a:r>
            <a:r>
              <a:rPr lang="en-US" sz="3200" b="0" dirty="0" err="1"/>
              <a:t>membawa</a:t>
            </a:r>
            <a:r>
              <a:rPr lang="en-US" sz="3200" b="0" dirty="0"/>
              <a:t> </a:t>
            </a:r>
            <a:r>
              <a:rPr lang="en-US" sz="3200" b="0" dirty="0" err="1"/>
              <a:t>kemampuan</a:t>
            </a:r>
            <a:r>
              <a:rPr lang="en-US" sz="3200" b="0" dirty="0"/>
              <a:t>, </a:t>
            </a:r>
            <a:r>
              <a:rPr lang="en-US" sz="3200" b="0" dirty="0" err="1"/>
              <a:t>kepribadian</a:t>
            </a:r>
            <a:r>
              <a:rPr lang="en-US" sz="3200" b="0" dirty="0"/>
              <a:t> </a:t>
            </a:r>
            <a:r>
              <a:rPr lang="en-US" sz="3200" b="0" dirty="0" err="1"/>
              <a:t>dan</a:t>
            </a:r>
            <a:r>
              <a:rPr lang="en-US" sz="3200" b="0" dirty="0"/>
              <a:t> </a:t>
            </a:r>
            <a:r>
              <a:rPr lang="en-US" sz="3200" b="0" dirty="0" err="1"/>
              <a:t>karakteristik</a:t>
            </a:r>
            <a:r>
              <a:rPr lang="en-US" sz="3200" b="0" dirty="0"/>
              <a:t> </a:t>
            </a:r>
            <a:r>
              <a:rPr lang="en-US" sz="3200" b="0" dirty="0" err="1"/>
              <a:t>seseorang</a:t>
            </a:r>
            <a:r>
              <a:rPr lang="en-US" sz="3200" b="0" dirty="0"/>
              <a:t> yang </a:t>
            </a:r>
            <a:r>
              <a:rPr lang="en-US" sz="3200" b="0" dirty="0" err="1"/>
              <a:t>memiliki</a:t>
            </a:r>
            <a:r>
              <a:rPr lang="en-US" sz="3200" b="0" dirty="0"/>
              <a:t> </a:t>
            </a:r>
            <a:r>
              <a:rPr lang="en-US" sz="3200" b="0" dirty="0" err="1"/>
              <a:t>kekuatan</a:t>
            </a:r>
            <a:r>
              <a:rPr lang="en-US" sz="3200" b="0" dirty="0"/>
              <a:t> </a:t>
            </a:r>
            <a:r>
              <a:rPr lang="en-US" sz="3200" b="0" dirty="0" err="1"/>
              <a:t>lebih</a:t>
            </a:r>
            <a:r>
              <a:rPr lang="en-US" sz="3200" b="0" dirty="0"/>
              <a:t> </a:t>
            </a:r>
            <a:r>
              <a:rPr lang="en-US" sz="3200" b="0" dirty="0" err="1"/>
              <a:t>dibandingkan</a:t>
            </a:r>
            <a:r>
              <a:rPr lang="en-US" sz="3200" b="0" dirty="0"/>
              <a:t> </a:t>
            </a:r>
            <a:r>
              <a:rPr lang="en-US" sz="3200" b="0" dirty="0" err="1"/>
              <a:t>dengan</a:t>
            </a:r>
            <a:r>
              <a:rPr lang="en-US" sz="3200" b="0" dirty="0"/>
              <a:t> </a:t>
            </a:r>
            <a:r>
              <a:rPr lang="en-US" sz="3200" b="0" dirty="0" err="1"/>
              <a:t>pesaing</a:t>
            </a:r>
            <a:r>
              <a:rPr lang="en-US" sz="3200" b="0" dirty="0"/>
              <a:t> lain </a:t>
            </a:r>
            <a:r>
              <a:rPr lang="en-US" sz="3200" b="0" dirty="0" err="1"/>
              <a:t>di</a:t>
            </a:r>
            <a:r>
              <a:rPr lang="en-US" sz="3200" b="0" dirty="0"/>
              <a:t> </a:t>
            </a:r>
            <a:r>
              <a:rPr lang="en-US" sz="3200" b="0" dirty="0" err="1"/>
              <a:t>dalam</a:t>
            </a:r>
            <a:r>
              <a:rPr lang="en-US" sz="3200" b="0" dirty="0"/>
              <a:t> </a:t>
            </a:r>
            <a:r>
              <a:rPr lang="en-US" sz="3200" b="0" dirty="0" err="1"/>
              <a:t>suatu</a:t>
            </a:r>
            <a:r>
              <a:rPr lang="en-US" sz="3200" b="0" dirty="0"/>
              <a:t> </a:t>
            </a:r>
            <a:r>
              <a:rPr lang="en-US" sz="3200" b="0" dirty="0" err="1"/>
              <a:t>pemasaran</a:t>
            </a:r>
            <a:r>
              <a:rPr lang="en-US" sz="3200" b="0" dirty="0"/>
              <a:t>. </a:t>
            </a:r>
            <a:endParaRPr lang="id-ID" sz="3200" b="0" dirty="0"/>
          </a:p>
          <a:p>
            <a:pPr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58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3 elemen yang harus terintegrasi di dalam </a:t>
            </a:r>
            <a:r>
              <a:rPr lang="id-ID" i="1" dirty="0" smtClean="0"/>
              <a:t>personal branding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9720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2000" i="1" dirty="0" smtClean="0"/>
              <a:t>1. </a:t>
            </a:r>
            <a:r>
              <a:rPr lang="en-US" sz="2000" i="1" dirty="0" smtClean="0"/>
              <a:t>You</a:t>
            </a:r>
            <a:r>
              <a:rPr lang="id-ID" sz="2000" i="1" dirty="0" smtClean="0"/>
              <a:t> </a:t>
            </a:r>
            <a:r>
              <a:rPr lang="en-US" sz="2000" dirty="0" smtClean="0"/>
              <a:t> </a:t>
            </a:r>
            <a:r>
              <a:rPr lang="id-ID" sz="2000" dirty="0" smtClean="0"/>
              <a:t>(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id-ID" sz="2000" dirty="0" smtClean="0"/>
              <a:t>)</a:t>
            </a:r>
          </a:p>
          <a:p>
            <a:pPr algn="just">
              <a:buNone/>
            </a:pPr>
            <a:r>
              <a:rPr lang="id-ID" sz="2000" dirty="0" smtClean="0"/>
              <a:t>	</a:t>
            </a:r>
            <a:r>
              <a:rPr lang="id-ID" sz="2000" b="0" dirty="0" smtClean="0"/>
              <a:t>Biasanya tergantung </a:t>
            </a:r>
            <a:r>
              <a:rPr lang="en-US" sz="2000" b="0" dirty="0" err="1"/>
              <a:t>metode</a:t>
            </a:r>
            <a:r>
              <a:rPr lang="en-US" sz="2000" b="0" dirty="0"/>
              <a:t> </a:t>
            </a:r>
            <a:r>
              <a:rPr lang="en-US" sz="2000" b="0" dirty="0" err="1" smtClean="0"/>
              <a:t>komunikasi</a:t>
            </a:r>
            <a:r>
              <a:rPr lang="id-ID" sz="2000" b="0" dirty="0" smtClean="0"/>
              <a:t>, kepribadian dan keahlian</a:t>
            </a:r>
          </a:p>
          <a:p>
            <a:pPr lvl="0" algn="just">
              <a:buNone/>
            </a:pPr>
            <a:r>
              <a:rPr lang="id-ID" sz="2000" dirty="0" smtClean="0"/>
              <a:t>2. </a:t>
            </a:r>
            <a:r>
              <a:rPr lang="en-US" sz="2000" i="1" dirty="0"/>
              <a:t>Promise </a:t>
            </a:r>
            <a:endParaRPr lang="id-ID" sz="2000" dirty="0"/>
          </a:p>
          <a:p>
            <a:pPr algn="just">
              <a:buNone/>
            </a:pPr>
            <a:r>
              <a:rPr lang="id-ID" sz="2000" dirty="0" smtClean="0"/>
              <a:t>	</a:t>
            </a:r>
            <a:r>
              <a:rPr lang="id-ID" sz="2000" b="0" dirty="0" smtClean="0"/>
              <a:t>Kesanggupan menepati </a:t>
            </a:r>
            <a:r>
              <a:rPr lang="en-US" sz="2000" b="0" dirty="0" err="1" smtClean="0"/>
              <a:t>sebuah</a:t>
            </a:r>
            <a:r>
              <a:rPr lang="en-US" sz="2000" b="0" dirty="0" smtClean="0"/>
              <a:t> </a:t>
            </a:r>
            <a:r>
              <a:rPr lang="en-US" sz="2000" b="0" dirty="0" err="1"/>
              <a:t>janji</a:t>
            </a:r>
            <a:r>
              <a:rPr lang="en-US" sz="2000" b="0" dirty="0"/>
              <a:t> </a:t>
            </a:r>
            <a:r>
              <a:rPr lang="en-US" sz="2000" b="0" dirty="0" err="1"/>
              <a:t>dan</a:t>
            </a:r>
            <a:r>
              <a:rPr lang="en-US" sz="2000" b="0" dirty="0"/>
              <a:t> </a:t>
            </a:r>
            <a:r>
              <a:rPr lang="en-US" sz="2000" b="0" dirty="0" err="1"/>
              <a:t>tanggung</a:t>
            </a:r>
            <a:r>
              <a:rPr lang="en-US" sz="2000" b="0" dirty="0"/>
              <a:t> </a:t>
            </a:r>
            <a:r>
              <a:rPr lang="en-US" sz="2000" b="0" dirty="0" err="1"/>
              <a:t>jawab</a:t>
            </a:r>
            <a:r>
              <a:rPr lang="en-US" sz="2000" b="0" dirty="0"/>
              <a:t>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memenuhi</a:t>
            </a:r>
            <a:r>
              <a:rPr lang="en-US" sz="2000" b="0" dirty="0"/>
              <a:t> </a:t>
            </a:r>
            <a:r>
              <a:rPr lang="en-US" sz="2000" b="0" dirty="0" err="1" smtClean="0"/>
              <a:t>harapan</a:t>
            </a:r>
            <a:endParaRPr lang="id-ID" sz="2000" b="0" dirty="0" smtClean="0"/>
          </a:p>
          <a:p>
            <a:pPr lvl="0" algn="just">
              <a:buNone/>
            </a:pPr>
            <a:r>
              <a:rPr lang="id-ID" sz="2000" dirty="0" smtClean="0"/>
              <a:t>3. </a:t>
            </a:r>
            <a:r>
              <a:rPr lang="en-US" sz="2000" i="1" dirty="0"/>
              <a:t>Relationship </a:t>
            </a:r>
            <a:endParaRPr lang="id-ID" sz="2000" i="1" dirty="0" smtClean="0"/>
          </a:p>
          <a:p>
            <a:pPr lvl="0" algn="just">
              <a:buNone/>
            </a:pPr>
            <a:r>
              <a:rPr lang="id-ID" sz="2000" i="1" dirty="0"/>
              <a:t>	</a:t>
            </a:r>
            <a:r>
              <a:rPr lang="id-ID" sz="2000" b="0" dirty="0" smtClean="0"/>
              <a:t>Hubungan yang baik dengan banyak klien akan meningkatkan </a:t>
            </a:r>
            <a:r>
              <a:rPr lang="id-ID" sz="2000" b="0" i="1" dirty="0" smtClean="0"/>
              <a:t>personal branding</a:t>
            </a:r>
          </a:p>
          <a:p>
            <a:pPr lvl="0" algn="just">
              <a:buNone/>
            </a:pPr>
            <a:r>
              <a:rPr lang="id-ID" sz="2000" b="0" i="1" dirty="0" smtClean="0"/>
              <a:t>	</a:t>
            </a:r>
            <a:endParaRPr lang="id-ID" sz="2000" b="0" dirty="0"/>
          </a:p>
          <a:p>
            <a:pPr algn="just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276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Konsep utama untuk membentuk </a:t>
            </a:r>
            <a:r>
              <a:rPr lang="id-ID" i="1" dirty="0" smtClean="0"/>
              <a:t>personal branding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en-US" sz="2400" b="0" dirty="0" err="1" smtClean="0"/>
              <a:t>Spesialisasi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b="0" i="1" dirty="0"/>
              <a:t>the law of specialization</a:t>
            </a:r>
            <a:r>
              <a:rPr lang="en-US" sz="2400" b="0" dirty="0" smtClean="0"/>
              <a:t>)</a:t>
            </a:r>
            <a:endParaRPr lang="id-ID" sz="2400" b="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b="0" dirty="0" err="1"/>
              <a:t>Kepemimpinan</a:t>
            </a:r>
            <a:r>
              <a:rPr lang="en-US" sz="2400" b="0" dirty="0"/>
              <a:t> (</a:t>
            </a:r>
            <a:r>
              <a:rPr lang="en-US" sz="2400" b="0" i="1" dirty="0"/>
              <a:t>the law of leadership</a:t>
            </a:r>
            <a:r>
              <a:rPr lang="en-US" sz="2400" b="0" dirty="0"/>
              <a:t>)</a:t>
            </a:r>
            <a:endParaRPr lang="id-ID" sz="2400" b="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b="0" dirty="0" err="1"/>
              <a:t>Kepribadian</a:t>
            </a:r>
            <a:r>
              <a:rPr lang="en-US" sz="2400" b="0" dirty="0"/>
              <a:t> (</a:t>
            </a:r>
            <a:r>
              <a:rPr lang="en-US" sz="2400" b="0" i="1" dirty="0"/>
              <a:t>the law of personality</a:t>
            </a:r>
            <a:r>
              <a:rPr lang="en-US" sz="2400" b="0" dirty="0"/>
              <a:t>)</a:t>
            </a:r>
            <a:endParaRPr lang="id-ID" sz="2400" b="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b="0" dirty="0" err="1"/>
              <a:t>Perbedaan</a:t>
            </a:r>
            <a:r>
              <a:rPr lang="en-US" sz="2400" b="0" dirty="0"/>
              <a:t> (</a:t>
            </a:r>
            <a:r>
              <a:rPr lang="en-US" sz="2400" b="0" i="1" dirty="0"/>
              <a:t>the law of distinctiveness</a:t>
            </a:r>
            <a:r>
              <a:rPr lang="en-US" sz="2400" b="0" dirty="0"/>
              <a:t>)</a:t>
            </a:r>
            <a:endParaRPr lang="id-ID" sz="2400" b="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b="0" i="1" dirty="0"/>
              <a:t>The law of visibility </a:t>
            </a:r>
            <a:endParaRPr lang="id-ID" sz="2400" b="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b="0" dirty="0" err="1"/>
              <a:t>Kesatuan</a:t>
            </a:r>
            <a:r>
              <a:rPr lang="en-US" sz="2400" b="0" dirty="0"/>
              <a:t> (</a:t>
            </a:r>
            <a:r>
              <a:rPr lang="en-US" sz="2400" b="0" i="1" dirty="0"/>
              <a:t>the law of unity</a:t>
            </a:r>
            <a:r>
              <a:rPr lang="en-US" sz="2400" b="0" dirty="0"/>
              <a:t>)</a:t>
            </a:r>
            <a:endParaRPr lang="id-ID" sz="2400" b="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b="0" dirty="0" err="1"/>
              <a:t>Keteguhan</a:t>
            </a:r>
            <a:r>
              <a:rPr lang="en-US" sz="2400" b="0" dirty="0"/>
              <a:t> (</a:t>
            </a:r>
            <a:r>
              <a:rPr lang="en-US" sz="2400" b="0" i="1" dirty="0"/>
              <a:t>the law of persistence</a:t>
            </a:r>
            <a:r>
              <a:rPr lang="en-US" sz="2400" b="0" dirty="0"/>
              <a:t>)</a:t>
            </a:r>
            <a:endParaRPr lang="id-ID" sz="2400" b="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b="0" dirty="0" err="1"/>
              <a:t>Nama</a:t>
            </a:r>
            <a:r>
              <a:rPr lang="en-US" sz="2400" b="0" dirty="0"/>
              <a:t> </a:t>
            </a:r>
            <a:r>
              <a:rPr lang="en-US" sz="2400" b="0" dirty="0" err="1"/>
              <a:t>baik</a:t>
            </a:r>
            <a:r>
              <a:rPr lang="en-US" sz="2400" b="0" dirty="0"/>
              <a:t> (</a:t>
            </a:r>
            <a:r>
              <a:rPr lang="en-US" sz="2400" b="0" i="1" dirty="0"/>
              <a:t>the law of goodwill</a:t>
            </a:r>
            <a:r>
              <a:rPr lang="en-US" sz="2400" b="0" dirty="0"/>
              <a:t>)</a:t>
            </a:r>
            <a:endParaRPr lang="id-ID" sz="2400" b="0" dirty="0"/>
          </a:p>
          <a:p>
            <a:pPr marL="514350" lvl="0" indent="-514350">
              <a:buNone/>
            </a:pPr>
            <a:endParaRPr lang="id-ID" dirty="0" smtClean="0"/>
          </a:p>
          <a:p>
            <a:pPr marL="514350" lvl="0" indent="-514350">
              <a:buAutoNum type="arabicPeriod"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23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branding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err="1"/>
              <a:t>Ciri-Ciri</a:t>
            </a:r>
            <a:r>
              <a:rPr lang="en-US" sz="3200" b="0" dirty="0"/>
              <a:t> Branding</a:t>
            </a:r>
            <a:endParaRPr lang="id-ID" sz="3200" b="0" dirty="0"/>
          </a:p>
          <a:p>
            <a:pPr lvl="0">
              <a:buNone/>
            </a:pPr>
            <a:r>
              <a:rPr lang="en-US" sz="3200" b="0" dirty="0" smtClean="0"/>
              <a:t>Branding </a:t>
            </a:r>
            <a:r>
              <a:rPr lang="en-US" sz="3200" b="0" dirty="0" err="1"/>
              <a:t>harus</a:t>
            </a:r>
            <a:r>
              <a:rPr lang="en-US" sz="3200" b="0" dirty="0"/>
              <a:t> </a:t>
            </a:r>
            <a:r>
              <a:rPr lang="en-US" sz="3200" b="0" dirty="0" err="1"/>
              <a:t>mencakup</a:t>
            </a:r>
            <a:r>
              <a:rPr lang="en-US" sz="3200" b="0" dirty="0"/>
              <a:t> </a:t>
            </a:r>
            <a:r>
              <a:rPr lang="id-ID" sz="3200" b="0" dirty="0" smtClean="0"/>
              <a:t>:</a:t>
            </a:r>
          </a:p>
          <a:p>
            <a:pPr lvl="0">
              <a:buFontTx/>
              <a:buChar char="-"/>
            </a:pPr>
            <a:r>
              <a:rPr lang="en-US" sz="3200" b="0" dirty="0" err="1" smtClean="0"/>
              <a:t>Kesan</a:t>
            </a:r>
            <a:endParaRPr lang="id-ID" sz="3200" b="0" dirty="0" smtClean="0"/>
          </a:p>
          <a:p>
            <a:pPr lvl="0">
              <a:buFontTx/>
              <a:buChar char="-"/>
            </a:pPr>
            <a:r>
              <a:rPr lang="en-US" sz="3200" b="0" dirty="0"/>
              <a:t>C</a:t>
            </a:r>
            <a:r>
              <a:rPr lang="en-US" sz="3200" b="0" dirty="0" smtClean="0"/>
              <a:t>itra </a:t>
            </a:r>
            <a:endParaRPr lang="id-ID" sz="3200" b="0" dirty="0" smtClean="0"/>
          </a:p>
          <a:p>
            <a:pPr lvl="0">
              <a:buFontTx/>
              <a:buChar char="-"/>
            </a:pPr>
            <a:r>
              <a:rPr lang="en-US" sz="3200" b="0" dirty="0" err="1"/>
              <a:t>I</a:t>
            </a:r>
            <a:r>
              <a:rPr lang="en-US" sz="3200" b="0" dirty="0" err="1" smtClean="0"/>
              <a:t>dentitas</a:t>
            </a:r>
            <a:endParaRPr lang="id-ID" sz="3200" b="0" dirty="0"/>
          </a:p>
          <a:p>
            <a:pPr>
              <a:buNone/>
            </a:pPr>
            <a:endParaRPr lang="id-ID" sz="3200" b="0" dirty="0"/>
          </a:p>
        </p:txBody>
      </p:sp>
    </p:spTree>
    <p:extLst>
      <p:ext uri="{BB962C8B-B14F-4D97-AF65-F5344CB8AC3E}">
        <p14:creationId xmlns:p14="http://schemas.microsoft.com/office/powerpoint/2010/main" val="31573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Karakteristik branding yang efektif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US" sz="2400" b="0" dirty="0" err="1"/>
              <a:t>Mudah</a:t>
            </a:r>
            <a:r>
              <a:rPr lang="en-US" sz="2400" b="0" dirty="0"/>
              <a:t> </a:t>
            </a:r>
            <a:r>
              <a:rPr lang="en-US" sz="2400" b="0" dirty="0" err="1"/>
              <a:t>diucapkan</a:t>
            </a:r>
            <a:endParaRPr lang="id-ID" sz="2400" b="0" dirty="0"/>
          </a:p>
          <a:p>
            <a:pPr lvl="0">
              <a:buFont typeface="+mj-lt"/>
              <a:buAutoNum type="arabicPeriod"/>
            </a:pPr>
            <a:r>
              <a:rPr lang="en-US" sz="2400" b="0" dirty="0" err="1"/>
              <a:t>Meudah</a:t>
            </a:r>
            <a:r>
              <a:rPr lang="en-US" sz="2400" b="0" dirty="0"/>
              <a:t> </a:t>
            </a:r>
            <a:r>
              <a:rPr lang="en-US" sz="2400" b="0" dirty="0" err="1"/>
              <a:t>dikenal</a:t>
            </a:r>
            <a:r>
              <a:rPr lang="en-US" sz="2400" b="0" dirty="0"/>
              <a:t> 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dirty="0" err="1"/>
              <a:t>diingat</a:t>
            </a:r>
            <a:endParaRPr lang="id-ID" sz="2400" b="0" dirty="0"/>
          </a:p>
          <a:p>
            <a:pPr lvl="0">
              <a:buFont typeface="+mj-lt"/>
              <a:buAutoNum type="arabicPeriod"/>
            </a:pPr>
            <a:r>
              <a:rPr lang="en-US" sz="2400" b="0" dirty="0" err="1"/>
              <a:t>Singkat</a:t>
            </a:r>
            <a:r>
              <a:rPr lang="en-US" sz="2400" b="0" dirty="0"/>
              <a:t>, </a:t>
            </a:r>
            <a:r>
              <a:rPr lang="en-US" sz="2400" b="0" dirty="0" err="1"/>
              <a:t>jelas</a:t>
            </a:r>
            <a:r>
              <a:rPr lang="en-US" sz="2400" b="0" dirty="0"/>
              <a:t> 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dirty="0" err="1"/>
              <a:t>unik</a:t>
            </a:r>
            <a:r>
              <a:rPr lang="en-US" sz="2400" b="0" dirty="0"/>
              <a:t> </a:t>
            </a:r>
            <a:r>
              <a:rPr lang="en-US" sz="2400" b="0" dirty="0" err="1"/>
              <a:t>serta</a:t>
            </a:r>
            <a:r>
              <a:rPr lang="en-US" sz="2400" b="0" dirty="0"/>
              <a:t> </a:t>
            </a:r>
            <a:r>
              <a:rPr lang="en-US" sz="2400" b="0" dirty="0" err="1"/>
              <a:t>dapat</a:t>
            </a:r>
            <a:r>
              <a:rPr lang="en-US" sz="2400" b="0" dirty="0"/>
              <a:t> </a:t>
            </a:r>
            <a:r>
              <a:rPr lang="en-US" sz="2400" b="0" dirty="0" err="1"/>
              <a:t>diperluas</a:t>
            </a:r>
            <a:endParaRPr lang="id-ID" sz="2400" b="0" dirty="0"/>
          </a:p>
          <a:p>
            <a:pPr lvl="0">
              <a:buFont typeface="+mj-lt"/>
              <a:buAutoNum type="arabicPeriod"/>
            </a:pPr>
            <a:r>
              <a:rPr lang="en-US" sz="2400" b="0" dirty="0" err="1"/>
              <a:t>Dapat</a:t>
            </a:r>
            <a:r>
              <a:rPr lang="en-US" sz="2400" b="0" dirty="0"/>
              <a:t> </a:t>
            </a:r>
            <a:r>
              <a:rPr lang="en-US" sz="2400" b="0" dirty="0" err="1"/>
              <a:t>mendeskripsikan</a:t>
            </a:r>
            <a:r>
              <a:rPr lang="en-US" sz="2400" b="0" dirty="0"/>
              <a:t> </a:t>
            </a:r>
            <a:r>
              <a:rPr lang="en-US" sz="2400" b="0" dirty="0" err="1"/>
              <a:t>produk</a:t>
            </a:r>
            <a:r>
              <a:rPr lang="en-US" sz="2400" b="0" dirty="0"/>
              <a:t>, </a:t>
            </a:r>
            <a:r>
              <a:rPr lang="en-US" sz="2400" b="0" dirty="0" err="1"/>
              <a:t>jenis</a:t>
            </a:r>
            <a:r>
              <a:rPr lang="en-US" sz="2400" b="0" dirty="0"/>
              <a:t>, 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dirty="0" err="1"/>
              <a:t>manfaat</a:t>
            </a:r>
            <a:endParaRPr lang="id-ID" sz="2400" b="0" dirty="0"/>
          </a:p>
          <a:p>
            <a:pPr lvl="0">
              <a:buFont typeface="+mj-lt"/>
              <a:buAutoNum type="arabicPeriod"/>
            </a:pPr>
            <a:r>
              <a:rPr lang="en-US" sz="2400" b="0" dirty="0" err="1"/>
              <a:t>Memiliki</a:t>
            </a:r>
            <a:r>
              <a:rPr lang="en-US" sz="2400" b="0" dirty="0"/>
              <a:t> </a:t>
            </a:r>
            <a:r>
              <a:rPr lang="en-US" sz="2400" b="0" dirty="0" err="1"/>
              <a:t>arti</a:t>
            </a:r>
            <a:r>
              <a:rPr lang="en-US" sz="2400" b="0" dirty="0"/>
              <a:t> </a:t>
            </a:r>
            <a:r>
              <a:rPr lang="en-US" sz="2400" b="0" dirty="0" err="1"/>
              <a:t>kondusif</a:t>
            </a:r>
            <a:r>
              <a:rPr lang="en-US" sz="2400" b="0" dirty="0"/>
              <a:t>. </a:t>
            </a:r>
            <a:r>
              <a:rPr lang="en-US" sz="2400" b="0" dirty="0" err="1"/>
              <a:t>Merek</a:t>
            </a:r>
            <a:r>
              <a:rPr lang="en-US" sz="2400" b="0" dirty="0"/>
              <a:t> </a:t>
            </a:r>
            <a:r>
              <a:rPr lang="en-US" sz="2400" b="0" dirty="0" err="1"/>
              <a:t>adalah</a:t>
            </a:r>
            <a:r>
              <a:rPr lang="en-US" sz="2400" b="0" dirty="0"/>
              <a:t> </a:t>
            </a:r>
            <a:r>
              <a:rPr lang="en-US" sz="2400" b="0" dirty="0" err="1"/>
              <a:t>jaminan</a:t>
            </a:r>
            <a:r>
              <a:rPr lang="en-US" sz="2400" b="0" dirty="0"/>
              <a:t> </a:t>
            </a:r>
            <a:r>
              <a:rPr lang="en-US" sz="2400" b="0" dirty="0" err="1"/>
              <a:t>mutu</a:t>
            </a:r>
            <a:endParaRPr lang="id-ID" sz="2400" b="0" dirty="0"/>
          </a:p>
          <a:p>
            <a:pPr lvl="0">
              <a:buFont typeface="+mj-lt"/>
              <a:buAutoNum type="arabicPeriod"/>
            </a:pPr>
            <a:r>
              <a:rPr lang="en-US" sz="2400" b="0" dirty="0" err="1"/>
              <a:t>Memeperkuat</a:t>
            </a:r>
            <a:r>
              <a:rPr lang="en-US" sz="2400" b="0" dirty="0"/>
              <a:t> </a:t>
            </a:r>
            <a:r>
              <a:rPr lang="en-US" sz="2400" b="0" dirty="0" err="1"/>
              <a:t>citra</a:t>
            </a:r>
            <a:r>
              <a:rPr lang="en-US" sz="2400" b="0" dirty="0"/>
              <a:t> </a:t>
            </a:r>
            <a:r>
              <a:rPr lang="en-US" sz="2400" b="0" dirty="0" err="1"/>
              <a:t>produk</a:t>
            </a:r>
            <a:endParaRPr lang="id-ID" sz="2400" b="0" dirty="0"/>
          </a:p>
          <a:p>
            <a:pPr>
              <a:buFont typeface="+mj-lt"/>
              <a:buAutoNum type="arabicPeriod"/>
            </a:pPr>
            <a:r>
              <a:rPr lang="en-US" sz="2400" b="0" dirty="0" err="1"/>
              <a:t>Secara</a:t>
            </a:r>
            <a:r>
              <a:rPr lang="en-US" sz="2400" b="0" dirty="0"/>
              <a:t> legal </a:t>
            </a:r>
            <a:r>
              <a:rPr lang="en-US" sz="2400" b="0" dirty="0" err="1"/>
              <a:t>dapat</a:t>
            </a:r>
            <a:r>
              <a:rPr lang="en-US" sz="2400" b="0" dirty="0"/>
              <a:t> </a:t>
            </a:r>
            <a:r>
              <a:rPr lang="en-US" sz="2400" b="0" dirty="0" err="1"/>
              <a:t>terlindungi</a:t>
            </a:r>
            <a:endParaRPr lang="id-ID" sz="2400" b="0" dirty="0"/>
          </a:p>
        </p:txBody>
      </p:sp>
    </p:spTree>
    <p:extLst>
      <p:ext uri="{BB962C8B-B14F-4D97-AF65-F5344CB8AC3E}">
        <p14:creationId xmlns:p14="http://schemas.microsoft.com/office/powerpoint/2010/main" val="16594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Zia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Rosyidah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	101111019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Fatmawati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101111039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Annisa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Luthfiah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101111045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Putri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Purnama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N.		101111053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Akhmad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Taufik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Riyadi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101111055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Aderia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Putri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Prasanti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101111057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Cholifatun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Ni’mah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101111058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Ratna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H.			101111062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Pebrina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Anggraini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101111069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Stefana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Putri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C.		101111078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Ajrina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Rantau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Larasati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101111091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Ajeng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Fauziah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S. K.		101111092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Kurniawan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101111094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Annisa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Hidayati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101111108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Keuntungan merk yang efektif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b="0" dirty="0" err="1"/>
              <a:t>Mngembangkan</a:t>
            </a:r>
            <a:r>
              <a:rPr lang="en-US" sz="3200" b="0" dirty="0"/>
              <a:t> </a:t>
            </a:r>
            <a:r>
              <a:rPr lang="en-US" sz="3200" b="0" dirty="0" err="1"/>
              <a:t>loyalitas</a:t>
            </a:r>
            <a:r>
              <a:rPr lang="en-US" sz="3200" b="0" dirty="0"/>
              <a:t> </a:t>
            </a:r>
            <a:r>
              <a:rPr lang="en-US" sz="3200" b="0" dirty="0" err="1"/>
              <a:t>pelanggan</a:t>
            </a:r>
            <a:endParaRPr lang="id-ID" sz="3200" b="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b="0" dirty="0" err="1"/>
              <a:t>Menarik</a:t>
            </a:r>
            <a:r>
              <a:rPr lang="en-US" sz="3200" b="0" dirty="0"/>
              <a:t> </a:t>
            </a:r>
            <a:r>
              <a:rPr lang="en-US" sz="3200" b="0" dirty="0" err="1"/>
              <a:t>pelanggan</a:t>
            </a:r>
            <a:r>
              <a:rPr lang="en-US" sz="3200" b="0" dirty="0"/>
              <a:t> </a:t>
            </a:r>
            <a:r>
              <a:rPr lang="en-US" sz="3200" b="0" dirty="0" err="1"/>
              <a:t>baru</a:t>
            </a:r>
            <a:endParaRPr lang="id-ID" sz="3200" b="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b="0" dirty="0" err="1"/>
              <a:t>Menawarkan</a:t>
            </a:r>
            <a:r>
              <a:rPr lang="en-US" sz="3200" b="0" dirty="0"/>
              <a:t> </a:t>
            </a:r>
            <a:r>
              <a:rPr lang="en-US" sz="3200" b="0" dirty="0" err="1"/>
              <a:t>prestis</a:t>
            </a:r>
            <a:r>
              <a:rPr lang="en-US" sz="3200" b="0" dirty="0"/>
              <a:t>;</a:t>
            </a:r>
            <a:endParaRPr lang="id-ID" sz="3200" b="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b="0" dirty="0" err="1"/>
              <a:t>Menawarkan</a:t>
            </a:r>
            <a:r>
              <a:rPr lang="en-US" sz="3200" b="0" dirty="0"/>
              <a:t> </a:t>
            </a:r>
            <a:r>
              <a:rPr lang="en-US" sz="3200" b="0" dirty="0" err="1"/>
              <a:t>penyampaian</a:t>
            </a:r>
            <a:r>
              <a:rPr lang="en-US" sz="3200" b="0" dirty="0"/>
              <a:t> </a:t>
            </a:r>
            <a:r>
              <a:rPr lang="en-US" sz="3200" b="0" dirty="0" err="1"/>
              <a:t>cepat</a:t>
            </a:r>
            <a:r>
              <a:rPr lang="en-US" sz="3200" b="0" dirty="0"/>
              <a:t> </a:t>
            </a:r>
            <a:r>
              <a:rPr lang="en-US" sz="3200" b="0" dirty="0" err="1"/>
              <a:t>dapat</a:t>
            </a:r>
            <a:r>
              <a:rPr lang="en-US" sz="3200" b="0" dirty="0"/>
              <a:t> </a:t>
            </a:r>
            <a:r>
              <a:rPr lang="en-US" sz="3200" b="0" dirty="0" err="1"/>
              <a:t>mengurangi</a:t>
            </a:r>
            <a:r>
              <a:rPr lang="en-US" sz="3200" b="0" dirty="0"/>
              <a:t> </a:t>
            </a:r>
            <a:r>
              <a:rPr lang="en-US" sz="3200" b="0" dirty="0" err="1"/>
              <a:t>beban</a:t>
            </a:r>
            <a:r>
              <a:rPr lang="en-US" sz="3200" b="0" dirty="0"/>
              <a:t> logistic;</a:t>
            </a:r>
            <a:endParaRPr lang="id-ID" sz="3200" b="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b="0" dirty="0" err="1"/>
              <a:t>Meyakinkan</a:t>
            </a:r>
            <a:r>
              <a:rPr lang="en-US" sz="3200" b="0" dirty="0"/>
              <a:t> </a:t>
            </a:r>
            <a:r>
              <a:rPr lang="en-US" sz="3200" b="0" dirty="0" err="1"/>
              <a:t>loyalitas</a:t>
            </a:r>
            <a:r>
              <a:rPr lang="en-US" sz="3200" b="0" dirty="0"/>
              <a:t> distributor </a:t>
            </a:r>
            <a:r>
              <a:rPr lang="en-US" sz="3200" b="0" dirty="0" err="1"/>
              <a:t>atau</a:t>
            </a:r>
            <a:r>
              <a:rPr lang="en-US" sz="3200" b="0" dirty="0"/>
              <a:t> </a:t>
            </a:r>
            <a:r>
              <a:rPr lang="en-US" sz="3200" b="0" dirty="0" err="1"/>
              <a:t>perujuk</a:t>
            </a:r>
            <a:r>
              <a:rPr lang="en-US" sz="3200" b="0" dirty="0"/>
              <a:t>.</a:t>
            </a:r>
            <a:endParaRPr lang="id-ID" sz="3200" b="0" dirty="0"/>
          </a:p>
          <a:p>
            <a:pPr marL="514350" indent="-514350">
              <a:buFont typeface="+mj-lt"/>
              <a:buAutoNum type="arabicPeriod"/>
            </a:pPr>
            <a:endParaRPr lang="id-ID" sz="3200" b="0" dirty="0"/>
          </a:p>
        </p:txBody>
      </p:sp>
    </p:spTree>
    <p:extLst>
      <p:ext uri="{BB962C8B-B14F-4D97-AF65-F5344CB8AC3E}">
        <p14:creationId xmlns:p14="http://schemas.microsoft.com/office/powerpoint/2010/main" val="23710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6720" cy="1061392"/>
          </a:xfrm>
        </p:spPr>
        <p:txBody>
          <a:bodyPr tIns="65370"/>
          <a:lstStyle/>
          <a:p>
            <a:pPr eaLnBrk="1"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 smtClean="0"/>
              <a:t>Strategi Brand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idx="1"/>
          </p:nvPr>
        </p:nvSpPr>
        <p:spPr>
          <a:xfrm>
            <a:off x="622080" y="1451674"/>
            <a:ext cx="8709120" cy="4883553"/>
          </a:xfrm>
        </p:spPr>
        <p:txBody>
          <a:bodyPr tIns="73467"/>
          <a:lstStyle/>
          <a:p>
            <a:pPr marL="620585" indent="-619145" eaLnBrk="1">
              <a:lnSpc>
                <a:spcPct val="88000"/>
              </a:lnSpc>
              <a:tabLst>
                <a:tab pos="620585" algn="l"/>
                <a:tab pos="722816" algn="l"/>
                <a:tab pos="1137499" algn="l"/>
                <a:tab pos="1552182" algn="l"/>
                <a:tab pos="1966865" algn="l"/>
                <a:tab pos="2381548" algn="l"/>
                <a:tab pos="2796231" algn="l"/>
                <a:tab pos="3210914" algn="l"/>
                <a:tab pos="3625598" algn="l"/>
                <a:tab pos="4040281" algn="l"/>
                <a:tab pos="4454964" algn="l"/>
                <a:tab pos="4869648" algn="l"/>
                <a:tab pos="5284330" algn="l"/>
                <a:tab pos="5699013" algn="l"/>
                <a:tab pos="6113696" algn="l"/>
                <a:tab pos="6528379" algn="l"/>
                <a:tab pos="6943062" algn="l"/>
                <a:tab pos="7357746" algn="l"/>
                <a:tab pos="7772429" algn="l"/>
                <a:tab pos="8187112" algn="l"/>
                <a:tab pos="8601795" algn="l"/>
              </a:tabLst>
            </a:pPr>
            <a:r>
              <a:rPr lang="en-US" sz="3200" b="0" dirty="0" err="1">
                <a:latin typeface="Times New Roman" pitchFamily="16" charset="0"/>
              </a:rPr>
              <a:t>Strategi</a:t>
            </a:r>
            <a:r>
              <a:rPr lang="en-US" sz="3200" b="0" dirty="0">
                <a:latin typeface="Times New Roman" pitchFamily="16" charset="0"/>
              </a:rPr>
              <a:t> </a:t>
            </a:r>
            <a:r>
              <a:rPr lang="en-US" sz="3200" b="0" dirty="0" err="1">
                <a:latin typeface="Times New Roman" pitchFamily="16" charset="0"/>
              </a:rPr>
              <a:t>pengembangan</a:t>
            </a:r>
            <a:r>
              <a:rPr lang="en-US" sz="3200" b="0" dirty="0">
                <a:latin typeface="Times New Roman" pitchFamily="16" charset="0"/>
              </a:rPr>
              <a:t> brand </a:t>
            </a:r>
            <a:r>
              <a:rPr lang="en-US" sz="3200" b="0" dirty="0" err="1">
                <a:latin typeface="Times New Roman" pitchFamily="16" charset="0"/>
              </a:rPr>
              <a:t>dengan</a:t>
            </a:r>
            <a:endParaRPr lang="en-US" sz="3200" b="0" dirty="0">
              <a:latin typeface="Times New Roman" pitchFamily="16" charset="0"/>
            </a:endParaRPr>
          </a:p>
          <a:p>
            <a:pPr marL="620585" indent="-619145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  <a:tabLst>
                <a:tab pos="620585" algn="l"/>
                <a:tab pos="722816" algn="l"/>
                <a:tab pos="1137499" algn="l"/>
                <a:tab pos="1552182" algn="l"/>
                <a:tab pos="1966865" algn="l"/>
                <a:tab pos="2381548" algn="l"/>
                <a:tab pos="2796231" algn="l"/>
                <a:tab pos="3210914" algn="l"/>
                <a:tab pos="3625598" algn="l"/>
                <a:tab pos="4040281" algn="l"/>
                <a:tab pos="4454964" algn="l"/>
                <a:tab pos="4869648" algn="l"/>
                <a:tab pos="5284330" algn="l"/>
                <a:tab pos="5699013" algn="l"/>
                <a:tab pos="6113696" algn="l"/>
                <a:tab pos="6528379" algn="l"/>
                <a:tab pos="6943062" algn="l"/>
                <a:tab pos="7357746" algn="l"/>
                <a:tab pos="7772429" algn="l"/>
                <a:tab pos="8187112" algn="l"/>
                <a:tab pos="8601795" algn="l"/>
              </a:tabLst>
            </a:pPr>
            <a:r>
              <a:rPr lang="en-US" sz="3200" b="0" dirty="0" err="1">
                <a:latin typeface="Times New Roman" pitchFamily="16" charset="0"/>
              </a:rPr>
              <a:t>Tabel</a:t>
            </a:r>
            <a:r>
              <a:rPr lang="en-US" sz="3200" b="0" dirty="0">
                <a:latin typeface="Times New Roman" pitchFamily="16" charset="0"/>
              </a:rPr>
              <a:t> 2x2 </a:t>
            </a:r>
            <a:r>
              <a:rPr lang="en-US" sz="3200" b="0" dirty="0" err="1">
                <a:latin typeface="Times New Roman" pitchFamily="16" charset="0"/>
              </a:rPr>
              <a:t>seperti</a:t>
            </a:r>
            <a:r>
              <a:rPr lang="en-US" sz="3200" b="0" dirty="0">
                <a:latin typeface="Times New Roman" pitchFamily="16" charset="0"/>
              </a:rPr>
              <a:t> </a:t>
            </a:r>
            <a:r>
              <a:rPr lang="en-US" sz="3200" b="0" dirty="0" err="1">
                <a:latin typeface="Times New Roman" pitchFamily="16" charset="0"/>
              </a:rPr>
              <a:t>matriks</a:t>
            </a:r>
            <a:r>
              <a:rPr lang="en-US" sz="3200" b="0" dirty="0">
                <a:latin typeface="Times New Roman" pitchFamily="16" charset="0"/>
              </a:rPr>
              <a:t> </a:t>
            </a:r>
            <a:r>
              <a:rPr lang="en-US" sz="3200" b="0" dirty="0" err="1">
                <a:latin typeface="Times New Roman" pitchFamily="16" charset="0"/>
              </a:rPr>
              <a:t>ansoff</a:t>
            </a:r>
            <a:endParaRPr lang="en-US" sz="3200" b="0" dirty="0">
              <a:latin typeface="Times New Roman" pitchFamily="16" charset="0"/>
            </a:endParaRPr>
          </a:p>
          <a:p>
            <a:pPr marL="620585" indent="-619145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  <a:tabLst>
                <a:tab pos="620585" algn="l"/>
                <a:tab pos="722816" algn="l"/>
                <a:tab pos="1137499" algn="l"/>
                <a:tab pos="1552182" algn="l"/>
                <a:tab pos="1966865" algn="l"/>
                <a:tab pos="2381548" algn="l"/>
                <a:tab pos="2796231" algn="l"/>
                <a:tab pos="3210914" algn="l"/>
                <a:tab pos="3625598" algn="l"/>
                <a:tab pos="4040281" algn="l"/>
                <a:tab pos="4454964" algn="l"/>
                <a:tab pos="4869648" algn="l"/>
                <a:tab pos="5284330" algn="l"/>
                <a:tab pos="5699013" algn="l"/>
                <a:tab pos="6113696" algn="l"/>
                <a:tab pos="6528379" algn="l"/>
                <a:tab pos="6943062" algn="l"/>
                <a:tab pos="7357746" algn="l"/>
                <a:tab pos="7772429" algn="l"/>
                <a:tab pos="8187112" algn="l"/>
                <a:tab pos="8601795" algn="l"/>
              </a:tabLst>
            </a:pPr>
            <a:r>
              <a:rPr lang="en-US" sz="3200" b="0" dirty="0">
                <a:latin typeface="Times New Roman" pitchFamily="16" charset="0"/>
              </a:rPr>
              <a:t>Brand Positioning</a:t>
            </a:r>
          </a:p>
          <a:p>
            <a:pPr marL="620585" indent="-619145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  <a:tabLst>
                <a:tab pos="620585" algn="l"/>
                <a:tab pos="722816" algn="l"/>
                <a:tab pos="1137499" algn="l"/>
                <a:tab pos="1552182" algn="l"/>
                <a:tab pos="1966865" algn="l"/>
                <a:tab pos="2381548" algn="l"/>
                <a:tab pos="2796231" algn="l"/>
                <a:tab pos="3210914" algn="l"/>
                <a:tab pos="3625598" algn="l"/>
                <a:tab pos="4040281" algn="l"/>
                <a:tab pos="4454964" algn="l"/>
                <a:tab pos="4869648" algn="l"/>
                <a:tab pos="5284330" algn="l"/>
                <a:tab pos="5699013" algn="l"/>
                <a:tab pos="6113696" algn="l"/>
                <a:tab pos="6528379" algn="l"/>
                <a:tab pos="6943062" algn="l"/>
                <a:tab pos="7357746" algn="l"/>
                <a:tab pos="7772429" algn="l"/>
                <a:tab pos="8187112" algn="l"/>
                <a:tab pos="8601795" algn="l"/>
              </a:tabLst>
            </a:pPr>
            <a:r>
              <a:rPr lang="en-US" sz="3200" b="0" dirty="0">
                <a:latin typeface="Times New Roman" pitchFamily="16" charset="0"/>
              </a:rPr>
              <a:t>Brand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3369372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 tIns="59427">
            <a:normAutofit fontScale="90000"/>
          </a:bodyPr>
          <a:lstStyle/>
          <a:p>
            <a:pPr eaLnBrk="1"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 sz="3600"/>
              <a:t>Matriks Strategi Pengembangan Brand</a:t>
            </a:r>
          </a:p>
        </p:txBody>
      </p:sp>
      <p:sp>
        <p:nvSpPr>
          <p:cNvPr id="3086" name="Rectangle 19"/>
          <p:cNvSpPr>
            <a:spLocks noGrp="1" noChangeArrowheads="1"/>
          </p:cNvSpPr>
          <p:nvPr>
            <p:ph idx="1"/>
          </p:nvPr>
        </p:nvSpPr>
        <p:spPr>
          <a:xfrm>
            <a:off x="456481" y="1604330"/>
            <a:ext cx="8226720" cy="4468790"/>
          </a:xfrm>
        </p:spPr>
        <p:txBody>
          <a:bodyPr/>
          <a:lstStyle/>
          <a:p>
            <a:pPr eaLnBrk="1"/>
            <a:endParaRPr lang="en-US" dirty="0" smtClean="0"/>
          </a:p>
        </p:txBody>
      </p:sp>
      <p:graphicFrame>
        <p:nvGraphicFramePr>
          <p:cNvPr id="4098" name="Group 2"/>
          <p:cNvGraphicFramePr>
            <a:graphicFrameLocks noGrp="1"/>
          </p:cNvGraphicFramePr>
          <p:nvPr/>
        </p:nvGraphicFramePr>
        <p:xfrm>
          <a:off x="2278082" y="2281199"/>
          <a:ext cx="4606560" cy="2073818"/>
        </p:xfrm>
        <a:graphic>
          <a:graphicData uri="http://schemas.openxmlformats.org/drawingml/2006/table">
            <a:tbl>
              <a:tblPr/>
              <a:tblGrid>
                <a:gridCol w="2304000"/>
                <a:gridCol w="2302560"/>
              </a:tblGrid>
              <a:tr h="103690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Line Extension</a:t>
                      </a:r>
                    </a:p>
                  </a:txBody>
                  <a:tcPr marL="82944" marR="82944" marT="14402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Brand Extension</a:t>
                      </a:r>
                    </a:p>
                  </a:txBody>
                  <a:tcPr marL="82944" marR="82944" marT="14402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03690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Multi Brand</a:t>
                      </a:r>
                    </a:p>
                  </a:txBody>
                  <a:tcPr marL="82944" marR="82944" marT="14402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New Brand</a:t>
                      </a:r>
                    </a:p>
                  </a:txBody>
                  <a:tcPr marL="82944" marR="82944" marT="14402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1036800" y="2488581"/>
            <a:ext cx="1244160" cy="31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defTabSz="414683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Yang ada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5391360" y="1866437"/>
            <a:ext cx="1009440" cy="31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defTabSz="414683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 err="1">
                <a:solidFill>
                  <a:srgbClr val="000000"/>
                </a:solidFill>
              </a:rPr>
              <a:t>Baru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89" name="Text Box 22"/>
          <p:cNvSpPr txBox="1">
            <a:spLocks noChangeArrowheads="1"/>
          </p:cNvSpPr>
          <p:nvPr/>
        </p:nvSpPr>
        <p:spPr bwMode="auto">
          <a:xfrm>
            <a:off x="2903040" y="1866436"/>
            <a:ext cx="1244160" cy="31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defTabSz="414683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Yang ada</a:t>
            </a:r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1451520" y="3732873"/>
            <a:ext cx="12441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defTabSz="414683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Baru</a:t>
            </a:r>
          </a:p>
        </p:txBody>
      </p:sp>
      <p:sp>
        <p:nvSpPr>
          <p:cNvPr id="3091" name="Text Box 24"/>
          <p:cNvSpPr txBox="1">
            <a:spLocks noChangeArrowheads="1"/>
          </p:cNvSpPr>
          <p:nvPr/>
        </p:nvSpPr>
        <p:spPr bwMode="auto">
          <a:xfrm>
            <a:off x="4147200" y="1451673"/>
            <a:ext cx="1658880" cy="28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defTabSz="414683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 err="1">
                <a:solidFill>
                  <a:srgbClr val="000000"/>
                </a:solidFill>
              </a:rPr>
              <a:t>Kategori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Produk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92" name="Text Box 25"/>
          <p:cNvSpPr txBox="1">
            <a:spLocks noChangeArrowheads="1"/>
          </p:cNvSpPr>
          <p:nvPr/>
        </p:nvSpPr>
        <p:spPr bwMode="auto">
          <a:xfrm>
            <a:off x="414720" y="3110728"/>
            <a:ext cx="1658880" cy="31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defTabSz="414683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Brand Image</a:t>
            </a:r>
          </a:p>
        </p:txBody>
      </p:sp>
    </p:spTree>
    <p:extLst>
      <p:ext uri="{BB962C8B-B14F-4D97-AF65-F5344CB8AC3E}">
        <p14:creationId xmlns:p14="http://schemas.microsoft.com/office/powerpoint/2010/main" val="878570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idx="1"/>
          </p:nvPr>
        </p:nvSpPr>
        <p:spPr>
          <a:xfrm>
            <a:off x="414722" y="622145"/>
            <a:ext cx="8269920" cy="5599308"/>
          </a:xfrm>
        </p:spPr>
        <p:txBody>
          <a:bodyPr tIns="25142" anchor="t">
            <a:normAutofit fontScale="92500" lnSpcReduction="20000"/>
          </a:bodyPr>
          <a:lstStyle/>
          <a:p>
            <a:pPr marL="0" indent="0" algn="just" eaLnBrk="1">
              <a:lnSpc>
                <a:spcPct val="90000"/>
              </a:lnSpc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Line extension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adalah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perluasan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merek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untuk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mentargetkan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segmen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pasar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baru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di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dalam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kategori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atau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kelas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ada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. </a:t>
            </a:r>
          </a:p>
          <a:p>
            <a:pPr marL="309573" indent="-309573" algn="just" eaLnBrk="1">
              <a:lnSpc>
                <a:spcPct val="90000"/>
              </a:lnSpc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endParaRPr lang="en-US" sz="2000" b="0" i="1" dirty="0">
              <a:latin typeface="Times New Roman" pitchFamily="16" charset="0"/>
              <a:cs typeface="Times New Roman" pitchFamily="16" charset="0"/>
            </a:endParaRPr>
          </a:p>
          <a:p>
            <a:pPr marL="0" indent="0" algn="just" eaLnBrk="1">
              <a:lnSpc>
                <a:spcPct val="90000"/>
              </a:lnSpc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Brand extension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adalah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line extension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dilakukan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untuk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masuk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kategori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baru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sehingga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sering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disebut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juga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sebagai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kategori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extension. </a:t>
            </a:r>
            <a:endParaRPr lang="en-US" sz="2000" b="0" dirty="0" smtClean="0">
              <a:latin typeface="Times New Roman" pitchFamily="16" charset="0"/>
              <a:cs typeface="Times New Roman" pitchFamily="16" charset="0"/>
            </a:endParaRPr>
          </a:p>
          <a:p>
            <a:pPr marL="0" indent="0" algn="just" eaLnBrk="1">
              <a:lnSpc>
                <a:spcPct val="90000"/>
              </a:lnSpc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endParaRPr lang="en-US" sz="2000" b="0" dirty="0">
              <a:latin typeface="Times New Roman" pitchFamily="16" charset="0"/>
              <a:cs typeface="Times New Roman" pitchFamily="16" charset="0"/>
            </a:endParaRPr>
          </a:p>
          <a:p>
            <a:pPr marL="309573" indent="-309573" algn="just" eaLnBrk="1">
              <a:lnSpc>
                <a:spcPct val="90000"/>
              </a:lnSpc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Terdapat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dua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acuan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dapat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dipakai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dalam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brand extension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yaitu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:</a:t>
            </a:r>
          </a:p>
          <a:p>
            <a:pPr marL="309573" indent="-309573" algn="just" eaLnBrk="1">
              <a:lnSpc>
                <a:spcPct val="90000"/>
              </a:lnSpc>
              <a:buFont typeface="Times New Roman" pitchFamily="16" charset="0"/>
              <a:buAutoNum type="alphaLcPeriod"/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Transferability of competence</a:t>
            </a:r>
          </a:p>
          <a:p>
            <a:pPr marL="309563" indent="-19050" algn="just" eaLnBrk="1">
              <a:lnSpc>
                <a:spcPct val="90000"/>
              </a:lnSpc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Perusahaan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dipercaya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memiliki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kemampuan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di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bidang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baru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dimasuki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jika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memiliki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kompetensi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inti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bisa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ditransfer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kemampuan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diperlukan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di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bidang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baru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tersebut</a:t>
            </a:r>
            <a:endParaRPr lang="en-US" sz="2000" b="0" dirty="0">
              <a:latin typeface="Times New Roman" pitchFamily="16" charset="0"/>
              <a:cs typeface="Times New Roman" pitchFamily="16" charset="0"/>
            </a:endParaRPr>
          </a:p>
          <a:p>
            <a:pPr marL="0" indent="0" algn="just" eaLnBrk="1">
              <a:lnSpc>
                <a:spcPct val="90000"/>
              </a:lnSpc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r>
              <a:rPr lang="en-US" sz="2000" b="0" i="1" dirty="0" smtClean="0">
                <a:latin typeface="Times New Roman" pitchFamily="16" charset="0"/>
                <a:cs typeface="Times New Roman" pitchFamily="16" charset="0"/>
              </a:rPr>
              <a:t>b.	Complementary</a:t>
            </a:r>
            <a:endParaRPr lang="en-US" sz="2000" b="0" i="1" dirty="0">
              <a:latin typeface="Times New Roman" pitchFamily="16" charset="0"/>
              <a:cs typeface="Times New Roman" pitchFamily="16" charset="0"/>
            </a:endParaRPr>
          </a:p>
          <a:p>
            <a:pPr marL="309563" indent="-19050" algn="just" eaLnBrk="1">
              <a:lnSpc>
                <a:spcPct val="90000"/>
              </a:lnSpc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Perusahaan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dipercaya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meluncurkan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sebagai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pelengkap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sebelumnya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. </a:t>
            </a:r>
          </a:p>
          <a:p>
            <a:pPr marL="309573" indent="-309573" algn="just" eaLnBrk="1">
              <a:lnSpc>
                <a:spcPct val="90000"/>
              </a:lnSpc>
              <a:buClrTx/>
              <a:buSzTx/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endParaRPr lang="en-US" sz="2000" b="0" i="1" dirty="0">
              <a:latin typeface="Times New Roman" pitchFamily="16" charset="0"/>
              <a:cs typeface="Times New Roman" pitchFamily="16" charset="0"/>
            </a:endParaRPr>
          </a:p>
          <a:p>
            <a:pPr marL="0" indent="0" algn="just" eaLnBrk="1">
              <a:lnSpc>
                <a:spcPct val="90000"/>
              </a:lnSpc>
              <a:buClrTx/>
              <a:buSzTx/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Multi brand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adalah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menawarkan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cara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untuk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membangun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fitur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daya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tarik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berbeda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untuk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memuaskan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motivasi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pembelian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berbeda-beda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. </a:t>
            </a:r>
          </a:p>
          <a:p>
            <a:pPr marL="309573" indent="-309573" algn="just" eaLnBrk="1">
              <a:lnSpc>
                <a:spcPct val="90000"/>
              </a:lnSpc>
              <a:buClrTx/>
              <a:buSzTx/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endParaRPr lang="en-US" sz="2000" b="0" i="1" dirty="0">
              <a:latin typeface="Times New Roman" pitchFamily="16" charset="0"/>
              <a:cs typeface="Times New Roman" pitchFamily="16" charset="0"/>
            </a:endParaRPr>
          </a:p>
          <a:p>
            <a:pPr marL="0" indent="0" algn="just" eaLnBrk="1">
              <a:lnSpc>
                <a:spcPct val="90000"/>
              </a:lnSpc>
              <a:buClrTx/>
              <a:buSzTx/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  <a:defRPr/>
            </a:pP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New Brand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adalah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perusahaan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yangmenciptakan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merek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baru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ketika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memasuki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kategori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baru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3909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313953"/>
            <a:ext cx="8228160" cy="1062832"/>
          </a:xfrm>
        </p:spPr>
        <p:txBody>
          <a:bodyPr tIns="30857"/>
          <a:lstStyle/>
          <a:p>
            <a:pPr algn="just" eaLnBrk="1">
              <a:lnSpc>
                <a:spcPct val="90000"/>
              </a:lnSpc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 sz="2400" b="1">
                <a:latin typeface="Times New Roman" pitchFamily="16" charset="0"/>
                <a:cs typeface="Times New Roman" pitchFamily="16" charset="0"/>
              </a:rPr>
              <a:t>Faktor-faktor yang mempengaruhi strategi perluasan merek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456482" y="1604330"/>
            <a:ext cx="8228160" cy="4444307"/>
          </a:xfrm>
        </p:spPr>
        <p:txBody>
          <a:bodyPr tIns="14286"/>
          <a:lstStyle/>
          <a:p>
            <a:pPr marL="354013" indent="-23813" algn="just" eaLnBrk="1">
              <a:lnSpc>
                <a:spcPct val="95000"/>
              </a:lnSpc>
              <a:spcAft>
                <a:spcPts val="658"/>
              </a:spcAft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Aaker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menyatakan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bahwa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keberhasilan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strategi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perluasan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merek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dipengaruhi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oleh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:</a:t>
            </a:r>
          </a:p>
          <a:p>
            <a:pPr marL="640744" indent="-309573"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Sikap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pada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merek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asal</a:t>
            </a:r>
            <a:endParaRPr lang="en-US" sz="2300" b="0" dirty="0">
              <a:latin typeface="Times New Roman" pitchFamily="16" charset="0"/>
              <a:cs typeface="Times New Roman" pitchFamily="16" charset="0"/>
            </a:endParaRPr>
          </a:p>
          <a:p>
            <a:pPr marL="640744" indent="-309573"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Kesesuaian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antara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merek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asal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perluasan</a:t>
            </a:r>
            <a:endParaRPr lang="en-US" sz="2300" b="0" dirty="0">
              <a:latin typeface="Times New Roman" pitchFamily="16" charset="0"/>
              <a:cs typeface="Times New Roman" pitchFamily="16" charset="0"/>
            </a:endParaRPr>
          </a:p>
          <a:p>
            <a:pPr marL="640744" indent="-309573"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Penerimaan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terhadap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perluasan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merekyang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dilakukan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oleh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perusahaan</a:t>
            </a:r>
            <a:endParaRPr lang="en-US" sz="2300" b="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354279"/>
            <a:ext cx="8228160" cy="1064272"/>
          </a:xfrm>
        </p:spPr>
        <p:txBody>
          <a:bodyPr tIns="65370"/>
          <a:lstStyle/>
          <a:p>
            <a:pPr eaLnBrk="1"/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456482" y="1604330"/>
            <a:ext cx="8228160" cy="4444307"/>
          </a:xfrm>
        </p:spPr>
        <p:txBody>
          <a:bodyPr tIns="39754"/>
          <a:lstStyle/>
          <a:p>
            <a:pPr marL="61913" indent="-61913" eaLnBrk="1">
              <a:lnSpc>
                <a:spcPct val="95000"/>
              </a:lnSpc>
            </a:pPr>
            <a:r>
              <a:rPr lang="en-US" sz="2300" b="0" dirty="0" err="1">
                <a:latin typeface="Times New Roman" pitchFamily="16" charset="0"/>
              </a:rPr>
              <a:t>Faktor-faktor</a:t>
            </a:r>
            <a:r>
              <a:rPr lang="en-US" sz="2300" b="0" dirty="0">
                <a:latin typeface="Times New Roman" pitchFamily="16" charset="0"/>
              </a:rPr>
              <a:t> yang </a:t>
            </a:r>
            <a:r>
              <a:rPr lang="en-US" sz="2300" b="0" dirty="0" err="1">
                <a:latin typeface="Times New Roman" pitchFamily="16" charset="0"/>
              </a:rPr>
              <a:t>mempengaruhi</a:t>
            </a:r>
            <a:r>
              <a:rPr lang="en-US" sz="2300" b="0" dirty="0">
                <a:latin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</a:rPr>
              <a:t>kesuksesan</a:t>
            </a:r>
            <a:r>
              <a:rPr lang="en-US" sz="2300" b="0" dirty="0">
                <a:latin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</a:rPr>
              <a:t>strategi</a:t>
            </a:r>
            <a:r>
              <a:rPr lang="en-US" sz="2300" b="0" dirty="0">
                <a:latin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</a:rPr>
              <a:t>perluasan</a:t>
            </a:r>
            <a:r>
              <a:rPr lang="en-US" sz="2300" b="0" dirty="0">
                <a:latin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</a:rPr>
              <a:t>merek</a:t>
            </a:r>
            <a:r>
              <a:rPr lang="en-US" sz="2300" b="0" dirty="0">
                <a:latin typeface="Times New Roman" pitchFamily="16" charset="0"/>
              </a:rPr>
              <a:t> </a:t>
            </a:r>
            <a:r>
              <a:rPr lang="en-US" sz="2300" b="0" dirty="0" err="1">
                <a:latin typeface="Times New Roman" pitchFamily="16" charset="0"/>
              </a:rPr>
              <a:t>menurut</a:t>
            </a:r>
            <a:r>
              <a:rPr lang="en-US" sz="2300" b="0" dirty="0">
                <a:latin typeface="Times New Roman" pitchFamily="16" charset="0"/>
              </a:rPr>
              <a:t> </a:t>
            </a:r>
            <a:r>
              <a:rPr lang="en-US" sz="2300" b="0" dirty="0">
                <a:latin typeface="Times New Roman" pitchFamily="16" charset="0"/>
                <a:cs typeface="Times New Roman" pitchFamily="16" charset="0"/>
              </a:rPr>
              <a:t>Leif E. Ham et al (2001) </a:t>
            </a:r>
            <a:r>
              <a:rPr lang="en-US" sz="2300" b="0" dirty="0" err="1">
                <a:latin typeface="Times New Roman" pitchFamily="16" charset="0"/>
              </a:rPr>
              <a:t>adalah</a:t>
            </a:r>
            <a:r>
              <a:rPr lang="en-US" sz="2300" b="0" dirty="0">
                <a:latin typeface="Times New Roman" pitchFamily="16" charset="0"/>
              </a:rPr>
              <a:t>:</a:t>
            </a:r>
          </a:p>
          <a:p>
            <a:pPr eaLnBrk="1">
              <a:lnSpc>
                <a:spcPct val="95000"/>
              </a:lnSpc>
              <a:buFont typeface="Times New Roman" pitchFamily="16" charset="0"/>
              <a:buAutoNum type="arabicPeriod"/>
            </a:pPr>
            <a:r>
              <a:rPr lang="en-US" sz="2300" b="0" i="1" dirty="0">
                <a:latin typeface="Times New Roman" pitchFamily="16" charset="0"/>
                <a:cs typeface="Times New Roman" pitchFamily="16" charset="0"/>
              </a:rPr>
              <a:t>Similarity (</a:t>
            </a: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kesamaan</a:t>
            </a:r>
            <a:r>
              <a:rPr lang="en-US" sz="2300" b="0" i="1" dirty="0">
                <a:latin typeface="Times New Roman" pitchFamily="16" charset="0"/>
                <a:cs typeface="Times New Roman" pitchFamily="16" charset="0"/>
              </a:rPr>
              <a:t>)</a:t>
            </a:r>
          </a:p>
          <a:p>
            <a:pPr algn="just" eaLnBrk="1">
              <a:lnSpc>
                <a:spcPct val="95000"/>
              </a:lnSpc>
              <a:buFont typeface="Times New Roman" pitchFamily="16" charset="0"/>
              <a:buAutoNum type="arabicPeriod"/>
            </a:pPr>
            <a:r>
              <a:rPr lang="en-US" sz="2300" b="0" i="1" dirty="0">
                <a:latin typeface="Times New Roman" pitchFamily="16" charset="0"/>
                <a:cs typeface="Times New Roman" pitchFamily="16" charset="0"/>
              </a:rPr>
              <a:t>Reputation (</a:t>
            </a:r>
            <a:r>
              <a:rPr lang="en-US" sz="2300" b="0" i="1" dirty="0" err="1">
                <a:latin typeface="Times New Roman" pitchFamily="16" charset="0"/>
                <a:cs typeface="Times New Roman" pitchFamily="16" charset="0"/>
              </a:rPr>
              <a:t>reputasi</a:t>
            </a:r>
            <a:r>
              <a:rPr lang="en-US" sz="2300" b="0" i="1" dirty="0">
                <a:latin typeface="Times New Roman" pitchFamily="16" charset="0"/>
                <a:cs typeface="Times New Roman" pitchFamily="16" charset="0"/>
              </a:rPr>
              <a:t>)</a:t>
            </a:r>
          </a:p>
          <a:p>
            <a:pPr algn="just" eaLnBrk="1">
              <a:lnSpc>
                <a:spcPct val="95000"/>
              </a:lnSpc>
              <a:buFont typeface="Times New Roman" pitchFamily="16" charset="0"/>
              <a:buAutoNum type="arabicPeriod"/>
            </a:pPr>
            <a:r>
              <a:rPr lang="en-US" sz="2300" b="0" i="1" dirty="0">
                <a:latin typeface="Times New Roman" pitchFamily="16" charset="0"/>
                <a:cs typeface="Times New Roman" pitchFamily="16" charset="0"/>
              </a:rPr>
              <a:t>Perceived Risk </a:t>
            </a:r>
          </a:p>
          <a:p>
            <a:pPr algn="just" eaLnBrk="1">
              <a:lnSpc>
                <a:spcPct val="95000"/>
              </a:lnSpc>
              <a:buFont typeface="Times New Roman" pitchFamily="16" charset="0"/>
              <a:buAutoNum type="arabicPeriod"/>
            </a:pPr>
            <a:r>
              <a:rPr lang="en-US" sz="2300" b="0" i="1" dirty="0">
                <a:latin typeface="Times New Roman" pitchFamily="16" charset="0"/>
                <a:cs typeface="Times New Roman" pitchFamily="16" charset="0"/>
              </a:rPr>
              <a:t>Innovativeness</a:t>
            </a:r>
          </a:p>
          <a:p>
            <a:pPr algn="just" eaLnBrk="1">
              <a:lnSpc>
                <a:spcPct val="95000"/>
              </a:lnSpc>
              <a:buFont typeface="Times New Roman" pitchFamily="16" charset="0"/>
              <a:buAutoNum type="arabicPeriod"/>
            </a:pPr>
            <a:r>
              <a:rPr lang="en-US" sz="2300" b="0" dirty="0" err="1">
                <a:latin typeface="Times New Roman" pitchFamily="16" charset="0"/>
                <a:cs typeface="Times New Roman" pitchFamily="16" charset="0"/>
              </a:rPr>
              <a:t>Strategi</a:t>
            </a:r>
            <a:r>
              <a:rPr lang="en-US" sz="2300" b="0" i="1" dirty="0" err="1">
                <a:latin typeface="Times New Roman" pitchFamily="16" charset="0"/>
                <a:cs typeface="Times New Roman" pitchFamily="16" charset="0"/>
              </a:rPr>
              <a:t>Positioning</a:t>
            </a:r>
            <a:endParaRPr lang="en-US" sz="2300" b="0" i="1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56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313953"/>
            <a:ext cx="8228160" cy="1062832"/>
          </a:xfrm>
        </p:spPr>
        <p:txBody>
          <a:bodyPr tIns="100635"/>
          <a:lstStyle/>
          <a:p>
            <a:pPr eaLnBrk="1"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 smtClean="0"/>
              <a:t>Brand Positioning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829440" y="1604330"/>
            <a:ext cx="7257600" cy="4444307"/>
          </a:xfrm>
        </p:spPr>
        <p:txBody>
          <a:bodyPr tIns="0"/>
          <a:lstStyle/>
          <a:p>
            <a:pPr indent="11113" algn="just" eaLnBrk="1">
              <a:lnSpc>
                <a:spcPct val="95000"/>
              </a:lnSpc>
              <a:spcAft>
                <a:spcPct val="0"/>
              </a:spcAft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r>
              <a:rPr lang="en-US" sz="2500" b="0" i="1" dirty="0">
                <a:latin typeface="Times New Roman" pitchFamily="16" charset="0"/>
                <a:cs typeface="Times New Roman" pitchFamily="16" charset="0"/>
              </a:rPr>
              <a:t>Positioning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adalah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tindakan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untuk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mendapatkan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celah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di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benak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konsumen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agar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konsumen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memiliki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persepsi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dan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citra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khusus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terhadap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dan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500" b="0" dirty="0" err="1">
                <a:latin typeface="Times New Roman" pitchFamily="16" charset="0"/>
                <a:cs typeface="Times New Roman" pitchFamily="16" charset="0"/>
              </a:rPr>
              <a:t>perusahaan</a:t>
            </a:r>
            <a:r>
              <a:rPr lang="en-US" sz="2500" b="0" dirty="0">
                <a:latin typeface="Times New Roman" pitchFamily="16" charset="0"/>
                <a:cs typeface="Times New Roman" pitchFamily="16" charset="0"/>
              </a:rPr>
              <a:t> . </a:t>
            </a:r>
          </a:p>
          <a:p>
            <a:pPr algn="just" eaLnBrk="1">
              <a:lnSpc>
                <a:spcPct val="143000"/>
              </a:lnSpc>
              <a:spcAft>
                <a:spcPct val="0"/>
              </a:spcAft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endParaRPr lang="en-US" sz="2500" dirty="0">
              <a:latin typeface="Times New Roman" pitchFamily="16" charset="0"/>
              <a:cs typeface="Times New Roman" pitchFamily="16" charset="0"/>
            </a:endParaRPr>
          </a:p>
          <a:p>
            <a:pPr algn="just" eaLnBrk="1">
              <a:lnSpc>
                <a:spcPct val="143000"/>
              </a:lnSpc>
              <a:spcAft>
                <a:spcPct val="0"/>
              </a:spcAft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endParaRPr lang="en-US" sz="250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528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6720" cy="1061392"/>
          </a:xfrm>
        </p:spPr>
        <p:txBody>
          <a:bodyPr tIns="65370"/>
          <a:lstStyle/>
          <a:p>
            <a:pPr eaLnBrk="1"/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6720" cy="4532156"/>
          </a:xfrm>
        </p:spPr>
        <p:txBody>
          <a:bodyPr tIns="57011">
            <a:normAutofit fontScale="92500" lnSpcReduction="20000"/>
          </a:bodyPr>
          <a:lstStyle/>
          <a:p>
            <a:pPr eaLnBrk="1">
              <a:lnSpc>
                <a:spcPct val="88000"/>
              </a:lnSpc>
              <a:spcAft>
                <a:spcPts val="658"/>
              </a:spcAft>
            </a:pP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Menurut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Lupiyoadi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 (2001), </a:t>
            </a: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strategi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i="1" dirty="0">
                <a:latin typeface="Times New Roman" pitchFamily="16" charset="0"/>
                <a:cs typeface="Times New Roman" pitchFamily="16" charset="0"/>
              </a:rPr>
              <a:t>positioning </a:t>
            </a: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memiliki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tujuan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antara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 lain </a:t>
            </a: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yaitu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:</a:t>
            </a:r>
          </a:p>
          <a:p>
            <a:pPr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</a:pP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Memposisikan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di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pasar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sehingga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tersebut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berbeda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merek-merek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bersaing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</a:pP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Memposisikan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sehingga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dapat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menyampaikan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hal-hal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pokok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pada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pelanggan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</a:pP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Untuk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mencapai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hasil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diharapkan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perusahaan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algn="just" eaLnBrk="1">
              <a:lnSpc>
                <a:spcPct val="95000"/>
              </a:lnSpc>
              <a:spcAft>
                <a:spcPts val="658"/>
              </a:spcAft>
            </a:pPr>
            <a:endParaRPr lang="en-US" sz="2100" dirty="0">
              <a:latin typeface="Times New Roman" pitchFamily="16" charset="0"/>
              <a:cs typeface="Times New Roman" pitchFamily="16" charset="0"/>
            </a:endParaRPr>
          </a:p>
          <a:p>
            <a:pPr algn="just" eaLnBrk="1">
              <a:lnSpc>
                <a:spcPct val="95000"/>
              </a:lnSpc>
              <a:spcAft>
                <a:spcPts val="658"/>
              </a:spcAft>
              <a:buClrTx/>
              <a:buSzTx/>
            </a:pP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Hal </a:t>
            </a: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ini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dilakukan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:</a:t>
            </a:r>
          </a:p>
          <a:p>
            <a:pPr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</a:pP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Pemenuhan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sejauh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mungkin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kebutuhan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segmen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pasar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spesifik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</a:pP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Meminimalisasi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kemungkinan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terjadinya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perubahan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mendadak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dalam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penjualan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rabicPeriod"/>
            </a:pP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Menciptakan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keyakinan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pelanggan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terhadap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1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100" b="0" dirty="0" err="1">
                <a:latin typeface="Times New Roman" pitchFamily="16" charset="0"/>
                <a:cs typeface="Times New Roman" pitchFamily="16" charset="0"/>
              </a:rPr>
              <a:t>ditawarkan</a:t>
            </a:r>
            <a:r>
              <a:rPr lang="en-US" sz="2100" dirty="0"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8449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354279"/>
            <a:ext cx="8228160" cy="1064272"/>
          </a:xfrm>
        </p:spPr>
        <p:txBody>
          <a:bodyPr tIns="65370"/>
          <a:lstStyle/>
          <a:p>
            <a:pPr eaLnBrk="1"/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56482" y="1604330"/>
            <a:ext cx="8228160" cy="4444307"/>
          </a:xfrm>
        </p:spPr>
        <p:txBody>
          <a:bodyPr tIns="25142"/>
          <a:lstStyle/>
          <a:p>
            <a:pPr algn="just" eaLnBrk="1">
              <a:lnSpc>
                <a:spcPct val="90000"/>
              </a:lnSpc>
            </a:pP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Ada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tiga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i="1" dirty="0">
                <a:latin typeface="Times New Roman" pitchFamily="16" charset="0"/>
                <a:cs typeface="Times New Roman" pitchFamily="16" charset="0"/>
              </a:rPr>
              <a:t>brand positioning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yaitu</a:t>
            </a:r>
            <a:endParaRPr lang="en-US" sz="2000" dirty="0">
              <a:latin typeface="Times New Roman" pitchFamily="16" charset="0"/>
              <a:cs typeface="Times New Roman" pitchFamily="16" charset="0"/>
            </a:endParaRPr>
          </a:p>
          <a:p>
            <a:pPr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lphaLcPeriod"/>
            </a:pP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terkait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atribut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/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jasa</a:t>
            </a:r>
            <a:endParaRPr lang="en-US" sz="2000" b="0" dirty="0">
              <a:latin typeface="Times New Roman" pitchFamily="16" charset="0"/>
              <a:cs typeface="Times New Roman" pitchFamily="16" charset="0"/>
            </a:endParaRPr>
          </a:p>
          <a:p>
            <a:pPr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lphaLcPeriod"/>
            </a:pP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terkait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benefit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atau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manfaat</a:t>
            </a:r>
            <a:endParaRPr lang="en-US" sz="2000" b="0" dirty="0">
              <a:latin typeface="Times New Roman" pitchFamily="16" charset="0"/>
              <a:cs typeface="Times New Roman" pitchFamily="16" charset="0"/>
            </a:endParaRPr>
          </a:p>
          <a:p>
            <a:pPr algn="just" eaLnBrk="1">
              <a:lnSpc>
                <a:spcPct val="95000"/>
              </a:lnSpc>
              <a:spcAft>
                <a:spcPts val="658"/>
              </a:spcAft>
              <a:buFont typeface="Times New Roman" pitchFamily="16" charset="0"/>
              <a:buAutoNum type="alphaLcPeriod"/>
            </a:pP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terkait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emosi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nilai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kepercayaan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). </a:t>
            </a:r>
          </a:p>
          <a:p>
            <a:pPr algn="just" eaLnBrk="1">
              <a:lnSpc>
                <a:spcPct val="95000"/>
              </a:lnSpc>
              <a:spcAft>
                <a:spcPts val="658"/>
              </a:spcAft>
              <a:buClrTx/>
              <a:buSzTx/>
            </a:pPr>
            <a:endParaRPr lang="en-US" sz="2000" dirty="0">
              <a:latin typeface="Times New Roman" pitchFamily="16" charset="0"/>
              <a:cs typeface="Times New Roman" pitchFamily="16" charset="0"/>
            </a:endParaRPr>
          </a:p>
          <a:p>
            <a:pPr algn="just" eaLnBrk="1">
              <a:lnSpc>
                <a:spcPct val="95000"/>
              </a:lnSpc>
              <a:spcAft>
                <a:spcPts val="658"/>
              </a:spcAft>
              <a:buClrTx/>
              <a:buSzTx/>
            </a:pP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Hubungan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antara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penempatan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(positioning)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keunikan</a:t>
            </a:r>
            <a:endParaRPr lang="en-US" sz="2000" dirty="0">
              <a:latin typeface="Times New Roman" pitchFamily="16" charset="0"/>
              <a:cs typeface="Times New Roman" pitchFamily="16" charset="0"/>
            </a:endParaRPr>
          </a:p>
          <a:p>
            <a:pPr marL="0" indent="0" algn="just" eaLnBrk="1">
              <a:lnSpc>
                <a:spcPct val="95000"/>
              </a:lnSpc>
              <a:spcAft>
                <a:spcPts val="658"/>
              </a:spcAft>
              <a:buClrTx/>
              <a:buSzTx/>
            </a:pP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Strategi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penempatan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bertujuan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membangun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fokus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bisnis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melalui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brand integrity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membangun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keunikan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.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Keunikan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sebuah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brand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dapat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menciptakan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brand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melalui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brand image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. </a:t>
            </a: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Brand 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terbentuk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dapat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menciptakan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penempatan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melalui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i="1" dirty="0">
                <a:latin typeface="Times New Roman" pitchFamily="16" charset="0"/>
                <a:cs typeface="Times New Roman" pitchFamily="16" charset="0"/>
              </a:rPr>
              <a:t>brand identity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7124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2" y="313953"/>
            <a:ext cx="8228160" cy="1062832"/>
          </a:xfrm>
        </p:spPr>
        <p:txBody>
          <a:bodyPr tIns="100635"/>
          <a:lstStyle/>
          <a:p>
            <a:pPr eaLnBrk="1"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 smtClean="0"/>
              <a:t>Brand Differentiation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456482" y="1604330"/>
            <a:ext cx="8228160" cy="5020367"/>
          </a:xfrm>
        </p:spPr>
        <p:txBody>
          <a:bodyPr tIns="12571"/>
          <a:lstStyle/>
          <a:p>
            <a:pPr algn="just" eaLnBrk="1">
              <a:lnSpc>
                <a:spcPct val="95000"/>
              </a:lnSpc>
              <a:spcAft>
                <a:spcPts val="658"/>
              </a:spcAft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Definisi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diferensiasi</a:t>
            </a:r>
            <a:endParaRPr lang="en-US" sz="2000" dirty="0">
              <a:latin typeface="Times New Roman" pitchFamily="16" charset="0"/>
              <a:cs typeface="Times New Roman" pitchFamily="16" charset="0"/>
            </a:endParaRPr>
          </a:p>
          <a:p>
            <a:pPr indent="11113" algn="just" eaLnBrk="1">
              <a:lnSpc>
                <a:spcPct val="95000"/>
              </a:lnSpc>
              <a:spcAft>
                <a:spcPts val="658"/>
              </a:spcAft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Suatu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usaha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perusahaan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untuk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membuat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pembedaan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perusahaan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pesaing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sehingga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tersebut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memiliki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ciri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khas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tersendiri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algn="just" eaLnBrk="1">
              <a:lnSpc>
                <a:spcPct val="95000"/>
              </a:lnSpc>
              <a:spcAft>
                <a:spcPts val="658"/>
              </a:spcAft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endParaRPr lang="en-US" sz="2000" dirty="0">
              <a:latin typeface="Times New Roman" pitchFamily="16" charset="0"/>
              <a:cs typeface="Times New Roman" pitchFamily="16" charset="0"/>
            </a:endParaRPr>
          </a:p>
          <a:p>
            <a:pPr algn="just" eaLnBrk="1">
              <a:lnSpc>
                <a:spcPct val="95000"/>
              </a:lnSpc>
              <a:spcAft>
                <a:spcPts val="658"/>
              </a:spcAft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Tujuan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dari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strategi</a:t>
            </a:r>
            <a:r>
              <a:rPr lang="en-US" sz="20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dirty="0" err="1">
                <a:latin typeface="Times New Roman" pitchFamily="16" charset="0"/>
                <a:cs typeface="Times New Roman" pitchFamily="16" charset="0"/>
              </a:rPr>
              <a:t>diferensiasi</a:t>
            </a:r>
            <a:endParaRPr lang="en-US" sz="2000" dirty="0">
              <a:latin typeface="Times New Roman" pitchFamily="16" charset="0"/>
              <a:cs typeface="Times New Roman" pitchFamily="16" charset="0"/>
            </a:endParaRPr>
          </a:p>
          <a:p>
            <a:pPr indent="11113" algn="just" eaLnBrk="1">
              <a:lnSpc>
                <a:spcPct val="95000"/>
              </a:lnSpc>
              <a:spcAft>
                <a:spcPts val="658"/>
              </a:spcAft>
              <a:tabLst>
                <a:tab pos="0" algn="l"/>
                <a:tab pos="102231" algn="l"/>
                <a:tab pos="516915" algn="l"/>
                <a:tab pos="931597" algn="l"/>
                <a:tab pos="1346281" algn="l"/>
                <a:tab pos="1760963" algn="l"/>
                <a:tab pos="2175648" algn="l"/>
                <a:tab pos="2590330" algn="l"/>
                <a:tab pos="3005014" algn="l"/>
                <a:tab pos="3419696" algn="l"/>
                <a:tab pos="3834380" algn="l"/>
                <a:tab pos="4249062" algn="l"/>
                <a:tab pos="4663746" algn="l"/>
                <a:tab pos="5078428" algn="l"/>
                <a:tab pos="5493113" algn="l"/>
                <a:tab pos="5907795" algn="l"/>
                <a:tab pos="6322479" algn="l"/>
                <a:tab pos="6737161" algn="l"/>
                <a:tab pos="7151845" algn="l"/>
                <a:tab pos="7566527" algn="l"/>
                <a:tab pos="7981210" algn="l"/>
              </a:tabLst>
            </a:pP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Membuat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sesuatu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dianggap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berbeda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oleh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konsumen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pada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suatu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industri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tertentu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.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Diferensiasi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memerlukan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suatu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usaha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lebih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keras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biaya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lebih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besar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.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Pertimbangan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kesediaan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konsumen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untuk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membayar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lebih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atas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nilai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ditawarkan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oleh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diferensiasi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tersebut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sangat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diperlukan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000" b="0" dirty="0" err="1">
                <a:latin typeface="Times New Roman" pitchFamily="16" charset="0"/>
                <a:cs typeface="Times New Roman" pitchFamily="16" charset="0"/>
              </a:rPr>
              <a:t>Kartajaya</a:t>
            </a:r>
            <a:r>
              <a:rPr lang="en-US" sz="2000" b="0" dirty="0">
                <a:latin typeface="Times New Roman" pitchFamily="16" charset="0"/>
                <a:cs typeface="Times New Roman" pitchFamily="16" charset="0"/>
              </a:rPr>
              <a:t>, 2004).</a:t>
            </a:r>
          </a:p>
        </p:txBody>
      </p:sp>
    </p:spTree>
    <p:extLst>
      <p:ext uri="{BB962C8B-B14F-4D97-AF65-F5344CB8AC3E}">
        <p14:creationId xmlns:p14="http://schemas.microsoft.com/office/powerpoint/2010/main" val="2530623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id-ID" dirty="0" smtClean="0"/>
              <a:t>PENGERTIAN BRANDING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3" y="1500177"/>
            <a:ext cx="8429684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id-ID" sz="2000" b="0" dirty="0">
                <a:latin typeface="Arial" pitchFamily="34" charset="0"/>
                <a:cs typeface="Arial" pitchFamily="34" charset="0"/>
              </a:rPr>
              <a:t>Menurut Kotler (2005:82), m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erek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simbol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menyampaikan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enam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makna</a:t>
            </a:r>
            <a:r>
              <a:rPr lang="id-ID" sz="2000" b="0" dirty="0">
                <a:latin typeface="Arial" pitchFamily="34" charset="0"/>
                <a:cs typeface="Arial" pitchFamily="34" charset="0"/>
              </a:rPr>
              <a:t>, yaitu:</a:t>
            </a:r>
          </a:p>
          <a:p>
            <a:pPr marL="914116" lvl="1" indent="-514191" algn="just">
              <a:buFont typeface="+mj-lt"/>
              <a:buAutoNum type="arabicPeriod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Atribut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914116" lvl="1" indent="-514191" algn="just">
              <a:buFont typeface="+mj-lt"/>
              <a:buAutoNum type="arabicPeriod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Manfaat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914116" lvl="1" indent="-514191" algn="just">
              <a:buFont typeface="+mj-lt"/>
              <a:buAutoNum type="arabicPeriod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Nilai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914116" lvl="1" indent="-514191" algn="just">
              <a:buFont typeface="+mj-lt"/>
              <a:buAutoNum type="arabicPeriod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Budaya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914116" lvl="1" indent="-514191" algn="just">
              <a:buFont typeface="+mj-lt"/>
              <a:buAutoNum type="arabicPeriod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Kepribadian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914116" lvl="1" indent="-514191" algn="just">
              <a:buFont typeface="+mj-lt"/>
              <a:buAutoNum type="arabicPeriod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Pemakai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360250" lvl="1" indent="0" algn="just">
              <a:buNone/>
            </a:pPr>
            <a:r>
              <a:rPr lang="id-ID" sz="2000" i="1" dirty="0">
                <a:latin typeface="Arial" pitchFamily="34" charset="0"/>
                <a:cs typeface="Arial" pitchFamily="34" charset="0"/>
              </a:rPr>
              <a:t>	B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randing</a:t>
            </a:r>
            <a:r>
              <a:rPr lang="id-ID" sz="2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didefinisikan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segala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simbol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logo,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kombinasi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unsur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dimiliki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milik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kelompok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lain.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kekhasan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dimiliki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6720" cy="1061392"/>
          </a:xfrm>
        </p:spPr>
        <p:txBody>
          <a:bodyPr tIns="65370"/>
          <a:lstStyle/>
          <a:p>
            <a:pPr eaLnBrk="1"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 smtClean="0"/>
              <a:t>Macam Diferensiasi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6720" cy="4468790"/>
          </a:xfrm>
        </p:spPr>
        <p:txBody>
          <a:bodyPr tIns="38040">
            <a:noAutofit/>
          </a:bodyPr>
          <a:lstStyle/>
          <a:p>
            <a:pPr marL="457200" indent="-457200" algn="just" eaLnBrk="1">
              <a:lnSpc>
                <a:spcPct val="120000"/>
              </a:lnSpc>
              <a:spcAft>
                <a:spcPts val="658"/>
              </a:spcAft>
              <a:buFont typeface="+mj-lt"/>
              <a:buAutoNum type="arabicPeriod"/>
              <a:tabLst>
                <a:tab pos="309573" algn="l"/>
                <a:tab pos="653703" algn="l"/>
                <a:tab pos="1310283" algn="l"/>
                <a:tab pos="1968306" algn="l"/>
                <a:tab pos="2623447" algn="l"/>
                <a:tab pos="3280028" algn="l"/>
                <a:tab pos="3936610" algn="l"/>
                <a:tab pos="4593192" algn="l"/>
                <a:tab pos="5249772" algn="l"/>
                <a:tab pos="5907795" algn="l"/>
                <a:tab pos="6562937" algn="l"/>
                <a:tab pos="7219518" algn="l"/>
                <a:tab pos="7876100" algn="l"/>
                <a:tab pos="8290782" algn="l"/>
                <a:tab pos="8705465" algn="l"/>
                <a:tab pos="9120149" algn="l"/>
                <a:tab pos="9534832" algn="l"/>
              </a:tabLst>
            </a:pPr>
            <a:r>
              <a:rPr lang="en-US" dirty="0" err="1" smtClean="0">
                <a:latin typeface="Times New Roman" pitchFamily="16" charset="0"/>
                <a:cs typeface="Times New Roman" pitchFamily="16" charset="0"/>
              </a:rPr>
              <a:t>Diferensiasi</a:t>
            </a: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dirty="0" err="1" smtClean="0">
                <a:latin typeface="Times New Roman" pitchFamily="16" charset="0"/>
                <a:cs typeface="Times New Roman" pitchFamily="16" charset="0"/>
              </a:rPr>
              <a:t>Produk</a:t>
            </a:r>
            <a:endParaRPr lang="en-US" dirty="0" smtClean="0">
              <a:latin typeface="Times New Roman" pitchFamily="16" charset="0"/>
              <a:cs typeface="Times New Roman" pitchFamily="16" charset="0"/>
            </a:endParaRPr>
          </a:p>
          <a:p>
            <a:pPr marL="354013" indent="0" algn="just" eaLnBrk="1">
              <a:lnSpc>
                <a:spcPct val="120000"/>
              </a:lnSpc>
              <a:spcAft>
                <a:spcPts val="658"/>
              </a:spcAft>
              <a:tabLst>
                <a:tab pos="652463" algn="l"/>
                <a:tab pos="1309688" algn="l"/>
                <a:tab pos="1966913" algn="l"/>
                <a:tab pos="2622550" algn="l"/>
                <a:tab pos="3279775" algn="l"/>
                <a:tab pos="3935413" algn="l"/>
                <a:tab pos="4592638" algn="l"/>
                <a:tab pos="5248275" algn="l"/>
                <a:tab pos="5907088" algn="l"/>
                <a:tab pos="6562725" algn="l"/>
                <a:tab pos="7218363" algn="l"/>
                <a:tab pos="7875588" algn="l"/>
                <a:tab pos="8289925" algn="l"/>
                <a:tab pos="8704263" algn="l"/>
                <a:tab pos="9118600" algn="l"/>
                <a:tab pos="9534525" algn="l"/>
              </a:tabLst>
            </a:pP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Memberikan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kreativitas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tinggi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dalam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menciptakan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keunikan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produk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marL="0" indent="0" algn="just" eaLnBrk="1">
              <a:lnSpc>
                <a:spcPct val="120000"/>
              </a:lnSpc>
              <a:spcAft>
                <a:spcPts val="658"/>
              </a:spcAft>
              <a:tabLst>
                <a:tab pos="309573" algn="l"/>
                <a:tab pos="653703" algn="l"/>
                <a:tab pos="1310283" algn="l"/>
                <a:tab pos="1968306" algn="l"/>
                <a:tab pos="2623447" algn="l"/>
                <a:tab pos="3280028" algn="l"/>
                <a:tab pos="3936610" algn="l"/>
                <a:tab pos="4593192" algn="l"/>
                <a:tab pos="5249772" algn="l"/>
                <a:tab pos="5907795" algn="l"/>
                <a:tab pos="6562937" algn="l"/>
                <a:tab pos="7219518" algn="l"/>
                <a:tab pos="7876100" algn="l"/>
                <a:tab pos="8290782" algn="l"/>
                <a:tab pos="8705465" algn="l"/>
                <a:tab pos="9120149" algn="l"/>
                <a:tab pos="9534832" algn="l"/>
              </a:tabLst>
            </a:pP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2.	</a:t>
            </a:r>
            <a:r>
              <a:rPr lang="en-US" dirty="0" err="1" smtClean="0">
                <a:latin typeface="Times New Roman" pitchFamily="16" charset="0"/>
                <a:cs typeface="Times New Roman" pitchFamily="16" charset="0"/>
              </a:rPr>
              <a:t>Diferensiasi</a:t>
            </a: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dirty="0" err="1">
                <a:latin typeface="Times New Roman" pitchFamily="16" charset="0"/>
                <a:cs typeface="Times New Roman" pitchFamily="16" charset="0"/>
              </a:rPr>
              <a:t>Kualitas</a:t>
            </a:r>
            <a:r>
              <a:rPr lang="en-US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dirty="0" err="1">
                <a:latin typeface="Times New Roman" pitchFamily="16" charset="0"/>
                <a:cs typeface="Times New Roman" pitchFamily="16" charset="0"/>
              </a:rPr>
              <a:t>Pelayanan</a:t>
            </a:r>
            <a:endParaRPr lang="en-US" dirty="0">
              <a:latin typeface="Times New Roman" pitchFamily="16" charset="0"/>
              <a:cs typeface="Times New Roman" pitchFamily="16" charset="0"/>
            </a:endParaRPr>
          </a:p>
          <a:p>
            <a:pPr marL="290513" indent="0" algn="just" eaLnBrk="1">
              <a:lnSpc>
                <a:spcPct val="120000"/>
              </a:lnSpc>
              <a:spcAft>
                <a:spcPts val="658"/>
              </a:spcAft>
              <a:tabLst>
                <a:tab pos="309573" algn="l"/>
                <a:tab pos="653703" algn="l"/>
                <a:tab pos="1310283" algn="l"/>
                <a:tab pos="1968306" algn="l"/>
                <a:tab pos="2623447" algn="l"/>
                <a:tab pos="3280028" algn="l"/>
                <a:tab pos="3936610" algn="l"/>
                <a:tab pos="4593192" algn="l"/>
                <a:tab pos="5249772" algn="l"/>
                <a:tab pos="5907795" algn="l"/>
                <a:tab pos="6562937" algn="l"/>
                <a:tab pos="7219518" algn="l"/>
                <a:tab pos="7876100" algn="l"/>
                <a:tab pos="8290782" algn="l"/>
                <a:tab pos="8705465" algn="l"/>
                <a:tab pos="9120149" algn="l"/>
                <a:tab pos="9534832" algn="l"/>
              </a:tabLst>
            </a:pP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Mengkombinasikan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unsur-unsur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bauran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pemasaran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dengan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keramah-tamahan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dan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wawasan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karyawan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luas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sehingga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kualitas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jasa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pelayanan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dirasakan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oleh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konsumen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melebihi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harapan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marL="0" indent="0" algn="just" eaLnBrk="1">
              <a:lnSpc>
                <a:spcPct val="120000"/>
              </a:lnSpc>
              <a:spcAft>
                <a:spcPts val="658"/>
              </a:spcAft>
              <a:tabLst>
                <a:tab pos="309573" algn="l"/>
                <a:tab pos="653703" algn="l"/>
                <a:tab pos="1310283" algn="l"/>
                <a:tab pos="1968306" algn="l"/>
                <a:tab pos="2623447" algn="l"/>
                <a:tab pos="3280028" algn="l"/>
                <a:tab pos="3936610" algn="l"/>
                <a:tab pos="4593192" algn="l"/>
                <a:tab pos="5249772" algn="l"/>
                <a:tab pos="5907795" algn="l"/>
                <a:tab pos="6562937" algn="l"/>
                <a:tab pos="7219518" algn="l"/>
                <a:tab pos="7876100" algn="l"/>
                <a:tab pos="8290782" algn="l"/>
                <a:tab pos="8705465" algn="l"/>
                <a:tab pos="9120149" algn="l"/>
                <a:tab pos="9534832" algn="l"/>
              </a:tabLst>
            </a:pP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3.</a:t>
            </a: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	</a:t>
            </a:r>
            <a:r>
              <a:rPr lang="en-US" dirty="0" err="1" smtClean="0">
                <a:latin typeface="Times New Roman" pitchFamily="16" charset="0"/>
                <a:cs typeface="Times New Roman" pitchFamily="16" charset="0"/>
              </a:rPr>
              <a:t>Diferensiasi</a:t>
            </a: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dirty="0" err="1">
                <a:latin typeface="Times New Roman" pitchFamily="16" charset="0"/>
                <a:cs typeface="Times New Roman" pitchFamily="16" charset="0"/>
              </a:rPr>
              <a:t>Personil</a:t>
            </a:r>
            <a:endParaRPr lang="en-US" dirty="0">
              <a:latin typeface="Times New Roman" pitchFamily="16" charset="0"/>
              <a:cs typeface="Times New Roman" pitchFamily="16" charset="0"/>
            </a:endParaRPr>
          </a:p>
          <a:p>
            <a:pPr marL="290513" indent="0" algn="just" eaLnBrk="1">
              <a:lnSpc>
                <a:spcPct val="120000"/>
              </a:lnSpc>
              <a:spcAft>
                <a:spcPts val="658"/>
              </a:spcAft>
              <a:tabLst>
                <a:tab pos="309573" algn="l"/>
                <a:tab pos="653703" algn="l"/>
                <a:tab pos="1310283" algn="l"/>
                <a:tab pos="1968306" algn="l"/>
                <a:tab pos="2623447" algn="l"/>
                <a:tab pos="3280028" algn="l"/>
                <a:tab pos="3936610" algn="l"/>
                <a:tab pos="4593192" algn="l"/>
                <a:tab pos="5249772" algn="l"/>
                <a:tab pos="5907795" algn="l"/>
                <a:tab pos="6562937" algn="l"/>
                <a:tab pos="7219518" algn="l"/>
                <a:tab pos="7876100" algn="l"/>
                <a:tab pos="8290782" algn="l"/>
                <a:tab pos="8705465" algn="l"/>
                <a:tab pos="9120149" algn="l"/>
                <a:tab pos="9534832" algn="l"/>
              </a:tabLst>
            </a:pP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Seluruh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karyawan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perusahaan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memiliki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keterampilan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b="0" i="1" dirty="0">
                <a:latin typeface="Times New Roman" pitchFamily="16" charset="0"/>
                <a:cs typeface="Times New Roman" pitchFamily="16" charset="0"/>
              </a:rPr>
              <a:t>skill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),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kepribadian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lebih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baik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daripada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perusahaan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>
                <a:latin typeface="Times New Roman" pitchFamily="16" charset="0"/>
                <a:cs typeface="Times New Roman" pitchFamily="16" charset="0"/>
              </a:rPr>
              <a:t>pesaing</a:t>
            </a:r>
            <a:r>
              <a:rPr lang="en-US" b="0" dirty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marL="0" indent="0" algn="just" eaLnBrk="1">
              <a:lnSpc>
                <a:spcPct val="120000"/>
              </a:lnSpc>
              <a:spcAft>
                <a:spcPts val="658"/>
              </a:spcAft>
              <a:tabLst>
                <a:tab pos="309573" algn="l"/>
                <a:tab pos="653703" algn="l"/>
                <a:tab pos="1310283" algn="l"/>
                <a:tab pos="1968306" algn="l"/>
                <a:tab pos="2623447" algn="l"/>
                <a:tab pos="3280028" algn="l"/>
                <a:tab pos="3936610" algn="l"/>
                <a:tab pos="4593192" algn="l"/>
                <a:tab pos="5249772" algn="l"/>
                <a:tab pos="5907795" algn="l"/>
                <a:tab pos="6562937" algn="l"/>
                <a:tab pos="7219518" algn="l"/>
                <a:tab pos="7876100" algn="l"/>
                <a:tab pos="8290782" algn="l"/>
                <a:tab pos="8705465" algn="l"/>
                <a:tab pos="9120149" algn="l"/>
                <a:tab pos="9534832" algn="l"/>
              </a:tabLst>
            </a:pP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4</a:t>
            </a: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. </a:t>
            </a:r>
            <a:r>
              <a:rPr lang="en-US" dirty="0" err="1" smtClean="0">
                <a:latin typeface="Times New Roman" pitchFamily="16" charset="0"/>
                <a:cs typeface="Times New Roman" pitchFamily="16" charset="0"/>
              </a:rPr>
              <a:t>Diferensiasi</a:t>
            </a:r>
            <a:r>
              <a:rPr lang="en-US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dirty="0">
                <a:latin typeface="Times New Roman" pitchFamily="16" charset="0"/>
                <a:cs typeface="Times New Roman" pitchFamily="16" charset="0"/>
              </a:rPr>
              <a:t>Citra</a:t>
            </a:r>
          </a:p>
          <a:p>
            <a:pPr marL="354013" indent="0" algn="just" eaLnBrk="1">
              <a:lnSpc>
                <a:spcPct val="120000"/>
              </a:lnSpc>
              <a:spcAft>
                <a:spcPts val="658"/>
              </a:spcAft>
              <a:tabLst>
                <a:tab pos="309573" algn="l"/>
                <a:tab pos="653703" algn="l"/>
                <a:tab pos="1310283" algn="l"/>
                <a:tab pos="1968306" algn="l"/>
                <a:tab pos="2623447" algn="l"/>
                <a:tab pos="3280028" algn="l"/>
                <a:tab pos="3936610" algn="l"/>
                <a:tab pos="4593192" algn="l"/>
                <a:tab pos="5249772" algn="l"/>
                <a:tab pos="5907795" algn="l"/>
                <a:tab pos="6562937" algn="l"/>
                <a:tab pos="7219518" algn="l"/>
                <a:tab pos="7876100" algn="l"/>
                <a:tab pos="8290782" algn="l"/>
                <a:tab pos="8705465" algn="l"/>
                <a:tab pos="9120149" algn="l"/>
                <a:tab pos="9534832" algn="l"/>
              </a:tabLst>
            </a:pP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Citra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adalah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sebuah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karakteristik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khusus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atau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pembeda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dari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penampilan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seseorang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atau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benda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.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Diferensiasi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citra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adalah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bauran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yang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dari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elemen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pencitraan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, yang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menciptakan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citra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sebuah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b="0" dirty="0" err="1" smtClean="0">
                <a:latin typeface="Times New Roman" pitchFamily="16" charset="0"/>
                <a:cs typeface="Times New Roman" pitchFamily="16" charset="0"/>
              </a:rPr>
              <a:t>merek</a:t>
            </a:r>
            <a:r>
              <a:rPr lang="en-US" b="0" dirty="0" smtClean="0">
                <a:latin typeface="Times New Roman" pitchFamily="16" charset="0"/>
                <a:cs typeface="Times New Roman" pitchFamily="16" charset="0"/>
              </a:rPr>
              <a:t>.</a:t>
            </a:r>
            <a:endParaRPr lang="en-US" b="0" dirty="0"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46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520940" cy="548640"/>
          </a:xfrm>
        </p:spPr>
        <p:txBody>
          <a:bodyPr/>
          <a:lstStyle/>
          <a:p>
            <a:pPr algn="ctr"/>
            <a:r>
              <a:rPr lang="en-US" sz="4400" dirty="0" smtClean="0"/>
              <a:t>APLIKASI BRANDING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379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PT. </a:t>
            </a:r>
            <a:r>
              <a:rPr lang="en-US" dirty="0" err="1" smtClean="0"/>
              <a:t>Dexa</a:t>
            </a:r>
            <a:r>
              <a:rPr lang="en-US" dirty="0" smtClean="0"/>
              <a:t> </a:t>
            </a:r>
            <a:r>
              <a:rPr lang="en-US" dirty="0" err="1" smtClean="0"/>
              <a:t>Medica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0" dirty="0" smtClean="0"/>
              <a:t>	PT </a:t>
            </a:r>
            <a:r>
              <a:rPr lang="en-US" sz="2800" b="0" dirty="0" err="1"/>
              <a:t>Dexa</a:t>
            </a:r>
            <a:r>
              <a:rPr lang="en-US" sz="2800" b="0" dirty="0"/>
              <a:t> </a:t>
            </a:r>
            <a:r>
              <a:rPr lang="en-US" sz="2800" b="0" dirty="0" err="1"/>
              <a:t>Medica</a:t>
            </a:r>
            <a:r>
              <a:rPr lang="en-US" sz="2800" b="0" dirty="0"/>
              <a:t> </a:t>
            </a:r>
            <a:r>
              <a:rPr lang="en-US" sz="2800" b="0" dirty="0" smtClean="0"/>
              <a:t>         </a:t>
            </a:r>
            <a:r>
              <a:rPr lang="en-US" sz="2800" b="0" dirty="0" err="1" smtClean="0"/>
              <a:t>perusahaan</a:t>
            </a:r>
            <a:r>
              <a:rPr lang="en-US" sz="2800" b="0" dirty="0" smtClean="0"/>
              <a:t> </a:t>
            </a:r>
            <a:r>
              <a:rPr lang="en-US" sz="2800" b="0" dirty="0" err="1"/>
              <a:t>farmasi</a:t>
            </a:r>
            <a:r>
              <a:rPr lang="en-US" sz="2800" b="0" dirty="0"/>
              <a:t> yang </a:t>
            </a:r>
            <a:r>
              <a:rPr lang="en-US" sz="2800" b="0" dirty="0" err="1"/>
              <a:t>memproduksi</a:t>
            </a:r>
            <a:r>
              <a:rPr lang="en-US" sz="2800" b="0" dirty="0"/>
              <a:t> </a:t>
            </a:r>
            <a:r>
              <a:rPr lang="en-US" sz="2800" b="0" dirty="0" err="1"/>
              <a:t>obat-obatan</a:t>
            </a:r>
            <a:r>
              <a:rPr lang="en-US" sz="2800" b="0" dirty="0"/>
              <a:t> </a:t>
            </a:r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en-US" sz="2800" b="0" dirty="0" err="1" smtClean="0"/>
              <a:t>menjadi</a:t>
            </a:r>
            <a:r>
              <a:rPr lang="en-US" sz="2800" b="0" dirty="0" smtClean="0"/>
              <a:t> </a:t>
            </a:r>
            <a:r>
              <a:rPr lang="en-US" sz="2800" b="0" dirty="0" err="1"/>
              <a:t>perusahaan</a:t>
            </a:r>
            <a:r>
              <a:rPr lang="en-US" sz="2800" b="0" dirty="0"/>
              <a:t> </a:t>
            </a:r>
            <a:r>
              <a:rPr lang="en-US" sz="2800" b="0" dirty="0" err="1"/>
              <a:t>terbesar</a:t>
            </a:r>
            <a:r>
              <a:rPr lang="en-US" sz="2800" b="0" dirty="0"/>
              <a:t> </a:t>
            </a:r>
            <a:r>
              <a:rPr lang="en-US" sz="2800" b="0" dirty="0" err="1"/>
              <a:t>nomor</a:t>
            </a:r>
            <a:r>
              <a:rPr lang="en-US" sz="2800" b="0" dirty="0"/>
              <a:t> 3 </a:t>
            </a:r>
            <a:r>
              <a:rPr lang="en-US" sz="2800" b="0" dirty="0" err="1"/>
              <a:t>di</a:t>
            </a:r>
            <a:r>
              <a:rPr lang="en-US" sz="2800" b="0" dirty="0"/>
              <a:t> Indonesia. </a:t>
            </a:r>
            <a:endParaRPr lang="en-US" sz="2800" b="0" dirty="0" smtClean="0"/>
          </a:p>
          <a:p>
            <a:pPr>
              <a:buNone/>
            </a:pPr>
            <a:r>
              <a:rPr lang="en-US" sz="2800" b="0" dirty="0"/>
              <a:t>	</a:t>
            </a:r>
            <a:r>
              <a:rPr lang="en-US" sz="2800" b="0" dirty="0" smtClean="0"/>
              <a:t>PT </a:t>
            </a:r>
            <a:r>
              <a:rPr lang="en-US" sz="2800" b="0" dirty="0" err="1"/>
              <a:t>Dexa</a:t>
            </a:r>
            <a:r>
              <a:rPr lang="en-US" sz="2800" b="0" dirty="0"/>
              <a:t> </a:t>
            </a:r>
            <a:r>
              <a:rPr lang="en-US" sz="2800" b="0" dirty="0" err="1"/>
              <a:t>ingin</a:t>
            </a:r>
            <a:r>
              <a:rPr lang="en-US" sz="2800" b="0" dirty="0"/>
              <a:t> </a:t>
            </a:r>
            <a:r>
              <a:rPr lang="en-US" sz="2800" b="0" dirty="0" err="1"/>
              <a:t>membuat</a:t>
            </a:r>
            <a:r>
              <a:rPr lang="en-US" sz="2800" b="0" dirty="0"/>
              <a:t> </a:t>
            </a:r>
            <a:r>
              <a:rPr lang="en-US" sz="2800" b="0" dirty="0" err="1"/>
              <a:t>jenis</a:t>
            </a:r>
            <a:r>
              <a:rPr lang="en-US" sz="2800" b="0" dirty="0"/>
              <a:t> </a:t>
            </a:r>
            <a:r>
              <a:rPr lang="en-US" sz="2800" b="0" dirty="0" err="1"/>
              <a:t>obat</a:t>
            </a:r>
            <a:r>
              <a:rPr lang="en-US" sz="2800" b="0" dirty="0"/>
              <a:t> </a:t>
            </a:r>
            <a:r>
              <a:rPr lang="en-US" sz="2800" b="0" dirty="0" err="1"/>
              <a:t>baru</a:t>
            </a:r>
            <a:r>
              <a:rPr lang="en-US" sz="2800" b="0" dirty="0"/>
              <a:t> yang  </a:t>
            </a:r>
            <a:r>
              <a:rPr lang="en-US" sz="2800" b="0" dirty="0" err="1"/>
              <a:t>berbahan</a:t>
            </a:r>
            <a:r>
              <a:rPr lang="en-US" sz="2800" b="0" dirty="0"/>
              <a:t> </a:t>
            </a:r>
            <a:r>
              <a:rPr lang="en-US" sz="2800" b="0" dirty="0" err="1"/>
              <a:t>alami</a:t>
            </a:r>
            <a:r>
              <a:rPr lang="en-US" sz="2800" b="0" dirty="0"/>
              <a:t> </a:t>
            </a:r>
            <a:r>
              <a:rPr lang="id-ID" sz="2800" b="0" dirty="0"/>
              <a:t>(</a:t>
            </a:r>
            <a:r>
              <a:rPr lang="en-US" sz="2800" b="0" dirty="0" err="1"/>
              <a:t>terbuat</a:t>
            </a:r>
            <a:r>
              <a:rPr lang="en-US" sz="2800" b="0" dirty="0"/>
              <a:t> </a:t>
            </a:r>
            <a:r>
              <a:rPr lang="en-US" sz="2800" b="0" dirty="0" err="1"/>
              <a:t>dari</a:t>
            </a:r>
            <a:r>
              <a:rPr lang="en-US" sz="2800" b="0" dirty="0"/>
              <a:t> </a:t>
            </a:r>
            <a:r>
              <a:rPr lang="en-US" sz="2800" b="0" dirty="0" err="1"/>
              <a:t>ekstrak</a:t>
            </a:r>
            <a:r>
              <a:rPr lang="en-US" sz="2800" b="0" dirty="0"/>
              <a:t> </a:t>
            </a:r>
            <a:r>
              <a:rPr lang="en-US" sz="2800" b="0" dirty="0" err="1"/>
              <a:t>tanaman</a:t>
            </a:r>
            <a:r>
              <a:rPr lang="en-US" sz="2800" b="0" dirty="0"/>
              <a:t>) yang </a:t>
            </a:r>
            <a:r>
              <a:rPr lang="en-US" sz="2800" b="0" dirty="0" err="1"/>
              <a:t>berfungsi</a:t>
            </a:r>
            <a:r>
              <a:rPr lang="en-US" sz="2800" b="0" dirty="0"/>
              <a:t> </a:t>
            </a:r>
            <a:r>
              <a:rPr lang="en-US" sz="2800" b="0" dirty="0" err="1"/>
              <a:t>sebagai</a:t>
            </a:r>
            <a:r>
              <a:rPr lang="en-US" sz="2800" b="0" dirty="0"/>
              <a:t> </a:t>
            </a:r>
            <a:r>
              <a:rPr lang="en-US" sz="2800" b="0" dirty="0" err="1"/>
              <a:t>obat</a:t>
            </a:r>
            <a:r>
              <a:rPr lang="en-US" sz="2800" b="0" dirty="0"/>
              <a:t> </a:t>
            </a:r>
            <a:r>
              <a:rPr lang="en-US" sz="2800" b="0" dirty="0" err="1"/>
              <a:t>penguat</a:t>
            </a:r>
            <a:r>
              <a:rPr lang="en-US" sz="2800" b="0" dirty="0"/>
              <a:t> </a:t>
            </a:r>
            <a:r>
              <a:rPr lang="en-US" sz="2800" b="0" dirty="0" err="1"/>
              <a:t>daya</a:t>
            </a:r>
            <a:r>
              <a:rPr lang="en-US" sz="2800" b="0" dirty="0"/>
              <a:t> </a:t>
            </a:r>
            <a:r>
              <a:rPr lang="en-US" sz="2800" b="0" dirty="0" err="1"/>
              <a:t>tahan</a:t>
            </a:r>
            <a:r>
              <a:rPr lang="en-US" sz="2800" b="0" dirty="0"/>
              <a:t> </a:t>
            </a:r>
            <a:r>
              <a:rPr lang="en-US" sz="2800" b="0" dirty="0" err="1"/>
              <a:t>tubuh</a:t>
            </a:r>
            <a:endParaRPr lang="en-US" sz="2800" b="0" dirty="0"/>
          </a:p>
        </p:txBody>
      </p:sp>
      <p:sp>
        <p:nvSpPr>
          <p:cNvPr id="4" name="Right Arrow 3"/>
          <p:cNvSpPr/>
          <p:nvPr/>
        </p:nvSpPr>
        <p:spPr>
          <a:xfrm>
            <a:off x="3782291" y="1219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3810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0" dirty="0" smtClean="0"/>
              <a:t>	</a:t>
            </a:r>
            <a:r>
              <a:rPr lang="en-US" sz="2400" b="0" dirty="0" err="1" smtClean="0"/>
              <a:t>Proses</a:t>
            </a:r>
            <a:r>
              <a:rPr lang="en-US" sz="2400" b="0" dirty="0" smtClean="0"/>
              <a:t> </a:t>
            </a:r>
            <a:r>
              <a:rPr lang="en-US" sz="2400" b="0" dirty="0" err="1"/>
              <a:t>rincian</a:t>
            </a:r>
            <a:r>
              <a:rPr lang="en-US" sz="2400" b="0" dirty="0"/>
              <a:t> </a:t>
            </a:r>
            <a:r>
              <a:rPr lang="en-US" sz="2400" b="0" dirty="0" err="1"/>
              <a:t>proses</a:t>
            </a:r>
            <a:r>
              <a:rPr lang="en-US" sz="2400" b="0" dirty="0"/>
              <a:t> </a:t>
            </a:r>
            <a:r>
              <a:rPr lang="en-US" sz="2400" b="0" dirty="0" err="1"/>
              <a:t>aplikasi</a:t>
            </a:r>
            <a:r>
              <a:rPr lang="en-US" sz="2400" b="0" dirty="0"/>
              <a:t> branding </a:t>
            </a:r>
            <a:r>
              <a:rPr lang="en-US" sz="2400" b="0" dirty="0" err="1"/>
              <a:t>menurut</a:t>
            </a:r>
            <a:r>
              <a:rPr lang="en-US" sz="2400" b="0" dirty="0"/>
              <a:t> </a:t>
            </a:r>
            <a:r>
              <a:rPr lang="en-US" sz="2400" b="0" dirty="0" err="1"/>
              <a:t>Kotler</a:t>
            </a:r>
            <a:r>
              <a:rPr lang="en-US" sz="2400" b="0" dirty="0"/>
              <a:t> 1997 </a:t>
            </a:r>
            <a:r>
              <a:rPr lang="en-US" sz="2400" b="0" dirty="0" err="1"/>
              <a:t>akan</a:t>
            </a:r>
            <a:r>
              <a:rPr lang="en-US" sz="2400" b="0" dirty="0"/>
              <a:t> </a:t>
            </a:r>
            <a:r>
              <a:rPr lang="en-US" sz="2400" b="0" dirty="0" err="1"/>
              <a:t>di</a:t>
            </a:r>
            <a:r>
              <a:rPr lang="en-US" sz="2400" b="0" dirty="0"/>
              <a:t> </a:t>
            </a:r>
            <a:r>
              <a:rPr lang="en-US" sz="2400" b="0" dirty="0" err="1"/>
              <a:t>bahas</a:t>
            </a:r>
            <a:r>
              <a:rPr lang="en-US" sz="2400" b="0" dirty="0"/>
              <a:t> </a:t>
            </a:r>
            <a:r>
              <a:rPr lang="en-US" sz="2400" b="0" dirty="0" err="1"/>
              <a:t>sebagai</a:t>
            </a:r>
            <a:r>
              <a:rPr lang="en-US" sz="2400" b="0" dirty="0"/>
              <a:t> </a:t>
            </a:r>
            <a:r>
              <a:rPr lang="en-US" sz="2400" b="0" dirty="0" err="1"/>
              <a:t>berikut</a:t>
            </a:r>
            <a:r>
              <a:rPr lang="en-US" sz="2400" b="0" dirty="0"/>
              <a:t> :</a:t>
            </a:r>
          </a:p>
          <a:p>
            <a:pPr marL="514350" indent="-514350">
              <a:buAutoNum type="arabicPeriod"/>
            </a:pPr>
            <a:r>
              <a:rPr lang="en-US" sz="2400" b="0" dirty="0" err="1" smtClean="0"/>
              <a:t>Keputusan</a:t>
            </a:r>
            <a:r>
              <a:rPr lang="en-US" sz="2400" b="0" dirty="0" smtClean="0"/>
              <a:t> </a:t>
            </a:r>
            <a:r>
              <a:rPr lang="en-US" sz="2400" b="0" dirty="0" err="1"/>
              <a:t>Pemberian</a:t>
            </a:r>
            <a:r>
              <a:rPr lang="en-US" sz="2400" b="0" dirty="0"/>
              <a:t> </a:t>
            </a:r>
            <a:r>
              <a:rPr lang="en-US" sz="2400" b="0" dirty="0" err="1"/>
              <a:t>Merek</a:t>
            </a:r>
            <a:r>
              <a:rPr lang="en-US" sz="2400" b="0" dirty="0"/>
              <a:t> </a:t>
            </a:r>
            <a:endParaRPr lang="en-US" sz="2400" b="0" dirty="0" smtClean="0"/>
          </a:p>
          <a:p>
            <a:pPr marL="514350" indent="-514350">
              <a:buAutoNum type="arabicPeriod"/>
            </a:pPr>
            <a:r>
              <a:rPr lang="en-US" sz="2400" b="0" dirty="0" err="1"/>
              <a:t>Keputusan</a:t>
            </a:r>
            <a:r>
              <a:rPr lang="en-US" sz="2400" b="0" dirty="0"/>
              <a:t> Sponsor </a:t>
            </a:r>
            <a:r>
              <a:rPr lang="en-US" sz="2400" b="0" dirty="0" err="1" smtClean="0"/>
              <a:t>Merek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Wingdings" pitchFamily="2" charset="2"/>
              </a:rPr>
              <a:t> </a:t>
            </a:r>
            <a:r>
              <a:rPr lang="en-US" sz="2400" b="0" dirty="0" err="1" smtClean="0">
                <a:sym typeface="Wingdings" pitchFamily="2" charset="2"/>
              </a:rPr>
              <a:t>PT.Dexa</a:t>
            </a:r>
            <a:endParaRPr lang="en-US" sz="2400" b="0" dirty="0" smtClean="0"/>
          </a:p>
          <a:p>
            <a:pPr marL="514350" indent="-514350">
              <a:buAutoNum type="arabicPeriod"/>
            </a:pPr>
            <a:r>
              <a:rPr lang="en-US" sz="2400" b="0" dirty="0" err="1"/>
              <a:t>Keputusan</a:t>
            </a:r>
            <a:r>
              <a:rPr lang="en-US" sz="2400" b="0" dirty="0"/>
              <a:t> </a:t>
            </a:r>
            <a:r>
              <a:rPr lang="en-US" sz="2400" b="0" dirty="0" err="1"/>
              <a:t>Nama</a:t>
            </a:r>
            <a:r>
              <a:rPr lang="en-US" sz="2400" b="0" dirty="0"/>
              <a:t> </a:t>
            </a:r>
            <a:r>
              <a:rPr lang="en-US" sz="2400" b="0" dirty="0" err="1" smtClean="0"/>
              <a:t>Merek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Wingdings" pitchFamily="2" charset="2"/>
              </a:rPr>
              <a:t> </a:t>
            </a:r>
            <a:r>
              <a:rPr lang="en-US" sz="2400" b="0" dirty="0"/>
              <a:t>“STIMUNO</a:t>
            </a:r>
            <a:r>
              <a:rPr lang="en-US" sz="2400" b="0" dirty="0" smtClean="0"/>
              <a:t>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b="0" dirty="0" err="1"/>
              <a:t>Keputusan</a:t>
            </a:r>
            <a:r>
              <a:rPr lang="en-US" sz="2400" b="0" dirty="0"/>
              <a:t> </a:t>
            </a:r>
            <a:r>
              <a:rPr lang="en-US" sz="2400" b="0" dirty="0" err="1"/>
              <a:t>Strategi</a:t>
            </a:r>
            <a:r>
              <a:rPr lang="en-US" sz="2400" b="0" dirty="0"/>
              <a:t> </a:t>
            </a:r>
            <a:r>
              <a:rPr lang="en-US" sz="2400" b="0" dirty="0" err="1" smtClean="0"/>
              <a:t>Merek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Wingdings" pitchFamily="2" charset="2"/>
              </a:rPr>
              <a:t> </a:t>
            </a:r>
            <a:r>
              <a:rPr lang="en-US" sz="2400" b="0" dirty="0" err="1"/>
              <a:t>strategi</a:t>
            </a:r>
            <a:r>
              <a:rPr lang="en-US" sz="2400" b="0" dirty="0"/>
              <a:t> </a:t>
            </a:r>
            <a:r>
              <a:rPr lang="en-US" sz="2400" b="0" i="1" dirty="0" err="1"/>
              <a:t>merek</a:t>
            </a:r>
            <a:r>
              <a:rPr lang="en-US" sz="2400" b="0" i="1" dirty="0"/>
              <a:t> </a:t>
            </a:r>
            <a:r>
              <a:rPr lang="en-US" sz="2400" b="0" i="1" dirty="0" err="1"/>
              <a:t>baru</a:t>
            </a:r>
            <a:r>
              <a:rPr lang="en-US" sz="2400" b="0" i="1" dirty="0"/>
              <a:t>,</a:t>
            </a:r>
            <a:r>
              <a:rPr lang="en-US" sz="2400" b="0" dirty="0"/>
              <a:t> </a:t>
            </a:r>
            <a:r>
              <a:rPr lang="en-US" sz="2400" b="0" dirty="0" err="1"/>
              <a:t>menggunakan</a:t>
            </a:r>
            <a:r>
              <a:rPr lang="en-US" sz="2400" b="0" dirty="0"/>
              <a:t> </a:t>
            </a:r>
            <a:r>
              <a:rPr lang="en-US" sz="2400" b="0" dirty="0" err="1"/>
              <a:t>merek</a:t>
            </a:r>
            <a:r>
              <a:rPr lang="en-US" sz="2400" b="0" dirty="0"/>
              <a:t> STIMUNO </a:t>
            </a:r>
            <a:r>
              <a:rPr lang="en-US" sz="2400" b="0" dirty="0" err="1"/>
              <a:t>sebagai</a:t>
            </a:r>
            <a:r>
              <a:rPr lang="en-US" sz="2400" b="0" dirty="0"/>
              <a:t> </a:t>
            </a:r>
            <a:r>
              <a:rPr lang="en-US" sz="2400" b="0" dirty="0" err="1"/>
              <a:t>produk</a:t>
            </a:r>
            <a:r>
              <a:rPr lang="en-US" sz="2400" b="0" dirty="0"/>
              <a:t> </a:t>
            </a:r>
            <a:r>
              <a:rPr lang="en-US" sz="2400" b="0" dirty="0" err="1"/>
              <a:t>obat</a:t>
            </a:r>
            <a:r>
              <a:rPr lang="en-US" sz="2400" b="0" dirty="0"/>
              <a:t> </a:t>
            </a:r>
            <a:r>
              <a:rPr lang="en-US" sz="2400" b="0" dirty="0" err="1"/>
              <a:t>baru</a:t>
            </a:r>
            <a:r>
              <a:rPr lang="en-US" sz="2400" b="0" dirty="0"/>
              <a:t> </a:t>
            </a:r>
            <a:r>
              <a:rPr lang="en-US" sz="2400" b="0" dirty="0" err="1"/>
              <a:t>untuk</a:t>
            </a:r>
            <a:r>
              <a:rPr lang="en-US" sz="2400" b="0" dirty="0"/>
              <a:t> </a:t>
            </a:r>
            <a:r>
              <a:rPr lang="en-US" sz="2400" b="0" dirty="0" err="1"/>
              <a:t>kategori</a:t>
            </a:r>
            <a:r>
              <a:rPr lang="en-US" sz="2400" b="0" dirty="0"/>
              <a:t> </a:t>
            </a:r>
            <a:r>
              <a:rPr lang="en-US" sz="2400" b="0" dirty="0" err="1"/>
              <a:t>baru</a:t>
            </a:r>
            <a:r>
              <a:rPr lang="en-US" sz="2400" b="0" dirty="0"/>
              <a:t> </a:t>
            </a:r>
            <a:r>
              <a:rPr lang="en-US" sz="2400" b="0" dirty="0" err="1"/>
              <a:t>yakni</a:t>
            </a:r>
            <a:r>
              <a:rPr lang="en-US" sz="2400" b="0" dirty="0"/>
              <a:t> </a:t>
            </a:r>
            <a:r>
              <a:rPr lang="en-US" sz="2400" b="0" dirty="0" err="1"/>
              <a:t>imun</a:t>
            </a:r>
            <a:r>
              <a:rPr lang="en-US" sz="2400" b="0" dirty="0" smtClean="0"/>
              <a:t>.</a:t>
            </a:r>
            <a:endParaRPr lang="en-US" sz="2400" b="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b="0" dirty="0" err="1"/>
              <a:t>Keputusan</a:t>
            </a:r>
            <a:r>
              <a:rPr lang="en-US" sz="2400" b="0" dirty="0"/>
              <a:t> </a:t>
            </a:r>
            <a:r>
              <a:rPr lang="en-US" sz="2400" b="0" dirty="0" err="1"/>
              <a:t>Penentuan</a:t>
            </a:r>
            <a:r>
              <a:rPr lang="en-US" sz="2400" b="0" dirty="0"/>
              <a:t> </a:t>
            </a:r>
            <a:r>
              <a:rPr lang="en-US" sz="2400" b="0" dirty="0" err="1"/>
              <a:t>Ulang</a:t>
            </a:r>
            <a:r>
              <a:rPr lang="en-US" sz="2400" b="0" dirty="0"/>
              <a:t> </a:t>
            </a:r>
            <a:r>
              <a:rPr lang="en-US" sz="2400" b="0" dirty="0" err="1"/>
              <a:t>Posisi</a:t>
            </a:r>
            <a:r>
              <a:rPr lang="en-US" sz="2400" b="0" dirty="0"/>
              <a:t> </a:t>
            </a:r>
            <a:r>
              <a:rPr lang="en-US" sz="2400" b="0" dirty="0" err="1"/>
              <a:t>Merek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6278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BRANDING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86808" cy="259713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d-ID" sz="2400" i="1" dirty="0"/>
              <a:t>		</a:t>
            </a:r>
            <a:r>
              <a:rPr lang="en-US" sz="2400" b="0" i="1" dirty="0"/>
              <a:t>Brand</a:t>
            </a:r>
            <a:r>
              <a:rPr lang="en-US" sz="2400" b="0" dirty="0"/>
              <a:t> </a:t>
            </a:r>
            <a:r>
              <a:rPr lang="en-US" sz="2400" b="0" dirty="0" err="1"/>
              <a:t>mengacu</a:t>
            </a:r>
            <a:r>
              <a:rPr lang="en-US" sz="2400" b="0" dirty="0"/>
              <a:t> </a:t>
            </a:r>
            <a:r>
              <a:rPr lang="en-US" sz="2400" b="0" dirty="0" err="1"/>
              <a:t>pada</a:t>
            </a:r>
            <a:r>
              <a:rPr lang="en-US" sz="2400" b="0" dirty="0"/>
              <a:t> </a:t>
            </a:r>
            <a:r>
              <a:rPr lang="en-US" sz="2400" b="0" dirty="0" err="1"/>
              <a:t>nama</a:t>
            </a:r>
            <a:r>
              <a:rPr lang="en-US" sz="2400" b="0" dirty="0"/>
              <a:t> </a:t>
            </a:r>
            <a:r>
              <a:rPr lang="en-US" sz="2400" b="0" dirty="0" err="1"/>
              <a:t>perusahaan</a:t>
            </a:r>
            <a:r>
              <a:rPr lang="en-US" sz="2400" b="0" dirty="0"/>
              <a:t>, logo, slogan, </a:t>
            </a:r>
            <a:r>
              <a:rPr lang="en-US" sz="2400" b="0" dirty="0" err="1"/>
              <a:t>ekspresi</a:t>
            </a:r>
            <a:r>
              <a:rPr lang="en-US" sz="2400" b="0" dirty="0"/>
              <a:t> visual </a:t>
            </a:r>
            <a:r>
              <a:rPr lang="en-US" sz="2400" b="0" dirty="0" err="1"/>
              <a:t>atau</a:t>
            </a:r>
            <a:r>
              <a:rPr lang="en-US" sz="2400" b="0" dirty="0"/>
              <a:t> “</a:t>
            </a:r>
            <a:r>
              <a:rPr lang="en-US" sz="2400" b="0" dirty="0" err="1"/>
              <a:t>tampilan</a:t>
            </a:r>
            <a:r>
              <a:rPr lang="en-US" sz="2400" b="0" dirty="0"/>
              <a:t>”</a:t>
            </a:r>
            <a:r>
              <a:rPr lang="id-ID" sz="2400" b="0" dirty="0"/>
              <a:t> </a:t>
            </a:r>
            <a:r>
              <a:rPr lang="en-US" sz="2400" b="0" dirty="0" err="1"/>
              <a:t>perusahaan</a:t>
            </a:r>
            <a:r>
              <a:rPr lang="id-ID" sz="2400" b="0" dirty="0"/>
              <a:t> yang </a:t>
            </a:r>
            <a:r>
              <a:rPr lang="en-US" sz="2400" b="0" dirty="0" err="1"/>
              <a:t>berhubungan</a:t>
            </a:r>
            <a:r>
              <a:rPr lang="en-US" sz="2400" b="0" dirty="0"/>
              <a:t> </a:t>
            </a:r>
            <a:r>
              <a:rPr lang="en-US" sz="2400" b="0" dirty="0" err="1"/>
              <a:t>dengan</a:t>
            </a:r>
            <a:r>
              <a:rPr lang="en-US" sz="2400" b="0" dirty="0"/>
              <a:t> </a:t>
            </a:r>
            <a:r>
              <a:rPr lang="en-US" sz="2400" b="0" i="1" dirty="0"/>
              <a:t>corporate identity 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i="1" dirty="0"/>
              <a:t>corporate image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 algn="just">
              <a:buNone/>
            </a:pPr>
            <a:endParaRPr lang="id-ID" sz="2400" b="0" dirty="0"/>
          </a:p>
          <a:p>
            <a:pPr algn="just">
              <a:buNone/>
            </a:pPr>
            <a:r>
              <a:rPr lang="id-ID" sz="2400" b="0" dirty="0"/>
              <a:t>	</a:t>
            </a:r>
            <a:r>
              <a:rPr lang="en-US" sz="2400" b="0" dirty="0" err="1"/>
              <a:t>Upaya</a:t>
            </a:r>
            <a:r>
              <a:rPr lang="en-US" sz="2400" b="0" dirty="0"/>
              <a:t> </a:t>
            </a:r>
            <a:r>
              <a:rPr lang="en-US" sz="2400" b="0" i="1" dirty="0"/>
              <a:t>branding</a:t>
            </a:r>
            <a:r>
              <a:rPr lang="en-US" sz="2400" b="0" dirty="0"/>
              <a:t> </a:t>
            </a:r>
            <a:r>
              <a:rPr lang="id-ID" sz="2400" b="0" dirty="0"/>
              <a:t>dapat dilakukan </a:t>
            </a:r>
            <a:r>
              <a:rPr lang="en-US" sz="2400" b="0" dirty="0" err="1"/>
              <a:t>dengan</a:t>
            </a:r>
            <a:r>
              <a:rPr lang="en-US" sz="2400" b="0" dirty="0"/>
              <a:t> </a:t>
            </a:r>
            <a:r>
              <a:rPr lang="en-US" sz="2400" b="0" dirty="0" err="1"/>
              <a:t>menentukan</a:t>
            </a:r>
            <a:r>
              <a:rPr lang="id-ID" sz="2400" b="0" dirty="0"/>
              <a:t>,  yaitu 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36902" y="3643314"/>
            <a:ext cx="2928958" cy="5715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10" tIns="45706" rIns="91410" bIns="45706" rtlCol="0" anchor="ctr"/>
          <a:lstStyle/>
          <a:p>
            <a:pPr marL="0" lvl="1" algn="ctr"/>
            <a:r>
              <a:rPr lang="id-ID" sz="2400" i="1" dirty="0">
                <a:solidFill>
                  <a:prstClr val="black"/>
                </a:solidFill>
              </a:rPr>
              <a:t>1. B</a:t>
            </a:r>
            <a:r>
              <a:rPr lang="en-US" sz="2400" i="1" dirty="0">
                <a:solidFill>
                  <a:prstClr val="black"/>
                </a:solidFill>
              </a:rPr>
              <a:t>rand </a:t>
            </a:r>
            <a:r>
              <a:rPr lang="id-ID" sz="2400" i="1" dirty="0">
                <a:solidFill>
                  <a:prstClr val="black"/>
                </a:solidFill>
              </a:rPr>
              <a:t>P</a:t>
            </a:r>
            <a:r>
              <a:rPr lang="en-US" sz="2400" i="1" dirty="0" err="1">
                <a:solidFill>
                  <a:prstClr val="black"/>
                </a:solidFill>
              </a:rPr>
              <a:t>ersonality</a:t>
            </a:r>
            <a:endParaRPr lang="id-ID" sz="2400" i="1" dirty="0">
              <a:solidFill>
                <a:prstClr val="black"/>
              </a:solidFill>
            </a:endParaRPr>
          </a:p>
          <a:p>
            <a:pPr algn="ctr"/>
            <a:endParaRPr lang="id-ID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57357" y="4643446"/>
            <a:ext cx="2928958" cy="571504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10" tIns="45706" rIns="91410" bIns="45706" rtlCol="0" anchor="ctr"/>
          <a:lstStyle/>
          <a:p>
            <a:pPr marL="0" lvl="1" algn="ctr"/>
            <a:r>
              <a:rPr lang="id-ID" sz="2400" i="1" dirty="0">
                <a:solidFill>
                  <a:prstClr val="black"/>
                </a:solidFill>
              </a:rPr>
              <a:t>2. B</a:t>
            </a:r>
            <a:r>
              <a:rPr lang="en-US" sz="2400" i="1" dirty="0">
                <a:solidFill>
                  <a:prstClr val="black"/>
                </a:solidFill>
              </a:rPr>
              <a:t>rand </a:t>
            </a:r>
            <a:r>
              <a:rPr lang="id-ID" sz="2400" i="1" dirty="0">
                <a:solidFill>
                  <a:prstClr val="black"/>
                </a:solidFill>
              </a:rPr>
              <a:t>P</a:t>
            </a:r>
            <a:r>
              <a:rPr lang="en-US" sz="2400" i="1" dirty="0" err="1">
                <a:solidFill>
                  <a:prstClr val="black"/>
                </a:solidFill>
              </a:rPr>
              <a:t>ositioning</a:t>
            </a:r>
            <a:endParaRPr lang="id-ID" sz="2400" i="1" dirty="0">
              <a:solidFill>
                <a:prstClr val="black"/>
              </a:solidFill>
            </a:endParaRPr>
          </a:p>
          <a:p>
            <a:pPr algn="ctr"/>
            <a:endParaRPr lang="id-ID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06832" y="5562600"/>
            <a:ext cx="4714908" cy="1000116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10" tIns="45706" rIns="91410" bIns="45706" rtlCol="0" anchor="ctr"/>
          <a:lstStyle/>
          <a:p>
            <a:pPr marL="0" lvl="1" algn="ctr"/>
            <a:r>
              <a:rPr lang="id-ID" sz="2400" i="1" dirty="0">
                <a:solidFill>
                  <a:prstClr val="black"/>
                </a:solidFill>
              </a:rPr>
              <a:t>3. B</a:t>
            </a:r>
            <a:r>
              <a:rPr lang="en-US" sz="2400" i="1" dirty="0">
                <a:solidFill>
                  <a:prstClr val="black"/>
                </a:solidFill>
              </a:rPr>
              <a:t>rand </a:t>
            </a:r>
            <a:r>
              <a:rPr lang="id-ID" sz="2400" i="1" dirty="0">
                <a:solidFill>
                  <a:prstClr val="black"/>
                </a:solidFill>
              </a:rPr>
              <a:t>I</a:t>
            </a:r>
            <a:r>
              <a:rPr lang="en-US" sz="2400" i="1" dirty="0" err="1">
                <a:solidFill>
                  <a:prstClr val="black"/>
                </a:solidFill>
              </a:rPr>
              <a:t>dentifiers</a:t>
            </a:r>
            <a:r>
              <a:rPr lang="en-US" sz="2400" i="1" dirty="0">
                <a:solidFill>
                  <a:prstClr val="black"/>
                </a:solidFill>
              </a:rPr>
              <a:t> (</a:t>
            </a:r>
            <a:r>
              <a:rPr lang="id-ID" sz="2400" i="1" dirty="0">
                <a:solidFill>
                  <a:prstClr val="black"/>
                </a:solidFill>
              </a:rPr>
              <a:t>B</a:t>
            </a:r>
            <a:r>
              <a:rPr lang="en-US" sz="2400" i="1" dirty="0">
                <a:solidFill>
                  <a:prstClr val="black"/>
                </a:solidFill>
              </a:rPr>
              <a:t>rand </a:t>
            </a:r>
            <a:r>
              <a:rPr lang="id-ID" sz="2400" i="1" dirty="0">
                <a:solidFill>
                  <a:prstClr val="black"/>
                </a:solidFill>
              </a:rPr>
              <a:t>D</a:t>
            </a:r>
            <a:r>
              <a:rPr lang="en-US" sz="2400" i="1" dirty="0">
                <a:solidFill>
                  <a:prstClr val="black"/>
                </a:solidFill>
              </a:rPr>
              <a:t>rivers)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  <a:endParaRPr lang="id-ID" sz="2400" dirty="0">
              <a:solidFill>
                <a:prstClr val="black"/>
              </a:solidFill>
            </a:endParaRPr>
          </a:p>
          <a:p>
            <a:pPr algn="ctr"/>
            <a:endParaRPr lang="id-ID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err="1" smtClean="0"/>
              <a:t>Macam-macam</a:t>
            </a:r>
            <a:r>
              <a:rPr lang="en-GB" dirty="0" smtClean="0"/>
              <a:t> brand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en-US" sz="16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b="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>A. Brand Equity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id-ID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Menurut </a:t>
            </a:r>
            <a:r>
              <a:rPr lang="id-ID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id-ID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ehadi (2005), kekuatan suatu merek (brand equity) dapat diukur berdasarkan 7 indikator, yaitu</a:t>
            </a:r>
            <a:endParaRPr lang="en-GB" sz="16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059" indent="-457059" algn="l">
              <a:buAutoNum type="arabicPeriod"/>
            </a:pPr>
            <a:r>
              <a:rPr lang="en-GB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Leadership</a:t>
            </a:r>
          </a:p>
          <a:p>
            <a:pPr marL="457059" indent="-457059" algn="l">
              <a:buAutoNum type="arabicPeriod"/>
            </a:pPr>
            <a:r>
              <a:rPr lang="en-GB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Stability </a:t>
            </a:r>
          </a:p>
          <a:p>
            <a:pPr marL="457059" indent="-457059" algn="l">
              <a:buAutoNum type="arabicPeriod"/>
            </a:pPr>
            <a:r>
              <a:rPr lang="en-GB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 </a:t>
            </a:r>
          </a:p>
          <a:p>
            <a:pPr marL="457059" indent="-457059" algn="l">
              <a:buAutoNum type="arabicPeriod"/>
            </a:pPr>
            <a:r>
              <a:rPr lang="id-ID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Internationality</a:t>
            </a:r>
            <a:endParaRPr lang="en-GB" sz="16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059" indent="-457059" algn="l">
              <a:buAutoNum type="arabicPeriod"/>
            </a:pPr>
            <a:r>
              <a:rPr lang="id-ID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Trend</a:t>
            </a:r>
            <a:endParaRPr lang="en-GB" sz="16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059" indent="-457059" algn="l">
              <a:buAutoNum type="arabicPeriod"/>
            </a:pPr>
            <a:r>
              <a:rPr lang="id-ID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Support</a:t>
            </a:r>
            <a:endParaRPr lang="en-GB" sz="16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059" indent="-457059" algn="l">
              <a:buAutoNum type="arabicPeriod"/>
            </a:pPr>
            <a:r>
              <a:rPr lang="id-ID" sz="16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Protection</a:t>
            </a:r>
            <a:endParaRPr lang="en-GB" sz="160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059" indent="-457059" algn="l">
              <a:buAutoNum type="arabicPeriod"/>
            </a:pPr>
            <a:endParaRPr lang="en-GB" sz="2400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B. Brand Awareness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0" dirty="0"/>
              <a:t>Ada 4 tingkatan brand awareness </a:t>
            </a:r>
            <a:r>
              <a:rPr lang="id-ID" sz="2400" b="0" dirty="0" smtClean="0"/>
              <a:t>yaitu</a:t>
            </a:r>
            <a:endParaRPr lang="en-GB" sz="2400" b="0" dirty="0" smtClean="0"/>
          </a:p>
          <a:p>
            <a:pPr marL="0" indent="0">
              <a:buNone/>
            </a:pPr>
            <a:r>
              <a:rPr lang="id-ID" sz="2400" b="0" dirty="0"/>
              <a:t>1. Unaware of brand (tidak menyadari merek)</a:t>
            </a:r>
            <a:endParaRPr lang="en-GB" sz="2400" b="0" dirty="0"/>
          </a:p>
          <a:p>
            <a:pPr marL="0" indent="0">
              <a:buNone/>
            </a:pPr>
            <a:r>
              <a:rPr lang="id-ID" sz="2400" b="0" dirty="0"/>
              <a:t>2. Brand recognition (pengenalan merek)</a:t>
            </a:r>
            <a:endParaRPr lang="en-GB" sz="2400" b="0" dirty="0"/>
          </a:p>
          <a:p>
            <a:pPr marL="0" indent="0">
              <a:buNone/>
            </a:pPr>
            <a:r>
              <a:rPr lang="id-ID" sz="2400" b="0" dirty="0"/>
              <a:t>3. Brand recall (pengingatan kembali terhadap merek)</a:t>
            </a:r>
            <a:endParaRPr lang="en-GB" sz="2400" b="0" dirty="0"/>
          </a:p>
          <a:p>
            <a:pPr marL="0" indent="0">
              <a:buNone/>
            </a:pPr>
            <a:r>
              <a:rPr lang="id-ID" sz="2400" b="0" dirty="0"/>
              <a:t>4. Top of mind (puncak pikiran)</a:t>
            </a:r>
            <a:endParaRPr lang="en-GB" sz="2400" b="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375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9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b="0" dirty="0"/>
              <a:t>4 indikator yang dapat digunakan untuk mengetahui seberapa jauh konsumen aware </a:t>
            </a:r>
            <a:r>
              <a:rPr lang="id-ID" sz="3200" b="0" dirty="0" smtClean="0"/>
              <a:t>terhadap </a:t>
            </a:r>
            <a:r>
              <a:rPr lang="id-ID" sz="3200" b="0" dirty="0"/>
              <a:t>sebuah brand antara </a:t>
            </a:r>
            <a:r>
              <a:rPr lang="id-ID" sz="3200" b="0" dirty="0" smtClean="0"/>
              <a:t>lain</a:t>
            </a:r>
            <a:r>
              <a:rPr lang="en-GB" sz="3200" b="0" dirty="0" smtClean="0"/>
              <a:t> :</a:t>
            </a:r>
          </a:p>
          <a:p>
            <a:pPr marL="0" indent="0">
              <a:buNone/>
            </a:pPr>
            <a:r>
              <a:rPr lang="id-ID" sz="3200" b="0" dirty="0"/>
              <a:t>1. Recall </a:t>
            </a:r>
            <a:endParaRPr lang="en-GB" sz="3200" b="0" dirty="0"/>
          </a:p>
          <a:p>
            <a:pPr marL="0" indent="0">
              <a:buNone/>
            </a:pPr>
            <a:r>
              <a:rPr lang="id-ID" sz="3200" b="0" dirty="0"/>
              <a:t>2. Recognition </a:t>
            </a:r>
            <a:endParaRPr lang="en-GB" sz="3200" b="0" dirty="0"/>
          </a:p>
          <a:p>
            <a:pPr marL="0" indent="0">
              <a:buNone/>
            </a:pPr>
            <a:r>
              <a:rPr lang="id-ID" sz="3200" b="0" dirty="0"/>
              <a:t>3. Purchase </a:t>
            </a:r>
            <a:endParaRPr lang="en-GB" sz="3200" b="0" dirty="0"/>
          </a:p>
          <a:p>
            <a:pPr marL="0" indent="0">
              <a:buNone/>
            </a:pPr>
            <a:r>
              <a:rPr lang="id-ID" sz="3200" b="0" dirty="0"/>
              <a:t>4. Consumption</a:t>
            </a:r>
            <a:endParaRPr lang="en-GB" sz="3200" b="0" dirty="0"/>
          </a:p>
          <a:p>
            <a:pPr marL="0" indent="0">
              <a:buNone/>
            </a:pPr>
            <a:endParaRPr lang="en-GB" sz="3200" b="0" dirty="0"/>
          </a:p>
        </p:txBody>
      </p:sp>
    </p:spTree>
    <p:extLst>
      <p:ext uri="{BB962C8B-B14F-4D97-AF65-F5344CB8AC3E}">
        <p14:creationId xmlns:p14="http://schemas.microsoft.com/office/powerpoint/2010/main" val="8920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5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/>
              <a:t>C. Perceived </a:t>
            </a:r>
            <a:r>
              <a:rPr lang="id-ID" sz="2800" dirty="0" smtClean="0"/>
              <a:t>Quality</a:t>
            </a:r>
            <a:endParaRPr lang="en-GB" sz="2800" dirty="0" smtClean="0"/>
          </a:p>
          <a:p>
            <a:pPr marL="0" indent="0">
              <a:buNone/>
            </a:pPr>
            <a:r>
              <a:rPr lang="id-ID" sz="2800" b="0" dirty="0"/>
              <a:t>Didefinisikan sebagai persepsi pelanggan terhadap keseluruhan </a:t>
            </a:r>
            <a:r>
              <a:rPr lang="id-ID" sz="2800" b="0" dirty="0" smtClean="0"/>
              <a:t>kualitas</a:t>
            </a:r>
            <a:endParaRPr lang="en-GB" sz="2800" b="0" dirty="0" smtClean="0"/>
          </a:p>
          <a:p>
            <a:pPr marL="0" indent="0">
              <a:buNone/>
            </a:pPr>
            <a:endParaRPr lang="en-GB" sz="2800" b="0" dirty="0"/>
          </a:p>
          <a:p>
            <a:pPr marL="0" indent="0">
              <a:buNone/>
            </a:pPr>
            <a:r>
              <a:rPr lang="id-ID" sz="2800" dirty="0"/>
              <a:t>D. Brand </a:t>
            </a:r>
            <a:r>
              <a:rPr lang="id-ID" sz="2800" dirty="0" smtClean="0"/>
              <a:t>association</a:t>
            </a:r>
            <a:endParaRPr lang="en-GB" sz="2800" dirty="0" smtClean="0"/>
          </a:p>
          <a:p>
            <a:pPr marL="0" indent="0">
              <a:buNone/>
            </a:pPr>
            <a:r>
              <a:rPr lang="id-ID" sz="2800" b="0" dirty="0"/>
              <a:t>Adalah sesuatu yang berkaitan dengan ingatan mengenai sebuah </a:t>
            </a:r>
            <a:r>
              <a:rPr lang="id-ID" sz="2800" b="0" dirty="0" smtClean="0"/>
              <a:t>produk</a:t>
            </a:r>
            <a:endParaRPr lang="en-GB" sz="2800" b="0" dirty="0" smtClean="0"/>
          </a:p>
          <a:p>
            <a:pPr marL="0" indent="0">
              <a:buNone/>
            </a:pPr>
            <a:endParaRPr lang="en-GB" sz="2800" b="0" dirty="0"/>
          </a:p>
          <a:p>
            <a:pPr marL="0" indent="0">
              <a:buNone/>
            </a:pPr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4444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E. Brand loyalty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800" b="0" dirty="0"/>
              <a:t>Merupakan ukuran kesetiaan seorang pelanggan pada sebuah merek. Loyalitas</a:t>
            </a:r>
            <a:r>
              <a:rPr lang="en-GB" sz="2800" b="0" dirty="0"/>
              <a:t> </a:t>
            </a:r>
            <a:r>
              <a:rPr lang="id-ID" sz="2800" b="0" dirty="0"/>
              <a:t>memiliki tingkatan</a:t>
            </a:r>
            <a:r>
              <a:rPr lang="en-GB" sz="2800" b="0" dirty="0"/>
              <a:t>:</a:t>
            </a:r>
          </a:p>
          <a:p>
            <a:pPr marL="914400" indent="-395288">
              <a:buNone/>
            </a:pPr>
            <a:r>
              <a:rPr lang="id-ID" sz="2800" b="0" dirty="0"/>
              <a:t>1. Tingkat loyalitas yang paling dasar adalah pembeli tidak loyal </a:t>
            </a:r>
            <a:endParaRPr lang="en-GB" sz="2800" b="0" dirty="0"/>
          </a:p>
          <a:p>
            <a:pPr marL="914400" indent="-395288">
              <a:buNone/>
            </a:pPr>
            <a:r>
              <a:rPr lang="id-ID" sz="2800" b="0" dirty="0"/>
              <a:t>2. Tingkat kedua adalah para pembeli merasa puas dengan produk</a:t>
            </a:r>
            <a:endParaRPr lang="en-GB" sz="2800" b="0" dirty="0"/>
          </a:p>
          <a:p>
            <a:pPr marL="914400" indent="-395288">
              <a:buNone/>
            </a:pPr>
            <a:r>
              <a:rPr lang="id-ID" sz="2800" b="0" dirty="0"/>
              <a:t>3. Tingkat ketiga berisi orang-orang yang puas</a:t>
            </a:r>
            <a:endParaRPr lang="en-GB" sz="2800" b="0" dirty="0"/>
          </a:p>
          <a:p>
            <a:pPr marL="914400" indent="-395288">
              <a:buNone/>
            </a:pPr>
            <a:r>
              <a:rPr lang="id-ID" sz="2800" b="0" dirty="0"/>
              <a:t>4. Tingkat keempat adalah konsumen benar-benar menyukai merek tersebut</a:t>
            </a:r>
            <a:endParaRPr lang="en-GB" sz="2800" b="0" dirty="0"/>
          </a:p>
          <a:p>
            <a:pPr marL="914400" indent="-395288">
              <a:buNone/>
            </a:pPr>
            <a:r>
              <a:rPr lang="id-ID" sz="2800" b="0" dirty="0"/>
              <a:t>5. Tingkat teratas adalah para pelanggan yang setia</a:t>
            </a:r>
            <a:endParaRPr lang="en-GB" sz="2800" b="0" dirty="0"/>
          </a:p>
          <a:p>
            <a:pPr marL="395288" indent="-395288">
              <a:buNone/>
            </a:pPr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39174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90</TotalTime>
  <Words>962</Words>
  <Application>Microsoft Office PowerPoint</Application>
  <PresentationFormat>On-screen Show (4:3)</PresentationFormat>
  <Paragraphs>229</Paragraphs>
  <Slides>33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Angles</vt:lpstr>
      <vt:lpstr>PowerPoint Presentation</vt:lpstr>
      <vt:lpstr>Anggota Kelompok</vt:lpstr>
      <vt:lpstr>PENGERTIAN BRANDING</vt:lpstr>
      <vt:lpstr>KONSEP BRANDING</vt:lpstr>
      <vt:lpstr>Macam-macam brand</vt:lpstr>
      <vt:lpstr>B. Brand Awareness</vt:lpstr>
      <vt:lpstr>PowerPoint Presentation</vt:lpstr>
      <vt:lpstr>PowerPoint Presentation</vt:lpstr>
      <vt:lpstr>E. Brand loyalty</vt:lpstr>
      <vt:lpstr>Selain itu, macam brand juga dibedakan berdasarkan kepemilikannya, yaitu </vt:lpstr>
      <vt:lpstr>PROSES PEMBENTUKAN BRAND</vt:lpstr>
      <vt:lpstr>Corporate Branding</vt:lpstr>
      <vt:lpstr>Tujuan Corporate Branding</vt:lpstr>
      <vt:lpstr>Hal terpenting dalam pembentukan corporate branding</vt:lpstr>
      <vt:lpstr>Personal Branding</vt:lpstr>
      <vt:lpstr>3 elemen yang harus terintegrasi di dalam personal branding</vt:lpstr>
      <vt:lpstr>Konsep utama untuk membentuk personal branding</vt:lpstr>
      <vt:lpstr>Karakteristik branding</vt:lpstr>
      <vt:lpstr>Karakteristik branding yang efektif</vt:lpstr>
      <vt:lpstr>Keuntungan merk yang efektif</vt:lpstr>
      <vt:lpstr>Strategi Brand</vt:lpstr>
      <vt:lpstr>Matriks Strategi Pengembangan Brand</vt:lpstr>
      <vt:lpstr>PowerPoint Presentation</vt:lpstr>
      <vt:lpstr>Faktor-faktor yang mempengaruhi strategi perluasan merek</vt:lpstr>
      <vt:lpstr>PowerPoint Presentation</vt:lpstr>
      <vt:lpstr>Brand Positioning</vt:lpstr>
      <vt:lpstr>PowerPoint Presentation</vt:lpstr>
      <vt:lpstr>PowerPoint Presentation</vt:lpstr>
      <vt:lpstr>Brand Differentiation</vt:lpstr>
      <vt:lpstr>Macam Diferensiasi</vt:lpstr>
      <vt:lpstr>APLIKASI BRANDING</vt:lpstr>
      <vt:lpstr>PT. Dexa Medica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</dc:title>
  <dc:creator>User</dc:creator>
  <cp:lastModifiedBy>User</cp:lastModifiedBy>
  <cp:revision>10</cp:revision>
  <dcterms:created xsi:type="dcterms:W3CDTF">2013-11-16T01:40:55Z</dcterms:created>
  <dcterms:modified xsi:type="dcterms:W3CDTF">2013-11-17T03:11:34Z</dcterms:modified>
</cp:coreProperties>
</file>