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5" r:id="rId8"/>
    <p:sldId id="261" r:id="rId9"/>
    <p:sldId id="263"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10" r:id="rId30"/>
    <p:sldId id="311" r:id="rId31"/>
    <p:sldId id="264" r:id="rId32"/>
    <p:sldId id="308" r:id="rId33"/>
    <p:sldId id="309" r:id="rId34"/>
    <p:sldId id="313" r:id="rId35"/>
    <p:sldId id="312" r:id="rId36"/>
    <p:sldId id="315" r:id="rId37"/>
    <p:sldId id="316" r:id="rId38"/>
    <p:sldId id="317" r:id="rId39"/>
    <p:sldId id="314" r:id="rId40"/>
    <p:sldId id="266" r:id="rId41"/>
    <p:sldId id="267" r:id="rId42"/>
    <p:sldId id="268" r:id="rId43"/>
    <p:sldId id="269" r:id="rId44"/>
    <p:sldId id="272" r:id="rId45"/>
    <p:sldId id="270" r:id="rId46"/>
    <p:sldId id="271" r:id="rId47"/>
    <p:sldId id="273" r:id="rId48"/>
    <p:sldId id="274" r:id="rId49"/>
    <p:sldId id="284" r:id="rId50"/>
    <p:sldId id="285" r:id="rId51"/>
    <p:sldId id="286" r:id="rId52"/>
    <p:sldId id="275" r:id="rId53"/>
    <p:sldId id="287" r:id="rId54"/>
    <p:sldId id="288" r:id="rId55"/>
    <p:sldId id="276" r:id="rId56"/>
    <p:sldId id="281" r:id="rId57"/>
    <p:sldId id="282" r:id="rId58"/>
    <p:sldId id="283" r:id="rId59"/>
    <p:sldId id="277" r:id="rId60"/>
    <p:sldId id="279" r:id="rId61"/>
    <p:sldId id="280" r:id="rId62"/>
    <p:sldId id="27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09 Dec 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09 Dec 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733800"/>
            <a:ext cx="6400800" cy="1600200"/>
          </a:xfrm>
        </p:spPr>
        <p:txBody>
          <a:bodyPr>
            <a:normAutofit fontScale="77500" lnSpcReduction="20000"/>
          </a:bodyPr>
          <a:lstStyle/>
          <a:p>
            <a:r>
              <a:rPr lang="en-US" b="1" dirty="0" smtClean="0"/>
              <a:t>OEDOJO SOEDIRHAM</a:t>
            </a:r>
          </a:p>
          <a:p>
            <a:r>
              <a:rPr lang="en-US" b="1" dirty="0" smtClean="0"/>
              <a:t>DEPARTMENT OF HEALTH PROMOTION &amp; BEHAVIORAL SCIENCES</a:t>
            </a:r>
          </a:p>
          <a:p>
            <a:r>
              <a:rPr lang="en-US" b="1" dirty="0" smtClean="0"/>
              <a:t>UNIVERSITAS AIRLANGGA</a:t>
            </a:r>
            <a:endParaRPr lang="en-US" b="1" dirty="0" smtClean="0"/>
          </a:p>
          <a:p>
            <a:r>
              <a:rPr lang="en-US" b="1" dirty="0" smtClean="0"/>
              <a:t>2012</a:t>
            </a:r>
            <a:endParaRPr lang="en-US" b="1" dirty="0"/>
          </a:p>
        </p:txBody>
      </p:sp>
      <p:sp>
        <p:nvSpPr>
          <p:cNvPr id="2" name="Title 1"/>
          <p:cNvSpPr>
            <a:spLocks noGrp="1"/>
          </p:cNvSpPr>
          <p:nvPr>
            <p:ph type="ctrTitle"/>
          </p:nvPr>
        </p:nvSpPr>
        <p:spPr/>
        <p:txBody>
          <a:bodyPr>
            <a:noAutofit/>
          </a:bodyPr>
          <a:lstStyle/>
          <a:p>
            <a:r>
              <a:rPr sz="3600" smtClean="0"/>
              <a:t>COMMUNITY AND GROUP MODELS</a:t>
            </a:r>
            <a:br>
              <a:rPr sz="3600" smtClean="0"/>
            </a:br>
            <a:r>
              <a:rPr sz="3600" smtClean="0"/>
              <a:t>OF HEALTH BEHAVIOR CHANGE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Implicit </a:t>
            </a:r>
            <a:r>
              <a:rPr lang="en-US" dirty="0" smtClean="0"/>
              <a:t>in the definitions of both </a:t>
            </a:r>
            <a:r>
              <a:rPr lang="en-US" i="1" dirty="0" smtClean="0"/>
              <a:t>community organizing and community </a:t>
            </a:r>
            <a:r>
              <a:rPr lang="en-US" i="1" dirty="0" smtClean="0"/>
              <a:t>building </a:t>
            </a:r>
            <a:r>
              <a:rPr lang="en-US" dirty="0" smtClean="0"/>
              <a:t>is </a:t>
            </a:r>
            <a:r>
              <a:rPr lang="en-US" dirty="0" smtClean="0"/>
              <a:t>the concept of empowerment, viewed as an enabling process through which </a:t>
            </a:r>
            <a:r>
              <a:rPr lang="en-US" dirty="0" smtClean="0"/>
              <a:t>individuals or </a:t>
            </a:r>
            <a:r>
              <a:rPr lang="en-US" dirty="0" smtClean="0"/>
              <a:t>communities take control over their lives and environments (</a:t>
            </a:r>
            <a:r>
              <a:rPr lang="en-US" dirty="0" err="1" smtClean="0"/>
              <a:t>Rappaport</a:t>
            </a:r>
            <a:r>
              <a:rPr lang="en-US" dirty="0" smtClean="0"/>
              <a:t>, 1984).</a:t>
            </a:r>
          </a:p>
          <a:p>
            <a:r>
              <a:rPr lang="en-US" dirty="0" smtClean="0"/>
              <a:t>A </a:t>
            </a:r>
            <a:r>
              <a:rPr lang="en-US" dirty="0" smtClean="0"/>
              <a:t>multi-level construct involving “participation, control and critical awareness</a:t>
            </a:r>
            <a:r>
              <a:rPr lang="en-US" dirty="0" smtClean="0"/>
              <a:t>” (</a:t>
            </a:r>
            <a:r>
              <a:rPr lang="en-US" dirty="0" smtClean="0"/>
              <a:t>Zimmerman, 2000), empowerment embodies both social change processes </a:t>
            </a:r>
            <a:r>
              <a:rPr lang="en-US" dirty="0" smtClean="0"/>
              <a:t>and outcomes </a:t>
            </a:r>
            <a:r>
              <a:rPr lang="en-US" dirty="0" smtClean="0"/>
              <a:t>of transformed conditions (</a:t>
            </a:r>
            <a:r>
              <a:rPr lang="en-US" dirty="0" err="1" smtClean="0"/>
              <a:t>Wallerstein</a:t>
            </a:r>
            <a:r>
              <a:rPr lang="en-US" dirty="0" smtClean="0"/>
              <a:t>, 2006). Without empowerment, </a:t>
            </a:r>
            <a:r>
              <a:rPr lang="en-US" dirty="0" smtClean="0"/>
              <a:t>community organizing </a:t>
            </a:r>
            <a:r>
              <a:rPr lang="en-US" dirty="0" smtClean="0"/>
              <a:t>cannot be said to have taken place.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Community organization is important in health education, partially because it </a:t>
            </a:r>
            <a:r>
              <a:rPr lang="en-US" dirty="0" smtClean="0"/>
              <a:t>reflects one </a:t>
            </a:r>
            <a:r>
              <a:rPr lang="en-US" dirty="0" smtClean="0"/>
              <a:t>of the field’s most fundamental principles, that of “starting where the </a:t>
            </a:r>
            <a:r>
              <a:rPr lang="en-US" dirty="0" smtClean="0"/>
              <a:t>people are</a:t>
            </a:r>
            <a:r>
              <a:rPr lang="en-US" dirty="0" smtClean="0"/>
              <a:t>” (</a:t>
            </a:r>
            <a:r>
              <a:rPr lang="en-US" dirty="0" err="1" smtClean="0"/>
              <a:t>Nyswander</a:t>
            </a:r>
            <a:r>
              <a:rPr lang="en-US" dirty="0" smtClean="0"/>
              <a:t>, 1956</a:t>
            </a:r>
            <a:r>
              <a:rPr lang="en-US" dirty="0" smtClean="0"/>
              <a:t>).</a:t>
            </a:r>
          </a:p>
          <a:p>
            <a:r>
              <a:rPr lang="en-US" dirty="0" smtClean="0"/>
              <a:t>The </a:t>
            </a:r>
            <a:r>
              <a:rPr lang="en-US" dirty="0" smtClean="0"/>
              <a:t>health education professional who begins with </a:t>
            </a:r>
            <a:r>
              <a:rPr lang="en-US" dirty="0" smtClean="0"/>
              <a:t>the community’s </a:t>
            </a:r>
            <a:r>
              <a:rPr lang="en-US" dirty="0" smtClean="0"/>
              <a:t>felt needs is more likely to be successful in the change process and </a:t>
            </a:r>
            <a:r>
              <a:rPr lang="en-US" dirty="0" smtClean="0"/>
              <a:t>in fostering </a:t>
            </a:r>
            <a:r>
              <a:rPr lang="en-US" dirty="0" smtClean="0"/>
              <a:t>true community ownership of programs and actions</a:t>
            </a:r>
            <a:r>
              <a:rPr lang="en-US" dirty="0" smtClean="0"/>
              <a:t>.</a:t>
            </a:r>
          </a:p>
          <a:p>
            <a:r>
              <a:rPr lang="en-US" dirty="0" smtClean="0"/>
              <a:t>Community </a:t>
            </a:r>
            <a:r>
              <a:rPr lang="en-US" dirty="0" smtClean="0"/>
              <a:t>organizing also </a:t>
            </a:r>
            <a:r>
              <a:rPr lang="en-US" dirty="0" smtClean="0"/>
              <a:t>is important in light of evidence that social involvement and participation </a:t>
            </a:r>
            <a:r>
              <a:rPr lang="en-US" dirty="0" smtClean="0"/>
              <a:t>can themselves </a:t>
            </a:r>
            <a:r>
              <a:rPr lang="en-US" dirty="0" smtClean="0"/>
              <a:t>be significant factors in improving perceived control, empowerment, </a:t>
            </a:r>
            <a:r>
              <a:rPr lang="en-US" dirty="0" smtClean="0"/>
              <a:t>individual coping </a:t>
            </a:r>
            <a:r>
              <a:rPr lang="en-US" dirty="0" smtClean="0"/>
              <a:t>capacity, health behaviors, and health </a:t>
            </a:r>
            <a:r>
              <a:rPr lang="en-US" dirty="0" smtClean="0"/>
              <a:t>status.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Finally, the heavy emphasis on community partnerships and </a:t>
            </a:r>
            <a:r>
              <a:rPr lang="en-US" dirty="0" smtClean="0"/>
              <a:t>community-based health </a:t>
            </a:r>
            <a:r>
              <a:rPr lang="en-US" dirty="0" smtClean="0"/>
              <a:t>initiatives by government agencies and foundations suggests the need for </a:t>
            </a:r>
            <a:r>
              <a:rPr lang="en-US" dirty="0" smtClean="0"/>
              <a:t>further refining </a:t>
            </a:r>
            <a:r>
              <a:rPr lang="en-US" dirty="0" smtClean="0"/>
              <a:t>theory, methods, and measurement techniques.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HISTORICAL PERSPECTIVE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The term </a:t>
            </a:r>
            <a:r>
              <a:rPr lang="en-US" i="1" dirty="0" smtClean="0"/>
              <a:t>community organization was coined by American social workers in the </a:t>
            </a:r>
            <a:r>
              <a:rPr lang="en-US" i="1" dirty="0" smtClean="0"/>
              <a:t>late </a:t>
            </a:r>
            <a:r>
              <a:rPr lang="en-US" dirty="0" smtClean="0"/>
              <a:t>1800s </a:t>
            </a:r>
            <a:r>
              <a:rPr lang="en-US" dirty="0" smtClean="0"/>
              <a:t>in reference to their efforts to coordinate services for newly arrived </a:t>
            </a:r>
            <a:r>
              <a:rPr lang="en-US" dirty="0" smtClean="0"/>
              <a:t>immigrants and </a:t>
            </a:r>
            <a:r>
              <a:rPr lang="en-US" dirty="0" smtClean="0"/>
              <a:t>the poor (Garvin and Cox, 2001</a:t>
            </a:r>
            <a:r>
              <a:rPr lang="en-US" dirty="0" smtClean="0"/>
              <a:t>).</a:t>
            </a:r>
          </a:p>
          <a:p>
            <a:r>
              <a:rPr lang="en-US" dirty="0" smtClean="0"/>
              <a:t>As Garvin and Cox pointed out, although </a:t>
            </a:r>
            <a:r>
              <a:rPr lang="en-US" dirty="0" smtClean="0"/>
              <a:t>community organization </a:t>
            </a:r>
            <a:r>
              <a:rPr lang="en-US" dirty="0" smtClean="0"/>
              <a:t>typically is portrayed as having been born of the settlement </a:t>
            </a:r>
            <a:r>
              <a:rPr lang="en-US" dirty="0" smtClean="0"/>
              <a:t>house movement</a:t>
            </a:r>
            <a:r>
              <a:rPr lang="en-US" dirty="0" smtClean="0"/>
              <a:t>, several important milestones by rights should be included in any </a:t>
            </a:r>
            <a:r>
              <a:rPr lang="en-US" dirty="0" smtClean="0"/>
              <a:t>history of </a:t>
            </a:r>
            <a:r>
              <a:rPr lang="en-US" dirty="0" smtClean="0"/>
              <a:t>community organization </a:t>
            </a:r>
            <a:r>
              <a:rPr lang="en-US" dirty="0" smtClean="0"/>
              <a:t>practice.</a:t>
            </a:r>
          </a:p>
          <a:p>
            <a:r>
              <a:rPr lang="en-US" dirty="0" smtClean="0"/>
              <a:t>Prominent </a:t>
            </a:r>
            <a:r>
              <a:rPr lang="en-US" dirty="0" smtClean="0"/>
              <a:t>among these </a:t>
            </a:r>
            <a:r>
              <a:rPr lang="en-US" dirty="0" smtClean="0"/>
              <a:t>are</a:t>
            </a:r>
          </a:p>
          <a:p>
            <a:pPr lvl="1"/>
            <a:r>
              <a:rPr lang="en-US" dirty="0" smtClean="0"/>
              <a:t>(1</a:t>
            </a:r>
            <a:r>
              <a:rPr lang="en-US" dirty="0" smtClean="0"/>
              <a:t>) the </a:t>
            </a:r>
            <a:r>
              <a:rPr lang="en-US" dirty="0" smtClean="0"/>
              <a:t>post-Reconstruction period </a:t>
            </a:r>
            <a:r>
              <a:rPr lang="en-US" dirty="0" smtClean="0"/>
              <a:t>organizing by African Americans to salvage newly won </a:t>
            </a:r>
            <a:r>
              <a:rPr lang="en-US" dirty="0" smtClean="0"/>
              <a:t>rights that </a:t>
            </a:r>
            <a:r>
              <a:rPr lang="en-US" dirty="0" smtClean="0"/>
              <a:t>were rapidly slipping away</a:t>
            </a:r>
            <a:r>
              <a:rPr lang="en-US" dirty="0" smtClean="0"/>
              <a:t>,</a:t>
            </a:r>
          </a:p>
          <a:p>
            <a:pPr lvl="1"/>
            <a:r>
              <a:rPr lang="en-US" dirty="0" smtClean="0"/>
              <a:t>(</a:t>
            </a:r>
            <a:r>
              <a:rPr lang="en-US" dirty="0" smtClean="0"/>
              <a:t>2) the Populist movement, which began as an </a:t>
            </a:r>
            <a:r>
              <a:rPr lang="en-US" dirty="0" smtClean="0"/>
              <a:t>agrarian revolution </a:t>
            </a:r>
            <a:r>
              <a:rPr lang="en-US" dirty="0" smtClean="0"/>
              <a:t>and became a </a:t>
            </a:r>
            <a:r>
              <a:rPr lang="en-US" dirty="0" err="1" smtClean="0"/>
              <a:t>multisectoral</a:t>
            </a:r>
            <a:r>
              <a:rPr lang="en-US" dirty="0" smtClean="0"/>
              <a:t> coalition and a major political force, </a:t>
            </a:r>
            <a:r>
              <a:rPr lang="en-US" dirty="0" smtClean="0"/>
              <a:t>and</a:t>
            </a:r>
          </a:p>
          <a:p>
            <a:pPr lvl="1"/>
            <a:r>
              <a:rPr lang="en-US" dirty="0" smtClean="0"/>
              <a:t>(3</a:t>
            </a:r>
            <a:r>
              <a:rPr lang="en-US" dirty="0" smtClean="0"/>
              <a:t>) the Labor movement of the 1930s and 1940s, which taught the value of </a:t>
            </a:r>
            <a:r>
              <a:rPr lang="en-US" dirty="0" smtClean="0"/>
              <a:t>forming coalitions </a:t>
            </a:r>
            <a:r>
              <a:rPr lang="en-US" dirty="0" smtClean="0"/>
              <a:t>around issues, the importance of full-time professional organizers, and </a:t>
            </a:r>
            <a:r>
              <a:rPr lang="en-US" dirty="0" smtClean="0"/>
              <a:t>the use </a:t>
            </a:r>
            <a:r>
              <a:rPr lang="en-US" dirty="0" smtClean="0"/>
              <a:t>of conflict as a means of bringing about change (Garvin and Cox, 2001).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Within the field of social work, early approaches to community </a:t>
            </a:r>
            <a:r>
              <a:rPr lang="en-US" dirty="0" smtClean="0"/>
              <a:t>organization stressed </a:t>
            </a:r>
            <a:r>
              <a:rPr lang="en-US" dirty="0" smtClean="0"/>
              <a:t>collaboration and the use of consensus and cooperation, as communities </a:t>
            </a:r>
            <a:r>
              <a:rPr lang="en-US" dirty="0" smtClean="0"/>
              <a:t>were </a:t>
            </a:r>
            <a:r>
              <a:rPr lang="en-US" dirty="0" smtClean="0"/>
              <a:t>helped to self-identify and to increase their problem-solving ability (Garvin and Cox</a:t>
            </a:r>
            <a:r>
              <a:rPr lang="en-US" dirty="0" smtClean="0"/>
              <a:t>, 2001</a:t>
            </a:r>
            <a:r>
              <a:rPr lang="en-US" dirty="0" smtClean="0"/>
              <a:t>; Ross, 1955</a:t>
            </a:r>
            <a:r>
              <a:rPr lang="en-US" dirty="0" smtClean="0"/>
              <a:t>).</a:t>
            </a:r>
          </a:p>
          <a:p>
            <a:r>
              <a:rPr lang="en-US" dirty="0" smtClean="0"/>
              <a:t>By </a:t>
            </a:r>
            <a:r>
              <a:rPr lang="en-US" dirty="0" smtClean="0"/>
              <a:t>the 1950s, however, a new brand of community organization</a:t>
            </a:r>
            <a:r>
              <a:rPr lang="en-US" dirty="0" smtClean="0"/>
              <a:t>, which </a:t>
            </a:r>
            <a:r>
              <a:rPr lang="en-US" dirty="0" smtClean="0"/>
              <a:t>stressed confrontation and conflict strategies for social change, was </a:t>
            </a:r>
            <a:r>
              <a:rPr lang="en-US" dirty="0" smtClean="0"/>
              <a:t>gaining popularity</a:t>
            </a:r>
            <a:r>
              <a:rPr lang="en-US" dirty="0" smtClean="0"/>
              <a:t>. Most closely identified with Saul </a:t>
            </a:r>
            <a:r>
              <a:rPr lang="en-US" dirty="0" err="1" smtClean="0"/>
              <a:t>Alinsky</a:t>
            </a:r>
            <a:r>
              <a:rPr lang="en-US" dirty="0" smtClean="0"/>
              <a:t> (1969, 1972), social action </a:t>
            </a:r>
            <a:r>
              <a:rPr lang="en-US" dirty="0" smtClean="0"/>
              <a:t>organizing emphasized </a:t>
            </a:r>
            <a:r>
              <a:rPr lang="en-US" dirty="0" smtClean="0"/>
              <a:t>redressing power imbalances by creating dissatisfaction </a:t>
            </a:r>
            <a:r>
              <a:rPr lang="en-US" dirty="0" smtClean="0"/>
              <a:t>with the </a:t>
            </a:r>
            <a:r>
              <a:rPr lang="en-US" dirty="0" smtClean="0"/>
              <a:t>status quo among the disenfranchised, building communitywide identification</a:t>
            </a:r>
            <a:r>
              <a:rPr lang="en-US" dirty="0" smtClean="0"/>
              <a:t>, and </a:t>
            </a:r>
            <a:r>
              <a:rPr lang="en-US" dirty="0" smtClean="0"/>
              <a:t>helping members devise winnable goals and nonviolent conflict strategies as </a:t>
            </a:r>
            <a:r>
              <a:rPr lang="en-US" dirty="0" smtClean="0"/>
              <a:t>a means </a:t>
            </a:r>
            <a:r>
              <a:rPr lang="en-US" dirty="0" smtClean="0"/>
              <a:t>to bring about change.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Since the 1950s, strategies and tactics of community organization </a:t>
            </a:r>
            <a:r>
              <a:rPr lang="en-US" dirty="0" smtClean="0"/>
              <a:t>increasingly have </a:t>
            </a:r>
            <a:r>
              <a:rPr lang="en-US" dirty="0" smtClean="0"/>
              <a:t>been applied to achieve broader social change objectives, through </a:t>
            </a:r>
            <a:r>
              <a:rPr lang="en-US" dirty="0" smtClean="0"/>
              <a:t>movements that </a:t>
            </a:r>
            <a:r>
              <a:rPr lang="en-US" dirty="0" smtClean="0"/>
              <a:t>included civil rights, women’s rights, gay rights, anti-Vietnam war organizing</a:t>
            </a:r>
            <a:r>
              <a:rPr lang="en-US" dirty="0" smtClean="0"/>
              <a:t>, and </a:t>
            </a:r>
            <a:r>
              <a:rPr lang="en-US" dirty="0" smtClean="0"/>
              <a:t>disability </a:t>
            </a:r>
            <a:r>
              <a:rPr lang="en-US" dirty="0" smtClean="0"/>
              <a:t>rights.</a:t>
            </a:r>
          </a:p>
          <a:p>
            <a:r>
              <a:rPr lang="en-US" dirty="0" smtClean="0"/>
              <a:t>The </a:t>
            </a:r>
            <a:r>
              <a:rPr lang="en-US" dirty="0" smtClean="0"/>
              <a:t>1980s and 1990s also witnessed new community </a:t>
            </a:r>
            <a:r>
              <a:rPr lang="en-US" dirty="0" smtClean="0"/>
              <a:t>organization tactics </a:t>
            </a:r>
            <a:r>
              <a:rPr lang="en-US" dirty="0" smtClean="0"/>
              <a:t>and strategies in areas as diverse as the AIDS crisis and the New </a:t>
            </a:r>
            <a:r>
              <a:rPr lang="en-US" dirty="0" smtClean="0"/>
              <a:t>Right’s organizing </a:t>
            </a:r>
            <a:r>
              <a:rPr lang="en-US" dirty="0" smtClean="0"/>
              <a:t>to ban abortions. From the mid-1990s to the present, use of </a:t>
            </a:r>
            <a:r>
              <a:rPr lang="en-US" dirty="0" smtClean="0"/>
              <a:t>computer technology </a:t>
            </a:r>
            <a:r>
              <a:rPr lang="en-US" dirty="0" smtClean="0"/>
              <a:t>also has greatly increased, with groups across the political </a:t>
            </a:r>
            <a:r>
              <a:rPr lang="en-US" dirty="0" smtClean="0"/>
              <a:t>spectrum building </a:t>
            </a:r>
            <a:r>
              <a:rPr lang="en-US" dirty="0" smtClean="0"/>
              <a:t>online communities and identifying and organizing support on a mass </a:t>
            </a:r>
            <a:r>
              <a:rPr lang="en-US" dirty="0" smtClean="0"/>
              <a:t>scale (</a:t>
            </a:r>
            <a:r>
              <a:rPr lang="en-US" dirty="0" smtClean="0"/>
              <a:t>Herbert, 2004).</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Within the health field, in the mid-1980s the World Health Organization (WHO</a:t>
            </a:r>
            <a:r>
              <a:rPr lang="en-US" dirty="0" smtClean="0"/>
              <a:t>) adopted </a:t>
            </a:r>
            <a:r>
              <a:rPr lang="en-US" dirty="0" smtClean="0"/>
              <a:t>a new approach to health promotion that stressed increasing people’s </a:t>
            </a:r>
            <a:r>
              <a:rPr lang="en-US" dirty="0" smtClean="0"/>
              <a:t>control over </a:t>
            </a:r>
            <a:r>
              <a:rPr lang="en-US" dirty="0" smtClean="0"/>
              <a:t>the determinants of their health, high-level public participation, and </a:t>
            </a:r>
            <a:r>
              <a:rPr lang="en-US" dirty="0" err="1" smtClean="0"/>
              <a:t>intersectoral</a:t>
            </a:r>
            <a:r>
              <a:rPr lang="en-US" dirty="0" smtClean="0"/>
              <a:t> cooperation </a:t>
            </a:r>
            <a:r>
              <a:rPr lang="en-US" dirty="0" smtClean="0"/>
              <a:t>(World Health Organization, 1986</a:t>
            </a:r>
            <a:r>
              <a:rPr lang="en-US" dirty="0" smtClean="0"/>
              <a:t>).</a:t>
            </a:r>
          </a:p>
          <a:p>
            <a:r>
              <a:rPr lang="en-US" dirty="0" smtClean="0"/>
              <a:t>Reflecting </a:t>
            </a:r>
            <a:r>
              <a:rPr lang="en-US" dirty="0" smtClean="0"/>
              <a:t>this new approach</a:t>
            </a:r>
            <a:r>
              <a:rPr lang="en-US" dirty="0" smtClean="0"/>
              <a:t>, the </a:t>
            </a:r>
            <a:r>
              <a:rPr lang="en-US" dirty="0" smtClean="0"/>
              <a:t>WHO-initiated Healthy Cities movement emerged and grew to involve </a:t>
            </a:r>
            <a:r>
              <a:rPr lang="en-US" dirty="0" smtClean="0"/>
              <a:t>thousands of </a:t>
            </a:r>
            <a:r>
              <a:rPr lang="en-US" dirty="0" smtClean="0"/>
              <a:t>healthy cities and communities worldwide. It aims to create sustainable </a:t>
            </a:r>
            <a:r>
              <a:rPr lang="en-US" dirty="0" smtClean="0"/>
              <a:t>environments and </a:t>
            </a:r>
            <a:r>
              <a:rPr lang="en-US" dirty="0" smtClean="0"/>
              <a:t>processes through which governmental and nongovernmental sectors </a:t>
            </a:r>
            <a:r>
              <a:rPr lang="en-US" dirty="0" smtClean="0"/>
              <a:t>partner to </a:t>
            </a:r>
            <a:r>
              <a:rPr lang="en-US" dirty="0" smtClean="0"/>
              <a:t>create public policies, achieve high-level participation in </a:t>
            </a:r>
            <a:r>
              <a:rPr lang="en-US" dirty="0" smtClean="0"/>
              <a:t>community-driven projects</a:t>
            </a:r>
            <a:r>
              <a:rPr lang="en-US" dirty="0" smtClean="0"/>
              <a:t>, and, ultimately, to reduce inequities and disparities among groups (</a:t>
            </a:r>
            <a:r>
              <a:rPr lang="en-US" dirty="0" smtClean="0"/>
              <a:t>Norris and </a:t>
            </a:r>
            <a:r>
              <a:rPr lang="en-US" dirty="0" smtClean="0"/>
              <a:t>Pittman, 2000).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Finally, alongside these developments has been a growing appreciation of the </a:t>
            </a:r>
            <a:r>
              <a:rPr lang="en-US" dirty="0" smtClean="0"/>
              <a:t>importance of </a:t>
            </a:r>
            <a:r>
              <a:rPr lang="en-US" dirty="0" smtClean="0"/>
              <a:t>facilitating community </a:t>
            </a:r>
            <a:r>
              <a:rPr lang="en-US" i="1" dirty="0" smtClean="0"/>
              <a:t>building, conceptualized as an orientation to </a:t>
            </a:r>
            <a:r>
              <a:rPr lang="en-US" i="1" dirty="0" smtClean="0"/>
              <a:t>community </a:t>
            </a:r>
            <a:r>
              <a:rPr lang="en-US" dirty="0" smtClean="0"/>
              <a:t>that </a:t>
            </a:r>
            <a:r>
              <a:rPr lang="en-US" dirty="0" smtClean="0"/>
              <a:t>stresses community assets and shared identity, whether or not </a:t>
            </a:r>
            <a:r>
              <a:rPr lang="en-US" dirty="0" smtClean="0"/>
              <a:t>task-oriented organizing </a:t>
            </a:r>
            <a:r>
              <a:rPr lang="en-US" dirty="0" smtClean="0"/>
              <a:t>takes place (Walter, 2004; </a:t>
            </a:r>
            <a:r>
              <a:rPr lang="en-US" dirty="0" err="1" smtClean="0"/>
              <a:t>Chávez</a:t>
            </a:r>
            <a:r>
              <a:rPr lang="en-US" dirty="0" smtClean="0"/>
              <a:t>, </a:t>
            </a:r>
            <a:r>
              <a:rPr lang="en-US" dirty="0" err="1" smtClean="0"/>
              <a:t>Minkler,Wallerstein</a:t>
            </a:r>
            <a:r>
              <a:rPr lang="en-US" dirty="0" smtClean="0"/>
              <a:t>, and Spencer, 2007</a:t>
            </a:r>
            <a:r>
              <a:rPr lang="en-US" dirty="0" smtClean="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2100" dirty="0" smtClean="0"/>
              <a:t>The community-building orientation is reflected in efforts such as the National </a:t>
            </a:r>
            <a:r>
              <a:rPr lang="en-US" sz="2100" dirty="0" smtClean="0"/>
              <a:t>Black Women’s </a:t>
            </a:r>
            <a:r>
              <a:rPr lang="en-US" sz="2100" dirty="0" smtClean="0"/>
              <a:t>Health Project </a:t>
            </a:r>
            <a:r>
              <a:rPr lang="en-US" sz="2100" dirty="0" smtClean="0"/>
              <a:t>(www.BlackWomensHealth.org</a:t>
            </a:r>
            <a:r>
              <a:rPr lang="en-US" sz="2100" dirty="0" smtClean="0"/>
              <a:t>)—a twenty-six-year-old </a:t>
            </a:r>
            <a:r>
              <a:rPr lang="en-US" sz="2100" dirty="0" smtClean="0"/>
              <a:t>organization that </a:t>
            </a:r>
            <a:r>
              <a:rPr lang="en-US" sz="2100" dirty="0" smtClean="0"/>
              <a:t>stresses empowerment through self-help and consciousness-raising </a:t>
            </a:r>
            <a:r>
              <a:rPr lang="en-US" sz="2100" dirty="0" smtClean="0"/>
              <a:t>for social change.</a:t>
            </a:r>
          </a:p>
          <a:p>
            <a:r>
              <a:rPr lang="en-US" sz="2100" dirty="0" smtClean="0"/>
              <a:t>Through </a:t>
            </a:r>
            <a:r>
              <a:rPr lang="en-US" sz="2100" dirty="0" smtClean="0"/>
              <a:t>local efforts, such as its annual seven-city Walking for </a:t>
            </a:r>
            <a:r>
              <a:rPr lang="en-US" sz="2100" dirty="0" smtClean="0"/>
              <a:t>Wellness event</a:t>
            </a:r>
            <a:r>
              <a:rPr lang="en-US" sz="2100" dirty="0" smtClean="0"/>
              <a:t>, a Leadership Development Institute, policy briefings, and other activities</a:t>
            </a:r>
            <a:r>
              <a:rPr lang="en-US" sz="2100" dirty="0" smtClean="0"/>
              <a:t>, the </a:t>
            </a:r>
            <a:r>
              <a:rPr lang="en-US" sz="2100" dirty="0" smtClean="0"/>
              <a:t>organization also melds community building with more traditional </a:t>
            </a:r>
            <a:r>
              <a:rPr lang="en-US" sz="2100" dirty="0" smtClean="0"/>
              <a:t>community-organizing methods </a:t>
            </a:r>
            <a:r>
              <a:rPr lang="en-US" sz="2100" dirty="0" smtClean="0"/>
              <a:t>to improve black women’s health. Such </a:t>
            </a:r>
            <a:r>
              <a:rPr lang="en-US" sz="2100" dirty="0" smtClean="0"/>
              <a:t>community-building projects </a:t>
            </a:r>
            <a:r>
              <a:rPr lang="en-US" sz="2100" dirty="0" smtClean="0"/>
              <a:t>are strength-based, borrowing from feminist organizing an accent on </a:t>
            </a:r>
            <a:r>
              <a:rPr lang="en-US" sz="2100" dirty="0" smtClean="0"/>
              <a:t>the process </a:t>
            </a:r>
            <a:r>
              <a:rPr lang="en-US" sz="2100" dirty="0" smtClean="0"/>
              <a:t>of practice (Hyde, 1996) and on the use of dialogue to integrate personal </a:t>
            </a:r>
            <a:r>
              <a:rPr lang="en-US" sz="2100" dirty="0" smtClean="0"/>
              <a:t>and political </a:t>
            </a:r>
            <a:r>
              <a:rPr lang="en-US" sz="2100" dirty="0" smtClean="0"/>
              <a:t>experiences (Gutierrez and Lewis, 2004). Although theoretical work, </a:t>
            </a:r>
            <a:r>
              <a:rPr lang="en-US" sz="2100" dirty="0" smtClean="0"/>
              <a:t>practical applications</a:t>
            </a:r>
            <a:r>
              <a:rPr lang="en-US" sz="2100" dirty="0" smtClean="0"/>
              <a:t>, and research in the area of community building remain underdeveloped</a:t>
            </a:r>
            <a:r>
              <a:rPr lang="en-US" sz="2100" dirty="0" smtClean="0"/>
              <a:t>, community-building </a:t>
            </a:r>
            <a:r>
              <a:rPr lang="en-US" sz="2100" dirty="0" smtClean="0"/>
              <a:t>practice increasingly is becoming an </a:t>
            </a:r>
            <a:r>
              <a:rPr lang="en-US" sz="2100" dirty="0" smtClean="0"/>
              <a:t>important complement </a:t>
            </a:r>
            <a:r>
              <a:rPr lang="en-US" sz="2100" dirty="0" smtClean="0"/>
              <a:t>to more traditional notions of community organization.</a:t>
            </a:r>
            <a:endParaRPr lang="en-US" sz="2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CONCEPT OF COMMUNITY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concept of community is integral to a discussion of community organization </a:t>
            </a:r>
            <a:r>
              <a:rPr lang="en-US" dirty="0" smtClean="0"/>
              <a:t>and community </a:t>
            </a:r>
            <a:r>
              <a:rPr lang="en-US" dirty="0" smtClean="0"/>
              <a:t>building. Although typically thought of in geographical terms, </a:t>
            </a:r>
            <a:r>
              <a:rPr lang="en-US" dirty="0" smtClean="0"/>
              <a:t>communities may </a:t>
            </a:r>
            <a:r>
              <a:rPr lang="en-US" dirty="0" smtClean="0"/>
              <a:t>also be based on shared interests or characteristics such as ethnicity, </a:t>
            </a:r>
            <a:r>
              <a:rPr lang="en-US" dirty="0" smtClean="0"/>
              <a:t>sexual orientation</a:t>
            </a:r>
            <a:r>
              <a:rPr lang="en-US" dirty="0" smtClean="0"/>
              <a:t>, or occupation (</a:t>
            </a:r>
            <a:r>
              <a:rPr lang="en-US" dirty="0" err="1" smtClean="0"/>
              <a:t>Fellin</a:t>
            </a:r>
            <a:r>
              <a:rPr lang="en-US" dirty="0" smtClean="0"/>
              <a:t>, 2001</a:t>
            </a:r>
            <a:r>
              <a:rPr lang="en-US" dirty="0" smtClean="0"/>
              <a:t>).</a:t>
            </a:r>
          </a:p>
          <a:p>
            <a:r>
              <a:rPr lang="en-US" dirty="0" smtClean="0"/>
              <a:t>Communities </a:t>
            </a:r>
            <a:r>
              <a:rPr lang="en-US" dirty="0" smtClean="0"/>
              <a:t>have been defined as (1</a:t>
            </a:r>
            <a:r>
              <a:rPr lang="en-US" dirty="0" smtClean="0"/>
              <a:t>) </a:t>
            </a:r>
            <a:r>
              <a:rPr lang="en-US" i="1" dirty="0" smtClean="0"/>
              <a:t>functional </a:t>
            </a:r>
            <a:r>
              <a:rPr lang="en-US" i="1" dirty="0" smtClean="0"/>
              <a:t>spatial units meeting basic needs for sustenance, (2) units of patterned </a:t>
            </a:r>
            <a:r>
              <a:rPr lang="en-US" i="1" dirty="0" smtClean="0"/>
              <a:t>social interaction</a:t>
            </a:r>
            <a:r>
              <a:rPr lang="en-US" i="1" dirty="0" smtClean="0"/>
              <a:t>, and (3) symbolic units of collective identity (Hunter, 1975</a:t>
            </a:r>
            <a:r>
              <a:rPr lang="en-US" i="1" dirty="0" smtClean="0"/>
              <a:t>).</a:t>
            </a:r>
          </a:p>
          <a:p>
            <a:r>
              <a:rPr lang="en-US" i="1" dirty="0" smtClean="0"/>
              <a:t>Eng and </a:t>
            </a:r>
            <a:r>
              <a:rPr lang="en-US" dirty="0" smtClean="0"/>
              <a:t>Parker </a:t>
            </a:r>
            <a:r>
              <a:rPr lang="en-US" dirty="0" smtClean="0"/>
              <a:t>(1994) add a fourth definition to community as a social unit where people </a:t>
            </a:r>
            <a:r>
              <a:rPr lang="en-US" dirty="0" smtClean="0"/>
              <a:t>come together </a:t>
            </a:r>
            <a:r>
              <a:rPr lang="en-US" dirty="0" smtClean="0"/>
              <a:t>politically to make changes.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An understanding of the functioning of groups, organizations, large social institutions, and communities is vital to health enhancement.</a:t>
            </a:r>
          </a:p>
          <a:p>
            <a:r>
              <a:rPr lang="en-US" dirty="0" smtClean="0"/>
              <a:t>Designing health behavior and environmental change initiatives to serve communities and targeted populations, not just single individuals, is at the heart of a public health orientation.</a:t>
            </a:r>
          </a:p>
          <a:p>
            <a:r>
              <a:rPr lang="en-US" dirty="0" smtClean="0"/>
              <a:t>The collective wellbeing of communities can be fostered by creating structures and policies that support healthy lifestyles and by reducing or eliminating health hazards and constraints in the social and physical environments.</a:t>
            </a:r>
          </a:p>
          <a:p>
            <a:r>
              <a:rPr lang="en-US" dirty="0" smtClean="0"/>
              <a:t>Both approaches require an understanding of how social systems operate, how change occurs within and among systems, and how community and organizational changes influence people’s behavior and health.</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2400" dirty="0" smtClean="0"/>
              <a:t>Two sets of theories are relevant to understanding the concept of community.</a:t>
            </a:r>
          </a:p>
          <a:p>
            <a:r>
              <a:rPr lang="en-US" sz="2400" dirty="0" smtClean="0"/>
              <a:t>The first—the </a:t>
            </a:r>
            <a:r>
              <a:rPr lang="en-US" sz="2400" i="1" dirty="0" smtClean="0"/>
              <a:t>ecological system perspective—is particularly useful in the study of </a:t>
            </a:r>
            <a:r>
              <a:rPr lang="en-US" sz="2400" i="1" dirty="0" smtClean="0"/>
              <a:t>autonomous </a:t>
            </a:r>
            <a:r>
              <a:rPr lang="en-US" sz="2400" dirty="0" smtClean="0"/>
              <a:t>geographical </a:t>
            </a:r>
            <a:r>
              <a:rPr lang="en-US" sz="2400" dirty="0" smtClean="0"/>
              <a:t>communities, focusing as it does on population </a:t>
            </a:r>
            <a:r>
              <a:rPr lang="en-US" sz="2400" dirty="0" smtClean="0"/>
              <a:t>characteristics such </a:t>
            </a:r>
            <a:r>
              <a:rPr lang="en-US" sz="2400" dirty="0" smtClean="0"/>
              <a:t>as size, density, and heterogeneity, the physical environment, the </a:t>
            </a:r>
            <a:r>
              <a:rPr lang="en-US" sz="2400" dirty="0" smtClean="0"/>
              <a:t>social organization </a:t>
            </a:r>
            <a:r>
              <a:rPr lang="en-US" sz="2400" dirty="0" smtClean="0"/>
              <a:t>or structure of the community, and the technological forces affecting </a:t>
            </a:r>
            <a:r>
              <a:rPr lang="en-US" sz="2400" dirty="0" smtClean="0"/>
              <a:t>it (</a:t>
            </a:r>
            <a:r>
              <a:rPr lang="en-US" sz="2400" dirty="0" smtClean="0"/>
              <a:t>see Chapter Twenty</a:t>
            </a:r>
            <a:r>
              <a:rPr lang="en-US" sz="2400" dirty="0" smtClean="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2200" dirty="0" smtClean="0"/>
              <a:t>In </a:t>
            </a:r>
            <a:r>
              <a:rPr lang="en-US" sz="2200" dirty="0" smtClean="0"/>
              <a:t>contrast, the </a:t>
            </a:r>
            <a:r>
              <a:rPr lang="en-US" sz="2200" i="1" dirty="0" smtClean="0"/>
              <a:t>social systems perspective focuses primarily </a:t>
            </a:r>
            <a:r>
              <a:rPr lang="en-US" sz="2200" i="1" dirty="0" smtClean="0"/>
              <a:t>on </a:t>
            </a:r>
            <a:r>
              <a:rPr lang="en-US" sz="2200" dirty="0" smtClean="0"/>
              <a:t>formal </a:t>
            </a:r>
            <a:r>
              <a:rPr lang="en-US" sz="2200" dirty="0" smtClean="0"/>
              <a:t>organizations that operate within a given community, exploring the </a:t>
            </a:r>
            <a:r>
              <a:rPr lang="en-US" sz="2200" dirty="0" smtClean="0"/>
              <a:t>interactions of </a:t>
            </a:r>
            <a:r>
              <a:rPr lang="en-US" sz="2200" dirty="0" smtClean="0"/>
              <a:t>community subsystems (economic, political, and so on), both horizontally </a:t>
            </a:r>
            <a:r>
              <a:rPr lang="en-US" sz="2200" dirty="0" smtClean="0"/>
              <a:t>within the </a:t>
            </a:r>
            <a:r>
              <a:rPr lang="en-US" sz="2200" dirty="0" smtClean="0"/>
              <a:t>community and vertically, as they relate to other, extra-community systems (</a:t>
            </a:r>
            <a:r>
              <a:rPr lang="en-US" sz="2200" dirty="0" err="1" smtClean="0"/>
              <a:t>Fellin</a:t>
            </a:r>
            <a:r>
              <a:rPr lang="en-US" sz="2200" dirty="0" smtClean="0"/>
              <a:t>, 2001</a:t>
            </a:r>
            <a:r>
              <a:rPr lang="en-US" sz="2200" dirty="0" smtClean="0"/>
              <a:t>; see Chapter Fifteen). Warren’s (1963) classic approach to community </a:t>
            </a:r>
            <a:r>
              <a:rPr lang="en-US" sz="2200" dirty="0" smtClean="0"/>
              <a:t>clearly fits </a:t>
            </a:r>
            <a:r>
              <a:rPr lang="en-US" sz="2200" dirty="0" smtClean="0"/>
              <a:t>within the latter perspective, envisioning communities as entities that change </a:t>
            </a:r>
            <a:r>
              <a:rPr lang="en-US" sz="2200" dirty="0" smtClean="0"/>
              <a:t>their structure </a:t>
            </a:r>
            <a:r>
              <a:rPr lang="en-US" sz="2200" dirty="0" smtClean="0"/>
              <a:t>and function to accommodate various social, political, and economic developments</a:t>
            </a:r>
            <a:r>
              <a:rPr lang="en-US" sz="2200" dirty="0" smtClean="0"/>
              <a:t>. Similarly</a:t>
            </a:r>
            <a:r>
              <a:rPr lang="en-US" sz="2200" dirty="0" smtClean="0"/>
              <a:t>, </a:t>
            </a:r>
            <a:r>
              <a:rPr lang="en-US" sz="2200" dirty="0" err="1" smtClean="0"/>
              <a:t>Alinsky’s</a:t>
            </a:r>
            <a:r>
              <a:rPr lang="en-US" sz="2200" dirty="0" smtClean="0"/>
              <a:t> (1972) view of communities as reflecting the social </a:t>
            </a:r>
            <a:r>
              <a:rPr lang="en-US" sz="2200" dirty="0" smtClean="0"/>
              <a:t>problems and </a:t>
            </a:r>
            <a:r>
              <a:rPr lang="en-US" sz="2200" dirty="0" smtClean="0"/>
              <a:t>processes of an urban society provides a good example of a social </a:t>
            </a:r>
            <a:r>
              <a:rPr lang="en-US" sz="2200" dirty="0" smtClean="0"/>
              <a:t>systems perspective</a:t>
            </a:r>
            <a:r>
              <a:rPr lang="en-US" sz="2200" dirty="0" smtClean="0"/>
              <a:t>. Finally, as discussed next, the power of the Internet for creating </a:t>
            </a:r>
            <a:r>
              <a:rPr lang="en-US" sz="2200" dirty="0" smtClean="0"/>
              <a:t>cyber communities </a:t>
            </a:r>
            <a:r>
              <a:rPr lang="en-US" sz="2200" dirty="0" smtClean="0"/>
              <a:t>across time and distance has added a critical new dimension to our </a:t>
            </a:r>
            <a:r>
              <a:rPr lang="en-US" sz="2200" dirty="0" smtClean="0"/>
              <a:t>understanding of </a:t>
            </a:r>
            <a:r>
              <a:rPr lang="en-US" sz="2200" dirty="0" smtClean="0"/>
              <a:t>the meaning and power of community (Herbert, 2004).</a:t>
            </a:r>
            <a:endParaRPr lang="en-US"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The perspective on community that one adopts will influence one’s view of </a:t>
            </a:r>
            <a:r>
              <a:rPr lang="en-US" dirty="0" smtClean="0"/>
              <a:t>the appropriate </a:t>
            </a:r>
            <a:r>
              <a:rPr lang="en-US" dirty="0" smtClean="0"/>
              <a:t>domains and functions of the community organization process. </a:t>
            </a:r>
            <a:r>
              <a:rPr lang="en-US" dirty="0" smtClean="0"/>
              <a:t>Community development </a:t>
            </a:r>
            <a:r>
              <a:rPr lang="en-US" dirty="0" smtClean="0"/>
              <a:t>specialists, such as agricultural extension workers and </a:t>
            </a:r>
            <a:r>
              <a:rPr lang="en-US" dirty="0" smtClean="0"/>
              <a:t>Peace Corps </a:t>
            </a:r>
            <a:r>
              <a:rPr lang="en-US" dirty="0" smtClean="0"/>
              <a:t>volunteers, have focused on </a:t>
            </a:r>
            <a:r>
              <a:rPr lang="en-US" i="1" dirty="0" smtClean="0"/>
              <a:t>geographical </a:t>
            </a:r>
            <a:r>
              <a:rPr lang="en-US" i="1" dirty="0" smtClean="0"/>
              <a:t>communities.</a:t>
            </a:r>
          </a:p>
          <a:p>
            <a:r>
              <a:rPr lang="en-US" dirty="0" smtClean="0"/>
              <a:t>In </a:t>
            </a:r>
            <a:r>
              <a:rPr lang="en-US" dirty="0" smtClean="0"/>
              <a:t>contrast</a:t>
            </a:r>
            <a:r>
              <a:rPr lang="en-US" i="1" dirty="0" smtClean="0"/>
              <a:t>, </a:t>
            </a:r>
            <a:r>
              <a:rPr lang="en-US" i="1" dirty="0" smtClean="0"/>
              <a:t>proponents </a:t>
            </a:r>
            <a:r>
              <a:rPr lang="en-US" dirty="0" smtClean="0"/>
              <a:t>of </a:t>
            </a:r>
            <a:r>
              <a:rPr lang="en-US" dirty="0" smtClean="0"/>
              <a:t>a broader approach, typified by social action organizers (Alinsky,1972; </a:t>
            </a:r>
            <a:r>
              <a:rPr lang="en-US" dirty="0" err="1" smtClean="0"/>
              <a:t>Rinku</a:t>
            </a:r>
            <a:r>
              <a:rPr lang="en-US" dirty="0" smtClean="0"/>
              <a:t> </a:t>
            </a:r>
            <a:r>
              <a:rPr lang="en-US" dirty="0" err="1" smtClean="0"/>
              <a:t>Sen</a:t>
            </a:r>
            <a:r>
              <a:rPr lang="en-US" dirty="0" smtClean="0"/>
              <a:t>, 2003</a:t>
            </a:r>
            <a:r>
              <a:rPr lang="en-US" dirty="0" smtClean="0"/>
              <a:t>), have encouraged organizing around </a:t>
            </a:r>
            <a:r>
              <a:rPr lang="en-US" i="1" dirty="0" smtClean="0"/>
              <a:t>issues such as public housing and unemployment</a:t>
            </a:r>
            <a:r>
              <a:rPr lang="en-US" i="1" dirty="0" smtClean="0"/>
              <a:t>, </a:t>
            </a:r>
            <a:r>
              <a:rPr lang="en-US" dirty="0" smtClean="0"/>
              <a:t>in </a:t>
            </a:r>
            <a:r>
              <a:rPr lang="en-US" dirty="0" smtClean="0"/>
              <a:t>recognition of the tremendous impact of those larger socioeconomic </a:t>
            </a:r>
            <a:r>
              <a:rPr lang="en-US" dirty="0" smtClean="0"/>
              <a:t>issues on </a:t>
            </a:r>
            <a:r>
              <a:rPr lang="en-US" dirty="0" smtClean="0"/>
              <a:t>local communities. Finally, as </a:t>
            </a:r>
            <a:r>
              <a:rPr lang="en-US" dirty="0" err="1" smtClean="0"/>
              <a:t>Chávez</a:t>
            </a:r>
            <a:r>
              <a:rPr lang="en-US" dirty="0" smtClean="0"/>
              <a:t> and colleagues (2007), Rivera </a:t>
            </a:r>
            <a:r>
              <a:rPr lang="en-US" dirty="0" smtClean="0"/>
              <a:t>and </a:t>
            </a:r>
            <a:r>
              <a:rPr lang="en-US" dirty="0" err="1" smtClean="0"/>
              <a:t>Erlich</a:t>
            </a:r>
            <a:r>
              <a:rPr lang="en-US" dirty="0" smtClean="0"/>
              <a:t> </a:t>
            </a:r>
            <a:r>
              <a:rPr lang="en-US" dirty="0" smtClean="0"/>
              <a:t>(1995), and Gutierrez and Lewis (2004) have suggested, an appreciation of </a:t>
            </a:r>
            <a:r>
              <a:rPr lang="en-US" dirty="0" smtClean="0"/>
              <a:t>the unique </a:t>
            </a:r>
            <a:r>
              <a:rPr lang="en-US" dirty="0" smtClean="0"/>
              <a:t>characteristics of communities of color should be a major consideration.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MODELS OF COMMUNITY ORGANIZATION</a:t>
            </a:r>
            <a:endParaRPr lang="en-US" dirty="0"/>
          </a:p>
        </p:txBody>
      </p:sp>
      <p:sp>
        <p:nvSpPr>
          <p:cNvPr id="3" name="Content Placeholder 2"/>
          <p:cNvSpPr>
            <a:spLocks noGrp="1"/>
          </p:cNvSpPr>
          <p:nvPr>
            <p:ph sz="quarter" idx="1"/>
          </p:nvPr>
        </p:nvSpPr>
        <p:spPr/>
        <p:txBody>
          <a:bodyPr/>
          <a:lstStyle/>
          <a:p>
            <a:r>
              <a:rPr lang="en-US" dirty="0" smtClean="0"/>
              <a:t>Although community organization frequently is treated as though it were a </a:t>
            </a:r>
            <a:r>
              <a:rPr lang="en-US" dirty="0" smtClean="0"/>
              <a:t>singular model </a:t>
            </a:r>
            <a:r>
              <a:rPr lang="en-US" dirty="0" smtClean="0"/>
              <a:t>of practice, several typologies of community organization have been developed.</a:t>
            </a:r>
          </a:p>
          <a:p>
            <a:r>
              <a:rPr lang="en-US" dirty="0" smtClean="0"/>
              <a:t>Different models of community organization and community building </a:t>
            </a:r>
            <a:r>
              <a:rPr lang="en-US" dirty="0" smtClean="0"/>
              <a:t>illustrate how </a:t>
            </a:r>
            <a:r>
              <a:rPr lang="en-US" dirty="0" smtClean="0"/>
              <a:t>alternative assumptions about the nature and meaning of community </a:t>
            </a:r>
            <a:r>
              <a:rPr lang="en-US" dirty="0" smtClean="0"/>
              <a:t>shape how </a:t>
            </a:r>
            <a:r>
              <a:rPr lang="en-US" dirty="0" smtClean="0"/>
              <a:t>community organization and community building are conceptualized and practiced.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The best-known typology is Rothman’s (2001) categorization of </a:t>
            </a:r>
            <a:r>
              <a:rPr lang="en-US" dirty="0" smtClean="0"/>
              <a:t>community organization </a:t>
            </a:r>
            <a:r>
              <a:rPr lang="en-US" dirty="0" smtClean="0"/>
              <a:t>as consisting of three distinct models of practice: locality development</a:t>
            </a:r>
            <a:r>
              <a:rPr lang="en-US" dirty="0" smtClean="0"/>
              <a:t>, social </a:t>
            </a:r>
            <a:r>
              <a:rPr lang="en-US" dirty="0" smtClean="0"/>
              <a:t>planning, and social </a:t>
            </a:r>
            <a:r>
              <a:rPr lang="en-US" dirty="0" smtClean="0"/>
              <a:t>action.</a:t>
            </a:r>
          </a:p>
          <a:p>
            <a:r>
              <a:rPr lang="en-US" i="1" dirty="0" smtClean="0"/>
              <a:t>Locality </a:t>
            </a:r>
            <a:r>
              <a:rPr lang="en-US" i="1" dirty="0" smtClean="0"/>
              <a:t>development is heavily process-oriented</a:t>
            </a:r>
            <a:r>
              <a:rPr lang="en-US" i="1" dirty="0" smtClean="0"/>
              <a:t>, </a:t>
            </a:r>
            <a:r>
              <a:rPr lang="en-US" dirty="0" smtClean="0"/>
              <a:t>stressing </a:t>
            </a:r>
            <a:r>
              <a:rPr lang="en-US" dirty="0" smtClean="0"/>
              <a:t>consensus and cooperation and aimed at building group identity and a </a:t>
            </a:r>
            <a:r>
              <a:rPr lang="en-US" dirty="0" smtClean="0"/>
              <a:t>sense of </a:t>
            </a:r>
            <a:r>
              <a:rPr lang="en-US" dirty="0" smtClean="0"/>
              <a:t>community. By contrast, </a:t>
            </a:r>
            <a:r>
              <a:rPr lang="en-US" i="1" dirty="0" smtClean="0"/>
              <a:t>social planning is heavily task-oriented, stressing </a:t>
            </a:r>
            <a:r>
              <a:rPr lang="en-US" i="1" dirty="0" smtClean="0"/>
              <a:t>rational empirical </a:t>
            </a:r>
            <a:r>
              <a:rPr lang="en-US" dirty="0" smtClean="0"/>
              <a:t>problem </a:t>
            </a:r>
            <a:r>
              <a:rPr lang="en-US" dirty="0" smtClean="0"/>
              <a:t>solving—usually by an outside expert—as a means of </a:t>
            </a:r>
            <a:r>
              <a:rPr lang="en-US" dirty="0" smtClean="0"/>
              <a:t>problem solving</a:t>
            </a:r>
            <a:r>
              <a:rPr lang="en-US" dirty="0" smtClean="0"/>
              <a:t>. Finally, the </a:t>
            </a:r>
            <a:r>
              <a:rPr lang="en-US" i="1" dirty="0" smtClean="0"/>
              <a:t>social action model is both task- and process-oriented. It is </a:t>
            </a:r>
            <a:r>
              <a:rPr lang="en-US" i="1" dirty="0" smtClean="0"/>
              <a:t>concerned </a:t>
            </a:r>
            <a:r>
              <a:rPr lang="en-US" dirty="0" smtClean="0"/>
              <a:t>with </a:t>
            </a:r>
            <a:r>
              <a:rPr lang="en-US" dirty="0" smtClean="0"/>
              <a:t>increasing the problem-solving ability of the community and with </a:t>
            </a:r>
            <a:r>
              <a:rPr lang="en-US" dirty="0" smtClean="0"/>
              <a:t>achieving concrete </a:t>
            </a:r>
            <a:r>
              <a:rPr lang="en-US" dirty="0" smtClean="0"/>
              <a:t>changes to redress imbalances of power and privilege between </a:t>
            </a:r>
            <a:r>
              <a:rPr lang="en-US" dirty="0" smtClean="0"/>
              <a:t>an oppressed </a:t>
            </a:r>
            <a:r>
              <a:rPr lang="en-US" dirty="0" smtClean="0"/>
              <a:t>or disadvantaged group and the larger society (Rothman, 2001</a:t>
            </a:r>
            <a:r>
              <a:rPr lang="en-US" dirty="0" smtClean="0"/>
              <a:t>).</a:t>
            </a:r>
          </a:p>
          <a:p>
            <a:r>
              <a:rPr lang="en-US" dirty="0" smtClean="0"/>
              <a:t>Professionals frequently </a:t>
            </a:r>
            <a:r>
              <a:rPr lang="en-US" dirty="0" smtClean="0"/>
              <a:t>use a blend of two or more of the models.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7500" lnSpcReduction="20000"/>
          </a:bodyPr>
          <a:lstStyle/>
          <a:p>
            <a:r>
              <a:rPr lang="en-US" dirty="0" smtClean="0"/>
              <a:t>For close to three decades, Rothman’s typology has remained the dominant </a:t>
            </a:r>
            <a:r>
              <a:rPr lang="en-US" dirty="0" smtClean="0"/>
              <a:t>framework for </a:t>
            </a:r>
            <a:r>
              <a:rPr lang="en-US" dirty="0" smtClean="0"/>
              <a:t>community organization and, as such, has had a significant impact on </a:t>
            </a:r>
            <a:r>
              <a:rPr lang="en-US" dirty="0" smtClean="0"/>
              <a:t>practice (</a:t>
            </a:r>
            <a:r>
              <a:rPr lang="en-US" dirty="0" smtClean="0"/>
              <a:t>Walter, 2004</a:t>
            </a:r>
            <a:r>
              <a:rPr lang="en-US" dirty="0" smtClean="0"/>
              <a:t>).</a:t>
            </a:r>
          </a:p>
          <a:p>
            <a:r>
              <a:rPr lang="en-US" dirty="0" smtClean="0"/>
              <a:t>However</a:t>
            </a:r>
            <a:r>
              <a:rPr lang="en-US" dirty="0" smtClean="0"/>
              <a:t>, the typology and its underlying assumptions have </a:t>
            </a:r>
            <a:r>
              <a:rPr lang="en-US" dirty="0" smtClean="0"/>
              <a:t>a number </a:t>
            </a:r>
            <a:r>
              <a:rPr lang="en-US" dirty="0" smtClean="0"/>
              <a:t>of important limitations. Use of the term </a:t>
            </a:r>
            <a:r>
              <a:rPr lang="en-US" i="1" dirty="0" smtClean="0"/>
              <a:t>locality development, for example</a:t>
            </a:r>
            <a:r>
              <a:rPr lang="en-US" i="1" dirty="0" smtClean="0"/>
              <a:t>, </a:t>
            </a:r>
            <a:r>
              <a:rPr lang="en-US" dirty="0" smtClean="0"/>
              <a:t>may </a:t>
            </a:r>
            <a:r>
              <a:rPr lang="en-US" dirty="0" smtClean="0"/>
              <a:t>be unnecessarily restrictive, discouraging organizing along </a:t>
            </a:r>
            <a:r>
              <a:rPr lang="en-US" dirty="0" smtClean="0"/>
              <a:t>non-geographical lines.</a:t>
            </a:r>
          </a:p>
          <a:p>
            <a:r>
              <a:rPr lang="en-US" dirty="0" smtClean="0"/>
              <a:t>Second</a:t>
            </a:r>
            <a:r>
              <a:rPr lang="en-US" dirty="0" smtClean="0"/>
              <a:t>, inclusion of a social planning model that often relies heavily on </a:t>
            </a:r>
            <a:r>
              <a:rPr lang="en-US" dirty="0" smtClean="0"/>
              <a:t>outside technical </a:t>
            </a:r>
            <a:r>
              <a:rPr lang="en-US" dirty="0" smtClean="0"/>
              <a:t>experts and may not increase the problem-solving ability of the </a:t>
            </a:r>
            <a:r>
              <a:rPr lang="en-US" dirty="0" smtClean="0"/>
              <a:t>community appears </a:t>
            </a:r>
            <a:r>
              <a:rPr lang="en-US" dirty="0" smtClean="0"/>
              <a:t>to contradict one of the most basic criteria of effective </a:t>
            </a:r>
            <a:r>
              <a:rPr lang="en-US" dirty="0" smtClean="0"/>
              <a:t>organizing.</a:t>
            </a:r>
          </a:p>
          <a:p>
            <a:r>
              <a:rPr lang="en-US" dirty="0" smtClean="0"/>
              <a:t>Third</a:t>
            </a:r>
            <a:r>
              <a:rPr lang="en-US" dirty="0" smtClean="0"/>
              <a:t>, as Walter (2004) argued, the fact that this typology is problem-based and </a:t>
            </a:r>
            <a:r>
              <a:rPr lang="en-US" dirty="0" smtClean="0"/>
              <a:t>organizer-centered </a:t>
            </a:r>
            <a:r>
              <a:rPr lang="en-US" dirty="0" smtClean="0"/>
              <a:t>constitutes a philosophical and practical limitation that may be </a:t>
            </a:r>
            <a:r>
              <a:rPr lang="en-US" dirty="0" smtClean="0"/>
              <a:t>particularly problematic</a:t>
            </a:r>
            <a:r>
              <a:rPr lang="en-US" dirty="0" smtClean="0"/>
              <a:t>, as organizing increasingly occurs in multicultural contexts</a:t>
            </a:r>
            <a:r>
              <a:rPr lang="en-US" dirty="0" smtClean="0"/>
              <a:t>.</a:t>
            </a:r>
          </a:p>
          <a:p>
            <a:r>
              <a:rPr lang="en-US" dirty="0" smtClean="0"/>
              <a:t>Finally</a:t>
            </a:r>
            <a:r>
              <a:rPr lang="en-US" dirty="0" smtClean="0"/>
              <a:t>, the approach misses several other critical dimensions, including ideology</a:t>
            </a:r>
            <a:r>
              <a:rPr lang="en-US" dirty="0" smtClean="0"/>
              <a:t>, longitudinal </a:t>
            </a:r>
            <a:r>
              <a:rPr lang="en-US" dirty="0" smtClean="0"/>
              <a:t>development, and the fundamentals of social movements (Hyde, 1996).</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10000"/>
          </a:bodyPr>
          <a:lstStyle/>
          <a:p>
            <a:r>
              <a:rPr lang="en-US" dirty="0" smtClean="0"/>
              <a:t>Partially in reaction to the perceived limitations of the Rothman typology, </a:t>
            </a:r>
            <a:r>
              <a:rPr lang="en-US" dirty="0" smtClean="0"/>
              <a:t>Hyde (</a:t>
            </a:r>
            <a:r>
              <a:rPr lang="en-US" dirty="0" smtClean="0"/>
              <a:t>1996),Walter (2004), and others (Gardner, 1991; </a:t>
            </a:r>
            <a:r>
              <a:rPr lang="en-US" dirty="0" err="1" smtClean="0"/>
              <a:t>Labonte</a:t>
            </a:r>
            <a:r>
              <a:rPr lang="en-US" dirty="0" smtClean="0"/>
              <a:t>, 1994; </a:t>
            </a:r>
            <a:r>
              <a:rPr lang="en-US" dirty="0" err="1" smtClean="0"/>
              <a:t>Wallerstein</a:t>
            </a:r>
            <a:r>
              <a:rPr lang="en-US" dirty="0" smtClean="0"/>
              <a:t>, </a:t>
            </a:r>
            <a:r>
              <a:rPr lang="en-US" dirty="0" smtClean="0"/>
              <a:t>Sanchez-</a:t>
            </a:r>
            <a:r>
              <a:rPr lang="en-US" dirty="0" err="1" smtClean="0"/>
              <a:t>Merki</a:t>
            </a:r>
            <a:r>
              <a:rPr lang="en-US" dirty="0" smtClean="0"/>
              <a:t>, and Dow, 2004) have proposed newer models of collaborative </a:t>
            </a:r>
            <a:r>
              <a:rPr lang="en-US" dirty="0" smtClean="0"/>
              <a:t>empowerment and </a:t>
            </a:r>
            <a:r>
              <a:rPr lang="en-US" dirty="0" smtClean="0"/>
              <a:t>community-building practice that provide important alternative </a:t>
            </a:r>
            <a:r>
              <a:rPr lang="en-US" dirty="0" smtClean="0"/>
              <a:t>approaches.</a:t>
            </a:r>
          </a:p>
          <a:p>
            <a:r>
              <a:rPr lang="en-US" dirty="0" smtClean="0"/>
              <a:t>These models </a:t>
            </a:r>
            <a:r>
              <a:rPr lang="en-US" dirty="0" smtClean="0"/>
              <a:t>can be seen as descendants of the community development model in their </a:t>
            </a:r>
            <a:r>
              <a:rPr lang="en-US" dirty="0" smtClean="0"/>
              <a:t>emphases on </a:t>
            </a:r>
            <a:r>
              <a:rPr lang="en-US" dirty="0" smtClean="0"/>
              <a:t>self-help and collaboration, yet they extend beyond community development</a:t>
            </a:r>
            <a:r>
              <a:rPr lang="en-US" dirty="0" smtClean="0"/>
              <a:t>, which </a:t>
            </a:r>
            <a:r>
              <a:rPr lang="en-US" dirty="0" smtClean="0"/>
              <a:t>is externally driven and may implicitly accept the status quo. They </a:t>
            </a:r>
            <a:r>
              <a:rPr lang="en-US" dirty="0" smtClean="0"/>
              <a:t>take their </a:t>
            </a:r>
            <a:r>
              <a:rPr lang="en-US" dirty="0" smtClean="0"/>
              <a:t>parentage from community-driven development in which community </a:t>
            </a:r>
            <a:r>
              <a:rPr lang="en-US" dirty="0" smtClean="0"/>
              <a:t>concerns direct </a:t>
            </a:r>
            <a:r>
              <a:rPr lang="en-US" dirty="0" smtClean="0"/>
              <a:t>the organizing in a process that creates healthy and more equal power </a:t>
            </a:r>
            <a:r>
              <a:rPr lang="en-US" dirty="0" smtClean="0"/>
              <a:t>relations (</a:t>
            </a:r>
            <a:r>
              <a:rPr lang="en-US" dirty="0" smtClean="0"/>
              <a:t>Hyde, 1996; </a:t>
            </a:r>
            <a:r>
              <a:rPr lang="en-US" dirty="0" err="1" smtClean="0"/>
              <a:t>Labonte</a:t>
            </a:r>
            <a:r>
              <a:rPr lang="en-US" dirty="0" smtClean="0"/>
              <a:t>, </a:t>
            </a:r>
            <a:r>
              <a:rPr lang="en-US" dirty="0" smtClean="0"/>
              <a:t>1994). </a:t>
            </a:r>
            <a:r>
              <a:rPr lang="en-US" dirty="0" smtClean="0"/>
              <a:t>Feminist and “women-centered” </a:t>
            </a:r>
            <a:r>
              <a:rPr lang="en-US" dirty="0" smtClean="0"/>
              <a:t>models (</a:t>
            </a:r>
            <a:r>
              <a:rPr lang="en-US" dirty="0" smtClean="0"/>
              <a:t>Hyde, 1996) also are reflected in these alternative approaches.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These newer community-building models emphasize community strengths as a </a:t>
            </a:r>
            <a:r>
              <a:rPr lang="en-US" dirty="0" smtClean="0"/>
              <a:t>diversity of </a:t>
            </a:r>
            <a:r>
              <a:rPr lang="en-US" dirty="0" smtClean="0"/>
              <a:t>groups and systems that identify and nurture shared values and goals (Walter</a:t>
            </a:r>
            <a:r>
              <a:rPr lang="en-US" dirty="0" smtClean="0"/>
              <a:t>, 2004).</a:t>
            </a:r>
          </a:p>
          <a:p>
            <a:r>
              <a:rPr lang="en-US" dirty="0" smtClean="0"/>
              <a:t>In an unpublished 1992 paper, Arthur </a:t>
            </a:r>
            <a:r>
              <a:rPr lang="en-US" dirty="0" err="1" smtClean="0"/>
              <a:t>Himmelman</a:t>
            </a:r>
            <a:r>
              <a:rPr lang="en-US" dirty="0" smtClean="0"/>
              <a:t> described a “</a:t>
            </a:r>
            <a:r>
              <a:rPr lang="en-US" dirty="0" smtClean="0"/>
              <a:t>collaborative </a:t>
            </a:r>
            <a:r>
              <a:rPr lang="en-US" dirty="0" smtClean="0"/>
              <a:t>empowerment model” that, for example, includes many of the steps stressed in </a:t>
            </a:r>
            <a:r>
              <a:rPr lang="en-US" dirty="0" smtClean="0"/>
              <a:t>more traditional </a:t>
            </a:r>
            <a:r>
              <a:rPr lang="en-US" dirty="0" smtClean="0"/>
              <a:t>organizing (for example, clarifying a community’s purpose and vision, </a:t>
            </a:r>
            <a:r>
              <a:rPr lang="en-US" dirty="0" smtClean="0"/>
              <a:t>examining what </a:t>
            </a:r>
            <a:r>
              <a:rPr lang="en-US" dirty="0" smtClean="0"/>
              <a:t>others have done, and building a community’s power base) but puts </a:t>
            </a:r>
            <a:r>
              <a:rPr lang="en-US" dirty="0" smtClean="0"/>
              <a:t>its heaviest </a:t>
            </a:r>
            <a:r>
              <a:rPr lang="en-US" dirty="0" smtClean="0"/>
              <a:t>accent on enabling communities to play the lead role so that real empowerment</a:t>
            </a:r>
            <a:r>
              <a:rPr lang="en-US" dirty="0" smtClean="0"/>
              <a:t>, rather </a:t>
            </a:r>
            <a:r>
              <a:rPr lang="en-US" dirty="0" smtClean="0"/>
              <a:t>than merely “community betterment,” is achieved.</a:t>
            </a: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Along similar lines, Walter’s (2004) community-building approach is </a:t>
            </a:r>
            <a:r>
              <a:rPr lang="en-US" dirty="0" smtClean="0"/>
              <a:t>described as </a:t>
            </a:r>
            <a:r>
              <a:rPr lang="en-US" dirty="0" smtClean="0"/>
              <a:t>“a way of orienting one’s self in community” that places community “at the </a:t>
            </a:r>
            <a:r>
              <a:rPr lang="en-US" dirty="0" smtClean="0"/>
              <a:t>center of </a:t>
            </a:r>
            <a:r>
              <a:rPr lang="en-US" dirty="0" smtClean="0"/>
              <a:t>practice.” In this approach, community building attempts to balance and blend </a:t>
            </a:r>
            <a:r>
              <a:rPr lang="en-US" dirty="0" smtClean="0"/>
              <a:t>such elements </a:t>
            </a:r>
            <a:r>
              <a:rPr lang="en-US" dirty="0" smtClean="0"/>
              <a:t>of community as history, identity, and autonomy, with the dimensions of </a:t>
            </a:r>
            <a:r>
              <a:rPr lang="en-US" dirty="0" smtClean="0"/>
              <a:t>community development</a:t>
            </a:r>
            <a:r>
              <a:rPr lang="en-US" dirty="0" smtClean="0"/>
              <a:t>, community planning, community action, community consciousness</a:t>
            </a:r>
            <a:r>
              <a:rPr lang="en-US" dirty="0" smtClean="0"/>
              <a:t>, and </a:t>
            </a:r>
            <a:r>
              <a:rPr lang="en-US" dirty="0" smtClean="0"/>
              <a:t>“the commons” (which encompasses the relationship between </a:t>
            </a:r>
            <a:r>
              <a:rPr lang="en-US" dirty="0" smtClean="0"/>
              <a:t>community and </a:t>
            </a:r>
            <a:r>
              <a:rPr lang="en-US" dirty="0" smtClean="0"/>
              <a:t>its broader environment</a:t>
            </a:r>
            <a:r>
              <a:rPr lang="en-US" dirty="0" smtClean="0"/>
              <a:t>).</a:t>
            </a:r>
          </a:p>
          <a:p>
            <a:r>
              <a:rPr lang="en-US" dirty="0" smtClean="0"/>
              <a:t>As </a:t>
            </a:r>
            <a:r>
              <a:rPr lang="en-US" dirty="0" smtClean="0"/>
              <a:t>such, the community-building approach </a:t>
            </a:r>
            <a:r>
              <a:rPr lang="en-US" dirty="0" smtClean="0"/>
              <a:t>significantly contrasts </a:t>
            </a:r>
            <a:r>
              <a:rPr lang="en-US" dirty="0" smtClean="0"/>
              <a:t>with more traditional notions of community organization </a:t>
            </a:r>
            <a:r>
              <a:rPr lang="en-US" dirty="0" smtClean="0"/>
              <a:t>practice that </a:t>
            </a:r>
            <a:r>
              <a:rPr lang="en-US" dirty="0" smtClean="0"/>
              <a:t>are “community based” but not necessarily </a:t>
            </a:r>
            <a:r>
              <a:rPr lang="en-US" i="1" dirty="0" smtClean="0"/>
              <a:t>of </a:t>
            </a:r>
            <a:r>
              <a:rPr lang="en-US" dirty="0" smtClean="0"/>
              <a:t>and</a:t>
            </a:r>
            <a:r>
              <a:rPr lang="en-US" i="1" dirty="0" smtClean="0"/>
              <a:t> by </a:t>
            </a:r>
            <a:r>
              <a:rPr lang="en-US" dirty="0" smtClean="0"/>
              <a:t>the community </a:t>
            </a:r>
            <a:r>
              <a:rPr lang="en-US" i="1" dirty="0" smtClean="0"/>
              <a:t>(Walter, 2004).</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The coalition-building model is alternately defined as one of community </a:t>
            </a:r>
            <a:r>
              <a:rPr lang="en-US" dirty="0" smtClean="0"/>
              <a:t>organization practice </a:t>
            </a:r>
            <a:r>
              <a:rPr lang="en-US" dirty="0" smtClean="0"/>
              <a:t>and as a strategy used across models. Coalitions are increasingly </a:t>
            </a:r>
            <a:r>
              <a:rPr lang="en-US" dirty="0" smtClean="0"/>
              <a:t>popular in </a:t>
            </a:r>
            <a:r>
              <a:rPr lang="en-US" dirty="0" smtClean="0"/>
              <a:t>diverse areas of health, including chronic disease, drugs and alcohol, violence</a:t>
            </a:r>
            <a:r>
              <a:rPr lang="en-US" dirty="0" smtClean="0"/>
              <a:t>, and </a:t>
            </a:r>
            <a:r>
              <a:rPr lang="en-US" dirty="0" smtClean="0"/>
              <a:t>the fight against budget cuts (</a:t>
            </a:r>
            <a:r>
              <a:rPr lang="en-US" dirty="0" err="1" smtClean="0"/>
              <a:t>Butterfoss</a:t>
            </a:r>
            <a:r>
              <a:rPr lang="en-US" dirty="0" smtClean="0"/>
              <a:t> and </a:t>
            </a:r>
            <a:r>
              <a:rPr lang="en-US" dirty="0" err="1" smtClean="0"/>
              <a:t>Kegler</a:t>
            </a:r>
            <a:r>
              <a:rPr lang="en-US" dirty="0" smtClean="0"/>
              <a:t>, </a:t>
            </a:r>
            <a:r>
              <a:rPr lang="en-US" dirty="0" smtClean="0"/>
              <a:t>2002).</a:t>
            </a:r>
          </a:p>
          <a:p>
            <a:r>
              <a:rPr lang="en-US" dirty="0" smtClean="0"/>
              <a:t>In sum, several models of community organizing and community building </a:t>
            </a:r>
            <a:r>
              <a:rPr lang="en-US" dirty="0" smtClean="0"/>
              <a:t>have surfaced </a:t>
            </a:r>
            <a:r>
              <a:rPr lang="en-US" dirty="0" smtClean="0"/>
              <a:t>in the last decade to complement earlier organizing </a:t>
            </a:r>
            <a:r>
              <a:rPr lang="en-US" dirty="0" smtClean="0"/>
              <a:t>approaches.</a:t>
            </a:r>
          </a:p>
          <a:p>
            <a:r>
              <a:rPr lang="en-US" dirty="0" smtClean="0"/>
              <a:t>Figure 13.1 presents </a:t>
            </a:r>
            <a:r>
              <a:rPr lang="en-US" dirty="0" smtClean="0"/>
              <a:t>a typology that incorporates both need- and strength-based approaches </a:t>
            </a:r>
            <a:r>
              <a:rPr lang="en-US" dirty="0" smtClean="0"/>
              <a:t>of new </a:t>
            </a:r>
            <a:r>
              <a:rPr lang="en-US" dirty="0" smtClean="0"/>
              <a:t>perspectives and older models. Along the needs-based axis, “community development</a:t>
            </a:r>
            <a:r>
              <a:rPr lang="en-US" dirty="0" smtClean="0"/>
              <a:t>,” as </a:t>
            </a:r>
            <a:r>
              <a:rPr lang="en-US" dirty="0" smtClean="0"/>
              <a:t>primarily a consensus model, is contrasted with </a:t>
            </a:r>
            <a:r>
              <a:rPr lang="en-US" dirty="0" err="1" smtClean="0"/>
              <a:t>Alinsky’s</a:t>
            </a:r>
            <a:r>
              <a:rPr lang="en-US" dirty="0" smtClean="0"/>
              <a:t> “social action</a:t>
            </a:r>
            <a:r>
              <a:rPr lang="en-US" dirty="0" smtClean="0"/>
              <a:t>” conflict-based </a:t>
            </a:r>
            <a:r>
              <a:rPr lang="en-US" dirty="0" smtClean="0"/>
              <a:t>model.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Health behavior today occurs in the context of rapid technological change and important policy debates around the world.</a:t>
            </a:r>
          </a:p>
          <a:p>
            <a:r>
              <a:rPr lang="en-US" dirty="0" smtClean="0"/>
              <a:t>Health concerns, such as substance abuse, AIDS prevention and education, smoking prevention and control, prevention and treatment of obesity, bioterrorism, and new health care technologies raise issues that cannot be addressed adequately through individual or small-group interventions alone (</a:t>
            </a:r>
            <a:r>
              <a:rPr lang="en-US" dirty="0" err="1" smtClean="0"/>
              <a:t>Smedley</a:t>
            </a:r>
            <a:r>
              <a:rPr lang="en-US" dirty="0" smtClean="0"/>
              <a:t> and </a:t>
            </a:r>
            <a:r>
              <a:rPr lang="en-US" dirty="0" err="1" smtClean="0"/>
              <a:t>Syme</a:t>
            </a:r>
            <a:r>
              <a:rPr lang="en-US" dirty="0" smtClean="0"/>
              <a:t>, 2000).</a:t>
            </a:r>
          </a:p>
          <a:p>
            <a:r>
              <a:rPr lang="en-US" dirty="0" smtClean="0"/>
              <a:t>Rather, health professionals need to view and understand health behavior and organizational changes in the context of social institutions and communities.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The newer strength-based models contrast a </a:t>
            </a:r>
            <a:r>
              <a:rPr lang="en-US" dirty="0" smtClean="0"/>
              <a:t>community-building capacity </a:t>
            </a:r>
            <a:r>
              <a:rPr lang="en-US" dirty="0" smtClean="0"/>
              <a:t>approach with an empowerment-oriented social action approach. </a:t>
            </a:r>
            <a:r>
              <a:rPr lang="en-US" dirty="0" smtClean="0"/>
              <a:t>Several concepts </a:t>
            </a:r>
            <a:r>
              <a:rPr lang="en-US" dirty="0" smtClean="0"/>
              <a:t>span these two approaches, such as community competence, </a:t>
            </a:r>
            <a:r>
              <a:rPr lang="en-US" dirty="0" smtClean="0"/>
              <a:t>leadership development</a:t>
            </a:r>
            <a:r>
              <a:rPr lang="en-US" dirty="0" smtClean="0"/>
              <a:t>, and the multiple perspectives on gaining power. Looking at </a:t>
            </a:r>
            <a:r>
              <a:rPr lang="en-US" dirty="0" smtClean="0"/>
              <a:t>primary strategies</a:t>
            </a:r>
            <a:r>
              <a:rPr lang="en-US" dirty="0" smtClean="0"/>
              <a:t>, consensus approaches primarily use collaboration strategies, whereas </a:t>
            </a:r>
            <a:r>
              <a:rPr lang="en-US" dirty="0" smtClean="0"/>
              <a:t>conflict approaches </a:t>
            </a:r>
            <a:r>
              <a:rPr lang="en-US" dirty="0" smtClean="0"/>
              <a:t>use advocacy strategies and ally building to support advocacy efforts.</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990600" y="1288196"/>
            <a:ext cx="7696200" cy="52520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As illustrated in Figure 13.1, community organizing and community building are </a:t>
            </a:r>
            <a:r>
              <a:rPr lang="en-US" dirty="0" smtClean="0"/>
              <a:t>fluid endeavors</a:t>
            </a:r>
            <a:r>
              <a:rPr lang="en-US" dirty="0" smtClean="0"/>
              <a:t>. Although some organizing efforts primarily have focused in one quadrant, </a:t>
            </a:r>
            <a:r>
              <a:rPr lang="en-US" dirty="0" smtClean="0"/>
              <a:t>the majority </a:t>
            </a:r>
            <a:r>
              <a:rPr lang="en-US" dirty="0" smtClean="0"/>
              <a:t>incorporate concepts from multiple quadrants. It is important for </a:t>
            </a:r>
            <a:r>
              <a:rPr lang="en-US" dirty="0" smtClean="0"/>
              <a:t>organizing efforts </a:t>
            </a:r>
            <a:r>
              <a:rPr lang="en-US" dirty="0" smtClean="0"/>
              <a:t>to clarify their assumptions and decide on primary strategies based on group history</a:t>
            </a:r>
            <a:r>
              <a:rPr lang="en-US" dirty="0" smtClean="0"/>
              <a:t>, member </a:t>
            </a:r>
            <a:r>
              <a:rPr lang="en-US" dirty="0" smtClean="0"/>
              <a:t>skills, willingness to take risks, or comfort level with different approaches</a:t>
            </a:r>
            <a:r>
              <a:rPr lang="en-US" dirty="0" smtClean="0"/>
              <a:t>.</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CONCEPTS IN COMMUNITY ORGANIZATION</a:t>
            </a:r>
            <a:br>
              <a:rPr lang="en-US" sz="3200" b="1" dirty="0" smtClean="0"/>
            </a:br>
            <a:r>
              <a:rPr lang="en-US" sz="3200" b="1" dirty="0" smtClean="0"/>
              <a:t>AND COMMUNITY-BUILDING PRACTICE</a:t>
            </a:r>
            <a:endParaRPr lang="en-US" sz="3200" dirty="0"/>
          </a:p>
        </p:txBody>
      </p:sp>
      <p:sp>
        <p:nvSpPr>
          <p:cNvPr id="3" name="Content Placeholder 2"/>
          <p:cNvSpPr>
            <a:spLocks noGrp="1"/>
          </p:cNvSpPr>
          <p:nvPr>
            <p:ph sz="quarter" idx="1"/>
          </p:nvPr>
        </p:nvSpPr>
        <p:spPr/>
        <p:txBody>
          <a:bodyPr>
            <a:normAutofit fontScale="92500" lnSpcReduction="20000"/>
          </a:bodyPr>
          <a:lstStyle/>
          <a:p>
            <a:r>
              <a:rPr lang="en-US" b="1" i="1" dirty="0" smtClean="0"/>
              <a:t>Empowerment and Critical </a:t>
            </a:r>
            <a:r>
              <a:rPr lang="en-US" b="1" i="1" dirty="0" smtClean="0"/>
              <a:t>Consciousness</a:t>
            </a:r>
          </a:p>
          <a:p>
            <a:r>
              <a:rPr lang="en-US" dirty="0" smtClean="0"/>
              <a:t>Although the term </a:t>
            </a:r>
            <a:r>
              <a:rPr lang="en-US" i="1" dirty="0" smtClean="0"/>
              <a:t>empowerment has been justifiably criticized as a “catch-all phrase</a:t>
            </a:r>
            <a:r>
              <a:rPr lang="en-US" i="1" dirty="0" smtClean="0"/>
              <a:t>” </a:t>
            </a:r>
            <a:r>
              <a:rPr lang="en-US" dirty="0" smtClean="0"/>
              <a:t>in </a:t>
            </a:r>
            <a:r>
              <a:rPr lang="en-US" dirty="0" smtClean="0"/>
              <a:t>social science (</a:t>
            </a:r>
            <a:r>
              <a:rPr lang="en-US" dirty="0" err="1" smtClean="0"/>
              <a:t>Rappaport</a:t>
            </a:r>
            <a:r>
              <a:rPr lang="en-US" dirty="0" smtClean="0"/>
              <a:t>, 1984), it remains a central tenet of community </a:t>
            </a:r>
            <a:r>
              <a:rPr lang="en-US" dirty="0" smtClean="0"/>
              <a:t>organization and </a:t>
            </a:r>
            <a:r>
              <a:rPr lang="en-US" dirty="0" smtClean="0"/>
              <a:t>community-building </a:t>
            </a:r>
            <a:r>
              <a:rPr lang="en-US" dirty="0" smtClean="0"/>
              <a:t>practice.</a:t>
            </a:r>
          </a:p>
          <a:p>
            <a:r>
              <a:rPr lang="en-US" dirty="0" smtClean="0"/>
              <a:t>Within </a:t>
            </a:r>
            <a:r>
              <a:rPr lang="en-US" dirty="0" smtClean="0"/>
              <a:t>public health, empowerment (or </a:t>
            </a:r>
            <a:r>
              <a:rPr lang="en-US" dirty="0" smtClean="0"/>
              <a:t>community empowerment</a:t>
            </a:r>
            <a:r>
              <a:rPr lang="en-US" dirty="0" smtClean="0"/>
              <a:t>) has been variously defined as communities achieving </a:t>
            </a:r>
            <a:r>
              <a:rPr lang="en-US" dirty="0" smtClean="0"/>
              <a:t>equity (</a:t>
            </a:r>
            <a:r>
              <a:rPr lang="en-US" dirty="0" smtClean="0"/>
              <a:t>Katz, 1984), communities having the capacity to identify problems and </a:t>
            </a:r>
            <a:r>
              <a:rPr lang="en-US" dirty="0" smtClean="0"/>
              <a:t>solutions (</a:t>
            </a:r>
            <a:r>
              <a:rPr lang="en-US" dirty="0" smtClean="0"/>
              <a:t>Cottrell, 1983), participatory self-competence in the political life of the </a:t>
            </a:r>
            <a:r>
              <a:rPr lang="en-US" dirty="0" smtClean="0"/>
              <a:t>community (</a:t>
            </a:r>
            <a:r>
              <a:rPr lang="en-US" dirty="0" err="1" smtClean="0"/>
              <a:t>Wandersman</a:t>
            </a:r>
            <a:r>
              <a:rPr lang="en-US" dirty="0" smtClean="0"/>
              <a:t> and Florin, 2000), and the “expansion of assets and capabilities </a:t>
            </a:r>
            <a:r>
              <a:rPr lang="en-US" dirty="0" smtClean="0"/>
              <a:t>of people </a:t>
            </a:r>
            <a:r>
              <a:rPr lang="en-US" dirty="0" smtClean="0"/>
              <a:t>to participate in, negotiate with, influence, control, and hold accountable </a:t>
            </a:r>
            <a:r>
              <a:rPr lang="en-US" dirty="0" smtClean="0"/>
              <a:t>institutions that </a:t>
            </a:r>
            <a:r>
              <a:rPr lang="en-US" dirty="0" smtClean="0"/>
              <a:t>affect their lives” (</a:t>
            </a:r>
            <a:r>
              <a:rPr lang="en-US" dirty="0" err="1" smtClean="0"/>
              <a:t>Narayan</a:t>
            </a:r>
            <a:r>
              <a:rPr lang="en-US" dirty="0" smtClean="0"/>
              <a:t>, 2002).</a:t>
            </a:r>
            <a:endParaRPr lang="en-US" b="1" i="1"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In these definitions, empowerment is an action-oriented concept with a focus </a:t>
            </a:r>
            <a:r>
              <a:rPr lang="en-US" dirty="0" smtClean="0"/>
              <a:t>on removal </a:t>
            </a:r>
            <a:r>
              <a:rPr lang="en-US" dirty="0" smtClean="0"/>
              <a:t>of barriers and on transforming power relations among communities, institutions</a:t>
            </a:r>
            <a:r>
              <a:rPr lang="en-US" dirty="0" smtClean="0"/>
              <a:t>, and </a:t>
            </a:r>
            <a:r>
              <a:rPr lang="en-US" dirty="0" smtClean="0"/>
              <a:t>governmental agencies. It is based on an assumption of community </a:t>
            </a:r>
            <a:r>
              <a:rPr lang="en-US" dirty="0" smtClean="0"/>
              <a:t>cultural strengths </a:t>
            </a:r>
            <a:r>
              <a:rPr lang="en-US" dirty="0" smtClean="0"/>
              <a:t>and assets that can be strengthened. The dialogue process of </a:t>
            </a:r>
            <a:r>
              <a:rPr lang="en-US" dirty="0" smtClean="0"/>
              <a:t>Paulo </a:t>
            </a:r>
            <a:r>
              <a:rPr lang="en-US" dirty="0" err="1" smtClean="0"/>
              <a:t>Freire</a:t>
            </a:r>
            <a:r>
              <a:rPr lang="en-US" dirty="0" smtClean="0"/>
              <a:t> </a:t>
            </a:r>
            <a:r>
              <a:rPr lang="en-US" dirty="0" smtClean="0"/>
              <a:t>(1970), with its accent on critical consciousness or action based on critical </a:t>
            </a:r>
            <a:r>
              <a:rPr lang="en-US" dirty="0" smtClean="0"/>
              <a:t>reflection through </a:t>
            </a:r>
            <a:r>
              <a:rPr lang="en-US" dirty="0" smtClean="0"/>
              <a:t>dialogue, is central, as is the understanding that empowerment is </a:t>
            </a:r>
            <a:r>
              <a:rPr lang="en-US" dirty="0" smtClean="0"/>
              <a:t>exercised in </a:t>
            </a:r>
            <a:r>
              <a:rPr lang="en-US" dirty="0" smtClean="0"/>
              <a:t>multiple domains, from personal through political and collective </a:t>
            </a:r>
            <a:r>
              <a:rPr lang="en-US" dirty="0" smtClean="0"/>
              <a:t>action (</a:t>
            </a:r>
            <a:r>
              <a:rPr lang="en-US" dirty="0" err="1" smtClean="0"/>
              <a:t>Narayan</a:t>
            </a:r>
            <a:r>
              <a:rPr lang="en-US" dirty="0" smtClean="0"/>
              <a:t>, 2002; </a:t>
            </a:r>
            <a:r>
              <a:rPr lang="en-US" dirty="0" err="1" smtClean="0"/>
              <a:t>Wallerstein</a:t>
            </a:r>
            <a:r>
              <a:rPr lang="en-US" dirty="0" smtClean="0"/>
              <a:t>, 2006).</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b="1" i="1" dirty="0" smtClean="0"/>
              <a:t>Community Capacity and Social </a:t>
            </a:r>
            <a:r>
              <a:rPr lang="en-US" b="1" i="1" dirty="0" smtClean="0"/>
              <a:t>Capital</a:t>
            </a:r>
          </a:p>
          <a:p>
            <a:r>
              <a:rPr lang="en-US" dirty="0" smtClean="0"/>
              <a:t>Closely related to the concept of empowerment is the notion of </a:t>
            </a:r>
            <a:r>
              <a:rPr lang="en-US" i="1" dirty="0" smtClean="0"/>
              <a:t>community capacity</a:t>
            </a:r>
            <a:r>
              <a:rPr lang="en-US" i="1" dirty="0" smtClean="0"/>
              <a:t>, </a:t>
            </a:r>
            <a:r>
              <a:rPr lang="en-US" dirty="0" smtClean="0"/>
              <a:t>defined </a:t>
            </a:r>
            <a:r>
              <a:rPr lang="en-US" dirty="0" smtClean="0"/>
              <a:t>as “the characteristics of communities that affect their ability to identify, mobilize</a:t>
            </a:r>
            <a:r>
              <a:rPr lang="en-US" dirty="0" smtClean="0"/>
              <a:t>, and </a:t>
            </a:r>
            <a:r>
              <a:rPr lang="en-US" dirty="0" smtClean="0"/>
              <a:t>address social and public health problems” (Goodman and others, 1999).</a:t>
            </a:r>
          </a:p>
          <a:p>
            <a:r>
              <a:rPr lang="en-US" dirty="0" smtClean="0"/>
              <a:t>Community capacity has multiple dimensions: active participation, leadership, </a:t>
            </a:r>
            <a:r>
              <a:rPr lang="en-US" dirty="0" smtClean="0"/>
              <a:t>rich support </a:t>
            </a:r>
            <a:r>
              <a:rPr lang="en-US" dirty="0" smtClean="0"/>
              <a:t>networks, skills and resources, critical reflection, sense of community</a:t>
            </a:r>
            <a:r>
              <a:rPr lang="en-US" dirty="0" smtClean="0"/>
              <a:t>, understanding </a:t>
            </a:r>
            <a:r>
              <a:rPr lang="en-US" dirty="0" smtClean="0"/>
              <a:t>of history, articulation of values, and access to power (Goodman </a:t>
            </a:r>
            <a:r>
              <a:rPr lang="en-US" dirty="0" smtClean="0"/>
              <a:t>and others</a:t>
            </a:r>
            <a:r>
              <a:rPr lang="en-US" dirty="0" smtClean="0"/>
              <a:t>, 1999).</a:t>
            </a:r>
            <a:endParaRPr lang="en-US" b="1" i="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smtClean="0"/>
              <a:t>Definitions of </a:t>
            </a:r>
            <a:r>
              <a:rPr lang="en-US" i="1" dirty="0" smtClean="0"/>
              <a:t>community capacity have drawn from related concepts, such </a:t>
            </a:r>
            <a:r>
              <a:rPr lang="en-US" i="1" dirty="0" smtClean="0"/>
              <a:t>as </a:t>
            </a:r>
            <a:r>
              <a:rPr lang="en-US" dirty="0" smtClean="0"/>
              <a:t>“</a:t>
            </a:r>
            <a:r>
              <a:rPr lang="en-US" dirty="0" smtClean="0"/>
              <a:t>community competence” and “social capital.” </a:t>
            </a:r>
            <a:r>
              <a:rPr lang="en-US" i="1" dirty="0" smtClean="0"/>
              <a:t>Community competence </a:t>
            </a:r>
            <a:r>
              <a:rPr lang="en-US" i="1" dirty="0" smtClean="0"/>
              <a:t>originally </a:t>
            </a:r>
            <a:r>
              <a:rPr lang="en-US" dirty="0" smtClean="0"/>
              <a:t>was </a:t>
            </a:r>
            <a:r>
              <a:rPr lang="en-US" dirty="0" smtClean="0"/>
              <a:t>defined by Cottrell (1983) as “the various component parts of the </a:t>
            </a:r>
            <a:r>
              <a:rPr lang="en-US" dirty="0" smtClean="0"/>
              <a:t>community being </a:t>
            </a:r>
            <a:r>
              <a:rPr lang="en-US" dirty="0" smtClean="0"/>
              <a:t>able to collaborate effectively on identifying the problems and needs of </a:t>
            </a:r>
            <a:r>
              <a:rPr lang="en-US" dirty="0" smtClean="0"/>
              <a:t>the community</a:t>
            </a:r>
            <a:r>
              <a:rPr lang="en-US" dirty="0" smtClean="0"/>
              <a:t>; to achieve a working consensus on goals and priorities; to agree on </a:t>
            </a:r>
            <a:r>
              <a:rPr lang="en-US" dirty="0" smtClean="0"/>
              <a:t>ways and </a:t>
            </a:r>
            <a:r>
              <a:rPr lang="en-US" dirty="0" smtClean="0"/>
              <a:t>means to implement the agreed upon goals; to collaborate effectively in the </a:t>
            </a:r>
            <a:r>
              <a:rPr lang="en-US" dirty="0" smtClean="0"/>
              <a:t>required actions</a:t>
            </a:r>
            <a:r>
              <a:rPr lang="en-US" dirty="0" smtClean="0"/>
              <a: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Social capital has more recently captured the imagination of public health. </a:t>
            </a:r>
            <a:r>
              <a:rPr lang="en-US" dirty="0" smtClean="0"/>
              <a:t>From its </a:t>
            </a:r>
            <a:r>
              <a:rPr lang="en-US" dirty="0" smtClean="0"/>
              <a:t>origins in political science, </a:t>
            </a:r>
            <a:r>
              <a:rPr lang="en-US" i="1" dirty="0" smtClean="0"/>
              <a:t>social capital is defined as the features of social </a:t>
            </a:r>
            <a:r>
              <a:rPr lang="en-US" i="1" dirty="0" smtClean="0"/>
              <a:t>organization </a:t>
            </a:r>
            <a:r>
              <a:rPr lang="en-US" dirty="0" smtClean="0"/>
              <a:t>that </a:t>
            </a:r>
            <a:r>
              <a:rPr lang="en-US" dirty="0" smtClean="0"/>
              <a:t>facilitate coordination and cooperation for mutual benefit (Putnam</a:t>
            </a:r>
            <a:r>
              <a:rPr lang="en-US" dirty="0" smtClean="0"/>
              <a:t>, 1996</a:t>
            </a:r>
            <a:r>
              <a:rPr lang="en-US" dirty="0" smtClean="0"/>
              <a:t>, 2007</a:t>
            </a:r>
            <a:r>
              <a:rPr lang="en-US" dirty="0" smtClean="0"/>
              <a:t>).</a:t>
            </a:r>
          </a:p>
          <a:p>
            <a:r>
              <a:rPr lang="en-US" dirty="0" smtClean="0"/>
              <a:t>In </a:t>
            </a:r>
            <a:r>
              <a:rPr lang="en-US" dirty="0" smtClean="0"/>
              <a:t>sociology, it is viewed as a resource stemming from the structure </a:t>
            </a:r>
            <a:r>
              <a:rPr lang="en-US" dirty="0" smtClean="0"/>
              <a:t>of </a:t>
            </a:r>
            <a:r>
              <a:rPr lang="en-US" dirty="0" smtClean="0"/>
              <a:t>social relationships that facilitates achievement of specific goals (Coleman, 1988).</a:t>
            </a:r>
          </a:p>
          <a:p>
            <a:r>
              <a:rPr lang="en-US" dirty="0" smtClean="0"/>
              <a:t>Within epidemiology, social capital has been predominantly </a:t>
            </a:r>
            <a:r>
              <a:rPr lang="en-US" dirty="0" err="1" smtClean="0"/>
              <a:t>operationalized</a:t>
            </a:r>
            <a:r>
              <a:rPr lang="en-US" dirty="0" smtClean="0"/>
              <a:t> as a </a:t>
            </a:r>
            <a:r>
              <a:rPr lang="en-US" dirty="0" smtClean="0"/>
              <a:t>horizontal relationship </a:t>
            </a:r>
            <a:r>
              <a:rPr lang="en-US" dirty="0" smtClean="0"/>
              <a:t>between neighbors or community members, with variables </a:t>
            </a:r>
            <a:r>
              <a:rPr lang="en-US" dirty="0" smtClean="0"/>
              <a:t>including trust</a:t>
            </a:r>
            <a:r>
              <a:rPr lang="en-US" dirty="0" smtClean="0"/>
              <a:t>, reciprocity, and civic engagement such as in voluntary organizations</a:t>
            </a:r>
            <a:r>
              <a:rPr lang="en-US" dirty="0" smtClean="0"/>
              <a:t>, soccer </a:t>
            </a:r>
            <a:r>
              <a:rPr lang="en-US" dirty="0" smtClean="0"/>
              <a:t>leagues, parent-teacher organizations, and the like (</a:t>
            </a:r>
            <a:r>
              <a:rPr lang="en-US" dirty="0" err="1" smtClean="0"/>
              <a:t>Kawachi</a:t>
            </a:r>
            <a:r>
              <a:rPr lang="en-US" dirty="0" smtClean="0"/>
              <a:t>, Kennedy, </a:t>
            </a:r>
            <a:r>
              <a:rPr lang="en-US" dirty="0" err="1" smtClean="0"/>
              <a:t>Lochner</a:t>
            </a:r>
            <a:r>
              <a:rPr lang="en-US" dirty="0" smtClean="0"/>
              <a:t>, and </a:t>
            </a:r>
            <a:r>
              <a:rPr lang="en-US" dirty="0" err="1" smtClean="0"/>
              <a:t>Prothrow-Stith</a:t>
            </a:r>
            <a:r>
              <a:rPr lang="en-US" dirty="0" smtClean="0"/>
              <a:t>, 1997; Kim and </a:t>
            </a:r>
            <a:r>
              <a:rPr lang="en-US" dirty="0" err="1" smtClean="0"/>
              <a:t>Kawachi</a:t>
            </a:r>
            <a:r>
              <a:rPr lang="en-US" dirty="0" smtClean="0"/>
              <a:t>, 2007).</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Social networks—the web of relationships in which people are </a:t>
            </a:r>
            <a:r>
              <a:rPr lang="en-US" dirty="0" smtClean="0"/>
              <a:t>embedded—and social </a:t>
            </a:r>
            <a:r>
              <a:rPr lang="en-US" dirty="0" smtClean="0"/>
              <a:t>support—the tangible and intangible resources they give and receive </a:t>
            </a:r>
            <a:r>
              <a:rPr lang="en-US" dirty="0" smtClean="0"/>
              <a:t>through these </a:t>
            </a:r>
            <a:r>
              <a:rPr lang="en-US" dirty="0" smtClean="0"/>
              <a:t>networks (Cohen and </a:t>
            </a:r>
            <a:r>
              <a:rPr lang="en-US" dirty="0" err="1" smtClean="0"/>
              <a:t>Syme</a:t>
            </a:r>
            <a:r>
              <a:rPr lang="en-US" dirty="0" smtClean="0"/>
              <a:t>, 1985)—are important to consider in the context </a:t>
            </a:r>
            <a:r>
              <a:rPr lang="en-US" dirty="0" smtClean="0"/>
              <a:t>of community </a:t>
            </a:r>
            <a:r>
              <a:rPr lang="en-US" dirty="0" smtClean="0"/>
              <a:t>capacity building (see Chapter Nine</a:t>
            </a:r>
            <a:r>
              <a:rPr lang="en-US" dirty="0" smtClean="0"/>
              <a:t>).</a:t>
            </a:r>
          </a:p>
          <a:p>
            <a:r>
              <a:rPr lang="en-US" dirty="0" smtClean="0"/>
              <a:t>Social </a:t>
            </a:r>
            <a:r>
              <a:rPr lang="en-US" dirty="0" smtClean="0"/>
              <a:t>network techniques may </a:t>
            </a:r>
            <a:r>
              <a:rPr lang="en-US" dirty="0" smtClean="0"/>
              <a:t>be used </a:t>
            </a:r>
            <a:r>
              <a:rPr lang="en-US" dirty="0" smtClean="0"/>
              <a:t>in identifying natural helpers or leaders within a community, as well as </a:t>
            </a:r>
            <a:r>
              <a:rPr lang="en-US" dirty="0" smtClean="0"/>
              <a:t>high-risk groups</a:t>
            </a:r>
            <a:r>
              <a:rPr lang="en-US" dirty="0" smtClean="0"/>
              <a:t>, and may involve network members in undertaking the community </a:t>
            </a:r>
            <a:r>
              <a:rPr lang="en-US" dirty="0" smtClean="0"/>
              <a:t>assessment and </a:t>
            </a:r>
            <a:r>
              <a:rPr lang="en-US" dirty="0" smtClean="0"/>
              <a:t>actions necessary to strengthen networks within the community. Leadership </a:t>
            </a:r>
            <a:r>
              <a:rPr lang="en-US" dirty="0" smtClean="0"/>
              <a:t>development is </a:t>
            </a:r>
            <a:r>
              <a:rPr lang="en-US" dirty="0" smtClean="0"/>
              <a:t>another key aspect of fostering community capacity and is key to </a:t>
            </a:r>
            <a:r>
              <a:rPr lang="en-US" dirty="0" smtClean="0"/>
              <a:t>building group </a:t>
            </a:r>
            <a:r>
              <a:rPr lang="en-US" dirty="0" smtClean="0"/>
              <a:t>capacity and effectiveness</a:t>
            </a:r>
            <a:r>
              <a:rPr lang="en-US" dirty="0" smtClean="0"/>
              <a:t>.</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b="1" i="1" dirty="0" smtClean="0"/>
              <a:t>Issue </a:t>
            </a:r>
            <a:r>
              <a:rPr lang="en-US" b="1" i="1" dirty="0" smtClean="0"/>
              <a:t>Selection, Participation, and </a:t>
            </a:r>
            <a:r>
              <a:rPr lang="en-US" b="1" i="1" dirty="0" smtClean="0"/>
              <a:t>Relevance</a:t>
            </a:r>
          </a:p>
          <a:p>
            <a:r>
              <a:rPr lang="en-US" dirty="0" smtClean="0"/>
              <a:t>One of the most important steps in community organization practice involves </a:t>
            </a:r>
            <a:r>
              <a:rPr lang="en-US" dirty="0" smtClean="0"/>
              <a:t>effective differentiation </a:t>
            </a:r>
            <a:r>
              <a:rPr lang="en-US" dirty="0" smtClean="0"/>
              <a:t>between problems, or things that are troubling, and issues the </a:t>
            </a:r>
            <a:r>
              <a:rPr lang="en-US" dirty="0" smtClean="0"/>
              <a:t>community feels </a:t>
            </a:r>
            <a:r>
              <a:rPr lang="en-US" dirty="0" smtClean="0"/>
              <a:t>strongly about (Miller, 1985). As </a:t>
            </a:r>
            <a:r>
              <a:rPr lang="en-US" dirty="0" err="1" smtClean="0"/>
              <a:t>Alinsky</a:t>
            </a:r>
            <a:r>
              <a:rPr lang="en-US" dirty="0" smtClean="0"/>
              <a:t> (1972) and Staples (2004</a:t>
            </a:r>
            <a:r>
              <a:rPr lang="en-US" dirty="0" smtClean="0"/>
              <a:t>) suggest</a:t>
            </a:r>
            <a:r>
              <a:rPr lang="en-US" dirty="0" smtClean="0"/>
              <a:t>, a good issue must be </a:t>
            </a:r>
            <a:r>
              <a:rPr lang="en-US" i="1" dirty="0" smtClean="0"/>
              <a:t>winnable, simple </a:t>
            </a:r>
            <a:r>
              <a:rPr lang="en-US" dirty="0" smtClean="0"/>
              <a:t>and </a:t>
            </a:r>
            <a:r>
              <a:rPr lang="en-US" i="1" dirty="0" smtClean="0"/>
              <a:t>specific, </a:t>
            </a:r>
            <a:r>
              <a:rPr lang="en-US" dirty="0" smtClean="0"/>
              <a:t>and</a:t>
            </a:r>
            <a:r>
              <a:rPr lang="en-US" i="1" dirty="0" smtClean="0"/>
              <a:t> unifying </a:t>
            </a:r>
            <a:r>
              <a:rPr lang="en-US" dirty="0" smtClean="0"/>
              <a:t>rather </a:t>
            </a:r>
            <a:r>
              <a:rPr lang="en-US" dirty="0" smtClean="0"/>
              <a:t>than </a:t>
            </a:r>
            <a:r>
              <a:rPr lang="en-US" i="1" dirty="0" smtClean="0"/>
              <a:t>divisive</a:t>
            </a:r>
            <a:r>
              <a:rPr lang="en-US" i="1" dirty="0" smtClean="0"/>
              <a:t>; </a:t>
            </a:r>
            <a:r>
              <a:rPr lang="en-US" dirty="0" smtClean="0"/>
              <a:t>it should also </a:t>
            </a:r>
            <a:r>
              <a:rPr lang="en-US" i="1" dirty="0" smtClean="0"/>
              <a:t>involve </a:t>
            </a:r>
            <a:r>
              <a:rPr lang="en-US" dirty="0" smtClean="0"/>
              <a:t>them in a meaningful way in achieving problem resolution</a:t>
            </a:r>
            <a:r>
              <a:rPr lang="en-US" i="1" dirty="0" smtClean="0"/>
              <a:t>.</a:t>
            </a:r>
          </a:p>
          <a:p>
            <a:r>
              <a:rPr lang="en-US" dirty="0" smtClean="0"/>
              <a:t>It should </a:t>
            </a:r>
            <a:r>
              <a:rPr lang="en-US" i="1" dirty="0" smtClean="0"/>
              <a:t>affect many people </a:t>
            </a:r>
            <a:r>
              <a:rPr lang="en-US" dirty="0" smtClean="0"/>
              <a:t>and </a:t>
            </a:r>
            <a:r>
              <a:rPr lang="en-US" i="1" dirty="0" smtClean="0"/>
              <a:t>build up the community or </a:t>
            </a:r>
            <a:r>
              <a:rPr lang="en-US" i="1" dirty="0" smtClean="0"/>
              <a:t>organization </a:t>
            </a:r>
            <a:r>
              <a:rPr lang="en-US" dirty="0" smtClean="0"/>
              <a:t>(</a:t>
            </a:r>
            <a:r>
              <a:rPr lang="en-US" dirty="0" smtClean="0"/>
              <a:t>giving leadership experience, increased visibility, and so on). Last, it should be </a:t>
            </a:r>
            <a:r>
              <a:rPr lang="en-US" i="1" dirty="0" smtClean="0"/>
              <a:t>part of </a:t>
            </a:r>
            <a:r>
              <a:rPr lang="en-US" i="1" dirty="0" smtClean="0"/>
              <a:t>a larger plan or strategy. </a:t>
            </a:r>
            <a:r>
              <a:rPr lang="en-US" dirty="0" smtClean="0"/>
              <a:t>Thus, participation and relevance</a:t>
            </a:r>
            <a:r>
              <a:rPr lang="en-US" i="1" dirty="0" smtClean="0"/>
              <a:t>—“starting where </a:t>
            </a:r>
            <a:r>
              <a:rPr lang="en-US" i="1" dirty="0" smtClean="0"/>
              <a:t>the </a:t>
            </a:r>
            <a:r>
              <a:rPr lang="en-US" dirty="0" smtClean="0"/>
              <a:t>people </a:t>
            </a:r>
            <a:r>
              <a:rPr lang="en-US" dirty="0" smtClean="0"/>
              <a:t>are” (</a:t>
            </a:r>
            <a:r>
              <a:rPr lang="en-US" dirty="0" err="1" smtClean="0"/>
              <a:t>Nyswander</a:t>
            </a:r>
            <a:r>
              <a:rPr lang="en-US" dirty="0" smtClean="0"/>
              <a:t>, 1956)—is an integral aspect of issue selection.</a:t>
            </a:r>
            <a:endParaRPr lang="en-US" b="1" i="1"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Theories and frameworks in this part of </a:t>
            </a:r>
            <a:r>
              <a:rPr lang="en-US" i="1" dirty="0" smtClean="0"/>
              <a:t>Health Behavior and Health Education can help professionals understand the health behavior of large groups, communities, </a:t>
            </a:r>
            <a:r>
              <a:rPr lang="en-US" dirty="0" smtClean="0"/>
              <a:t>organizations, and coalitions, and can guide </a:t>
            </a:r>
            <a:r>
              <a:rPr lang="en-US" dirty="0" err="1" smtClean="0"/>
              <a:t>organizationwide</a:t>
            </a:r>
            <a:r>
              <a:rPr lang="en-US" dirty="0" smtClean="0"/>
              <a:t> and communitywide health promotion and education interventions.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1627043" y="381000"/>
            <a:ext cx="6148967" cy="605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rot="5400000">
            <a:off x="2084614" y="48987"/>
            <a:ext cx="5270298" cy="761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srcRect/>
          <a:stretch>
            <a:fillRect/>
          </a:stretch>
        </p:blipFill>
        <p:spPr bwMode="auto">
          <a:xfrm rot="5400000">
            <a:off x="2079166" y="130634"/>
            <a:ext cx="4832461" cy="74667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a:stretch>
            <a:fillRect/>
          </a:stretch>
        </p:blipFill>
        <p:spPr bwMode="auto">
          <a:xfrm>
            <a:off x="2133600" y="109085"/>
            <a:ext cx="4800600" cy="6524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 OF</a:t>
            </a:r>
            <a:br>
              <a:rPr lang="en-US" dirty="0" smtClean="0"/>
            </a:br>
            <a:r>
              <a:rPr lang="en-US" dirty="0" smtClean="0"/>
              <a:t>INNOVATIONS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POINTS</a:t>
            </a:r>
            <a:endParaRPr lang="en-US" dirty="0"/>
          </a:p>
        </p:txBody>
      </p:sp>
      <p:sp>
        <p:nvSpPr>
          <p:cNvPr id="3" name="Content Placeholder 2"/>
          <p:cNvSpPr>
            <a:spLocks noGrp="1"/>
          </p:cNvSpPr>
          <p:nvPr>
            <p:ph sz="quarter" idx="1"/>
          </p:nvPr>
        </p:nvSpPr>
        <p:spPr/>
        <p:txBody>
          <a:bodyPr/>
          <a:lstStyle/>
          <a:p>
            <a:r>
              <a:rPr lang="en-US" dirty="0" smtClean="0"/>
              <a:t> Describe the Diffusion of Innovations model and its key concepts.</a:t>
            </a:r>
          </a:p>
          <a:p>
            <a:r>
              <a:rPr lang="en-US" dirty="0" smtClean="0"/>
              <a:t> Provide an overview of factors that influence the process of diffusion.</a:t>
            </a:r>
          </a:p>
          <a:p>
            <a:r>
              <a:rPr lang="en-US" dirty="0" smtClean="0"/>
              <a:t> Describe two applications in detail and use them to illustrate some of the </a:t>
            </a:r>
            <a:r>
              <a:rPr lang="en-US" dirty="0" smtClean="0"/>
              <a:t>key concepts </a:t>
            </a:r>
            <a:r>
              <a:rPr lang="en-US" dirty="0" smtClean="0"/>
              <a:t>and features of the model.</a:t>
            </a:r>
          </a:p>
          <a:p>
            <a:r>
              <a:rPr lang="en-US" dirty="0" smtClean="0"/>
              <a:t> Identify limitations of the model and future directions for </a:t>
            </a:r>
            <a:r>
              <a:rPr lang="en-US" dirty="0" smtClean="0"/>
              <a:t>improved understanding </a:t>
            </a:r>
            <a:r>
              <a:rPr lang="en-US" dirty="0" smtClean="0"/>
              <a:t>and application of the model.</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srcRect/>
          <a:stretch>
            <a:fillRect/>
          </a:stretch>
        </p:blipFill>
        <p:spPr bwMode="auto">
          <a:xfrm>
            <a:off x="1905000" y="190500"/>
            <a:ext cx="5334000" cy="6527132"/>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srcRect/>
          <a:stretch>
            <a:fillRect/>
          </a:stretch>
        </p:blipFill>
        <p:spPr bwMode="auto">
          <a:xfrm>
            <a:off x="609600" y="1752600"/>
            <a:ext cx="8034680" cy="3837142"/>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a:srcRect/>
          <a:stretch>
            <a:fillRect/>
          </a:stretch>
        </p:blipFill>
        <p:spPr bwMode="auto">
          <a:xfrm rot="5400000">
            <a:off x="1888404" y="-135804"/>
            <a:ext cx="5405598" cy="8115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sz="quarter" idx="1"/>
          </p:nvPr>
        </p:nvPicPr>
        <p:blipFill>
          <a:blip r:embed="rId2"/>
          <a:srcRect/>
          <a:stretch>
            <a:fillRect/>
          </a:stretch>
        </p:blipFill>
        <p:spPr bwMode="auto">
          <a:xfrm>
            <a:off x="1488210" y="838200"/>
            <a:ext cx="6588990" cy="575991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These social systems are both viable and essential units of practice when widespread and long-term maintenance of behavior change and social change are important goals.</a:t>
            </a:r>
          </a:p>
          <a:p>
            <a:r>
              <a:rPr lang="en-US" dirty="0" smtClean="0"/>
              <a:t>In many cases, community and organization-level interventions should be paired with those aimed at individuals.</a:t>
            </a:r>
          </a:p>
          <a:p>
            <a:r>
              <a:rPr lang="en-US" dirty="0" smtClean="0"/>
              <a:t>Community-level models are frameworks for understanding how social systems function and change, and how communities and organizations can be activated.</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sz="quarter" idx="1"/>
          </p:nvPr>
        </p:nvPicPr>
        <p:blipFill>
          <a:blip r:embed="rId2"/>
          <a:srcRect/>
          <a:stretch>
            <a:fillRect/>
          </a:stretch>
        </p:blipFill>
        <p:spPr bwMode="auto">
          <a:xfrm>
            <a:off x="1600200" y="685800"/>
            <a:ext cx="6394790" cy="373380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1524000" y="4267200"/>
            <a:ext cx="6464412" cy="23343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sz="quarter" idx="1"/>
          </p:nvPr>
        </p:nvPicPr>
        <p:blipFill>
          <a:blip r:embed="rId2"/>
          <a:srcRect/>
          <a:stretch>
            <a:fillRect/>
          </a:stretch>
        </p:blipFill>
        <p:spPr bwMode="auto">
          <a:xfrm>
            <a:off x="964504" y="1828800"/>
            <a:ext cx="7365304" cy="3657600"/>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srcRect/>
          <a:stretch>
            <a:fillRect/>
          </a:stretch>
        </p:blipFill>
        <p:spPr bwMode="auto">
          <a:xfrm>
            <a:off x="1287522" y="1447800"/>
            <a:ext cx="7026155"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sz="quarter" idx="1"/>
          </p:nvPr>
        </p:nvPicPr>
        <p:blipFill>
          <a:blip r:embed="rId2"/>
          <a:srcRect/>
          <a:stretch>
            <a:fillRect/>
          </a:stretch>
        </p:blipFill>
        <p:spPr bwMode="auto">
          <a:xfrm>
            <a:off x="2362200" y="228600"/>
            <a:ext cx="4395592" cy="6375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2"/>
          <a:srcRect/>
          <a:stretch>
            <a:fillRect/>
          </a:stretch>
        </p:blipFill>
        <p:spPr bwMode="auto">
          <a:xfrm rot="5400000">
            <a:off x="2015159" y="118442"/>
            <a:ext cx="5266083" cy="777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sz="quarter" idx="1"/>
          </p:nvPr>
        </p:nvPicPr>
        <p:blipFill>
          <a:blip r:embed="rId2"/>
          <a:srcRect/>
          <a:stretch>
            <a:fillRect/>
          </a:stretch>
        </p:blipFill>
        <p:spPr bwMode="auto">
          <a:xfrm>
            <a:off x="1905000" y="310871"/>
            <a:ext cx="5410200" cy="6395472"/>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a:srcRect/>
          <a:stretch>
            <a:fillRect/>
          </a:stretch>
        </p:blipFill>
        <p:spPr bwMode="auto">
          <a:xfrm>
            <a:off x="1179623" y="685800"/>
            <a:ext cx="7060904" cy="5943600"/>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srcRect/>
          <a:stretch>
            <a:fillRect/>
          </a:stretch>
        </p:blipFill>
        <p:spPr bwMode="auto">
          <a:xfrm>
            <a:off x="1724736" y="304800"/>
            <a:ext cx="5673260" cy="6324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They complement individually oriented behavior change goals with broad aims that include advocacy and policy development.</a:t>
            </a:r>
          </a:p>
          <a:p>
            <a:r>
              <a:rPr lang="en-US" dirty="0" smtClean="0"/>
              <a:t>Community-level models suggest strategies and initiatives that are planned and led by organizations and institutions whose missions are to protect and improve health—schools, worksites, health care settings, community groups, and government agencies.</a:t>
            </a:r>
          </a:p>
          <a:p>
            <a:r>
              <a:rPr lang="en-US" dirty="0" smtClean="0"/>
              <a:t>Other institutions for which health enhancement is not a central mission, such as the mass media, also play a critical role.</a:t>
            </a:r>
          </a:p>
          <a:p>
            <a:r>
              <a:rPr lang="en-US" dirty="0" smtClean="0"/>
              <a:t>These settings and structures—and the mass media—and people’s interactions with them are increasingly being shaped by new information technologies, particularly the Internet and Web.</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IMPROVING HEALTH</a:t>
            </a:r>
            <a:br>
              <a:rPr lang="en-US" sz="2800" b="1" dirty="0" smtClean="0"/>
            </a:br>
            <a:r>
              <a:rPr lang="en-US" sz="2800" b="1" dirty="0" smtClean="0"/>
              <a:t>THROUGH COMMUNITY ORGANIZATION AND COMMUNITY BUILDING</a:t>
            </a:r>
            <a:endParaRPr lang="en-US" sz="2800" b="1" dirty="0"/>
          </a:p>
        </p:txBody>
      </p:sp>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POINTS</a:t>
            </a:r>
            <a:endParaRPr lang="en-US" dirty="0"/>
          </a:p>
        </p:txBody>
      </p:sp>
      <p:sp>
        <p:nvSpPr>
          <p:cNvPr id="3" name="Content Placeholder 2"/>
          <p:cNvSpPr>
            <a:spLocks noGrp="1"/>
          </p:cNvSpPr>
          <p:nvPr>
            <p:ph sz="quarter" idx="1"/>
          </p:nvPr>
        </p:nvSpPr>
        <p:spPr/>
        <p:txBody>
          <a:bodyPr>
            <a:normAutofit/>
          </a:bodyPr>
          <a:lstStyle/>
          <a:p>
            <a:r>
              <a:rPr lang="en-US" dirty="0" smtClean="0"/>
              <a:t>Provide a historical summary of the field and process of community organization and the emergence of community-building practice.</a:t>
            </a:r>
          </a:p>
          <a:p>
            <a:r>
              <a:rPr lang="en-US" dirty="0" smtClean="0"/>
              <a:t> Examine the concept of community.</a:t>
            </a:r>
          </a:p>
          <a:p>
            <a:r>
              <a:rPr lang="en-US" dirty="0" smtClean="0"/>
              <a:t> Present models of community organization and community building.</a:t>
            </a:r>
          </a:p>
          <a:p>
            <a:r>
              <a:rPr lang="en-US" dirty="0" smtClean="0"/>
              <a:t> Explore key theoretical and conceptual bases of community organization and community building.</a:t>
            </a:r>
          </a:p>
          <a:p>
            <a:r>
              <a:rPr lang="en-US" dirty="0" smtClean="0"/>
              <a:t> Analyze a case study to demonstrate the relevance of these models in practice.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r>
              <a:rPr lang="en-US" dirty="0" smtClean="0"/>
              <a:t>Community organizing is the process by which community groups are helped to identify common problems or goals, mobilize resources, and develop and implement strategies to reach goals they have set collectively</a:t>
            </a:r>
            <a:r>
              <a:rPr lang="en-US" dirty="0" smtClean="0"/>
              <a:t>.</a:t>
            </a:r>
          </a:p>
          <a:p>
            <a:r>
              <a:rPr lang="en-US" dirty="0" smtClean="0"/>
              <a:t>The newer and related concept of community building (Blackwell and </a:t>
            </a:r>
            <a:r>
              <a:rPr lang="en-US" dirty="0" err="1" smtClean="0"/>
              <a:t>Colmenar</a:t>
            </a:r>
            <a:r>
              <a:rPr lang="en-US" dirty="0" smtClean="0"/>
              <a:t>, 2000</a:t>
            </a:r>
            <a:r>
              <a:rPr lang="en-US" dirty="0" smtClean="0"/>
              <a:t>) may be seen not as a method so much as an orientation to the ways in </a:t>
            </a:r>
            <a:r>
              <a:rPr lang="en-US" dirty="0" smtClean="0"/>
              <a:t>which people </a:t>
            </a:r>
            <a:r>
              <a:rPr lang="en-US" dirty="0" smtClean="0"/>
              <a:t>who identify as members of a shared community engage together in the </a:t>
            </a:r>
            <a:r>
              <a:rPr lang="en-US" dirty="0" smtClean="0"/>
              <a:t>process of </a:t>
            </a:r>
            <a:r>
              <a:rPr lang="en-US" dirty="0" smtClean="0"/>
              <a:t>community change (Walter, 2004).</a:t>
            </a:r>
            <a:endParaRPr lang="en-US" dirty="0" smtClean="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702</TotalTime>
  <Words>3901</Words>
  <Application>Microsoft Office PowerPoint</Application>
  <PresentationFormat>On-screen Show (4:3)</PresentationFormat>
  <Paragraphs>107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Equity</vt:lpstr>
      <vt:lpstr>COMMUNITY AND GROUP MODELS OF HEALTH BEHAVIOR CHANGE</vt:lpstr>
      <vt:lpstr>INTRODUCTION</vt:lpstr>
      <vt:lpstr>Slide 3</vt:lpstr>
      <vt:lpstr>Slide 4</vt:lpstr>
      <vt:lpstr>Slide 5</vt:lpstr>
      <vt:lpstr>Slide 6</vt:lpstr>
      <vt:lpstr>IMPROVING HEALTH THROUGH COMMUNITY ORGANIZATION AND COMMUNITY BUILDING</vt:lpstr>
      <vt:lpstr>KEY POINTS</vt:lpstr>
      <vt:lpstr>INTRODUCTION</vt:lpstr>
      <vt:lpstr>Slide 10</vt:lpstr>
      <vt:lpstr>Slide 11</vt:lpstr>
      <vt:lpstr>Slide 12</vt:lpstr>
      <vt:lpstr>HISTORICAL PERSPECTIVE</vt:lpstr>
      <vt:lpstr>Slide 14</vt:lpstr>
      <vt:lpstr>Slide 15</vt:lpstr>
      <vt:lpstr>Slide 16</vt:lpstr>
      <vt:lpstr>Slide 17</vt:lpstr>
      <vt:lpstr>Slide 18</vt:lpstr>
      <vt:lpstr>THE CONCEPT OF COMMUNITY</vt:lpstr>
      <vt:lpstr>Slide 20</vt:lpstr>
      <vt:lpstr>Slide 21</vt:lpstr>
      <vt:lpstr>Slide 22</vt:lpstr>
      <vt:lpstr>MODELS OF COMMUNITY ORGANIZATION</vt:lpstr>
      <vt:lpstr>Slide 24</vt:lpstr>
      <vt:lpstr>Slide 25</vt:lpstr>
      <vt:lpstr>Slide 26</vt:lpstr>
      <vt:lpstr>Slide 27</vt:lpstr>
      <vt:lpstr>Slide 28</vt:lpstr>
      <vt:lpstr>Slide 29</vt:lpstr>
      <vt:lpstr>Slide 30</vt:lpstr>
      <vt:lpstr>Slide 31</vt:lpstr>
      <vt:lpstr>Slide 32</vt:lpstr>
      <vt:lpstr>CONCEPTS IN COMMUNITY ORGANIZATION AND COMMUNITY-BUILDING PRACTICE</vt:lpstr>
      <vt:lpstr>Slide 34</vt:lpstr>
      <vt:lpstr>Slide 35</vt:lpstr>
      <vt:lpstr>Slide 36</vt:lpstr>
      <vt:lpstr>Slide 37</vt:lpstr>
      <vt:lpstr>Slide 38</vt:lpstr>
      <vt:lpstr>Slide 39</vt:lpstr>
      <vt:lpstr>Slide 40</vt:lpstr>
      <vt:lpstr>Slide 41</vt:lpstr>
      <vt:lpstr>Slide 42</vt:lpstr>
      <vt:lpstr>Slide 43</vt:lpstr>
      <vt:lpstr>DIFFUSION OF INNOVATIONS</vt:lpstr>
      <vt:lpstr>KEY POINTS</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48</cp:revision>
  <dcterms:created xsi:type="dcterms:W3CDTF">2006-08-16T00:00:00Z</dcterms:created>
  <dcterms:modified xsi:type="dcterms:W3CDTF">2012-12-10T03:08:13Z</dcterms:modified>
</cp:coreProperties>
</file>