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1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49FD2-5E2E-4A4A-8C7B-433049D03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7E52C-A67A-4F3F-B326-DC2B9B0B2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5F0A2-CDF1-47F0-ADF9-BF01CC7C0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E8413C-545B-4B48-B604-547E7C1AB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38134-50DE-48F3-BB4B-198ABC0B3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28A27-424D-4BF6-A815-CB90D2A17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9C28E-BEB2-4511-B7FC-8440EE615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A9840-9FD7-4495-8665-4CD97ECAE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F4AEC-C10A-48F7-97EE-2F9BABDF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0BCC5-BFEF-4F35-AE56-2DDB0A5E9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DEB7D-C963-40B0-80CB-0638CF3A1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2565B-5021-452B-B072-D19733EFC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E090E-16D9-41CD-BADD-64BD9ABFC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40BFC-824D-4C7B-8FE5-F1D6891A8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58B3A-E1B4-4C46-AECB-2FBCB37D3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2767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2767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82D9CD-D713-47C7-B407-6DF122F501B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1BE7A-3D65-4B09-816E-0F9F7171D55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A01E-6B58-47CC-82F7-99D07624827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25C3E-3237-4636-9A50-704CC29CEC7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CD3CF-FF5D-47FF-9C07-B8FBD32D8D9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7D72E-58E1-44F3-9A59-E7B7A962C39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36F21-AB5E-424D-A283-3202B258BC1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3949A-544C-4BBF-871B-DD8105D90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0CE88-6EB4-4E47-8960-A2156B3419C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C2D06-FE4E-4C61-BC87-8B50C081D5C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B9065-86D6-4132-AD4F-F10776C2EE7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6F771-34F3-40B8-9C43-66AD5E58CC4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C9B83-0129-44C4-B07A-019FE2727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95E71-5113-4429-8B1F-442E9B181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2023F-5B13-4376-82D5-8C36DAC90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7C18B-268C-471B-A0D9-7BAEA45DD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32565-6BF4-4351-A167-D33AFB0BC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CDB86-652D-465C-AD7D-0CC5D0493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FB9BA0F2-960D-4DEB-9FDC-10569394B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pic>
          <p:nvPicPr>
            <p:cNvPr id="2058" name="Picture 5"/>
            <p:cNvPicPr>
              <a:picLocks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0A8A6F19-E5EB-41DF-A496-564481066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662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2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2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3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3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3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3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3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3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3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3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3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3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4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4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4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4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4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4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4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64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2664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2664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266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665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9FB1D51-45E3-488D-8E38-CC166886B8F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2665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Bouquet"/>
          <p:cNvSpPr>
            <a:spLocks noChangeArrowheads="1"/>
          </p:cNvSpPr>
          <p:nvPr/>
        </p:nvSpPr>
        <p:spPr bwMode="auto">
          <a:xfrm>
            <a:off x="2514600" y="457200"/>
            <a:ext cx="5181600" cy="1143000"/>
          </a:xfrm>
          <a:prstGeom prst="cloudCallout">
            <a:avLst>
              <a:gd name="adj1" fmla="val -56130"/>
              <a:gd name="adj2" fmla="val 12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800" b="1">
                <a:solidFill>
                  <a:schemeClr val="bg2"/>
                </a:solidFill>
              </a:rPr>
              <a:t>Langkah Ke Lima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-228600" y="2468563"/>
            <a:ext cx="76200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Menguji Kelayakan Usaha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057400" y="3429000"/>
            <a:ext cx="6019800" cy="3084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it-IT" sz="2800">
                <a:cs typeface="Times New Roman" pitchFamily="18" charset="0"/>
              </a:rPr>
              <a:t>Meneliti Diri Sendiri</a:t>
            </a:r>
            <a:endParaRPr lang="en-US" sz="280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cs typeface="Times New Roman" pitchFamily="18" charset="0"/>
              </a:rPr>
              <a:t>Meneliti Lingkungan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cs typeface="Times New Roman" pitchFamily="18" charset="0"/>
              </a:rPr>
              <a:t>Menyeleksi Ide Usaha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cs typeface="Times New Roman" pitchFamily="18" charset="0"/>
              </a:rPr>
              <a:t>Menyusun Rencana Usaha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cs typeface="Times New Roman" pitchFamily="18" charset="0"/>
              </a:rPr>
              <a:t>Menghadapi Pihak Lain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964613" cy="946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Book Antiqua" pitchFamily="18" charset="0"/>
              </a:rPr>
              <a:t>MIMPI akan mempunyai kekuatan apabila mempunyai unsur-unsur :</a:t>
            </a:r>
            <a:endParaRPr lang="en-US" sz="2800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88988" y="1524000"/>
            <a:ext cx="7212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6699FF"/>
                </a:solidFill>
                <a:latin typeface="Book Antiqua" pitchFamily="18" charset="0"/>
              </a:rPr>
              <a:t>1. Ambition +Passion + Action </a:t>
            </a:r>
            <a:endParaRPr lang="en-US" sz="2800" b="1" i="1">
              <a:latin typeface="Book Antiqua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79388" y="2133600"/>
            <a:ext cx="896461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Book Antiqua" pitchFamily="18" charset="0"/>
              </a:rPr>
              <a:t>2. Tekanan dan keterpaksaan itu suatu syarat untuk keluar dari kebiasaan lama </a:t>
            </a:r>
            <a:r>
              <a:rPr lang="en-US" sz="2800" b="1" i="1">
                <a:latin typeface="Book Antiqua" pitchFamily="18" charset="0"/>
              </a:rPr>
              <a:t>(under presser). Ketidakpuasan pada hal rutin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79388" y="3549650"/>
            <a:ext cx="89646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FF00"/>
                </a:solidFill>
                <a:latin typeface="Book Antiqua" pitchFamily="18" charset="0"/>
              </a:rPr>
              <a:t>3. Keuletan</a:t>
            </a:r>
            <a:r>
              <a:rPr lang="en-US" sz="2800" b="1">
                <a:solidFill>
                  <a:srgbClr val="FFFF00"/>
                </a:solidFill>
                <a:latin typeface="Book Antiqua" pitchFamily="18" charset="0"/>
              </a:rPr>
              <a:t> </a:t>
            </a:r>
            <a:r>
              <a:rPr lang="en-US" sz="2800" b="1" i="1">
                <a:latin typeface="Book Antiqua" pitchFamily="18" charset="0"/>
              </a:rPr>
              <a:t>(persistence)</a:t>
            </a:r>
            <a:r>
              <a:rPr lang="en-US" sz="2800" b="1">
                <a:solidFill>
                  <a:srgbClr val="FFFF00"/>
                </a:solidFill>
                <a:latin typeface="Book Antiqua" pitchFamily="18" charset="0"/>
              </a:rPr>
              <a:t> </a:t>
            </a:r>
            <a:r>
              <a:rPr lang="en-US" sz="2800" b="1">
                <a:solidFill>
                  <a:srgbClr val="00FF00"/>
                </a:solidFill>
                <a:latin typeface="Book Antiqua" pitchFamily="18" charset="0"/>
              </a:rPr>
              <a:t>yang terus terfokus pada mimpi anda (Energy and Energizer).</a:t>
            </a:r>
            <a:endParaRPr lang="en-US" sz="2800" b="1" i="1">
              <a:solidFill>
                <a:srgbClr val="00FF00"/>
              </a:solidFill>
              <a:latin typeface="Book Antiqua" pitchFamily="18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79388" y="4586288"/>
            <a:ext cx="8964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6699FF"/>
                </a:solidFill>
                <a:latin typeface="Book Antiqua" pitchFamily="18" charset="0"/>
              </a:rPr>
              <a:t>4. Keteguhan hati</a:t>
            </a:r>
            <a:r>
              <a:rPr lang="en-US" sz="2800" b="1">
                <a:solidFill>
                  <a:srgbClr val="FFFF00"/>
                </a:solidFill>
                <a:latin typeface="Book Antiqua" pitchFamily="18" charset="0"/>
              </a:rPr>
              <a:t> </a:t>
            </a:r>
            <a:r>
              <a:rPr lang="en-US" sz="2800" b="1" i="1">
                <a:latin typeface="Book Antiqua" pitchFamily="18" charset="0"/>
              </a:rPr>
              <a:t>(determination)</a:t>
            </a:r>
            <a:r>
              <a:rPr lang="en-US" sz="2800" b="1">
                <a:solidFill>
                  <a:srgbClr val="FFFF00"/>
                </a:solidFill>
                <a:latin typeface="Book Antiqua" pitchFamily="18" charset="0"/>
              </a:rPr>
              <a:t> </a:t>
            </a:r>
            <a:r>
              <a:rPr lang="en-US" sz="2800" b="1">
                <a:solidFill>
                  <a:srgbClr val="6699FF"/>
                </a:solidFill>
                <a:latin typeface="Book Antiqua" pitchFamily="18" charset="0"/>
              </a:rPr>
              <a:t>tanpa menyerah.</a:t>
            </a:r>
            <a:endParaRPr lang="en-US" sz="2800" b="1" i="1">
              <a:solidFill>
                <a:srgbClr val="6699FF"/>
              </a:solidFill>
              <a:latin typeface="Book Antiqua" pitchFamily="18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79388" y="5408613"/>
            <a:ext cx="896461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FF00"/>
                </a:solidFill>
                <a:latin typeface="Book Antiqua" pitchFamily="18" charset="0"/>
              </a:rPr>
              <a:t>5. Rela mengorbankan sesuatu yang menyenangkan (nyaman, enak, kesukaan, masa-masa indah, dll) untuk meraih mimpi itu.</a:t>
            </a:r>
            <a:endParaRPr lang="en-US" sz="2800" b="1" i="1">
              <a:solidFill>
                <a:srgbClr val="00FF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00113" y="2209800"/>
            <a:ext cx="7704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  <a:latin typeface="Tahoma" pitchFamily="34" charset="0"/>
              </a:rPr>
              <a:t>1.</a:t>
            </a:r>
            <a:r>
              <a:rPr lang="en-US" sz="360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id-ID" sz="3600">
                <a:solidFill>
                  <a:schemeClr val="hlink"/>
                </a:solidFill>
                <a:latin typeface="Tahoma" pitchFamily="34" charset="0"/>
              </a:rPr>
              <a:t>Sindroma “Formalitas”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71550" y="3219450"/>
            <a:ext cx="75612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id-ID" sz="2400">
                <a:latin typeface="Tahoma" pitchFamily="34" charset="0"/>
              </a:rPr>
              <a:t>Harus punya uang dulu baru berbisnis (kalau belum </a:t>
            </a:r>
            <a:r>
              <a:rPr lang="id-ID" sz="2400" i="1">
                <a:latin typeface="Tahoma" pitchFamily="34" charset="0"/>
              </a:rPr>
              <a:t>Bankable</a:t>
            </a:r>
            <a:r>
              <a:rPr lang="en-US" sz="2400" i="1">
                <a:latin typeface="Tahoma" pitchFamily="34" charset="0"/>
              </a:rPr>
              <a:t>, </a:t>
            </a:r>
            <a:r>
              <a:rPr lang="id-ID" sz="2400">
                <a:latin typeface="Tahoma" pitchFamily="34" charset="0"/>
              </a:rPr>
              <a:t>belum layak)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id-ID" sz="2400">
                <a:latin typeface="Tahoma" pitchFamily="34" charset="0"/>
              </a:rPr>
              <a:t>Harus jadi PT dulu, baru berbisnis.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id-ID" sz="2400">
                <a:latin typeface="Tahoma" pitchFamily="34" charset="0"/>
              </a:rPr>
              <a:t>Harus punya kantor, sekretaris, konsultan, dll.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39750" y="152400"/>
            <a:ext cx="79200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3600">
                <a:latin typeface="Tahoma" pitchFamily="34" charset="0"/>
              </a:rPr>
              <a:t>Sikap-Sikap yang menghambat Tumbuhnya </a:t>
            </a:r>
            <a:r>
              <a:rPr lang="id-ID" sz="3600" b="1" i="1">
                <a:solidFill>
                  <a:srgbClr val="00FF00"/>
                </a:solidFill>
                <a:latin typeface="Tahoma" pitchFamily="34" charset="0"/>
              </a:rPr>
              <a:t>Entrepreneurship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11188" y="152400"/>
            <a:ext cx="8207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accent2"/>
                </a:solidFill>
                <a:latin typeface="Tahoma" pitchFamily="34" charset="0"/>
              </a:rPr>
              <a:t>2</a:t>
            </a:r>
            <a:r>
              <a:rPr lang="en-US" sz="4000">
                <a:solidFill>
                  <a:srgbClr val="00FF00"/>
                </a:solidFill>
                <a:latin typeface="Tahoma" pitchFamily="34" charset="0"/>
              </a:rPr>
              <a:t>. </a:t>
            </a:r>
            <a:r>
              <a:rPr lang="id-ID" sz="4000">
                <a:solidFill>
                  <a:srgbClr val="00FF00"/>
                </a:solidFill>
                <a:latin typeface="Tahoma" pitchFamily="34" charset="0"/>
              </a:rPr>
              <a:t>Sindroma “Tidak akan berhasil”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42988" y="762000"/>
            <a:ext cx="6697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2800">
                <a:latin typeface="Tahoma" pitchFamily="34" charset="0"/>
              </a:rPr>
              <a:t>(You’ll-Never-Make-It)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971550" y="1295400"/>
            <a:ext cx="784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>
                <a:solidFill>
                  <a:srgbClr val="FFFF00"/>
                </a:solidFill>
                <a:latin typeface="Tahoma" pitchFamily="34" charset="0"/>
              </a:rPr>
              <a:t>Anggapan tidak akan berhasil karena :</a:t>
            </a:r>
          </a:p>
          <a:p>
            <a:pPr>
              <a:buFontTx/>
              <a:buChar char="-"/>
            </a:pPr>
            <a:r>
              <a:rPr lang="id-ID" sz="2400">
                <a:solidFill>
                  <a:srgbClr val="FFFF00"/>
                </a:solidFill>
                <a:latin typeface="Tahoma" pitchFamily="34" charset="0"/>
              </a:rPr>
              <a:t>Sudah ada orang lain yang melakukannya</a:t>
            </a:r>
          </a:p>
          <a:p>
            <a:pPr>
              <a:buFontTx/>
              <a:buChar char="-"/>
            </a:pPr>
            <a:r>
              <a:rPr lang="id-ID" sz="2400">
                <a:solidFill>
                  <a:srgbClr val="FFFF00"/>
                </a:solidFill>
                <a:latin typeface="Tahoma" pitchFamily="34" charset="0"/>
              </a:rPr>
              <a:t>Sudah ada produk serupa di pasaran</a:t>
            </a:r>
          </a:p>
          <a:p>
            <a:pPr>
              <a:buFontTx/>
              <a:buChar char="-"/>
            </a:pPr>
            <a:r>
              <a:rPr lang="id-ID" sz="2400">
                <a:solidFill>
                  <a:srgbClr val="FFFF00"/>
                </a:solidFill>
                <a:latin typeface="Tahoma" pitchFamily="34" charset="0"/>
              </a:rPr>
              <a:t>Sayang terhadap penghasilan tetap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27088" y="28194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400" i="1">
                <a:latin typeface="Tahoma" pitchFamily="34" charset="0"/>
              </a:rPr>
              <a:t>(Kenyataannya, Entrepreneur berhasil karena visi yang sulit dimengerti oleh kebanyakan orang pada awalnya)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8313" y="3962400"/>
            <a:ext cx="828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  <a:latin typeface="Tahoma" pitchFamily="34" charset="0"/>
              </a:rPr>
              <a:t>3</a:t>
            </a:r>
            <a:r>
              <a:rPr lang="en-US" sz="3600">
                <a:solidFill>
                  <a:srgbClr val="FFFF00"/>
                </a:solidFill>
                <a:latin typeface="Tahoma" pitchFamily="34" charset="0"/>
              </a:rPr>
              <a:t>. </a:t>
            </a:r>
            <a:r>
              <a:rPr lang="id-ID" sz="3600">
                <a:solidFill>
                  <a:srgbClr val="FFFF00"/>
                </a:solidFill>
                <a:latin typeface="Tahoma" pitchFamily="34" charset="0"/>
              </a:rPr>
              <a:t>Sindroma “No-Track-Record”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39750" y="4648200"/>
            <a:ext cx="7920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2400" b="1">
                <a:latin typeface="Tahoma" pitchFamily="34" charset="0"/>
              </a:rPr>
              <a:t>“Kita tidak dapat bekerja sama karena Anda belum memiliki trac-record”.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827088" y="5486400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2400">
                <a:solidFill>
                  <a:srgbClr val="00FF00"/>
                </a:solidFill>
                <a:latin typeface="Tahoma" pitchFamily="34" charset="0"/>
              </a:rPr>
              <a:t>(Kenyataannya banyak ventures yang berhasil seperti Microsoft &amp; Dell Computer dibangun pendirinya pada usia sangat muda)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/>
      <p:bldP spid="30724" grpId="0"/>
      <p:bldP spid="30725" grpId="0"/>
      <p:bldP spid="30726" grpId="0"/>
      <p:bldP spid="30727" grpId="0"/>
      <p:bldP spid="307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PD II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0"/>
            <a:ext cx="8229600" cy="6858000"/>
          </a:xfrm>
          <a:prstGeom prst="rect">
            <a:avLst/>
          </a:prstGeom>
          <a:solidFill>
            <a:schemeClr val="accent2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fi-FI" sz="2000" b="1">
                <a:solidFill>
                  <a:schemeClr val="bg1"/>
                </a:solidFill>
                <a:latin typeface="Arial" pitchFamily="34" charset="0"/>
              </a:rPr>
              <a:t>Isi Kajian Studi Kelayakan</a:t>
            </a:r>
          </a:p>
          <a:p>
            <a:pPr>
              <a:defRPr/>
            </a:pPr>
            <a:r>
              <a:rPr lang="fi-FI" sz="2000" b="1">
                <a:solidFill>
                  <a:schemeClr val="bg1"/>
                </a:solidFill>
                <a:latin typeface="Arial" pitchFamily="34" charset="0"/>
              </a:rPr>
              <a:t>			1.   Meneliti Diri Sendiri</a:t>
            </a:r>
            <a:r>
              <a:rPr lang="fi-FI" sz="2000">
                <a:solidFill>
                  <a:schemeClr val="bg1"/>
                </a:solidFill>
                <a:latin typeface="Arial" pitchFamily="34" charset="0"/>
              </a:rPr>
              <a:t>               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fi-FI" sz="2000">
                <a:solidFill>
                  <a:schemeClr val="bg1"/>
                </a:solidFill>
                <a:latin typeface="Arial" pitchFamily="34" charset="0"/>
              </a:rPr>
              <a:t>Apakah nilai yang dipilih sudah sesuai dengan hati nurani?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fi-FI" sz="2000">
                <a:solidFill>
                  <a:schemeClr val="bg1"/>
                </a:solidFill>
                <a:latin typeface="Arial" pitchFamily="34" charset="0"/>
              </a:rPr>
              <a:t>Apakah sikap, pengetahuan, ketrampilan telah memadai?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fi-FI" sz="2000">
                <a:solidFill>
                  <a:schemeClr val="bg1"/>
                </a:solidFill>
                <a:latin typeface="Arial" pitchFamily="34" charset="0"/>
              </a:rPr>
              <a:t>Mempunyai pengalaman tentang bidang usaha yang dimasuki?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sv-SE" sz="2000">
                <a:solidFill>
                  <a:schemeClr val="bg1"/>
                </a:solidFill>
                <a:latin typeface="Arial" pitchFamily="34" charset="0"/>
              </a:rPr>
              <a:t>Mempunyai tekad bulat mengembangkan diri wirausaha?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sv-SE" sz="2000">
                <a:solidFill>
                  <a:schemeClr val="bg1"/>
                </a:solidFill>
                <a:latin typeface="Arial" pitchFamily="34" charset="0"/>
              </a:rPr>
              <a:t>Mempunyai dana sendiri dan / atau dapat memperoleh dana?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sv-SE" sz="2000">
                <a:solidFill>
                  <a:schemeClr val="bg1"/>
                </a:solidFill>
                <a:latin typeface="Arial" pitchFamily="34" charset="0"/>
              </a:rPr>
              <a:t>Mendapat dukungan keluarga atau kelompok?</a:t>
            </a:r>
          </a:p>
          <a:p>
            <a:pPr>
              <a:defRPr/>
            </a:pPr>
            <a:endParaRPr lang="sv-SE" sz="200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2.   Meneliti Lingkungan</a:t>
            </a:r>
            <a:endParaRPr lang="en-US" sz="2000">
              <a:solidFill>
                <a:schemeClr val="bg1"/>
              </a:solidFill>
              <a:latin typeface="Arial" pitchFamily="34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sv-SE" sz="2000">
                <a:solidFill>
                  <a:schemeClr val="bg1"/>
                </a:solidFill>
                <a:latin typeface="Arial" pitchFamily="34" charset="0"/>
              </a:rPr>
              <a:t>Apakah lingkungan menunjang? Peluang pasar ada?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sv-SE" sz="2000">
                <a:solidFill>
                  <a:schemeClr val="bg1"/>
                </a:solidFill>
                <a:latin typeface="Arial" pitchFamily="34" charset="0"/>
              </a:rPr>
              <a:t>Persaingan masih memungkinkan? Pemasok tersedia dan terjangkau?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sv-SE" sz="2000">
                <a:solidFill>
                  <a:schemeClr val="bg1"/>
                </a:solidFill>
                <a:latin typeface="Arial" pitchFamily="34" charset="0"/>
              </a:rPr>
              <a:t>Bagaimana dengan pendukung  dan pesaing? Lingkungan luar menguntungkan?</a:t>
            </a:r>
          </a:p>
          <a:p>
            <a:pPr>
              <a:defRPr/>
            </a:pPr>
            <a:endParaRPr lang="sv-SE" sz="200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3.   Menyeleksi Ide Usaha</a:t>
            </a:r>
            <a:endParaRPr lang="en-US" sz="2000">
              <a:solidFill>
                <a:schemeClr val="bg1"/>
              </a:solidFill>
              <a:latin typeface="Arial" pitchFamily="34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it-IT" sz="2000">
                <a:solidFill>
                  <a:schemeClr val="bg1"/>
                </a:solidFill>
                <a:latin typeface="Arial" pitchFamily="34" charset="0"/>
              </a:rPr>
              <a:t>Hasil  diri sendiri dan lingkungan dalam matrik SWOT?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000" i="1">
                <a:solidFill>
                  <a:schemeClr val="bg1"/>
                </a:solidFill>
                <a:latin typeface="Arial" pitchFamily="34" charset="0"/>
              </a:rPr>
              <a:t>Key result areas</a:t>
            </a:r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 (bidang usaha) apa yang akan dimasuki?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Manfaat dan nilai tambah ide usaha? Kepuasan pelanggan?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fi-FI" sz="2000">
                <a:solidFill>
                  <a:schemeClr val="bg1"/>
                </a:solidFill>
                <a:latin typeface="Arial" pitchFamily="34" charset="0"/>
              </a:rPr>
              <a:t>Apakah ini pilihan tepat? Bagaimana kalau ……. ?</a:t>
            </a:r>
          </a:p>
          <a:p>
            <a:pPr>
              <a:defRPr/>
            </a:pPr>
            <a:endParaRPr lang="fi-FI" sz="200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066800" y="76200"/>
            <a:ext cx="731520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                             </a:t>
            </a:r>
            <a:r>
              <a:rPr lang="en-US" sz="2400" b="1">
                <a:solidFill>
                  <a:schemeClr val="bg1"/>
                </a:solidFill>
              </a:rPr>
              <a:t>3.  Menyusun Rencana Usaha</a:t>
            </a:r>
            <a:endParaRPr lang="en-US" sz="2400">
              <a:solidFill>
                <a:schemeClr val="bg1"/>
              </a:solidFill>
            </a:endParaRPr>
          </a:p>
          <a:p>
            <a:pPr lvl="1"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 Bagaimana ide usaha tersebut akan diwujutkan?</a:t>
            </a:r>
          </a:p>
          <a:p>
            <a:pPr lvl="1">
              <a:buFontTx/>
              <a:buChar char="•"/>
            </a:pPr>
            <a:r>
              <a:rPr lang="sv-SE" sz="2400">
                <a:solidFill>
                  <a:schemeClr val="bg1"/>
                </a:solidFill>
              </a:rPr>
              <a:t> Strategi apa yang akan dijalankan? </a:t>
            </a:r>
            <a:r>
              <a:rPr lang="en-US" sz="2400">
                <a:solidFill>
                  <a:schemeClr val="bg1"/>
                </a:solidFill>
              </a:rPr>
              <a:t>Bagaimana </a:t>
            </a:r>
          </a:p>
          <a:p>
            <a:pPr lvl="1"/>
            <a:r>
              <a:rPr lang="en-US" sz="2400">
                <a:solidFill>
                  <a:schemeClr val="bg1"/>
                </a:solidFill>
              </a:rPr>
              <a:t>   hasil analisis SWOTnya?</a:t>
            </a:r>
          </a:p>
          <a:p>
            <a:pPr lvl="1">
              <a:buFontTx/>
              <a:buChar char="•"/>
            </a:pPr>
            <a:r>
              <a:rPr lang="sv-SE" sz="2400">
                <a:solidFill>
                  <a:schemeClr val="bg1"/>
                </a:solidFill>
              </a:rPr>
              <a:t> Bagaimana skenario terburuk masih berlaba dan</a:t>
            </a:r>
          </a:p>
          <a:p>
            <a:pPr lvl="1"/>
            <a:r>
              <a:rPr lang="sv-SE" sz="2400">
                <a:solidFill>
                  <a:schemeClr val="bg1"/>
                </a:solidFill>
              </a:rPr>
              <a:t>   </a:t>
            </a:r>
            <a:r>
              <a:rPr lang="sv-SE" sz="2400" i="1">
                <a:solidFill>
                  <a:schemeClr val="bg1"/>
                </a:solidFill>
              </a:rPr>
              <a:t>survive</a:t>
            </a:r>
            <a:r>
              <a:rPr lang="sv-SE" sz="2400">
                <a:solidFill>
                  <a:schemeClr val="bg1"/>
                </a:solidFill>
              </a:rPr>
              <a:t>? </a:t>
            </a:r>
            <a:r>
              <a:rPr lang="en-US" sz="2400">
                <a:solidFill>
                  <a:schemeClr val="bg1"/>
                </a:solidFill>
              </a:rPr>
              <a:t>Berapa labanya? </a:t>
            </a:r>
          </a:p>
          <a:p>
            <a:pPr lvl="1">
              <a:buFontTx/>
              <a:buChar char="•"/>
            </a:pPr>
            <a:r>
              <a:rPr lang="sv-SE" sz="2400">
                <a:solidFill>
                  <a:schemeClr val="bg1"/>
                </a:solidFill>
              </a:rPr>
              <a:t> Dengan hasil penjualan berapa? Dengan biaya   </a:t>
            </a:r>
          </a:p>
          <a:p>
            <a:pPr lvl="1"/>
            <a:r>
              <a:rPr lang="sv-SE" sz="2400">
                <a:solidFill>
                  <a:schemeClr val="bg1"/>
                </a:solidFill>
              </a:rPr>
              <a:t>   berapa?</a:t>
            </a:r>
          </a:p>
          <a:p>
            <a:pPr lvl="1">
              <a:buFontTx/>
              <a:buChar char="•"/>
            </a:pPr>
            <a:r>
              <a:rPr lang="sv-SE" sz="2400">
                <a:solidFill>
                  <a:schemeClr val="bg1"/>
                </a:solidFill>
              </a:rPr>
              <a:t> Apa syaratnya supaya berlaba? Apakah ada</a:t>
            </a:r>
          </a:p>
          <a:p>
            <a:pPr lvl="1"/>
            <a:r>
              <a:rPr lang="sv-SE" sz="2400">
                <a:solidFill>
                  <a:schemeClr val="bg1"/>
                </a:solidFill>
              </a:rPr>
              <a:t>   informasi lain yang cukup memungkinkan tentang</a:t>
            </a:r>
          </a:p>
          <a:p>
            <a:pPr lvl="1"/>
            <a:r>
              <a:rPr lang="sv-SE" sz="2400">
                <a:solidFill>
                  <a:schemeClr val="bg1"/>
                </a:solidFill>
              </a:rPr>
              <a:t>   hasil penjualan dan  biaya? Telah dicek?</a:t>
            </a:r>
          </a:p>
          <a:p>
            <a:pPr>
              <a:buFontTx/>
              <a:buChar char="•"/>
            </a:pPr>
            <a:endParaRPr lang="sv-SE" sz="2400">
              <a:solidFill>
                <a:schemeClr val="bg1"/>
              </a:solidFill>
            </a:endParaRPr>
          </a:p>
          <a:p>
            <a:r>
              <a:rPr lang="en-US" sz="2400" b="1">
                <a:solidFill>
                  <a:schemeClr val="bg1"/>
                </a:solidFill>
              </a:rPr>
              <a:t>                             4. Menghadapi Pihak Lain</a:t>
            </a:r>
            <a:endParaRPr lang="en-US" sz="2400">
              <a:solidFill>
                <a:schemeClr val="bg1"/>
              </a:solidFill>
            </a:endParaRPr>
          </a:p>
          <a:p>
            <a:pPr lvl="1"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 Perlukah melakukan studi kelayakan yang khusus</a:t>
            </a:r>
          </a:p>
          <a:p>
            <a:pPr lvl="1"/>
            <a:r>
              <a:rPr lang="en-US" sz="2400">
                <a:solidFill>
                  <a:schemeClr val="bg1"/>
                </a:solidFill>
              </a:rPr>
              <a:t>   dipresentasikan untuk memperoleh pinjaman</a:t>
            </a:r>
          </a:p>
          <a:p>
            <a:pPr lvl="1"/>
            <a:r>
              <a:rPr lang="en-US" sz="2400">
                <a:solidFill>
                  <a:schemeClr val="bg1"/>
                </a:solidFill>
              </a:rPr>
              <a:t>   modal dan/atau perizinan?</a:t>
            </a:r>
          </a:p>
          <a:p>
            <a:pPr lvl="1"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 Perlukah usaha di patenkan?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533400" y="304800"/>
            <a:ext cx="8229600" cy="6096000"/>
            <a:chOff x="336" y="192"/>
            <a:chExt cx="5184" cy="3840"/>
          </a:xfrm>
        </p:grpSpPr>
        <p:sp>
          <p:nvSpPr>
            <p:cNvPr id="9219" name="Line 3"/>
            <p:cNvSpPr>
              <a:spLocks noChangeShapeType="1"/>
            </p:cNvSpPr>
            <p:nvPr/>
          </p:nvSpPr>
          <p:spPr bwMode="auto">
            <a:xfrm>
              <a:off x="1912" y="1391"/>
              <a:ext cx="496" cy="3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8" name="Text Box 4"/>
            <p:cNvSpPr txBox="1">
              <a:spLocks noChangeArrowheads="1"/>
            </p:cNvSpPr>
            <p:nvPr/>
          </p:nvSpPr>
          <p:spPr bwMode="auto">
            <a:xfrm>
              <a:off x="1440" y="192"/>
              <a:ext cx="2391" cy="35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b="1">
                  <a:latin typeface="Arial" pitchFamily="34" charset="0"/>
                </a:rPr>
                <a:t>Usaha dapat berlaba   jika   -------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1509" name="Text Box 5"/>
            <p:cNvSpPr txBox="1">
              <a:spLocks noChangeArrowheads="1"/>
            </p:cNvSpPr>
            <p:nvPr/>
          </p:nvSpPr>
          <p:spPr bwMode="auto">
            <a:xfrm>
              <a:off x="3024" y="1040"/>
              <a:ext cx="1968" cy="28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b="1">
                  <a:latin typeface="Arial" pitchFamily="34" charset="0"/>
                </a:rPr>
                <a:t>Hasil penjualan  berapa ?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576" y="1035"/>
              <a:ext cx="1838" cy="28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b="1">
                  <a:latin typeface="Arial" pitchFamily="34" charset="0"/>
                </a:rPr>
                <a:t>Jumlah  biaya  berapa ?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1584" y="1734"/>
              <a:ext cx="1584" cy="426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b="1">
                  <a:latin typeface="Arial" pitchFamily="34" charset="0"/>
                </a:rPr>
                <a:t>Berapa kemampuan menghasilkan laba?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H="1">
              <a:off x="1647" y="554"/>
              <a:ext cx="1079" cy="3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2729" y="554"/>
              <a:ext cx="989" cy="3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H="1">
              <a:off x="2910" y="1356"/>
              <a:ext cx="899" cy="3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384" y="3387"/>
              <a:ext cx="1888" cy="64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b="1">
                  <a:latin typeface="Arial" pitchFamily="34" charset="0"/>
                </a:rPr>
                <a:t>Apakah ada  persyaratan  yang perlu dipenuhi  supaya dapat berlaba ?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336" y="2448"/>
              <a:ext cx="2448" cy="67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b="1">
                  <a:latin typeface="Arial" pitchFamily="34" charset="0"/>
                </a:rPr>
                <a:t>Apakah  informasi  yang meyakinkan bahwa  persyaratan tersebut akan  dapat dipenuhi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3090" y="2472"/>
              <a:ext cx="1902" cy="46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b="1">
                  <a:latin typeface="Arial" pitchFamily="34" charset="0"/>
                </a:rPr>
                <a:t>Apakah risikonya jika persyaratan tak terpenuhi ?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3660" y="1608"/>
              <a:ext cx="1860" cy="585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marL="800100" lvl="1" indent="-342900">
                <a:spcBef>
                  <a:spcPts val="1200"/>
                </a:spcBef>
                <a:spcAft>
                  <a:spcPts val="300"/>
                </a:spcAft>
                <a:defRPr/>
              </a:pPr>
              <a:r>
                <a:rPr lang="en-US">
                  <a:latin typeface="Arial" pitchFamily="34" charset="0"/>
                </a:rPr>
                <a:t>1.</a:t>
              </a:r>
              <a:r>
                <a:rPr lang="en-US" b="1">
                  <a:latin typeface="Arial" pitchFamily="34" charset="0"/>
                </a:rPr>
                <a:t>Alternatif tindakan</a:t>
              </a:r>
            </a:p>
            <a:p>
              <a:pPr marL="800100" lvl="1" indent="-342900">
                <a:defRPr/>
              </a:pPr>
              <a:r>
                <a:rPr lang="en-US">
                  <a:latin typeface="Arial" pitchFamily="34" charset="0"/>
                </a:rPr>
                <a:t>2..</a:t>
              </a:r>
              <a:r>
                <a:rPr lang="en-US" b="1">
                  <a:latin typeface="Arial" pitchFamily="34" charset="0"/>
                </a:rPr>
                <a:t>Prioritasnya bagaimana?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3224" y="1909"/>
              <a:ext cx="35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 flipV="1">
              <a:off x="2278" y="3006"/>
              <a:ext cx="1349" cy="6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 flipV="1">
              <a:off x="1331" y="2171"/>
              <a:ext cx="989" cy="2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 flipH="1" flipV="1">
              <a:off x="2820" y="2177"/>
              <a:ext cx="898" cy="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Cliff in Clouds"/>
          <p:cNvSpPr>
            <a:spLocks noChangeArrowheads="1"/>
          </p:cNvSpPr>
          <p:nvPr/>
        </p:nvSpPr>
        <p:spPr bwMode="auto">
          <a:xfrm>
            <a:off x="1651000" y="609600"/>
            <a:ext cx="5969000" cy="1557338"/>
          </a:xfrm>
          <a:prstGeom prst="cloudCallout">
            <a:avLst>
              <a:gd name="adj1" fmla="val -48991"/>
              <a:gd name="adj2" fmla="val 79153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800" b="1">
              <a:latin typeface="Arial Black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438400" y="1143000"/>
            <a:ext cx="4191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rgbClr val="FFFF00"/>
                </a:solidFill>
                <a:latin typeface="Arial Black" pitchFamily="34" charset="0"/>
              </a:rPr>
              <a:t>Langkah Ke Enam</a:t>
            </a:r>
            <a:endParaRPr lang="en-US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90600" y="2819400"/>
            <a:ext cx="6934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800">
                <a:latin typeface="Arial Black" pitchFamily="34" charset="0"/>
                <a:cs typeface="Times New Roman" pitchFamily="18" charset="0"/>
              </a:rPr>
              <a:t>Melaksanakan Rencana Tindakan </a:t>
            </a:r>
            <a:endParaRPr lang="en-US" sz="2800">
              <a:latin typeface="Arial Black" pitchFamily="34" charset="0"/>
              <a:cs typeface="Times New Roman" pitchFamily="18" charset="0"/>
            </a:endParaRP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1066800" y="3429000"/>
            <a:ext cx="7772400" cy="2895600"/>
            <a:chOff x="1701" y="5833"/>
            <a:chExt cx="8604" cy="3237"/>
          </a:xfrm>
        </p:grpSpPr>
        <p:sp>
          <p:nvSpPr>
            <p:cNvPr id="10248" name="Text Box 6"/>
            <p:cNvSpPr txBox="1">
              <a:spLocks noChangeArrowheads="1"/>
            </p:cNvSpPr>
            <p:nvPr/>
          </p:nvSpPr>
          <p:spPr bwMode="auto">
            <a:xfrm>
              <a:off x="8901" y="5833"/>
              <a:ext cx="1404" cy="27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2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0249" name="Oval 7"/>
            <p:cNvSpPr>
              <a:spLocks noChangeArrowheads="1"/>
            </p:cNvSpPr>
            <p:nvPr/>
          </p:nvSpPr>
          <p:spPr bwMode="auto">
            <a:xfrm rot="-840234">
              <a:off x="2961" y="6931"/>
              <a:ext cx="6072" cy="209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WordArt 8"/>
            <p:cNvSpPr>
              <a:spLocks noChangeArrowheads="1" noChangeShapeType="1" noTextEdit="1"/>
            </p:cNvSpPr>
            <p:nvPr/>
          </p:nvSpPr>
          <p:spPr bwMode="auto">
            <a:xfrm rot="-165701">
              <a:off x="4806" y="8114"/>
              <a:ext cx="2295" cy="776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en-US" sz="1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Book Antiqua"/>
                </a:rPr>
                <a:t>Rincian Tindakan</a:t>
              </a:r>
            </a:p>
          </p:txBody>
        </p:sp>
        <p:sp>
          <p:nvSpPr>
            <p:cNvPr id="10251" name="Line 9"/>
            <p:cNvSpPr>
              <a:spLocks noChangeShapeType="1"/>
            </p:cNvSpPr>
            <p:nvPr/>
          </p:nvSpPr>
          <p:spPr bwMode="auto">
            <a:xfrm flipV="1">
              <a:off x="3141" y="8530"/>
              <a:ext cx="72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10"/>
            <p:cNvSpPr>
              <a:spLocks noChangeShapeType="1"/>
            </p:cNvSpPr>
            <p:nvPr/>
          </p:nvSpPr>
          <p:spPr bwMode="auto">
            <a:xfrm flipV="1">
              <a:off x="4581" y="8170"/>
              <a:ext cx="72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11"/>
            <p:cNvSpPr>
              <a:spLocks noChangeShapeType="1"/>
            </p:cNvSpPr>
            <p:nvPr/>
          </p:nvSpPr>
          <p:spPr bwMode="auto">
            <a:xfrm flipV="1">
              <a:off x="5301" y="7990"/>
              <a:ext cx="72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12"/>
            <p:cNvSpPr>
              <a:spLocks noChangeShapeType="1"/>
            </p:cNvSpPr>
            <p:nvPr/>
          </p:nvSpPr>
          <p:spPr bwMode="auto">
            <a:xfrm flipV="1">
              <a:off x="3861" y="8350"/>
              <a:ext cx="72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13"/>
            <p:cNvSpPr>
              <a:spLocks noChangeShapeType="1"/>
            </p:cNvSpPr>
            <p:nvPr/>
          </p:nvSpPr>
          <p:spPr bwMode="auto">
            <a:xfrm flipV="1">
              <a:off x="8181" y="7271"/>
              <a:ext cx="72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14"/>
            <p:cNvSpPr>
              <a:spLocks noChangeShapeType="1"/>
            </p:cNvSpPr>
            <p:nvPr/>
          </p:nvSpPr>
          <p:spPr bwMode="auto">
            <a:xfrm flipV="1">
              <a:off x="7461" y="7450"/>
              <a:ext cx="72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15"/>
            <p:cNvSpPr>
              <a:spLocks noChangeShapeType="1"/>
            </p:cNvSpPr>
            <p:nvPr/>
          </p:nvSpPr>
          <p:spPr bwMode="auto">
            <a:xfrm flipV="1">
              <a:off x="6741" y="7630"/>
              <a:ext cx="72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16"/>
            <p:cNvSpPr>
              <a:spLocks noChangeShapeType="1"/>
            </p:cNvSpPr>
            <p:nvPr/>
          </p:nvSpPr>
          <p:spPr bwMode="auto">
            <a:xfrm flipV="1">
              <a:off x="6021" y="7810"/>
              <a:ext cx="72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Oval 17"/>
            <p:cNvSpPr>
              <a:spLocks noChangeArrowheads="1"/>
            </p:cNvSpPr>
            <p:nvPr/>
          </p:nvSpPr>
          <p:spPr bwMode="auto">
            <a:xfrm rot="-721763">
              <a:off x="7101" y="8350"/>
              <a:ext cx="90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solidFill>
                    <a:schemeClr val="bg2"/>
                  </a:solidFill>
                  <a:latin typeface="Times New Roman" pitchFamily="18" charset="0"/>
                </a:rPr>
                <a:t>Rp</a:t>
              </a:r>
            </a:p>
          </p:txBody>
        </p:sp>
        <p:sp>
          <p:nvSpPr>
            <p:cNvPr id="10260" name="Text Box 18"/>
            <p:cNvSpPr txBox="1">
              <a:spLocks noChangeArrowheads="1"/>
            </p:cNvSpPr>
            <p:nvPr/>
          </p:nvSpPr>
          <p:spPr bwMode="auto">
            <a:xfrm>
              <a:off x="1701" y="8530"/>
              <a:ext cx="14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US" sz="2000" b="1">
                  <a:solidFill>
                    <a:srgbClr val="FFFF00"/>
                  </a:solidFill>
                  <a:latin typeface="Times New Roman" pitchFamily="18" charset="0"/>
                </a:rPr>
                <a:t>Titik Awal</a:t>
              </a:r>
            </a:p>
          </p:txBody>
        </p:sp>
        <p:sp>
          <p:nvSpPr>
            <p:cNvPr id="10261" name="Text Box 19"/>
            <p:cNvSpPr txBox="1">
              <a:spLocks noChangeArrowheads="1"/>
            </p:cNvSpPr>
            <p:nvPr/>
          </p:nvSpPr>
          <p:spPr bwMode="auto">
            <a:xfrm>
              <a:off x="7281" y="6911"/>
              <a:ext cx="180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b="1">
                  <a:solidFill>
                    <a:schemeClr val="bg2"/>
                  </a:solidFill>
                  <a:latin typeface="Times New Roman" pitchFamily="18" charset="0"/>
                </a:rPr>
                <a:t>Titik Sasaran</a:t>
              </a:r>
            </a:p>
          </p:txBody>
        </p:sp>
      </p:grpSp>
      <p:sp>
        <p:nvSpPr>
          <p:cNvPr id="10246" name="Rectangle 20"/>
          <p:cNvSpPr>
            <a:spLocks noChangeArrowheads="1"/>
          </p:cNvSpPr>
          <p:nvPr/>
        </p:nvSpPr>
        <p:spPr bwMode="auto">
          <a:xfrm>
            <a:off x="4167188" y="259556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47" name="Picture 21" descr="bs0131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3429000"/>
            <a:ext cx="13176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3400" y="152400"/>
            <a:ext cx="8153400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cs typeface="Times New Roman" pitchFamily="18" charset="0"/>
              </a:rPr>
              <a:t>Rencana operasi harus dapat menjawab pertanyaan diagram enam kata (</a:t>
            </a:r>
            <a:r>
              <a:rPr lang="en-US" sz="2400" b="1" i="1">
                <a:cs typeface="Times New Roman" pitchFamily="18" charset="0"/>
              </a:rPr>
              <a:t>What, Whom, Who, How much/many and How to do, Where, When)</a:t>
            </a:r>
            <a:endParaRPr lang="en-US" sz="2400" b="1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524000"/>
            <a:ext cx="8991600" cy="53863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sv-SE" sz="2400" b="1" i="1">
                <a:cs typeface="Times New Roman" pitchFamily="18" charset="0"/>
              </a:rPr>
              <a:t>What</a:t>
            </a:r>
            <a:r>
              <a:rPr lang="sv-SE" sz="2400">
                <a:cs typeface="Times New Roman" pitchFamily="18" charset="0"/>
              </a:rPr>
              <a:t> memerikan produk barang/jasa apa yang ingin di produksi atau dijual</a:t>
            </a:r>
            <a:endParaRPr lang="en-US" sz="240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sv-SE" sz="2400" b="1" i="1">
                <a:cs typeface="Times New Roman" pitchFamily="18" charset="0"/>
              </a:rPr>
              <a:t>Whom</a:t>
            </a:r>
            <a:r>
              <a:rPr lang="sv-SE" sz="2400">
                <a:cs typeface="Times New Roman" pitchFamily="18" charset="0"/>
              </a:rPr>
              <a:t> memerikan sasaran atau pasar yang akan digarap</a:t>
            </a:r>
            <a:endParaRPr lang="en-US" sz="240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sv-SE" sz="2400" b="1" i="1">
                <a:cs typeface="Times New Roman" pitchFamily="18" charset="0"/>
              </a:rPr>
              <a:t>Who </a:t>
            </a:r>
            <a:r>
              <a:rPr lang="sv-SE" sz="2400">
                <a:cs typeface="Times New Roman" pitchFamily="18" charset="0"/>
              </a:rPr>
              <a:t>memerikan siapa yang bertanggung untuk mencapai sasaran tersebut</a:t>
            </a:r>
            <a:endParaRPr lang="en-US" sz="240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sv-SE" sz="2400" b="1" i="1">
                <a:cs typeface="Times New Roman" pitchFamily="18" charset="0"/>
              </a:rPr>
              <a:t>How much/many</a:t>
            </a:r>
            <a:r>
              <a:rPr lang="sv-SE" sz="2400">
                <a:cs typeface="Times New Roman" pitchFamily="18" charset="0"/>
              </a:rPr>
              <a:t> memerikan besar target sasaran (omzet) yang ingin dicapai dalam kurun waktu tertentu. How to do, memerikan cara dan bagaimana mencapai target sasaran</a:t>
            </a:r>
            <a:endParaRPr lang="en-US" sz="240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it-IT" sz="2400" b="1" i="1">
                <a:cs typeface="Times New Roman" pitchFamily="18" charset="0"/>
              </a:rPr>
              <a:t>Where</a:t>
            </a:r>
            <a:r>
              <a:rPr lang="it-IT" sz="2400">
                <a:cs typeface="Times New Roman" pitchFamily="18" charset="0"/>
              </a:rPr>
              <a:t> memerikan di mana, daerah, area geografi di mana sasaran berada</a:t>
            </a:r>
            <a:endParaRPr lang="en-US" sz="240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it-IT" sz="2400" b="1" i="1">
                <a:cs typeface="Times New Roman" pitchFamily="18" charset="0"/>
              </a:rPr>
              <a:t>When</a:t>
            </a:r>
            <a:r>
              <a:rPr lang="it-IT" sz="2400">
                <a:cs typeface="Times New Roman" pitchFamily="18" charset="0"/>
              </a:rPr>
              <a:t> memerikan target waktu untuk besar omzet dalam waktu tertentu (jangka pendek, menengah, panjang)</a:t>
            </a:r>
            <a:endParaRPr 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1019175" y="642938"/>
            <a:ext cx="8124825" cy="5438775"/>
            <a:chOff x="1470" y="10607"/>
            <a:chExt cx="9105" cy="4603"/>
          </a:xfrm>
        </p:grpSpPr>
        <p:sp>
          <p:nvSpPr>
            <p:cNvPr id="12291" name="Oval 3"/>
            <p:cNvSpPr>
              <a:spLocks noChangeArrowheads="1"/>
            </p:cNvSpPr>
            <p:nvPr/>
          </p:nvSpPr>
          <p:spPr bwMode="auto">
            <a:xfrm>
              <a:off x="4620" y="14203"/>
              <a:ext cx="2430" cy="825"/>
            </a:xfrm>
            <a:prstGeom prst="ellipse">
              <a:avLst/>
            </a:prstGeom>
            <a:solidFill>
              <a:srgbClr val="DAEEF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400">
                  <a:solidFill>
                    <a:schemeClr val="bg2"/>
                  </a:solidFill>
                  <a:latin typeface="Calibri" pitchFamily="34" charset="0"/>
                </a:rPr>
                <a:t>PRICE           Customer Cost</a:t>
              </a:r>
              <a:endParaRPr lang="en-US" sz="1400">
                <a:solidFill>
                  <a:schemeClr val="bg2"/>
                </a:solidFill>
              </a:endParaRPr>
            </a:p>
          </p:txBody>
        </p:sp>
        <p:sp>
          <p:nvSpPr>
            <p:cNvPr id="12292" name="Oval 4"/>
            <p:cNvSpPr>
              <a:spLocks noChangeArrowheads="1"/>
            </p:cNvSpPr>
            <p:nvPr/>
          </p:nvSpPr>
          <p:spPr bwMode="auto">
            <a:xfrm>
              <a:off x="4605" y="10783"/>
              <a:ext cx="2451" cy="900"/>
            </a:xfrm>
            <a:prstGeom prst="ellipse">
              <a:avLst/>
            </a:prstGeom>
            <a:solidFill>
              <a:srgbClr val="DAEEF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400">
                  <a:solidFill>
                    <a:schemeClr val="bg2"/>
                  </a:solidFill>
                  <a:latin typeface="Calibri" pitchFamily="34" charset="0"/>
                </a:rPr>
                <a:t>PRODUCT          Customer Benefit</a:t>
              </a:r>
              <a:endParaRPr lang="en-US" sz="1400">
                <a:solidFill>
                  <a:schemeClr val="bg2"/>
                </a:solidFill>
              </a:endParaRPr>
            </a:p>
          </p:txBody>
        </p:sp>
        <p:sp>
          <p:nvSpPr>
            <p:cNvPr id="12293" name="Oval 5"/>
            <p:cNvSpPr>
              <a:spLocks noChangeArrowheads="1"/>
            </p:cNvSpPr>
            <p:nvPr/>
          </p:nvSpPr>
          <p:spPr bwMode="auto">
            <a:xfrm>
              <a:off x="7399" y="12523"/>
              <a:ext cx="3176" cy="1020"/>
            </a:xfrm>
            <a:prstGeom prst="ellipse">
              <a:avLst/>
            </a:prstGeom>
            <a:solidFill>
              <a:srgbClr val="DAEEF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400">
                  <a:solidFill>
                    <a:schemeClr val="bg2"/>
                  </a:solidFill>
                  <a:latin typeface="Calibri" pitchFamily="34" charset="0"/>
                </a:rPr>
                <a:t>PROMOTION           Point of Communication </a:t>
              </a:r>
              <a:endParaRPr lang="en-US" sz="1400">
                <a:solidFill>
                  <a:schemeClr val="bg2"/>
                </a:solidFill>
              </a:endParaRPr>
            </a:p>
          </p:txBody>
        </p:sp>
        <p:sp>
          <p:nvSpPr>
            <p:cNvPr id="12294" name="Oval 6"/>
            <p:cNvSpPr>
              <a:spLocks noChangeArrowheads="1"/>
            </p:cNvSpPr>
            <p:nvPr/>
          </p:nvSpPr>
          <p:spPr bwMode="auto">
            <a:xfrm>
              <a:off x="1755" y="12583"/>
              <a:ext cx="2025" cy="900"/>
            </a:xfrm>
            <a:prstGeom prst="ellipse">
              <a:avLst/>
            </a:prstGeom>
            <a:solidFill>
              <a:srgbClr val="DAEEF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400">
                  <a:solidFill>
                    <a:schemeClr val="bg2"/>
                  </a:solidFill>
                  <a:latin typeface="Calibri" pitchFamily="34" charset="0"/>
                </a:rPr>
                <a:t>PLACE          Point of Sales</a:t>
              </a:r>
              <a:endParaRPr lang="en-US" sz="1400">
                <a:solidFill>
                  <a:schemeClr val="bg2"/>
                </a:solidFill>
              </a:endParaRPr>
            </a:p>
          </p:txBody>
        </p:sp>
        <p:sp>
          <p:nvSpPr>
            <p:cNvPr id="12295" name="AutoShape 7"/>
            <p:cNvSpPr>
              <a:spLocks noChangeArrowheads="1"/>
            </p:cNvSpPr>
            <p:nvPr/>
          </p:nvSpPr>
          <p:spPr bwMode="auto">
            <a:xfrm>
              <a:off x="4249" y="12478"/>
              <a:ext cx="2867" cy="1097"/>
            </a:xfrm>
            <a:prstGeom prst="leftRightArrow">
              <a:avLst>
                <a:gd name="adj1" fmla="val 50000"/>
                <a:gd name="adj2" fmla="val 52270"/>
              </a:avLst>
            </a:prstGeom>
            <a:solidFill>
              <a:srgbClr val="F2DBD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>
                <a:spcAft>
                  <a:spcPts val="1000"/>
                </a:spcAft>
              </a:pPr>
              <a:r>
                <a:rPr lang="en-US" sz="1400">
                  <a:solidFill>
                    <a:schemeClr val="bg2"/>
                  </a:solidFill>
                  <a:latin typeface="Calibri" pitchFamily="34" charset="0"/>
                </a:rPr>
                <a:t>CONTAC             POINT    (ACCESS)</a:t>
              </a:r>
              <a:endParaRPr lang="en-US" sz="1400">
                <a:solidFill>
                  <a:schemeClr val="bg2"/>
                </a:solidFill>
              </a:endParaRPr>
            </a:p>
          </p:txBody>
        </p:sp>
        <p:sp>
          <p:nvSpPr>
            <p:cNvPr id="12296" name="AutoShape 8"/>
            <p:cNvSpPr>
              <a:spLocks noChangeArrowheads="1"/>
            </p:cNvSpPr>
            <p:nvPr/>
          </p:nvSpPr>
          <p:spPr bwMode="auto">
            <a:xfrm rot="-5400000">
              <a:off x="4605" y="12403"/>
              <a:ext cx="2451" cy="1097"/>
            </a:xfrm>
            <a:prstGeom prst="leftRightArrow">
              <a:avLst>
                <a:gd name="adj1" fmla="val 50000"/>
                <a:gd name="adj2" fmla="val 4468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400" b="1">
                  <a:solidFill>
                    <a:schemeClr val="bg2"/>
                  </a:solidFill>
                  <a:latin typeface="Calibri" pitchFamily="34" charset="0"/>
                </a:rPr>
                <a:t>VALUE SERVICE</a:t>
              </a:r>
              <a:r>
                <a:rPr lang="en-US" sz="1400">
                  <a:solidFill>
                    <a:schemeClr val="bg2"/>
                  </a:solidFill>
                  <a:latin typeface="Calibri" pitchFamily="34" charset="0"/>
                </a:rPr>
                <a:t> </a:t>
              </a:r>
              <a:r>
                <a:rPr lang="en-US" sz="1400" b="1">
                  <a:solidFill>
                    <a:schemeClr val="bg2"/>
                  </a:solidFill>
                  <a:latin typeface="Calibri" pitchFamily="34" charset="0"/>
                </a:rPr>
                <a:t> (OFFER)</a:t>
              </a:r>
              <a:endParaRPr lang="en-US" sz="1400">
                <a:solidFill>
                  <a:schemeClr val="bg2"/>
                </a:solidFill>
              </a:endParaRPr>
            </a:p>
          </p:txBody>
        </p:sp>
        <p:sp>
          <p:nvSpPr>
            <p:cNvPr id="12297" name="AutoShape 9"/>
            <p:cNvSpPr>
              <a:spLocks noChangeArrowheads="1"/>
            </p:cNvSpPr>
            <p:nvPr/>
          </p:nvSpPr>
          <p:spPr bwMode="auto">
            <a:xfrm rot="10800000">
              <a:off x="1470" y="13605"/>
              <a:ext cx="8250" cy="1605"/>
            </a:xfrm>
            <a:prstGeom prst="curvedDownArrow">
              <a:avLst>
                <a:gd name="adj1" fmla="val 34482"/>
                <a:gd name="adj2" fmla="val 132431"/>
                <a:gd name="adj3" fmla="val 30116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>
                <a:solidFill>
                  <a:schemeClr val="bg2"/>
                </a:solidFill>
              </a:endParaRPr>
            </a:p>
          </p:txBody>
        </p:sp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6930" y="11805"/>
              <a:ext cx="315" cy="2670"/>
            </a:xfrm>
            <a:prstGeom prst="curvedLeftArrow">
              <a:avLst>
                <a:gd name="adj1" fmla="val 169524"/>
                <a:gd name="adj2" fmla="val 339048"/>
                <a:gd name="adj3" fmla="val 33333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>
                <a:solidFill>
                  <a:schemeClr val="bg2"/>
                </a:solidFill>
              </a:endParaRPr>
            </a:p>
          </p:txBody>
        </p:sp>
        <p:sp>
          <p:nvSpPr>
            <p:cNvPr id="12299" name="AutoShape 11"/>
            <p:cNvSpPr>
              <a:spLocks noChangeArrowheads="1"/>
            </p:cNvSpPr>
            <p:nvPr/>
          </p:nvSpPr>
          <p:spPr bwMode="auto">
            <a:xfrm rot="10539633">
              <a:off x="4020" y="11636"/>
              <a:ext cx="379" cy="2670"/>
            </a:xfrm>
            <a:prstGeom prst="curvedLeftArrow">
              <a:avLst>
                <a:gd name="adj1" fmla="val 140897"/>
                <a:gd name="adj2" fmla="val 281794"/>
                <a:gd name="adj3" fmla="val 33333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>
                <a:solidFill>
                  <a:schemeClr val="bg2"/>
                </a:solidFill>
              </a:endParaRPr>
            </a:p>
          </p:txBody>
        </p:sp>
        <p:sp>
          <p:nvSpPr>
            <p:cNvPr id="12300" name="AutoShape 12"/>
            <p:cNvSpPr>
              <a:spLocks noChangeArrowheads="1"/>
            </p:cNvSpPr>
            <p:nvPr/>
          </p:nvSpPr>
          <p:spPr bwMode="auto">
            <a:xfrm>
              <a:off x="1980" y="10607"/>
              <a:ext cx="8250" cy="1783"/>
            </a:xfrm>
            <a:prstGeom prst="curvedDownArrow">
              <a:avLst>
                <a:gd name="adj1" fmla="val 30933"/>
                <a:gd name="adj2" fmla="val 100724"/>
                <a:gd name="adj3" fmla="val 30116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352800" y="1447800"/>
            <a:ext cx="2057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>
                <a:cs typeface="Times New Roman" pitchFamily="18" charset="0"/>
              </a:rPr>
              <a:t>      </a:t>
            </a:r>
            <a:r>
              <a:rPr lang="en-US" b="1">
                <a:cs typeface="Times New Roman" pitchFamily="18" charset="0"/>
              </a:rPr>
              <a:t>FAKTOR</a:t>
            </a:r>
            <a:endParaRPr lang="en-US"/>
          </a:p>
          <a:p>
            <a:pPr algn="ctr" eaLnBrk="0" hangingPunct="0"/>
            <a:r>
              <a:rPr lang="en-US" b="1">
                <a:cs typeface="Times New Roman" pitchFamily="18" charset="0"/>
              </a:rPr>
              <a:t>KEBERHASILAN</a:t>
            </a:r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429000" y="4953000"/>
            <a:ext cx="2041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200" b="1">
              <a:cs typeface="Times New Roman" pitchFamily="18" charset="0"/>
            </a:endParaRPr>
          </a:p>
          <a:p>
            <a:pPr algn="ctr" eaLnBrk="0" hangingPunct="0"/>
            <a:r>
              <a:rPr lang="en-US" b="1">
                <a:cs typeface="Times New Roman" pitchFamily="18" charset="0"/>
              </a:rPr>
              <a:t>FAKTOR KEGAGALANan</a:t>
            </a:r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28638" y="2986088"/>
            <a:ext cx="1746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200" b="1">
              <a:cs typeface="Times New Roman" pitchFamily="18" charset="0"/>
            </a:endParaRPr>
          </a:p>
          <a:p>
            <a:pPr eaLnBrk="0" hangingPunct="0"/>
            <a:r>
              <a:rPr lang="en-US" b="1">
                <a:cs typeface="Times New Roman" pitchFamily="18" charset="0"/>
              </a:rPr>
              <a:t>DALAM DIRI PELAKU</a:t>
            </a:r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553200" y="3124200"/>
            <a:ext cx="1965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cs typeface="Times New Roman" pitchFamily="18" charset="0"/>
              </a:rPr>
              <a:t>DI LUAR DIRI PELAKU</a:t>
            </a:r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209800" y="3581400"/>
            <a:ext cx="419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343400" y="2209800"/>
            <a:ext cx="0" cy="2667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381250" y="2600325"/>
            <a:ext cx="1828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cs typeface="Times New Roman" pitchFamily="18" charset="0"/>
              </a:rPr>
              <a:t>Kemampuan dan Kemauan</a:t>
            </a:r>
            <a:endParaRPr 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681538" y="2590800"/>
            <a:ext cx="18288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cs typeface="Times New Roman" pitchFamily="18" charset="0"/>
              </a:rPr>
              <a:t>Kesempatan dan Peluang</a:t>
            </a:r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395538" y="3843338"/>
            <a:ext cx="1752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cs typeface="Times New Roman" pitchFamily="18" charset="0"/>
              </a:rPr>
              <a:t>Kelemahan</a:t>
            </a:r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648200" y="3886200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cs typeface="Times New Roman" pitchFamily="18" charset="0"/>
              </a:rPr>
              <a:t>Hambatan atau risiko</a:t>
            </a:r>
            <a:endParaRPr lang="en-US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600200" y="579438"/>
            <a:ext cx="5332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sz="1200" b="1">
                <a:cs typeface="Times New Roman" pitchFamily="18" charset="0"/>
              </a:rPr>
              <a:t> </a:t>
            </a:r>
            <a:r>
              <a:rPr lang="de-DE" sz="3600" b="1">
                <a:cs typeface="Times New Roman" pitchFamily="18" charset="0"/>
              </a:rPr>
              <a:t>ANALISIS WIRAUSAHA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2133600" y="457200"/>
            <a:ext cx="5257800" cy="1295400"/>
          </a:xfrm>
          <a:prstGeom prst="cloudCallout">
            <a:avLst>
              <a:gd name="adj1" fmla="val -41394"/>
              <a:gd name="adj2" fmla="val 81250"/>
            </a:avLst>
          </a:prstGeom>
          <a:gradFill rotWithShape="0">
            <a:gsLst>
              <a:gs pos="0">
                <a:schemeClr val="tx1"/>
              </a:gs>
              <a:gs pos="50000">
                <a:srgbClr val="66FF33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sz="2800" b="1">
                <a:solidFill>
                  <a:schemeClr val="bg2"/>
                </a:solidFill>
                <a:latin typeface="Arial Black" pitchFamily="34" charset="0"/>
              </a:rPr>
              <a:t>Langkah Ke Tujuh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295400" y="2590800"/>
            <a:ext cx="7391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>
                <a:latin typeface="Arial Black" pitchFamily="34" charset="0"/>
                <a:cs typeface="Times New Roman" pitchFamily="18" charset="0"/>
              </a:rPr>
              <a:t>Mengantisipasi  Perkembangan</a:t>
            </a:r>
            <a:endParaRPr lang="en-US" sz="3200">
              <a:latin typeface="Arial Black" pitchFamily="34" charset="0"/>
            </a:endParaRP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1371600" y="3789363"/>
            <a:ext cx="6858000" cy="2154237"/>
          </a:xfrm>
          <a:prstGeom prst="ribbon">
            <a:avLst>
              <a:gd name="adj1" fmla="val 12500"/>
              <a:gd name="adj2" fmla="val 50000"/>
            </a:avLst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sz="2000">
                <a:solidFill>
                  <a:schemeClr val="bg2"/>
                </a:solidFill>
                <a:latin typeface="Times New Roman" pitchFamily="18" charset="0"/>
              </a:rPr>
              <a:t>Wirausaha yang baik tidak membiarkan dirinya direncanakan oleh pihak lain, melainkan merencanakan pengembangan dirinya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591</Words>
  <Application>Microsoft Office PowerPoint</Application>
  <PresentationFormat>On-screen Show (4:3)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Times New Roman</vt:lpstr>
      <vt:lpstr>Symbol</vt:lpstr>
      <vt:lpstr>Tahoma</vt:lpstr>
      <vt:lpstr>Wingdings</vt:lpstr>
      <vt:lpstr>Arial Black</vt:lpstr>
      <vt:lpstr>Book Antiqua</vt:lpstr>
      <vt:lpstr>Default Design</vt:lpstr>
      <vt:lpstr>Lock And Key</vt:lpstr>
      <vt:lpstr>Curtain Call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 FKM UNAIR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supriyanto</dc:creator>
  <cp:lastModifiedBy>supriyanto</cp:lastModifiedBy>
  <cp:revision>3</cp:revision>
  <dcterms:created xsi:type="dcterms:W3CDTF">2010-03-03T04:20:25Z</dcterms:created>
  <dcterms:modified xsi:type="dcterms:W3CDTF">2010-06-06T01:01:16Z</dcterms:modified>
</cp:coreProperties>
</file>