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Default Extension="wmf" ContentType="image/x-wmf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notesSlides/notesSlide25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6" r:id="rId1"/>
  </p:sldMasterIdLst>
  <p:notesMasterIdLst>
    <p:notesMasterId r:id="rId51"/>
  </p:notesMasterIdLst>
  <p:handoutMasterIdLst>
    <p:handoutMasterId r:id="rId52"/>
  </p:handoutMasterIdLst>
  <p:sldIdLst>
    <p:sldId id="265" r:id="rId2"/>
    <p:sldId id="302" r:id="rId3"/>
    <p:sldId id="328" r:id="rId4"/>
    <p:sldId id="303" r:id="rId5"/>
    <p:sldId id="332" r:id="rId6"/>
    <p:sldId id="304" r:id="rId7"/>
    <p:sldId id="333" r:id="rId8"/>
    <p:sldId id="268" r:id="rId9"/>
    <p:sldId id="334" r:id="rId10"/>
    <p:sldId id="335" r:id="rId11"/>
    <p:sldId id="337" r:id="rId12"/>
    <p:sldId id="338" r:id="rId13"/>
    <p:sldId id="339" r:id="rId14"/>
    <p:sldId id="340" r:id="rId15"/>
    <p:sldId id="341" r:id="rId16"/>
    <p:sldId id="269" r:id="rId17"/>
    <p:sldId id="323" r:id="rId18"/>
    <p:sldId id="275" r:id="rId19"/>
    <p:sldId id="270" r:id="rId20"/>
    <p:sldId id="305" r:id="rId21"/>
    <p:sldId id="318" r:id="rId22"/>
    <p:sldId id="319" r:id="rId23"/>
    <p:sldId id="272" r:id="rId24"/>
    <p:sldId id="286" r:id="rId25"/>
    <p:sldId id="306" r:id="rId26"/>
    <p:sldId id="276" r:id="rId27"/>
    <p:sldId id="307" r:id="rId28"/>
    <p:sldId id="308" r:id="rId29"/>
    <p:sldId id="278" r:id="rId30"/>
    <p:sldId id="279" r:id="rId31"/>
    <p:sldId id="289" r:id="rId32"/>
    <p:sldId id="326" r:id="rId33"/>
    <p:sldId id="291" r:id="rId34"/>
    <p:sldId id="293" r:id="rId35"/>
    <p:sldId id="324" r:id="rId36"/>
    <p:sldId id="325" r:id="rId37"/>
    <p:sldId id="327" r:id="rId38"/>
    <p:sldId id="309" r:id="rId39"/>
    <p:sldId id="312" r:id="rId40"/>
    <p:sldId id="310" r:id="rId41"/>
    <p:sldId id="295" r:id="rId42"/>
    <p:sldId id="311" r:id="rId43"/>
    <p:sldId id="283" r:id="rId44"/>
    <p:sldId id="315" r:id="rId45"/>
    <p:sldId id="317" r:id="rId46"/>
    <p:sldId id="316" r:id="rId47"/>
    <p:sldId id="320" r:id="rId48"/>
    <p:sldId id="321" r:id="rId49"/>
    <p:sldId id="322" r:id="rId50"/>
  </p:sldIdLst>
  <p:sldSz cx="9144000" cy="6858000" type="screen4x3"/>
  <p:notesSz cx="6854825" cy="92376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windows-1252"/>
  <p:clrMru>
    <a:srgbClr val="FF0000"/>
    <a:srgbClr val="6600FF"/>
    <a:srgbClr val="3366FF"/>
    <a:srgbClr val="E0F5F8"/>
    <a:srgbClr val="FF00FF"/>
    <a:srgbClr val="FF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9666" autoAdjust="0"/>
    <p:restoredTop sz="94683" autoAdjust="0"/>
  </p:normalViewPr>
  <p:slideViewPr>
    <p:cSldViewPr>
      <p:cViewPr varScale="1">
        <p:scale>
          <a:sx n="45" d="100"/>
          <a:sy n="45" d="100"/>
        </p:scale>
        <p:origin x="-480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notesMaster" Target="notesMasters/notesMaster1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2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5" Type="http://schemas.openxmlformats.org/officeDocument/2006/relationships/image" Target="../media/image13.wmf"/><Relationship Id="rId4" Type="http://schemas.openxmlformats.org/officeDocument/2006/relationships/image" Target="../media/image12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02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021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83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75700"/>
            <a:ext cx="29702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83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775700"/>
            <a:ext cx="297021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4596E1E3-8DBC-42C1-B84B-CFA1A27C68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02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3025" y="0"/>
            <a:ext cx="29702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40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7600" y="692150"/>
            <a:ext cx="4619625" cy="34655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57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87850"/>
            <a:ext cx="5483225" cy="4157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157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74113"/>
            <a:ext cx="297021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57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3025" y="8774113"/>
            <a:ext cx="297021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A8BB190C-9C2C-4952-AC72-B1F4F6630D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532674B-28BD-4A0D-A0F8-9CCBD1E5A853}" type="slidenum">
              <a:rPr lang="en-US"/>
              <a:pPr/>
              <a:t>1</a:t>
            </a:fld>
            <a:endParaRPr lang="en-US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054C015-F572-4B8B-8E84-ACA473D800C7}" type="slidenum">
              <a:rPr lang="en-US"/>
              <a:pPr/>
              <a:t>19</a:t>
            </a:fld>
            <a:endParaRPr lang="en-US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5961D15-85A7-4820-BAF7-5CA04B129636}" type="slidenum">
              <a:rPr lang="en-US"/>
              <a:pPr/>
              <a:t>20</a:t>
            </a:fld>
            <a:endParaRPr lang="en-US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9046A41-5789-4CF3-BE81-E993A4C96649}" type="slidenum">
              <a:rPr lang="en-US"/>
              <a:pPr/>
              <a:t>21</a:t>
            </a:fld>
            <a:endParaRPr lang="en-US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5F6873D-5695-4DF4-B369-B92072F3D699}" type="slidenum">
              <a:rPr lang="en-US"/>
              <a:pPr/>
              <a:t>22</a:t>
            </a:fld>
            <a:endParaRPr lang="en-US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545CD41-F278-4DAE-AF3C-D2B433B44A13}" type="slidenum">
              <a:rPr lang="en-US"/>
              <a:pPr/>
              <a:t>23</a:t>
            </a:fld>
            <a:endParaRPr lang="en-US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FACD9AA-565E-408B-BF2C-5BF9C4284789}" type="slidenum">
              <a:rPr lang="en-US"/>
              <a:pPr/>
              <a:t>24</a:t>
            </a:fld>
            <a:endParaRPr lang="en-US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A92252C-0FE5-447E-93EA-047044275CD4}" type="slidenum">
              <a:rPr lang="en-US"/>
              <a:pPr/>
              <a:t>25</a:t>
            </a:fld>
            <a:endParaRPr lang="en-US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FCCFD91-E31D-42A4-9996-0FB63C0F0FA9}" type="slidenum">
              <a:rPr lang="en-US"/>
              <a:pPr/>
              <a:t>26</a:t>
            </a:fld>
            <a:endParaRPr lang="en-US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CBD1321-510A-4411-834E-A46A3ECD2E3C}" type="slidenum">
              <a:rPr lang="en-US"/>
              <a:pPr/>
              <a:t>27</a:t>
            </a:fld>
            <a:endParaRPr lang="en-US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581FA42-8C92-444F-8D26-ACCF00B93D35}" type="slidenum">
              <a:rPr lang="en-US"/>
              <a:pPr/>
              <a:t>28</a:t>
            </a:fld>
            <a:endParaRPr lang="en-US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ABFEAFF-4A78-41F1-9E6D-209B39A6EC26}" type="slidenum">
              <a:rPr lang="en-US"/>
              <a:pPr/>
              <a:t>2</a:t>
            </a:fld>
            <a:endParaRPr lang="en-US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0F67D6C-20FB-4E9F-8BDD-1ED2C37C1597}" type="slidenum">
              <a:rPr lang="en-US"/>
              <a:pPr/>
              <a:t>29</a:t>
            </a:fld>
            <a:endParaRPr lang="en-US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B292B08-58C9-467C-8058-9DDAEF41210D}" type="slidenum">
              <a:rPr lang="en-US"/>
              <a:pPr/>
              <a:t>30</a:t>
            </a:fld>
            <a:endParaRPr lang="en-US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1689438-00A7-44C2-ACCB-C95FD33E9674}" type="slidenum">
              <a:rPr lang="en-US"/>
              <a:pPr/>
              <a:t>31</a:t>
            </a:fld>
            <a:endParaRPr lang="en-US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26B4615-1A8D-4B84-8782-94732FE95255}" type="slidenum">
              <a:rPr lang="en-US"/>
              <a:pPr/>
              <a:t>32</a:t>
            </a:fld>
            <a:endParaRPr lang="en-US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13A281A-4DFE-441F-8872-C13C0F09DDA7}" type="slidenum">
              <a:rPr lang="en-US"/>
              <a:pPr/>
              <a:t>33</a:t>
            </a:fld>
            <a:endParaRPr lang="en-US"/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980178C-9D80-447F-ABE0-2B4CDF58B83B}" type="slidenum">
              <a:rPr lang="en-US"/>
              <a:pPr/>
              <a:t>34</a:t>
            </a:fld>
            <a:endParaRPr lang="en-US"/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F3A1378-9A80-44BA-BA26-2E3F31907EEC}" type="slidenum">
              <a:rPr lang="en-US"/>
              <a:pPr/>
              <a:t>35</a:t>
            </a:fld>
            <a:endParaRPr lang="en-US"/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C0CC50E-E166-475C-A236-4D7B44D4CCF5}" type="slidenum">
              <a:rPr lang="en-US"/>
              <a:pPr/>
              <a:t>36</a:t>
            </a:fld>
            <a:endParaRPr lang="en-US"/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4F12929-F8AF-4A69-9400-76A20BD79136}" type="slidenum">
              <a:rPr lang="en-US"/>
              <a:pPr/>
              <a:t>37</a:t>
            </a:fld>
            <a:endParaRPr lang="en-US"/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66EF588-FA7C-45DF-BDD3-B54CF6850843}" type="slidenum">
              <a:rPr lang="en-US"/>
              <a:pPr/>
              <a:t>38</a:t>
            </a:fld>
            <a:endParaRPr lang="en-US"/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D59AA08-294B-422B-846B-8B45B6782FFA}" type="slidenum">
              <a:rPr lang="en-US"/>
              <a:pPr/>
              <a:t>4</a:t>
            </a:fld>
            <a:endParaRPr lang="en-US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E068060-B6B4-40B4-9791-4756D00D9626}" type="slidenum">
              <a:rPr lang="en-US"/>
              <a:pPr/>
              <a:t>39</a:t>
            </a:fld>
            <a:endParaRPr lang="en-US"/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3A6A33F-2F22-410E-BEB0-EF68AB76D08E}" type="slidenum">
              <a:rPr lang="en-US"/>
              <a:pPr/>
              <a:t>40</a:t>
            </a:fld>
            <a:endParaRPr lang="en-US"/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BC31F15-162F-47FD-8549-B8E03D1EDF01}" type="slidenum">
              <a:rPr lang="en-US"/>
              <a:pPr/>
              <a:t>41</a:t>
            </a:fld>
            <a:endParaRPr lang="en-US"/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595CAC4-88FE-4835-9E05-4DAFA8644956}" type="slidenum">
              <a:rPr lang="en-US"/>
              <a:pPr/>
              <a:t>42</a:t>
            </a:fld>
            <a:endParaRPr lang="en-US"/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85508D1-A9FC-44B6-AC59-EDF4B76379C9}" type="slidenum">
              <a:rPr lang="en-US"/>
              <a:pPr/>
              <a:t>43</a:t>
            </a:fld>
            <a:endParaRPr lang="en-US"/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C2B3381-B8B2-4535-916D-6E7C702B6797}" type="slidenum">
              <a:rPr lang="en-US"/>
              <a:pPr/>
              <a:t>44</a:t>
            </a:fld>
            <a:endParaRPr lang="en-US"/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03F8973-AF82-4747-BC37-1178BC6BFD4F}" type="slidenum">
              <a:rPr lang="en-US"/>
              <a:pPr/>
              <a:t>45</a:t>
            </a:fld>
            <a:endParaRPr lang="en-US"/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11BD731-C01A-4E07-87E6-6ECA459CD287}" type="slidenum">
              <a:rPr lang="en-US"/>
              <a:pPr/>
              <a:t>46</a:t>
            </a:fld>
            <a:endParaRPr lang="en-US"/>
          </a:p>
        </p:txBody>
      </p:sp>
      <p:sp>
        <p:nvSpPr>
          <p:cNvPr id="81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E9CC2F9-4CC8-48EA-906E-5AA1EE23A044}" type="slidenum">
              <a:rPr lang="en-US"/>
              <a:pPr/>
              <a:t>47</a:t>
            </a:fld>
            <a:endParaRPr lang="en-US"/>
          </a:p>
        </p:txBody>
      </p:sp>
      <p:sp>
        <p:nvSpPr>
          <p:cNvPr id="82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B1C94AF-1E0A-4FAD-8CE0-AED64C15A7B0}" type="slidenum">
              <a:rPr lang="en-US"/>
              <a:pPr/>
              <a:t>48</a:t>
            </a:fld>
            <a:endParaRPr lang="en-US"/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198C71A-D348-4C69-BF4C-8D45C433C746}" type="slidenum">
              <a:rPr lang="en-US"/>
              <a:pPr/>
              <a:t>6</a:t>
            </a:fld>
            <a:endParaRPr lang="en-US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E05F096-DCBE-4D4F-A038-6B6E1DFF955B}" type="slidenum">
              <a:rPr lang="en-US"/>
              <a:pPr/>
              <a:t>49</a:t>
            </a:fld>
            <a:endParaRPr lang="en-US"/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C9F5950-7277-4E80-88ED-6419D423656D}" type="slidenum">
              <a:rPr lang="en-US"/>
              <a:pPr/>
              <a:t>8</a:t>
            </a:fld>
            <a:endParaRPr lang="en-US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C9F5950-7277-4E80-88ED-6419D423656D}" type="slidenum">
              <a:rPr lang="en-US"/>
              <a:pPr/>
              <a:t>11</a:t>
            </a:fld>
            <a:endParaRPr lang="en-US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97C3CD1-703A-4B92-BF1C-C13F31C87A9E}" type="slidenum">
              <a:rPr lang="en-US"/>
              <a:pPr/>
              <a:t>16</a:t>
            </a:fld>
            <a:endParaRPr lang="en-US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1A177AC-14F4-4C8F-8190-860EF0C16D2C}" type="slidenum">
              <a:rPr lang="en-US"/>
              <a:pPr/>
              <a:t>17</a:t>
            </a:fld>
            <a:endParaRPr lang="en-US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DD69538-18A7-4EC8-B30D-006DF3472858}" type="slidenum">
              <a:rPr lang="en-US"/>
              <a:pPr/>
              <a:t>18</a:t>
            </a:fld>
            <a:endParaRPr lang="en-US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CB2DC4-1293-471F-B8DC-6CE94BADE2A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A525D2-600F-44E2-A5FF-E5D2ACEDBC4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61A885-5631-4C1E-A2E3-A82C24B0823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3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3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2FA8B1-D502-47F7-9192-EB64152BE6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5C41B6-5D2D-4DB0-B684-F8B24EB0420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F00D80-3B68-4BF5-8218-D63C0D1DAEA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DDF267-1E9D-4405-B163-D37DF99428D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5BB941-4220-4071-8ED8-8B4A751687F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9C7A09-D6A7-48A4-881E-A71CD10AF9B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543E31-42B0-453D-9333-B52B94A1F96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560DDD-EAF0-422D-BB31-5A408C1559C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>
              <a:defRPr/>
            </a:pPr>
            <a:fld id="{C07CA181-D553-435C-A8FF-70E3AF0F8D1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A0105807-05D0-438D-B376-7EAB22A5E3D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7" r:id="rId1"/>
    <p:sldLayoutId id="2147483748" r:id="rId2"/>
    <p:sldLayoutId id="2147483749" r:id="rId3"/>
    <p:sldLayoutId id="2147483750" r:id="rId4"/>
    <p:sldLayoutId id="2147483751" r:id="rId5"/>
    <p:sldLayoutId id="2147483752" r:id="rId6"/>
    <p:sldLayoutId id="2147483753" r:id="rId7"/>
    <p:sldLayoutId id="2147483754" r:id="rId8"/>
    <p:sldLayoutId id="2147483755" r:id="rId9"/>
    <p:sldLayoutId id="2147483756" r:id="rId10"/>
    <p:sldLayoutId id="2147483757" r:id="rId11"/>
    <p:sldLayoutId id="2147483758" r:id="rId12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9.bin"/><Relationship Id="rId5" Type="http://schemas.openxmlformats.org/officeDocument/2006/relationships/oleObject" Target="../embeddings/oleObject8.bin"/><Relationship Id="rId4" Type="http://schemas.openxmlformats.org/officeDocument/2006/relationships/oleObject" Target="../embeddings/oleObject7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4.bin"/><Relationship Id="rId5" Type="http://schemas.openxmlformats.org/officeDocument/2006/relationships/oleObject" Target="../embeddings/oleObject13.bin"/><Relationship Id="rId4" Type="http://schemas.openxmlformats.org/officeDocument/2006/relationships/oleObject" Target="../embeddings/oleObject12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5" Type="http://schemas.openxmlformats.org/officeDocument/2006/relationships/oleObject" Target="../embeddings/oleObject19.bin"/><Relationship Id="rId4" Type="http://schemas.openxmlformats.org/officeDocument/2006/relationships/oleObject" Target="../embeddings/oleObject18.bin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9.vml"/><Relationship Id="rId4" Type="http://schemas.openxmlformats.org/officeDocument/2006/relationships/oleObject" Target="../embeddings/oleObject20.bin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8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0.vml"/><Relationship Id="rId4" Type="http://schemas.openxmlformats.org/officeDocument/2006/relationships/oleObject" Target="../embeddings/oleObject21.bin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04800"/>
            <a:ext cx="7340600" cy="763588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smtClean="0"/>
              <a:t>MODEL ATOM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143000"/>
            <a:ext cx="7772400" cy="5486400"/>
          </a:xfrm>
          <a:ln>
            <a:solidFill>
              <a:schemeClr val="accent1"/>
            </a:solidFill>
          </a:ln>
        </p:spPr>
        <p:txBody>
          <a:bodyPr/>
          <a:lstStyle/>
          <a:p>
            <a:pPr marL="609600" indent="-609600" eaLnBrk="1" hangingPunct="1">
              <a:buClr>
                <a:schemeClr val="tx1"/>
              </a:buClr>
              <a:buFont typeface="Wingdings" pitchFamily="2" charset="2"/>
              <a:buChar char="v"/>
            </a:pPr>
            <a:r>
              <a:rPr lang="en-US" sz="2200" smtClean="0"/>
              <a:t>SAMPAI TAHUN 1875 ORANG BERANGGAPAN BAHWA ATOM ADALAH PARTIKEL TERKECIL DARI SUATU MATERI YANG TIDAK BISA DIBAGI LAGI</a:t>
            </a:r>
          </a:p>
          <a:p>
            <a:pPr marL="609600" indent="-609600" eaLnBrk="1" hangingPunct="1">
              <a:buClr>
                <a:schemeClr val="tx1"/>
              </a:buClr>
              <a:buFont typeface="Wingdings" pitchFamily="2" charset="2"/>
              <a:buNone/>
            </a:pPr>
            <a:endParaRPr lang="en-US" sz="2200" smtClean="0"/>
          </a:p>
          <a:p>
            <a:pPr marL="609600" indent="-609600" eaLnBrk="1" hangingPunct="1">
              <a:buClr>
                <a:schemeClr val="tx1"/>
              </a:buClr>
              <a:buFont typeface="Wingdings" pitchFamily="2" charset="2"/>
              <a:buChar char="v"/>
            </a:pPr>
            <a:r>
              <a:rPr lang="en-US" sz="2200" smtClean="0"/>
              <a:t>AWAL TAHUN 1913 NIELS BOHR MENJELASKAN STRUKTUR ATOM DENGAN MENGGUNAKAN ASAS-ASAS MEKANIKA KUANTUM. </a:t>
            </a:r>
          </a:p>
          <a:p>
            <a:pPr marL="609600" indent="-609600" eaLnBrk="1" hangingPunct="1">
              <a:buClr>
                <a:schemeClr val="tx1"/>
              </a:buClr>
              <a:buFont typeface="Wingdings" pitchFamily="2" charset="2"/>
              <a:buNone/>
            </a:pPr>
            <a:endParaRPr lang="en-US" sz="2200" smtClean="0"/>
          </a:p>
          <a:p>
            <a:pPr marL="609600" indent="-609600" eaLnBrk="1" hangingPunct="1">
              <a:buClr>
                <a:schemeClr val="tx1"/>
              </a:buClr>
              <a:buFont typeface="Wingdings" pitchFamily="2" charset="2"/>
              <a:buChar char="v"/>
            </a:pPr>
            <a:r>
              <a:rPr lang="en-US" sz="2200" smtClean="0"/>
              <a:t>BERDASARKAN PERKEMBANGAN TEORI TENTANG ATOM ADA TIGA PENDAPAT ILMUAN TENTANG MODEL ATOM :</a:t>
            </a:r>
            <a:endParaRPr lang="en-US" sz="2400" smtClean="0"/>
          </a:p>
          <a:p>
            <a:pPr marL="1752600" lvl="3" indent="-381000" eaLnBrk="1" hangingPunct="1">
              <a:buFont typeface="Wingdings" pitchFamily="2" charset="2"/>
              <a:buAutoNum type="arabicPeriod"/>
            </a:pPr>
            <a:r>
              <a:rPr lang="en-US" smtClean="0"/>
              <a:t>J.J. THOMSON (1910)</a:t>
            </a:r>
          </a:p>
          <a:p>
            <a:pPr marL="1752600" lvl="3" indent="-381000" eaLnBrk="1" hangingPunct="1">
              <a:buFont typeface="Wingdings" pitchFamily="2" charset="2"/>
              <a:buAutoNum type="arabicPeriod"/>
            </a:pPr>
            <a:r>
              <a:rPr lang="en-US" smtClean="0"/>
              <a:t>ERNEST RUTHERFORD (1911)</a:t>
            </a:r>
          </a:p>
          <a:p>
            <a:pPr marL="1752600" lvl="3" indent="-381000" eaLnBrk="1" hangingPunct="1">
              <a:buFont typeface="Wingdings" pitchFamily="2" charset="2"/>
              <a:buAutoNum type="arabicPeriod"/>
            </a:pPr>
            <a:r>
              <a:rPr lang="en-US" smtClean="0"/>
              <a:t>NIELS BOHR (1913)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/>
          <a:lstStyle/>
          <a:p>
            <a:r>
              <a:rPr lang="id-ID" dirty="0" smtClean="0"/>
              <a:t>elektron berada di dekat inti mengalami gaya listrik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id-ID" dirty="0" smtClean="0"/>
              <a:t>Ada keseimbangan gaya agar elektron tidak terlepas :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1966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 cap="flat" cmpd="sng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96609" name="Object 1"/>
          <p:cNvGraphicFramePr>
            <a:graphicFrameLocks noChangeAspect="1"/>
          </p:cNvGraphicFramePr>
          <p:nvPr/>
        </p:nvGraphicFramePr>
        <p:xfrm>
          <a:off x="2514600" y="2209800"/>
          <a:ext cx="1759352" cy="914400"/>
        </p:xfrm>
        <a:graphic>
          <a:graphicData uri="http://schemas.openxmlformats.org/presentationml/2006/ole">
            <p:oleObj spid="_x0000_s196609" name="Equation" r:id="rId3" imgW="1079500" imgH="558800" progId="Equation.3">
              <p:embed/>
            </p:oleObj>
          </a:graphicData>
        </a:graphic>
      </p:graphicFrame>
      <p:sp>
        <p:nvSpPr>
          <p:cNvPr id="19661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 cap="flat" cmpd="sng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96611" name="Object 3"/>
          <p:cNvGraphicFramePr>
            <a:graphicFrameLocks noChangeAspect="1"/>
          </p:cNvGraphicFramePr>
          <p:nvPr/>
        </p:nvGraphicFramePr>
        <p:xfrm>
          <a:off x="1219200" y="3657600"/>
          <a:ext cx="2133600" cy="952285"/>
        </p:xfrm>
        <a:graphic>
          <a:graphicData uri="http://schemas.openxmlformats.org/presentationml/2006/ole">
            <p:oleObj spid="_x0000_s196611" name="Equation" r:id="rId4" imgW="1257300" imgH="558800" progId="Equation.3">
              <p:embed/>
            </p:oleObj>
          </a:graphicData>
        </a:graphic>
      </p:graphicFrame>
      <p:sp>
        <p:nvSpPr>
          <p:cNvPr id="19661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 cap="flat" cmpd="sng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96613" name="Object 5"/>
          <p:cNvGraphicFramePr>
            <a:graphicFrameLocks noChangeAspect="1"/>
          </p:cNvGraphicFramePr>
          <p:nvPr/>
        </p:nvGraphicFramePr>
        <p:xfrm>
          <a:off x="4648200" y="3657600"/>
          <a:ext cx="1676400" cy="926123"/>
        </p:xfrm>
        <a:graphic>
          <a:graphicData uri="http://schemas.openxmlformats.org/presentationml/2006/ole">
            <p:oleObj spid="_x0000_s196613" name="Equation" r:id="rId5" imgW="1016000" imgH="558800" progId="Equation.3">
              <p:embed/>
            </p:oleObj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304800"/>
            <a:ext cx="8305800" cy="6248400"/>
          </a:xfrm>
        </p:spPr>
        <p:txBody>
          <a:bodyPr>
            <a:normAutofit/>
          </a:bodyPr>
          <a:lstStyle/>
          <a:p>
            <a:pPr marL="609600" indent="-609600"/>
            <a:r>
              <a:rPr lang="id-ID" sz="2000" dirty="0" smtClean="0"/>
              <a:t>POSTULAT  I  BOHR</a:t>
            </a:r>
            <a:r>
              <a:rPr lang="id-ID" sz="2000" u="sng" dirty="0" smtClean="0"/>
              <a:t> </a:t>
            </a:r>
            <a:r>
              <a:rPr lang="en-US" sz="2000" dirty="0" smtClean="0">
                <a:sym typeface="Symbol" pitchFamily="18" charset="2"/>
              </a:rPr>
              <a:t>:</a:t>
            </a:r>
          </a:p>
          <a:p>
            <a:pPr marL="990600" lvl="1" indent="-533400" eaLnBrk="1" hangingPunct="1">
              <a:buFont typeface="Wingdings" pitchFamily="2" charset="2"/>
              <a:buChar char="ü"/>
            </a:pPr>
            <a:r>
              <a:rPr lang="en-US" sz="1800" dirty="0" smtClean="0">
                <a:sym typeface="Symbol" pitchFamily="18" charset="2"/>
              </a:rPr>
              <a:t>ELEKTRON DALAM GERAKANNYA MENGELILINGI INTI HANYA MUNGKIN APABILA MEMILIKI MOMENTUM SUDUT SEBESAR:    </a:t>
            </a:r>
          </a:p>
          <a:p>
            <a:pPr marL="990600" lvl="1" indent="-533400" eaLnBrk="1" hangingPunct="1">
              <a:buFont typeface="Wingdings" pitchFamily="2" charset="2"/>
              <a:buNone/>
            </a:pPr>
            <a:endParaRPr lang="en-US" sz="2400" dirty="0" smtClean="0">
              <a:cs typeface="Times New Roman" pitchFamily="18" charset="0"/>
              <a:sym typeface="Symbol" pitchFamily="18" charset="2"/>
            </a:endParaRPr>
          </a:p>
          <a:p>
            <a:pPr marL="990600" lvl="1" indent="-533400" eaLnBrk="1" hangingPunct="1">
              <a:buFont typeface="Wingdings" pitchFamily="2" charset="2"/>
              <a:buNone/>
            </a:pPr>
            <a:endParaRPr lang="en-US" sz="2400" dirty="0" smtClean="0">
              <a:cs typeface="Times New Roman" pitchFamily="18" charset="0"/>
              <a:sym typeface="Symbol" pitchFamily="18" charset="2"/>
            </a:endParaRPr>
          </a:p>
          <a:p>
            <a:pPr marL="990600" lvl="1" indent="-533400" eaLnBrk="1" hangingPunct="1">
              <a:buFont typeface="Wingdings" pitchFamily="2" charset="2"/>
              <a:buNone/>
            </a:pPr>
            <a:r>
              <a:rPr lang="en-US" sz="1800" dirty="0" smtClean="0">
                <a:cs typeface="Times New Roman" pitchFamily="18" charset="0"/>
                <a:sym typeface="Symbol" pitchFamily="18" charset="2"/>
              </a:rPr>
              <a:t>                        n = BILANGAN KUANTUM DASAR  YAITU 1 ,2 ,3 ,4</a:t>
            </a:r>
          </a:p>
          <a:p>
            <a:pPr marL="990600" lvl="1" indent="-533400" eaLnBrk="1" hangingPunct="1">
              <a:buFont typeface="Wingdings" pitchFamily="2" charset="2"/>
              <a:buNone/>
            </a:pPr>
            <a:r>
              <a:rPr lang="en-US" sz="1800" dirty="0" smtClean="0">
                <a:cs typeface="Times New Roman" pitchFamily="18" charset="0"/>
                <a:sym typeface="Symbol" pitchFamily="18" charset="2"/>
              </a:rPr>
              <a:t>	               h = KONSTANTA PLANK 6,626 x 10</a:t>
            </a:r>
            <a:r>
              <a:rPr lang="en-US" sz="1800" baseline="30000" dirty="0" smtClean="0">
                <a:cs typeface="Times New Roman" pitchFamily="18" charset="0"/>
                <a:sym typeface="Symbol" pitchFamily="18" charset="2"/>
              </a:rPr>
              <a:t>-34</a:t>
            </a:r>
            <a:r>
              <a:rPr lang="en-US" sz="1800" dirty="0" smtClean="0">
                <a:cs typeface="Times New Roman" pitchFamily="18" charset="0"/>
                <a:sym typeface="Symbol" pitchFamily="18" charset="2"/>
              </a:rPr>
              <a:t> Joule </a:t>
            </a:r>
            <a:r>
              <a:rPr lang="en-US" sz="1800" dirty="0" err="1" smtClean="0">
                <a:cs typeface="Times New Roman" pitchFamily="18" charset="0"/>
                <a:sym typeface="Symbol" pitchFamily="18" charset="2"/>
              </a:rPr>
              <a:t>detik</a:t>
            </a:r>
            <a:endParaRPr lang="en-US" sz="1800" dirty="0" smtClean="0">
              <a:cs typeface="Times New Roman" pitchFamily="18" charset="0"/>
              <a:sym typeface="Symbol" pitchFamily="18" charset="2"/>
            </a:endParaRPr>
          </a:p>
          <a:p>
            <a:pPr marL="990600" lvl="1" indent="-533400" eaLnBrk="1" hangingPunct="1">
              <a:buFont typeface="Wingdings" pitchFamily="2" charset="2"/>
              <a:buChar char="ü"/>
            </a:pPr>
            <a:r>
              <a:rPr lang="en-US" sz="1800" dirty="0" smtClean="0">
                <a:sym typeface="Symbol" pitchFamily="18" charset="2"/>
              </a:rPr>
              <a:t>ELKEKTRON-ELEKTRON BERGERAK DALAM LINTASAN STASIONER TANPA MEMANCARKAN ENERGI</a:t>
            </a:r>
          </a:p>
          <a:p>
            <a:pPr marL="990600" lvl="1" indent="-533400" eaLnBrk="1" hangingPunct="1">
              <a:buFont typeface="Wingdings" pitchFamily="2" charset="2"/>
              <a:buNone/>
            </a:pPr>
            <a:endParaRPr lang="en-US" sz="1800" dirty="0" smtClean="0">
              <a:sym typeface="Symbol" pitchFamily="18" charset="2"/>
            </a:endParaRPr>
          </a:p>
          <a:p>
            <a:pPr marL="990600" lvl="1" indent="-533400" eaLnBrk="1" hangingPunct="1">
              <a:buFont typeface="Wingdings" pitchFamily="2" charset="2"/>
              <a:buNone/>
            </a:pPr>
            <a:r>
              <a:rPr lang="en-US" sz="1800" dirty="0" smtClean="0">
                <a:sym typeface="Symbol" pitchFamily="18" charset="2"/>
              </a:rPr>
              <a:t>	</a:t>
            </a:r>
            <a:endParaRPr lang="en-US" sz="2000" dirty="0" smtClean="0">
              <a:sym typeface="Symbol" pitchFamily="18" charset="2"/>
            </a:endParaRPr>
          </a:p>
        </p:txBody>
      </p:sp>
      <p:graphicFrame>
        <p:nvGraphicFramePr>
          <p:cNvPr id="1026" name="Object 2048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197634" name="Equation" r:id="rId4" imgW="114120" imgH="215640" progId="Equation.3">
              <p:embed/>
            </p:oleObj>
          </a:graphicData>
        </a:graphic>
      </p:graphicFrame>
      <p:graphicFrame>
        <p:nvGraphicFramePr>
          <p:cNvPr id="1027" name="Object 2049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197635" name="Equation" r:id="rId5" imgW="114120" imgH="215640" progId="Equation.3">
              <p:embed/>
            </p:oleObj>
          </a:graphicData>
        </a:graphic>
      </p:graphicFrame>
      <p:sp>
        <p:nvSpPr>
          <p:cNvPr id="1029" name="Text Box 7"/>
          <p:cNvSpPr txBox="1">
            <a:spLocks noChangeArrowheads="1"/>
          </p:cNvSpPr>
          <p:nvPr/>
        </p:nvSpPr>
        <p:spPr bwMode="auto">
          <a:xfrm>
            <a:off x="4114800" y="297180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030" name="Text Box 9"/>
          <p:cNvSpPr txBox="1">
            <a:spLocks noChangeArrowheads="1"/>
          </p:cNvSpPr>
          <p:nvPr/>
        </p:nvSpPr>
        <p:spPr bwMode="auto">
          <a:xfrm>
            <a:off x="2743200" y="1524000"/>
            <a:ext cx="2743200" cy="528637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dirty="0">
                <a:sym typeface="Symbol" pitchFamily="18" charset="2"/>
              </a:rPr>
              <a:t>L = n h</a:t>
            </a:r>
            <a:r>
              <a:rPr lang="en-US" sz="2800" dirty="0">
                <a:cs typeface="Times New Roman" pitchFamily="18" charset="0"/>
                <a:sym typeface="Symbol" pitchFamily="18" charset="2"/>
              </a:rPr>
              <a:t>/2 = n ħ</a:t>
            </a:r>
          </a:p>
        </p:txBody>
      </p:sp>
      <p:sp>
        <p:nvSpPr>
          <p:cNvPr id="19763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 cap="flat" cmpd="sng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97636" name="Object 4"/>
          <p:cNvGraphicFramePr>
            <a:graphicFrameLocks noChangeAspect="1"/>
          </p:cNvGraphicFramePr>
          <p:nvPr/>
        </p:nvGraphicFramePr>
        <p:xfrm>
          <a:off x="2133599" y="3810000"/>
          <a:ext cx="2131017" cy="1143000"/>
        </p:xfrm>
        <a:graphic>
          <a:graphicData uri="http://schemas.openxmlformats.org/presentationml/2006/ole">
            <p:oleObj spid="_x0000_s197636" name="Equation" r:id="rId6" imgW="838200" imgH="457200" progId="Equation.3">
              <p:embed/>
            </p:oleObj>
          </a:graphicData>
        </a:graphic>
      </p:graphicFrame>
      <p:sp>
        <p:nvSpPr>
          <p:cNvPr id="197639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 cap="flat" cmpd="sng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97638" name="Object 6"/>
          <p:cNvGraphicFramePr>
            <a:graphicFrameLocks noChangeAspect="1"/>
          </p:cNvGraphicFramePr>
          <p:nvPr/>
        </p:nvGraphicFramePr>
        <p:xfrm>
          <a:off x="4953000" y="3657600"/>
          <a:ext cx="2759034" cy="1295400"/>
        </p:xfrm>
        <a:graphic>
          <a:graphicData uri="http://schemas.openxmlformats.org/presentationml/2006/ole">
            <p:oleObj spid="_x0000_s197638" name="Equation" r:id="rId7" imgW="1167893" imgH="545863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8988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id-ID" dirty="0" smtClean="0"/>
              <a:t>TINGKAT ENERGI ELEKTRON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id-ID" dirty="0" smtClean="0"/>
              <a:t>n = 1, 2, 3, ...      dinamakan bilangan kuantum</a:t>
            </a:r>
            <a:endParaRPr lang="en-US" dirty="0" smtClean="0"/>
          </a:p>
          <a:p>
            <a:r>
              <a:rPr lang="id-ID" dirty="0" smtClean="0"/>
              <a:t>untuk atom Hidrogen : z = 1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id-ID" dirty="0" smtClean="0"/>
              <a:t>dinamakan energi ikat elektron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20070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 cap="flat" cmpd="sng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00705" name="Object 1"/>
          <p:cNvGraphicFramePr>
            <a:graphicFrameLocks noChangeAspect="1"/>
          </p:cNvGraphicFramePr>
          <p:nvPr/>
        </p:nvGraphicFramePr>
        <p:xfrm>
          <a:off x="990600" y="1905000"/>
          <a:ext cx="2421467" cy="838200"/>
        </p:xfrm>
        <a:graphic>
          <a:graphicData uri="http://schemas.openxmlformats.org/presentationml/2006/ole">
            <p:oleObj spid="_x0000_s200705" name="Equation" r:id="rId3" imgW="1587500" imgH="558800" progId="Equation.3">
              <p:embed/>
            </p:oleObj>
          </a:graphicData>
        </a:graphic>
      </p:graphicFrame>
      <p:sp>
        <p:nvSpPr>
          <p:cNvPr id="20070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 cap="flat" cmpd="sng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00707" name="Object 3"/>
          <p:cNvGraphicFramePr>
            <a:graphicFrameLocks noChangeAspect="1"/>
          </p:cNvGraphicFramePr>
          <p:nvPr/>
        </p:nvGraphicFramePr>
        <p:xfrm>
          <a:off x="3886200" y="1828800"/>
          <a:ext cx="3797300" cy="914400"/>
        </p:xfrm>
        <a:graphic>
          <a:graphicData uri="http://schemas.openxmlformats.org/presentationml/2006/ole">
            <p:oleObj spid="_x0000_s200707" name="Equation" r:id="rId4" imgW="2286000" imgH="558800" progId="Equation.3">
              <p:embed/>
            </p:oleObj>
          </a:graphicData>
        </a:graphic>
      </p:graphicFrame>
      <p:sp>
        <p:nvSpPr>
          <p:cNvPr id="20071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 cap="flat" cmpd="sng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00709" name="Object 5"/>
          <p:cNvGraphicFramePr>
            <a:graphicFrameLocks noChangeAspect="1"/>
          </p:cNvGraphicFramePr>
          <p:nvPr/>
        </p:nvGraphicFramePr>
        <p:xfrm>
          <a:off x="990600" y="2743200"/>
          <a:ext cx="3443514" cy="990600"/>
        </p:xfrm>
        <a:graphic>
          <a:graphicData uri="http://schemas.openxmlformats.org/presentationml/2006/ole">
            <p:oleObj spid="_x0000_s200709" name="Equation" r:id="rId5" imgW="1676400" imgH="482600" progId="Equation.3">
              <p:embed/>
            </p:oleObj>
          </a:graphicData>
        </a:graphic>
      </p:graphicFrame>
      <p:sp>
        <p:nvSpPr>
          <p:cNvPr id="200711" name="Rectangle 7"/>
          <p:cNvSpPr>
            <a:spLocks noChangeArrowheads="1"/>
          </p:cNvSpPr>
          <p:nvPr/>
        </p:nvSpPr>
        <p:spPr bwMode="auto">
          <a:xfrm>
            <a:off x="0" y="600075"/>
            <a:ext cx="9144000" cy="0"/>
          </a:xfrm>
          <a:prstGeom prst="rect">
            <a:avLst/>
          </a:prstGeom>
          <a:noFill/>
          <a:ln w="9525" cap="flat" cmpd="sng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0713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 cap="flat" cmpd="sng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00712" name="Object 8"/>
          <p:cNvGraphicFramePr>
            <a:graphicFrameLocks noChangeAspect="1"/>
          </p:cNvGraphicFramePr>
          <p:nvPr/>
        </p:nvGraphicFramePr>
        <p:xfrm>
          <a:off x="914400" y="4876800"/>
          <a:ext cx="3478161" cy="762000"/>
        </p:xfrm>
        <a:graphic>
          <a:graphicData uri="http://schemas.openxmlformats.org/presentationml/2006/ole">
            <p:oleObj spid="_x0000_s200712" name="Equation" r:id="rId6" imgW="2159000" imgH="482600" progId="Equation.3">
              <p:embed/>
            </p:oleObj>
          </a:graphicData>
        </a:graphic>
      </p:graphicFrame>
      <p:sp>
        <p:nvSpPr>
          <p:cNvPr id="200715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 cap="flat" cmpd="sng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00714" name="Object 10"/>
          <p:cNvGraphicFramePr>
            <a:graphicFrameLocks noChangeAspect="1"/>
          </p:cNvGraphicFramePr>
          <p:nvPr/>
        </p:nvGraphicFramePr>
        <p:xfrm>
          <a:off x="4876800" y="4876800"/>
          <a:ext cx="2311810" cy="838200"/>
        </p:xfrm>
        <a:graphic>
          <a:graphicData uri="http://schemas.openxmlformats.org/presentationml/2006/ole">
            <p:oleObj spid="_x0000_s200714" name="Equation" r:id="rId7" imgW="1307532" imgH="482391" progId="Equation.3">
              <p:embed/>
            </p:oleObj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z="5400" dirty="0" smtClean="0"/>
              <a:t>POSTULAT  I</a:t>
            </a:r>
            <a:r>
              <a:rPr lang="en-US" sz="5400" dirty="0" smtClean="0"/>
              <a:t>I</a:t>
            </a:r>
            <a:r>
              <a:rPr lang="id-ID" sz="5400" dirty="0" smtClean="0"/>
              <a:t>  BOHR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Dualisme partikel gelombang</a:t>
            </a:r>
            <a:endParaRPr lang="en-US" dirty="0" smtClean="0"/>
          </a:p>
          <a:p>
            <a:r>
              <a:rPr lang="id-ID" dirty="0" smtClean="0"/>
              <a:t>Energi cahaya : E = hf  , f = c/</a:t>
            </a:r>
            <a:r>
              <a:rPr lang="id-ID" dirty="0" smtClean="0">
                <a:sym typeface="Symbol"/>
              </a:rPr>
              <a:t></a:t>
            </a:r>
            <a:endParaRPr lang="en-US" dirty="0" smtClean="0"/>
          </a:p>
          <a:p>
            <a:r>
              <a:rPr lang="id-ID" dirty="0" smtClean="0"/>
              <a:t>Energi elektron antar tingkat : </a:t>
            </a:r>
            <a:r>
              <a:rPr lang="id-ID" dirty="0" smtClean="0">
                <a:sym typeface="Symbol"/>
              </a:rPr>
              <a:t></a:t>
            </a:r>
            <a:r>
              <a:rPr lang="id-ID" dirty="0" smtClean="0"/>
              <a:t>E = E</a:t>
            </a:r>
            <a:r>
              <a:rPr lang="id-ID" baseline="-25000" dirty="0" smtClean="0"/>
              <a:t>n</a:t>
            </a:r>
            <a:r>
              <a:rPr lang="id-ID" dirty="0" smtClean="0"/>
              <a:t> – E</a:t>
            </a:r>
            <a:r>
              <a:rPr lang="id-ID" baseline="-25000" dirty="0" smtClean="0"/>
              <a:t>a</a:t>
            </a:r>
            <a:endParaRPr lang="en-US" baseline="-25000" dirty="0" smtClean="0"/>
          </a:p>
          <a:p>
            <a:endParaRPr lang="en-US" baseline="-25000" dirty="0" smtClean="0"/>
          </a:p>
          <a:p>
            <a:endParaRPr lang="en-US" baseline="-25000" dirty="0" smtClean="0"/>
          </a:p>
          <a:p>
            <a:endParaRPr lang="en-US" baseline="-25000" dirty="0" smtClean="0"/>
          </a:p>
          <a:p>
            <a:endParaRPr lang="en-US" baseline="-25000" dirty="0" smtClean="0"/>
          </a:p>
          <a:p>
            <a:r>
              <a:rPr lang="id-ID" dirty="0" smtClean="0"/>
              <a:t> R = 1,09678 x 10</a:t>
            </a:r>
            <a:r>
              <a:rPr lang="id-ID" baseline="30000" dirty="0" smtClean="0"/>
              <a:t>7</a:t>
            </a:r>
            <a:r>
              <a:rPr lang="id-ID" dirty="0" smtClean="0"/>
              <a:t> m</a:t>
            </a:r>
            <a:r>
              <a:rPr lang="id-ID" baseline="30000" dirty="0" smtClean="0"/>
              <a:t>-1</a:t>
            </a:r>
            <a:r>
              <a:rPr lang="id-ID" dirty="0" smtClean="0"/>
              <a:t>    , dinamakan  tetapan Rydberg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20173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 cap="flat" cmpd="sng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01729" name="Object 1"/>
          <p:cNvGraphicFramePr>
            <a:graphicFrameLocks noChangeAspect="1"/>
          </p:cNvGraphicFramePr>
          <p:nvPr/>
        </p:nvGraphicFramePr>
        <p:xfrm>
          <a:off x="1143000" y="3505200"/>
          <a:ext cx="4351564" cy="990600"/>
        </p:xfrm>
        <a:graphic>
          <a:graphicData uri="http://schemas.openxmlformats.org/presentationml/2006/ole">
            <p:oleObj spid="_x0000_s201729" name="Equation" r:id="rId3" imgW="2819400" imgH="647700" progId="Equation.3">
              <p:embed/>
            </p:oleObj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14400"/>
          </a:xfrm>
        </p:spPr>
        <p:txBody>
          <a:bodyPr/>
          <a:lstStyle/>
          <a:p>
            <a:r>
              <a:rPr lang="en-US" dirty="0" smtClean="0"/>
              <a:t>TINGKAT ENERGI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 fontScale="70000" lnSpcReduction="20000"/>
          </a:bodyPr>
          <a:lstStyle/>
          <a:p>
            <a:r>
              <a:rPr lang="en-US" sz="2800" dirty="0" smtClean="0"/>
              <a:t>n = 6                                                   </a:t>
            </a:r>
            <a:r>
              <a:rPr lang="id-ID" sz="2000" dirty="0" smtClean="0"/>
              <a:t>-0,54</a:t>
            </a:r>
            <a:endParaRPr lang="en-US" sz="2800" dirty="0" smtClean="0"/>
          </a:p>
          <a:p>
            <a:r>
              <a:rPr lang="en-US" sz="2800" dirty="0" smtClean="0"/>
              <a:t>n = 5                                                  </a:t>
            </a:r>
            <a:r>
              <a:rPr lang="id-ID" sz="2000" dirty="0" smtClean="0"/>
              <a:t>-0,86V</a:t>
            </a:r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smtClean="0"/>
              <a:t>n = 4</a:t>
            </a:r>
          </a:p>
          <a:p>
            <a:r>
              <a:rPr lang="en-US" dirty="0" smtClean="0"/>
              <a:t>                                                          </a:t>
            </a:r>
            <a:r>
              <a:rPr lang="id-ID" dirty="0" smtClean="0"/>
              <a:t>deret Paschen</a:t>
            </a:r>
            <a:endParaRPr lang="en-US" dirty="0" smtClean="0"/>
          </a:p>
          <a:p>
            <a:r>
              <a:rPr lang="en-US" sz="2800" dirty="0" smtClean="0"/>
              <a:t>n = 3                                                    </a:t>
            </a:r>
            <a:r>
              <a:rPr lang="id-ID" sz="2000" dirty="0" smtClean="0"/>
              <a:t>-1.51</a:t>
            </a:r>
            <a:r>
              <a:rPr lang="en-US" sz="2000" dirty="0" smtClean="0"/>
              <a:t> V</a:t>
            </a:r>
            <a:endParaRPr lang="en-US" sz="2800" dirty="0" smtClean="0"/>
          </a:p>
          <a:p>
            <a:endParaRPr lang="en-US" dirty="0" smtClean="0"/>
          </a:p>
          <a:p>
            <a:r>
              <a:rPr lang="en-US" dirty="0" smtClean="0"/>
              <a:t>                                                  </a:t>
            </a:r>
            <a:r>
              <a:rPr lang="id-ID" dirty="0" smtClean="0"/>
              <a:t>deret Balmer</a:t>
            </a:r>
            <a:r>
              <a:rPr lang="en-US" dirty="0" smtClean="0"/>
              <a:t> </a:t>
            </a:r>
          </a:p>
          <a:p>
            <a:r>
              <a:rPr lang="en-US" sz="2800" dirty="0" smtClean="0"/>
              <a:t>n = 2                                                    </a:t>
            </a:r>
            <a:r>
              <a:rPr lang="id-ID" sz="2000" dirty="0" smtClean="0"/>
              <a:t>-3,39 V</a:t>
            </a:r>
            <a:endParaRPr lang="en-US" sz="2800" dirty="0" smtClean="0"/>
          </a:p>
          <a:p>
            <a:r>
              <a:rPr lang="en-US" dirty="0" smtClean="0">
                <a:sym typeface="Symbol"/>
              </a:rPr>
              <a:t> </a:t>
            </a:r>
            <a:r>
              <a:rPr lang="id-ID" dirty="0" smtClean="0">
                <a:sym typeface="Symbol"/>
              </a:rPr>
              <a:t></a:t>
            </a:r>
            <a:r>
              <a:rPr lang="id-ID" dirty="0" smtClean="0"/>
              <a:t>=1216 A</a:t>
            </a:r>
            <a:endParaRPr lang="en-US" dirty="0" smtClean="0"/>
          </a:p>
          <a:p>
            <a:r>
              <a:rPr lang="id-ID" dirty="0" smtClean="0">
                <a:sym typeface="Symbol"/>
              </a:rPr>
              <a:t></a:t>
            </a:r>
            <a:r>
              <a:rPr lang="id-ID" dirty="0" smtClean="0"/>
              <a:t>=1026 A</a:t>
            </a:r>
            <a:endParaRPr lang="en-US" dirty="0" smtClean="0"/>
          </a:p>
          <a:p>
            <a:r>
              <a:rPr lang="id-ID" dirty="0" smtClean="0">
                <a:sym typeface="Symbol"/>
              </a:rPr>
              <a:t></a:t>
            </a:r>
            <a:r>
              <a:rPr lang="id-ID" dirty="0" smtClean="0"/>
              <a:t>=973 A</a:t>
            </a:r>
            <a:endParaRPr lang="en-US" dirty="0" smtClean="0"/>
          </a:p>
          <a:p>
            <a:r>
              <a:rPr lang="id-ID" dirty="0" smtClean="0">
                <a:sym typeface="Symbol"/>
              </a:rPr>
              <a:t></a:t>
            </a:r>
            <a:r>
              <a:rPr lang="id-ID" dirty="0" smtClean="0"/>
              <a:t>=950 A</a:t>
            </a:r>
            <a:endParaRPr lang="en-US" dirty="0" smtClean="0"/>
          </a:p>
          <a:p>
            <a:r>
              <a:rPr lang="id-ID" dirty="0" smtClean="0">
                <a:sym typeface="Symbol"/>
              </a:rPr>
              <a:t></a:t>
            </a:r>
            <a:r>
              <a:rPr lang="id-ID" dirty="0" smtClean="0"/>
              <a:t>=912A </a:t>
            </a:r>
            <a:endParaRPr lang="en-US" dirty="0" smtClean="0"/>
          </a:p>
          <a:p>
            <a:r>
              <a:rPr lang="en-US" sz="2800" dirty="0" smtClean="0"/>
              <a:t>                                   </a:t>
            </a:r>
            <a:r>
              <a:rPr lang="id-ID" sz="2000" dirty="0" smtClean="0"/>
              <a:t>deret Lyman </a:t>
            </a:r>
            <a:endParaRPr lang="en-US" sz="2800" dirty="0" smtClean="0"/>
          </a:p>
          <a:p>
            <a:r>
              <a:rPr lang="en-US" sz="2800" dirty="0" smtClean="0"/>
              <a:t>n=1                                                       </a:t>
            </a:r>
            <a:r>
              <a:rPr lang="id-ID" dirty="0" smtClean="0"/>
              <a:t>-13,6 V</a:t>
            </a:r>
            <a:endParaRPr lang="en-US" dirty="0" smtClean="0"/>
          </a:p>
          <a:p>
            <a:endParaRPr lang="en-US" dirty="0"/>
          </a:p>
        </p:txBody>
      </p:sp>
      <p:grpSp>
        <p:nvGrpSpPr>
          <p:cNvPr id="202754" name="Group 2"/>
          <p:cNvGrpSpPr>
            <a:grpSpLocks/>
          </p:cNvGrpSpPr>
          <p:nvPr/>
        </p:nvGrpSpPr>
        <p:grpSpPr bwMode="auto">
          <a:xfrm>
            <a:off x="1600200" y="1676400"/>
            <a:ext cx="2590800" cy="4495800"/>
            <a:chOff x="5535" y="4499"/>
            <a:chExt cx="3900" cy="5708"/>
          </a:xfrm>
        </p:grpSpPr>
        <p:sp>
          <p:nvSpPr>
            <p:cNvPr id="202755" name="Line 3"/>
            <p:cNvSpPr>
              <a:spLocks noChangeShapeType="1"/>
            </p:cNvSpPr>
            <p:nvPr/>
          </p:nvSpPr>
          <p:spPr bwMode="auto">
            <a:xfrm>
              <a:off x="5535" y="10206"/>
              <a:ext cx="390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2756" name="Line 4"/>
            <p:cNvSpPr>
              <a:spLocks noChangeShapeType="1"/>
            </p:cNvSpPr>
            <p:nvPr/>
          </p:nvSpPr>
          <p:spPr bwMode="auto">
            <a:xfrm>
              <a:off x="5535" y="7584"/>
              <a:ext cx="390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2757" name="Line 5"/>
            <p:cNvSpPr>
              <a:spLocks noChangeShapeType="1"/>
            </p:cNvSpPr>
            <p:nvPr/>
          </p:nvSpPr>
          <p:spPr bwMode="auto">
            <a:xfrm>
              <a:off x="5535" y="6350"/>
              <a:ext cx="390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2758" name="Line 6"/>
            <p:cNvSpPr>
              <a:spLocks noChangeShapeType="1"/>
            </p:cNvSpPr>
            <p:nvPr/>
          </p:nvSpPr>
          <p:spPr bwMode="auto">
            <a:xfrm>
              <a:off x="5535" y="5578"/>
              <a:ext cx="390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2759" name="Line 7"/>
            <p:cNvSpPr>
              <a:spLocks noChangeShapeType="1"/>
            </p:cNvSpPr>
            <p:nvPr/>
          </p:nvSpPr>
          <p:spPr bwMode="auto">
            <a:xfrm>
              <a:off x="5535" y="4961"/>
              <a:ext cx="3900" cy="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2760" name="Line 8"/>
            <p:cNvSpPr>
              <a:spLocks noChangeShapeType="1"/>
            </p:cNvSpPr>
            <p:nvPr/>
          </p:nvSpPr>
          <p:spPr bwMode="auto">
            <a:xfrm>
              <a:off x="5535" y="4499"/>
              <a:ext cx="390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2761" name="Line 9"/>
            <p:cNvSpPr>
              <a:spLocks noChangeShapeType="1"/>
            </p:cNvSpPr>
            <p:nvPr/>
          </p:nvSpPr>
          <p:spPr bwMode="auto">
            <a:xfrm>
              <a:off x="5835" y="7584"/>
              <a:ext cx="0" cy="262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2762" name="Line 10"/>
            <p:cNvSpPr>
              <a:spLocks noChangeShapeType="1"/>
            </p:cNvSpPr>
            <p:nvPr/>
          </p:nvSpPr>
          <p:spPr bwMode="auto">
            <a:xfrm>
              <a:off x="6135" y="6350"/>
              <a:ext cx="1" cy="385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2763" name="Line 11"/>
            <p:cNvSpPr>
              <a:spLocks noChangeShapeType="1"/>
            </p:cNvSpPr>
            <p:nvPr/>
          </p:nvSpPr>
          <p:spPr bwMode="auto">
            <a:xfrm>
              <a:off x="6435" y="5578"/>
              <a:ext cx="0" cy="462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2764" name="Line 12"/>
            <p:cNvSpPr>
              <a:spLocks noChangeShapeType="1"/>
            </p:cNvSpPr>
            <p:nvPr/>
          </p:nvSpPr>
          <p:spPr bwMode="auto">
            <a:xfrm>
              <a:off x="6735" y="4961"/>
              <a:ext cx="0" cy="524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2765" name="Line 13"/>
            <p:cNvSpPr>
              <a:spLocks noChangeShapeType="1"/>
            </p:cNvSpPr>
            <p:nvPr/>
          </p:nvSpPr>
          <p:spPr bwMode="auto">
            <a:xfrm>
              <a:off x="7035" y="4499"/>
              <a:ext cx="0" cy="570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2766" name="Line 14"/>
            <p:cNvSpPr>
              <a:spLocks noChangeShapeType="1"/>
            </p:cNvSpPr>
            <p:nvPr/>
          </p:nvSpPr>
          <p:spPr bwMode="auto">
            <a:xfrm>
              <a:off x="7635" y="6350"/>
              <a:ext cx="0" cy="123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2767" name="Line 15"/>
            <p:cNvSpPr>
              <a:spLocks noChangeShapeType="1"/>
            </p:cNvSpPr>
            <p:nvPr/>
          </p:nvSpPr>
          <p:spPr bwMode="auto">
            <a:xfrm>
              <a:off x="7785" y="5578"/>
              <a:ext cx="0" cy="200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2768" name="Line 16"/>
            <p:cNvSpPr>
              <a:spLocks noChangeShapeType="1"/>
            </p:cNvSpPr>
            <p:nvPr/>
          </p:nvSpPr>
          <p:spPr bwMode="auto">
            <a:xfrm>
              <a:off x="7935" y="4961"/>
              <a:ext cx="0" cy="262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2769" name="Line 17"/>
            <p:cNvSpPr>
              <a:spLocks noChangeShapeType="1"/>
            </p:cNvSpPr>
            <p:nvPr/>
          </p:nvSpPr>
          <p:spPr bwMode="auto">
            <a:xfrm>
              <a:off x="8085" y="4499"/>
              <a:ext cx="0" cy="308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2770" name="Line 18"/>
            <p:cNvSpPr>
              <a:spLocks noChangeShapeType="1"/>
            </p:cNvSpPr>
            <p:nvPr/>
          </p:nvSpPr>
          <p:spPr bwMode="auto">
            <a:xfrm>
              <a:off x="8385" y="5578"/>
              <a:ext cx="0" cy="77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2771" name="Line 19"/>
            <p:cNvSpPr>
              <a:spLocks noChangeShapeType="1"/>
            </p:cNvSpPr>
            <p:nvPr/>
          </p:nvSpPr>
          <p:spPr bwMode="auto">
            <a:xfrm>
              <a:off x="8535" y="4961"/>
              <a:ext cx="0" cy="138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2772" name="Line 20"/>
            <p:cNvSpPr>
              <a:spLocks noChangeShapeType="1"/>
            </p:cNvSpPr>
            <p:nvPr/>
          </p:nvSpPr>
          <p:spPr bwMode="auto">
            <a:xfrm>
              <a:off x="8685" y="4499"/>
              <a:ext cx="0" cy="185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2773" name="Line 21"/>
            <p:cNvSpPr>
              <a:spLocks noChangeShapeType="1"/>
            </p:cNvSpPr>
            <p:nvPr/>
          </p:nvSpPr>
          <p:spPr bwMode="auto">
            <a:xfrm>
              <a:off x="9135" y="4961"/>
              <a:ext cx="0" cy="61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2774" name="Line 22"/>
            <p:cNvSpPr>
              <a:spLocks noChangeShapeType="1"/>
            </p:cNvSpPr>
            <p:nvPr/>
          </p:nvSpPr>
          <p:spPr bwMode="auto">
            <a:xfrm>
              <a:off x="9285" y="4499"/>
              <a:ext cx="0" cy="107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791200"/>
          </a:xfrm>
        </p:spPr>
        <p:txBody>
          <a:bodyPr>
            <a:normAutofit/>
          </a:bodyPr>
          <a:lstStyle/>
          <a:p>
            <a:r>
              <a:rPr lang="id-ID" sz="2400" dirty="0" smtClean="0"/>
              <a:t>Elektron dapat berpindah dari satu tingkat energi ke tingkat energi yanglain, dinamakan eksitasi</a:t>
            </a:r>
            <a:endParaRPr lang="en-US" sz="2400" dirty="0" smtClean="0"/>
          </a:p>
          <a:p>
            <a:r>
              <a:rPr lang="id-ID" sz="2400" dirty="0" smtClean="0"/>
              <a:t>Elektron akan mengalami eksitasi jika :</a:t>
            </a:r>
            <a:endParaRPr lang="en-US" sz="2400" dirty="0" smtClean="0"/>
          </a:p>
          <a:p>
            <a:pPr lvl="1"/>
            <a:r>
              <a:rPr lang="id-ID" dirty="0" smtClean="0"/>
              <a:t>Dipanaskan</a:t>
            </a:r>
            <a:endParaRPr lang="en-US" dirty="0" smtClean="0"/>
          </a:p>
          <a:p>
            <a:pPr lvl="1"/>
            <a:r>
              <a:rPr lang="id-ID" dirty="0" smtClean="0"/>
              <a:t>Disinari</a:t>
            </a:r>
            <a:endParaRPr lang="en-US" dirty="0" smtClean="0"/>
          </a:p>
          <a:p>
            <a:pPr lvl="1"/>
            <a:r>
              <a:rPr lang="id-ID" dirty="0" smtClean="0"/>
              <a:t>Atom ditempatkan di tabung hampa, diberi energi listrik melalui medan listrik </a:t>
            </a:r>
            <a:endParaRPr lang="en-US" dirty="0" smtClean="0"/>
          </a:p>
          <a:p>
            <a:r>
              <a:rPr lang="id-ID" sz="2400" dirty="0" smtClean="0"/>
              <a:t>Elektron dapat keluar dari atom jika mendapatkan energi sesuai dengan tingkatannya, dinamakan ionisasi</a:t>
            </a:r>
            <a:endParaRPr lang="en-US" sz="2400" dirty="0" smtClean="0"/>
          </a:p>
          <a:p>
            <a:r>
              <a:rPr lang="id-ID" sz="2400" dirty="0" smtClean="0"/>
              <a:t>Untuk elektron pada n = 1 berpindah ke n = ∞ perlu energi sebesar</a:t>
            </a:r>
            <a:endParaRPr lang="en-US" sz="2400" dirty="0" smtClean="0"/>
          </a:p>
          <a:p>
            <a:endParaRPr lang="en-US" sz="2400" dirty="0" smtClean="0"/>
          </a:p>
          <a:p>
            <a:r>
              <a:rPr lang="id-ID" sz="2400" dirty="0" smtClean="0"/>
              <a:t>dinamakan energi ionisasi</a:t>
            </a:r>
            <a:endParaRPr lang="en-US" sz="2400" dirty="0"/>
          </a:p>
        </p:txBody>
      </p:sp>
      <p:sp>
        <p:nvSpPr>
          <p:cNvPr id="20377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 cap="flat" cmpd="sng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03777" name="Object 1"/>
          <p:cNvGraphicFramePr>
            <a:graphicFrameLocks noChangeAspect="1"/>
          </p:cNvGraphicFramePr>
          <p:nvPr/>
        </p:nvGraphicFramePr>
        <p:xfrm>
          <a:off x="2667000" y="4876800"/>
          <a:ext cx="3514725" cy="638175"/>
        </p:xfrm>
        <a:graphic>
          <a:graphicData uri="http://schemas.openxmlformats.org/presentationml/2006/ole">
            <p:oleObj spid="_x0000_s203777" name="Equation" r:id="rId3" imgW="2819400" imgH="520700" progId="Equation.3">
              <p:embed/>
            </p:oleObj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96838"/>
            <a:ext cx="7772400" cy="609600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smtClean="0"/>
              <a:t>INTI ATOM 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762000"/>
            <a:ext cx="8229600" cy="5943600"/>
          </a:xfrm>
        </p:spPr>
        <p:txBody>
          <a:bodyPr/>
          <a:lstStyle/>
          <a:p>
            <a:pPr eaLnBrk="1" hangingPunct="1">
              <a:buClr>
                <a:schemeClr val="tx1"/>
              </a:buClr>
              <a:buFont typeface="Wingdings" pitchFamily="2" charset="2"/>
              <a:buChar char="v"/>
            </a:pPr>
            <a:r>
              <a:rPr lang="en-US" sz="2000" u="sng" smtClean="0"/>
              <a:t>NUKLEON</a:t>
            </a:r>
            <a:r>
              <a:rPr lang="en-US" sz="2000" smtClean="0"/>
              <a:t> ADALAH JUMLAH PARTIKEL INTI PENYUSUN ATOM YANG TERDIRI DARI PROTON/ELEKTRON DAN NEUTRON</a:t>
            </a:r>
            <a:r>
              <a:rPr lang="en-US" sz="2200" smtClean="0"/>
              <a:t>.</a:t>
            </a:r>
          </a:p>
          <a:p>
            <a:pPr eaLnBrk="1" hangingPunct="1">
              <a:buClr>
                <a:schemeClr val="tx1"/>
              </a:buClr>
              <a:buFont typeface="Wingdings" pitchFamily="2" charset="2"/>
              <a:buChar char="v"/>
            </a:pPr>
            <a:r>
              <a:rPr lang="en-US" sz="2000" smtClean="0"/>
              <a:t>ATOM TERSUSUN  ATAS INTI ATOM YANG DIKELILINGI OLEH ELEKTRON, SEDANGKAN INTI ATOM TERSUSUN ATAS PROTON DAN NEUTRON  (CHADWIK, 1932) </a:t>
            </a:r>
          </a:p>
        </p:txBody>
      </p:sp>
      <p:sp>
        <p:nvSpPr>
          <p:cNvPr id="12292" name="Text Box 26"/>
          <p:cNvSpPr txBox="1">
            <a:spLocks noChangeArrowheads="1"/>
          </p:cNvSpPr>
          <p:nvPr/>
        </p:nvSpPr>
        <p:spPr bwMode="auto">
          <a:xfrm>
            <a:off x="1371600" y="2667000"/>
            <a:ext cx="678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US"/>
          </a:p>
        </p:txBody>
      </p:sp>
      <p:sp>
        <p:nvSpPr>
          <p:cNvPr id="12293" name="Text Box 37"/>
          <p:cNvSpPr txBox="1">
            <a:spLocks noChangeArrowheads="1"/>
          </p:cNvSpPr>
          <p:nvPr/>
        </p:nvSpPr>
        <p:spPr bwMode="auto">
          <a:xfrm>
            <a:off x="1600200" y="2743200"/>
            <a:ext cx="609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A</a:t>
            </a:r>
          </a:p>
        </p:txBody>
      </p:sp>
      <p:grpSp>
        <p:nvGrpSpPr>
          <p:cNvPr id="12294" name="Group 38"/>
          <p:cNvGrpSpPr>
            <a:grpSpLocks/>
          </p:cNvGrpSpPr>
          <p:nvPr/>
        </p:nvGrpSpPr>
        <p:grpSpPr bwMode="auto">
          <a:xfrm>
            <a:off x="2789238" y="2805113"/>
            <a:ext cx="3763962" cy="3352800"/>
            <a:chOff x="1709" y="1767"/>
            <a:chExt cx="2371" cy="2112"/>
          </a:xfrm>
        </p:grpSpPr>
        <p:sp>
          <p:nvSpPr>
            <p:cNvPr id="12296" name="Oval 39"/>
            <p:cNvSpPr>
              <a:spLocks noChangeArrowheads="1"/>
            </p:cNvSpPr>
            <p:nvPr/>
          </p:nvSpPr>
          <p:spPr bwMode="auto">
            <a:xfrm>
              <a:off x="1709" y="1767"/>
              <a:ext cx="2131" cy="2112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97" name="Oval 40"/>
            <p:cNvSpPr>
              <a:spLocks noChangeArrowheads="1"/>
            </p:cNvSpPr>
            <p:nvPr/>
          </p:nvSpPr>
          <p:spPr bwMode="auto">
            <a:xfrm>
              <a:off x="2107" y="2185"/>
              <a:ext cx="1344" cy="1296"/>
            </a:xfrm>
            <a:prstGeom prst="ellipse">
              <a:avLst/>
            </a:prstGeom>
            <a:solidFill>
              <a:schemeClr val="accent2"/>
            </a:solidFill>
            <a:ln w="19050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98" name="Oval 41"/>
            <p:cNvSpPr>
              <a:spLocks noChangeArrowheads="1"/>
            </p:cNvSpPr>
            <p:nvPr/>
          </p:nvSpPr>
          <p:spPr bwMode="auto">
            <a:xfrm>
              <a:off x="2641" y="2552"/>
              <a:ext cx="288" cy="288"/>
            </a:xfrm>
            <a:prstGeom prst="ellipse">
              <a:avLst/>
            </a:prstGeom>
            <a:solidFill>
              <a:srgbClr val="FF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600" b="1"/>
                <a:t>+</a:t>
              </a:r>
            </a:p>
          </p:txBody>
        </p:sp>
        <p:sp>
          <p:nvSpPr>
            <p:cNvPr id="12299" name="Oval 42"/>
            <p:cNvSpPr>
              <a:spLocks noChangeArrowheads="1"/>
            </p:cNvSpPr>
            <p:nvPr/>
          </p:nvSpPr>
          <p:spPr bwMode="auto">
            <a:xfrm>
              <a:off x="2688" y="2103"/>
              <a:ext cx="192" cy="192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-</a:t>
              </a:r>
            </a:p>
          </p:txBody>
        </p:sp>
        <p:sp>
          <p:nvSpPr>
            <p:cNvPr id="12300" name="Oval 43"/>
            <p:cNvSpPr>
              <a:spLocks noChangeArrowheads="1"/>
            </p:cNvSpPr>
            <p:nvPr/>
          </p:nvSpPr>
          <p:spPr bwMode="auto">
            <a:xfrm>
              <a:off x="3730" y="2515"/>
              <a:ext cx="192" cy="192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-</a:t>
              </a:r>
            </a:p>
          </p:txBody>
        </p:sp>
        <p:sp>
          <p:nvSpPr>
            <p:cNvPr id="12301" name="Text Box 44"/>
            <p:cNvSpPr txBox="1">
              <a:spLocks noChangeArrowheads="1"/>
            </p:cNvSpPr>
            <p:nvPr/>
          </p:nvSpPr>
          <p:spPr bwMode="auto">
            <a:xfrm>
              <a:off x="3072" y="1891"/>
              <a:ext cx="1008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>
                  <a:solidFill>
                    <a:schemeClr val="bg2"/>
                  </a:solidFill>
                </a:rPr>
                <a:t>LINTA</a:t>
              </a:r>
              <a:r>
                <a:rPr lang="en-US" sz="1200"/>
                <a:t>SAN ORBIT</a:t>
              </a:r>
            </a:p>
          </p:txBody>
        </p:sp>
        <p:sp>
          <p:nvSpPr>
            <p:cNvPr id="12302" name="Oval 45"/>
            <p:cNvSpPr>
              <a:spLocks noChangeArrowheads="1"/>
            </p:cNvSpPr>
            <p:nvPr/>
          </p:nvSpPr>
          <p:spPr bwMode="auto">
            <a:xfrm>
              <a:off x="2879" y="2736"/>
              <a:ext cx="288" cy="288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600" b="1"/>
            </a:p>
          </p:txBody>
        </p:sp>
        <p:sp>
          <p:nvSpPr>
            <p:cNvPr id="12303" name="Oval 46"/>
            <p:cNvSpPr>
              <a:spLocks noChangeArrowheads="1"/>
            </p:cNvSpPr>
            <p:nvPr/>
          </p:nvSpPr>
          <p:spPr bwMode="auto">
            <a:xfrm>
              <a:off x="2462" y="2785"/>
              <a:ext cx="288" cy="288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600" b="1"/>
            </a:p>
          </p:txBody>
        </p:sp>
        <p:sp>
          <p:nvSpPr>
            <p:cNvPr id="12304" name="Oval 47"/>
            <p:cNvSpPr>
              <a:spLocks noChangeArrowheads="1"/>
            </p:cNvSpPr>
            <p:nvPr/>
          </p:nvSpPr>
          <p:spPr bwMode="auto">
            <a:xfrm>
              <a:off x="2688" y="2969"/>
              <a:ext cx="288" cy="288"/>
            </a:xfrm>
            <a:prstGeom prst="ellipse">
              <a:avLst/>
            </a:prstGeom>
            <a:solidFill>
              <a:srgbClr val="FF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600" b="1"/>
                <a:t>+</a:t>
              </a:r>
            </a:p>
          </p:txBody>
        </p:sp>
      </p:grpSp>
      <p:sp>
        <p:nvSpPr>
          <p:cNvPr id="12295" name="Text Box 48"/>
          <p:cNvSpPr txBox="1">
            <a:spLocks noChangeArrowheads="1"/>
          </p:cNvSpPr>
          <p:nvPr/>
        </p:nvSpPr>
        <p:spPr bwMode="auto">
          <a:xfrm>
            <a:off x="6400800" y="4648200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Helium : </a:t>
            </a:r>
            <a:r>
              <a:rPr lang="en-US" baseline="-25000"/>
              <a:t>2</a:t>
            </a:r>
            <a:r>
              <a:rPr lang="en-US"/>
              <a:t>He</a:t>
            </a:r>
            <a:r>
              <a:rPr lang="en-US" baseline="30000"/>
              <a:t>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5476" name="Picture 4" descr="atomnasi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63" y="28575"/>
            <a:ext cx="9129712" cy="684688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</p:pic>
      <p:sp>
        <p:nvSpPr>
          <p:cNvPr id="13315" name="Text Box 5"/>
          <p:cNvSpPr txBox="1">
            <a:spLocks noChangeArrowheads="1"/>
          </p:cNvSpPr>
          <p:nvPr/>
        </p:nvSpPr>
        <p:spPr bwMode="auto">
          <a:xfrm>
            <a:off x="228600" y="223838"/>
            <a:ext cx="4114800" cy="116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>
                <a:solidFill>
                  <a:schemeClr val="hlink"/>
                </a:solidFill>
              </a:rPr>
              <a:t>MOLEKUL GLUKOSA</a:t>
            </a:r>
          </a:p>
          <a:p>
            <a:pPr algn="ctr">
              <a:spcBef>
                <a:spcPct val="50000"/>
              </a:spcBef>
            </a:pPr>
            <a:r>
              <a:rPr lang="en-US" sz="2800">
                <a:solidFill>
                  <a:schemeClr val="hlink"/>
                </a:solidFill>
              </a:rPr>
              <a:t>(C</a:t>
            </a:r>
            <a:r>
              <a:rPr lang="en-US" sz="2800" baseline="-25000">
                <a:solidFill>
                  <a:schemeClr val="hlink"/>
                </a:solidFill>
              </a:rPr>
              <a:t>6</a:t>
            </a:r>
            <a:r>
              <a:rPr lang="en-US" sz="2800">
                <a:solidFill>
                  <a:schemeClr val="hlink"/>
                </a:solidFill>
              </a:rPr>
              <a:t>H</a:t>
            </a:r>
            <a:r>
              <a:rPr lang="en-US" sz="2800" baseline="-25000">
                <a:solidFill>
                  <a:schemeClr val="hlink"/>
                </a:solidFill>
              </a:rPr>
              <a:t>12</a:t>
            </a:r>
            <a:r>
              <a:rPr lang="en-US" sz="2800">
                <a:solidFill>
                  <a:schemeClr val="hlink"/>
                </a:solidFill>
              </a:rPr>
              <a:t>O</a:t>
            </a:r>
            <a:r>
              <a:rPr lang="en-US" sz="2800" baseline="-25000">
                <a:solidFill>
                  <a:schemeClr val="hlink"/>
                </a:solidFill>
              </a:rPr>
              <a:t>6</a:t>
            </a:r>
            <a:r>
              <a:rPr lang="en-US" sz="2800">
                <a:solidFill>
                  <a:schemeClr val="hlink"/>
                </a:solidFill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228600"/>
            <a:ext cx="7772400" cy="5867400"/>
          </a:xfrm>
        </p:spPr>
        <p:txBody>
          <a:bodyPr>
            <a:normAutofit lnSpcReduction="10000"/>
          </a:bodyPr>
          <a:lstStyle/>
          <a:p>
            <a:pPr eaLnBrk="1" hangingPunct="1">
              <a:buClr>
                <a:schemeClr val="tx1"/>
              </a:buClr>
              <a:buFont typeface="Wingdings" pitchFamily="2" charset="2"/>
              <a:buChar char="v"/>
            </a:pPr>
            <a:r>
              <a:rPr lang="en-US" sz="2200" smtClean="0"/>
              <a:t>INTI ATOM DAPAT DINYATAKAN SEBAGAI :</a:t>
            </a:r>
          </a:p>
          <a:p>
            <a:pPr eaLnBrk="1" hangingPunct="1">
              <a:buClr>
                <a:schemeClr val="tx1"/>
              </a:buClr>
              <a:buFont typeface="Wingdings" pitchFamily="2" charset="2"/>
              <a:buNone/>
            </a:pPr>
            <a:r>
              <a:rPr lang="en-US" sz="2400" baseline="-25000" smtClean="0"/>
              <a:t>                                      </a:t>
            </a:r>
            <a:r>
              <a:rPr lang="en-US" sz="2200" baseline="30000" smtClean="0"/>
              <a:t>   </a:t>
            </a:r>
            <a:r>
              <a:rPr lang="en-US" sz="2200" smtClean="0"/>
              <a:t>atau </a:t>
            </a:r>
            <a:r>
              <a:rPr lang="en-US" sz="2400" baseline="-25000" smtClean="0"/>
              <a:t> </a:t>
            </a:r>
            <a:endParaRPr lang="en-US" sz="2800" smtClean="0"/>
          </a:p>
          <a:p>
            <a:pPr eaLnBrk="1" hangingPunct="1">
              <a:buClr>
                <a:schemeClr val="tx1"/>
              </a:buClr>
              <a:buFont typeface="Wingdings" pitchFamily="2" charset="2"/>
              <a:buNone/>
            </a:pPr>
            <a:r>
              <a:rPr lang="en-US" sz="2200" smtClean="0"/>
              <a:t>  </a:t>
            </a:r>
          </a:p>
          <a:p>
            <a:pPr eaLnBrk="1" hangingPunct="1">
              <a:buClr>
                <a:schemeClr val="tx1"/>
              </a:buClr>
              <a:buFont typeface="Wingdings" pitchFamily="2" charset="2"/>
              <a:buNone/>
            </a:pPr>
            <a:r>
              <a:rPr lang="en-US" sz="2200" smtClean="0"/>
              <a:t>    dimana    A =  Z+N = Jumlah Nukleon(NOMOR MASSA)</a:t>
            </a:r>
          </a:p>
          <a:p>
            <a:pPr eaLnBrk="1" hangingPunct="1">
              <a:buClr>
                <a:schemeClr val="tx1"/>
              </a:buClr>
              <a:buFont typeface="Wingdings" pitchFamily="2" charset="2"/>
              <a:buNone/>
            </a:pPr>
            <a:r>
              <a:rPr lang="en-US" sz="2200" smtClean="0"/>
              <a:t>		      Z  =  Jumlah proton/elektron</a:t>
            </a:r>
          </a:p>
          <a:p>
            <a:pPr eaLnBrk="1" hangingPunct="1">
              <a:buClr>
                <a:schemeClr val="tx1"/>
              </a:buClr>
              <a:buFont typeface="Wingdings" pitchFamily="2" charset="2"/>
              <a:buNone/>
            </a:pPr>
            <a:r>
              <a:rPr lang="en-US" sz="2200" smtClean="0"/>
              <a:t>		      N =  Jumlah Neutron </a:t>
            </a:r>
          </a:p>
          <a:p>
            <a:pPr eaLnBrk="1" hangingPunct="1">
              <a:buClr>
                <a:schemeClr val="tx1"/>
              </a:buClr>
              <a:buFont typeface="Wingdings" pitchFamily="2" charset="2"/>
              <a:buChar char="v"/>
            </a:pPr>
            <a:r>
              <a:rPr lang="en-US" sz="2200" u="sng" smtClean="0"/>
              <a:t>ELEKTRON</a:t>
            </a:r>
            <a:r>
              <a:rPr lang="en-US" sz="2200" smtClean="0"/>
              <a:t>  ADALAH PARTIKEL PENYUSUN INTI YANG BERMUATAN NEGATIF</a:t>
            </a:r>
          </a:p>
          <a:p>
            <a:pPr eaLnBrk="1" hangingPunct="1">
              <a:buClr>
                <a:schemeClr val="tx1"/>
              </a:buClr>
              <a:buFont typeface="Wingdings" pitchFamily="2" charset="2"/>
              <a:buChar char="v"/>
            </a:pPr>
            <a:r>
              <a:rPr lang="en-US" sz="2200" u="sng" smtClean="0"/>
              <a:t>PROTON</a:t>
            </a:r>
            <a:r>
              <a:rPr lang="en-US" sz="2200" smtClean="0"/>
              <a:t>  ADALAH PARTIKEL PENYUSUN INTI YANG BERMUATAN POSITIF</a:t>
            </a:r>
          </a:p>
          <a:p>
            <a:pPr eaLnBrk="1" hangingPunct="1">
              <a:buClr>
                <a:schemeClr val="tx1"/>
              </a:buClr>
              <a:buFont typeface="Wingdings" pitchFamily="2" charset="2"/>
              <a:buChar char="v"/>
            </a:pPr>
            <a:r>
              <a:rPr lang="en-US" sz="2200" u="sng" smtClean="0"/>
              <a:t>NEUTRON</a:t>
            </a:r>
            <a:r>
              <a:rPr lang="en-US" sz="2200" smtClean="0"/>
              <a:t> ADALAH PARTIKEL PENYUSUN INTI YANG BERMUATAN NETRAL</a:t>
            </a:r>
          </a:p>
          <a:p>
            <a:pPr eaLnBrk="1" hangingPunct="1">
              <a:buClr>
                <a:schemeClr val="tx1"/>
              </a:buClr>
              <a:buFont typeface="Wingdings" pitchFamily="2" charset="2"/>
              <a:buChar char="v"/>
            </a:pPr>
            <a:r>
              <a:rPr lang="en-US" sz="2200" smtClean="0"/>
              <a:t>JUMLAH PROTON DALAM INTI ATOM MENENTUKAN NOMOR ATOM </a:t>
            </a:r>
          </a:p>
          <a:p>
            <a:pPr eaLnBrk="1" hangingPunct="1">
              <a:buClr>
                <a:schemeClr val="tx1"/>
              </a:buClr>
              <a:buFont typeface="Wingdings" pitchFamily="2" charset="2"/>
              <a:buChar char="v"/>
            </a:pPr>
            <a:r>
              <a:rPr lang="en-US" sz="2200" smtClean="0"/>
              <a:t>JUMLAH PROTON DAN NEUTRON DALAM INTI ATOM MENENTUKAN BERAT ATOM </a:t>
            </a:r>
          </a:p>
        </p:txBody>
      </p:sp>
      <p:grpSp>
        <p:nvGrpSpPr>
          <p:cNvPr id="14339" name="Group 91"/>
          <p:cNvGrpSpPr>
            <a:grpSpLocks/>
          </p:cNvGrpSpPr>
          <p:nvPr/>
        </p:nvGrpSpPr>
        <p:grpSpPr bwMode="auto">
          <a:xfrm>
            <a:off x="1970088" y="609600"/>
            <a:ext cx="2330450" cy="858838"/>
            <a:chOff x="865" y="2640"/>
            <a:chExt cx="1468" cy="541"/>
          </a:xfrm>
        </p:grpSpPr>
        <p:grpSp>
          <p:nvGrpSpPr>
            <p:cNvPr id="14340" name="Group 92"/>
            <p:cNvGrpSpPr>
              <a:grpSpLocks/>
            </p:cNvGrpSpPr>
            <p:nvPr/>
          </p:nvGrpSpPr>
          <p:grpSpPr bwMode="auto">
            <a:xfrm>
              <a:off x="865" y="2660"/>
              <a:ext cx="433" cy="521"/>
              <a:chOff x="865" y="2660"/>
              <a:chExt cx="433" cy="521"/>
            </a:xfrm>
          </p:grpSpPr>
          <p:sp>
            <p:nvSpPr>
              <p:cNvPr id="14344" name="Text Box 93"/>
              <p:cNvSpPr txBox="1">
                <a:spLocks noChangeArrowheads="1"/>
              </p:cNvSpPr>
              <p:nvPr/>
            </p:nvSpPr>
            <p:spPr bwMode="auto">
              <a:xfrm>
                <a:off x="886" y="2893"/>
                <a:ext cx="233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/>
                  <a:t>Z</a:t>
                </a:r>
              </a:p>
            </p:txBody>
          </p:sp>
          <p:sp>
            <p:nvSpPr>
              <p:cNvPr id="14345" name="Text Box 94"/>
              <p:cNvSpPr txBox="1">
                <a:spLocks noChangeArrowheads="1"/>
              </p:cNvSpPr>
              <p:nvPr/>
            </p:nvSpPr>
            <p:spPr bwMode="auto">
              <a:xfrm>
                <a:off x="865" y="2660"/>
                <a:ext cx="255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/>
                  <a:t>A</a:t>
                </a:r>
              </a:p>
            </p:txBody>
          </p:sp>
          <p:sp>
            <p:nvSpPr>
              <p:cNvPr id="14346" name="Text Box 95"/>
              <p:cNvSpPr txBox="1">
                <a:spLocks noChangeArrowheads="1"/>
              </p:cNvSpPr>
              <p:nvPr/>
            </p:nvSpPr>
            <p:spPr bwMode="auto">
              <a:xfrm>
                <a:off x="1020" y="2766"/>
                <a:ext cx="278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800"/>
                  <a:t>X</a:t>
                </a:r>
              </a:p>
            </p:txBody>
          </p:sp>
        </p:grpSp>
        <p:sp>
          <p:nvSpPr>
            <p:cNvPr id="14341" name="Text Box 96"/>
            <p:cNvSpPr txBox="1">
              <a:spLocks noChangeArrowheads="1"/>
            </p:cNvSpPr>
            <p:nvPr/>
          </p:nvSpPr>
          <p:spPr bwMode="auto">
            <a:xfrm>
              <a:off x="1748" y="2873"/>
              <a:ext cx="23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Z</a:t>
              </a:r>
            </a:p>
          </p:txBody>
        </p:sp>
        <p:sp>
          <p:nvSpPr>
            <p:cNvPr id="14342" name="Text Box 97"/>
            <p:cNvSpPr txBox="1">
              <a:spLocks noChangeArrowheads="1"/>
            </p:cNvSpPr>
            <p:nvPr/>
          </p:nvSpPr>
          <p:spPr bwMode="auto">
            <a:xfrm>
              <a:off x="2078" y="2640"/>
              <a:ext cx="25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A</a:t>
              </a:r>
            </a:p>
          </p:txBody>
        </p:sp>
        <p:sp>
          <p:nvSpPr>
            <p:cNvPr id="14343" name="Text Box 98"/>
            <p:cNvSpPr txBox="1">
              <a:spLocks noChangeArrowheads="1"/>
            </p:cNvSpPr>
            <p:nvPr/>
          </p:nvSpPr>
          <p:spPr bwMode="auto">
            <a:xfrm>
              <a:off x="1882" y="2746"/>
              <a:ext cx="27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2800"/>
                <a:t>X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3" name="Rectangle 5"/>
          <p:cNvSpPr>
            <a:spLocks noGrp="1" noChangeArrowheads="1"/>
          </p:cNvSpPr>
          <p:nvPr>
            <p:ph type="title"/>
          </p:nvPr>
        </p:nvSpPr>
        <p:spPr>
          <a:xfrm>
            <a:off x="609600" y="152400"/>
            <a:ext cx="7772400" cy="4572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2200" smtClean="0"/>
              <a:t>BEBERAPA ISTILAH JENIS ATOM</a:t>
            </a:r>
          </a:p>
        </p:txBody>
      </p:sp>
      <p:sp>
        <p:nvSpPr>
          <p:cNvPr id="15362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685800"/>
            <a:ext cx="7772400" cy="5867400"/>
          </a:xfrm>
        </p:spPr>
        <p:txBody>
          <a:bodyPr/>
          <a:lstStyle/>
          <a:p>
            <a:pPr eaLnBrk="1" hangingPunct="1">
              <a:buClr>
                <a:schemeClr val="tx1"/>
              </a:buClr>
              <a:buFont typeface="Wingdings" pitchFamily="2" charset="2"/>
              <a:buChar char="v"/>
            </a:pPr>
            <a:r>
              <a:rPr lang="en-US" sz="2200" u="sng" smtClean="0"/>
              <a:t>ISOTOP</a:t>
            </a:r>
            <a:r>
              <a:rPr lang="en-US" sz="2200" smtClean="0"/>
              <a:t> ADALAH ATOM DENGAN JUMLAH PROTON/ELEKTRON YANG SAMA TETAPI JUMLAH NNEUTRON YANG BERBEDA </a:t>
            </a:r>
          </a:p>
          <a:p>
            <a:pPr eaLnBrk="1" hangingPunct="1">
              <a:buClr>
                <a:schemeClr val="tx1"/>
              </a:buClr>
              <a:buFont typeface="Wingdings" pitchFamily="2" charset="2"/>
              <a:buNone/>
            </a:pPr>
            <a:r>
              <a:rPr lang="en-US" sz="2200" smtClean="0"/>
              <a:t>	     </a:t>
            </a:r>
            <a:r>
              <a:rPr lang="en-US" sz="1800" smtClean="0"/>
              <a:t>CONTOH : </a:t>
            </a:r>
          </a:p>
          <a:p>
            <a:pPr eaLnBrk="1" hangingPunct="1">
              <a:buClr>
                <a:schemeClr val="tx1"/>
              </a:buClr>
              <a:buFont typeface="Wingdings" pitchFamily="2" charset="2"/>
              <a:buNone/>
            </a:pPr>
            <a:r>
              <a:rPr lang="en-US" sz="1200" smtClean="0"/>
              <a:t>		</a:t>
            </a:r>
            <a:r>
              <a:rPr lang="en-US" sz="1800" smtClean="0"/>
              <a:t>* ATOM HIDROGEN  </a:t>
            </a:r>
            <a:r>
              <a:rPr lang="en-US" sz="1800" b="1" baseline="-25000" smtClean="0"/>
              <a:t>1</a:t>
            </a:r>
            <a:r>
              <a:rPr lang="en-US" sz="1800" b="1" smtClean="0"/>
              <a:t>H</a:t>
            </a:r>
            <a:r>
              <a:rPr lang="en-US" sz="1800" b="1" baseline="30000" smtClean="0"/>
              <a:t>1 </a:t>
            </a:r>
            <a:r>
              <a:rPr lang="en-US" sz="1800" baseline="30000" smtClean="0"/>
              <a:t> </a:t>
            </a:r>
            <a:r>
              <a:rPr lang="en-US" sz="1800" smtClean="0"/>
              <a:t>MEMPUNYAI ISOTOP</a:t>
            </a:r>
            <a:r>
              <a:rPr lang="en-US" sz="1800" baseline="30000" smtClean="0"/>
              <a:t> :  </a:t>
            </a:r>
            <a:r>
              <a:rPr lang="en-US" sz="1800" b="1" smtClean="0"/>
              <a:t>DEUTRIUM</a:t>
            </a:r>
            <a:r>
              <a:rPr lang="en-US" sz="1800" smtClean="0"/>
              <a:t>          </a:t>
            </a:r>
          </a:p>
          <a:p>
            <a:pPr eaLnBrk="1" hangingPunct="1">
              <a:buClr>
                <a:schemeClr val="tx1"/>
              </a:buClr>
              <a:buFont typeface="Wingdings" pitchFamily="2" charset="2"/>
              <a:buNone/>
            </a:pPr>
            <a:r>
              <a:rPr lang="en-US" sz="1800" smtClean="0"/>
              <a:t>                  </a:t>
            </a:r>
            <a:r>
              <a:rPr lang="en-US" sz="1800" b="1" smtClean="0"/>
              <a:t>(</a:t>
            </a:r>
            <a:r>
              <a:rPr lang="en-US" sz="1800" b="1" baseline="-25000" smtClean="0"/>
              <a:t>1</a:t>
            </a:r>
            <a:r>
              <a:rPr lang="en-US" sz="1800" b="1" smtClean="0"/>
              <a:t>H</a:t>
            </a:r>
            <a:r>
              <a:rPr lang="en-US" sz="1800" b="1" baseline="30000" smtClean="0"/>
              <a:t>2</a:t>
            </a:r>
            <a:r>
              <a:rPr lang="en-US" sz="1800" b="1" smtClean="0"/>
              <a:t>) </a:t>
            </a:r>
            <a:r>
              <a:rPr lang="en-US" sz="1800" smtClean="0"/>
              <a:t>DAN  </a:t>
            </a:r>
            <a:r>
              <a:rPr lang="en-US" sz="1800" b="1" smtClean="0"/>
              <a:t>TRITIUM (</a:t>
            </a:r>
            <a:r>
              <a:rPr lang="en-US" sz="1800" b="1" baseline="-25000" smtClean="0"/>
              <a:t>1</a:t>
            </a:r>
            <a:r>
              <a:rPr lang="en-US" sz="1800" b="1" smtClean="0"/>
              <a:t>H</a:t>
            </a:r>
            <a:r>
              <a:rPr lang="en-US" sz="1800" b="1" baseline="30000" smtClean="0"/>
              <a:t>3</a:t>
            </a:r>
            <a:r>
              <a:rPr lang="en-US" sz="1800" b="1" smtClean="0"/>
              <a:t>)</a:t>
            </a:r>
          </a:p>
          <a:p>
            <a:pPr eaLnBrk="1" hangingPunct="1">
              <a:buClr>
                <a:schemeClr val="tx1"/>
              </a:buClr>
              <a:buFont typeface="Wingdings" pitchFamily="2" charset="2"/>
              <a:buNone/>
            </a:pPr>
            <a:endParaRPr lang="en-US" sz="1800" b="1" smtClean="0"/>
          </a:p>
          <a:p>
            <a:pPr>
              <a:spcBef>
                <a:spcPct val="0"/>
              </a:spcBef>
              <a:buClrTx/>
              <a:buSzTx/>
              <a:buFont typeface="Wingdings" pitchFamily="2" charset="2"/>
              <a:buChar char="v"/>
            </a:pPr>
            <a:r>
              <a:rPr lang="en-US" sz="2200" u="sng" smtClean="0"/>
              <a:t>ISOBAR</a:t>
            </a:r>
            <a:r>
              <a:rPr lang="en-US" sz="2200" smtClean="0"/>
              <a:t>  ADALAH ATOM DENGAN JUMLAH NUKLEON/NOMOR MASSA YANG SAMA </a:t>
            </a:r>
          </a:p>
          <a:p>
            <a:pPr eaLnBrk="1" hangingPunct="1">
              <a:buClr>
                <a:schemeClr val="tx1"/>
              </a:buClr>
              <a:buFont typeface="Wingdings" pitchFamily="2" charset="2"/>
              <a:buNone/>
            </a:pPr>
            <a:r>
              <a:rPr lang="en-US" sz="1200" smtClean="0"/>
              <a:t>                  </a:t>
            </a:r>
            <a:r>
              <a:rPr lang="en-US" sz="1800" smtClean="0"/>
              <a:t>CONTOH : </a:t>
            </a:r>
          </a:p>
          <a:p>
            <a:pPr eaLnBrk="1" hangingPunct="1">
              <a:buClr>
                <a:schemeClr val="tx1"/>
              </a:buClr>
              <a:buFont typeface="Wingdings" pitchFamily="2" charset="2"/>
              <a:buNone/>
            </a:pPr>
            <a:r>
              <a:rPr lang="en-US" sz="1800" smtClean="0"/>
              <a:t>		* ATOM HIDROGEN  </a:t>
            </a:r>
            <a:r>
              <a:rPr lang="en-US" sz="1800" b="1" baseline="-25000" smtClean="0"/>
              <a:t>1</a:t>
            </a:r>
            <a:r>
              <a:rPr lang="en-US" sz="1800" b="1" smtClean="0"/>
              <a:t>H</a:t>
            </a:r>
            <a:r>
              <a:rPr lang="en-US" sz="1800" b="1" baseline="30000" smtClean="0"/>
              <a:t>3</a:t>
            </a:r>
            <a:r>
              <a:rPr lang="en-US" sz="1800" b="1" smtClean="0"/>
              <a:t> </a:t>
            </a:r>
            <a:r>
              <a:rPr lang="en-US" sz="1800" smtClean="0"/>
              <a:t>DENGAN</a:t>
            </a:r>
            <a:r>
              <a:rPr lang="en-US" sz="1800" b="1" smtClean="0"/>
              <a:t> </a:t>
            </a:r>
            <a:r>
              <a:rPr lang="en-US" sz="1800" b="1" baseline="-25000" smtClean="0"/>
              <a:t>2</a:t>
            </a:r>
            <a:r>
              <a:rPr lang="en-US" sz="1800" b="1" smtClean="0"/>
              <a:t>H</a:t>
            </a:r>
            <a:r>
              <a:rPr lang="en-US" sz="1800" b="1" baseline="30000" smtClean="0"/>
              <a:t>3</a:t>
            </a:r>
          </a:p>
          <a:p>
            <a:pPr eaLnBrk="1" hangingPunct="1">
              <a:buClr>
                <a:schemeClr val="tx1"/>
              </a:buClr>
              <a:buFont typeface="Wingdings" pitchFamily="2" charset="2"/>
              <a:buNone/>
            </a:pPr>
            <a:endParaRPr lang="en-US" sz="1800" smtClean="0"/>
          </a:p>
          <a:p>
            <a:pPr>
              <a:spcBef>
                <a:spcPct val="0"/>
              </a:spcBef>
              <a:buClrTx/>
              <a:buSzTx/>
              <a:buFont typeface="Wingdings" pitchFamily="2" charset="2"/>
              <a:buChar char="v"/>
            </a:pPr>
            <a:r>
              <a:rPr lang="en-US" sz="2200" u="sng" smtClean="0"/>
              <a:t>ISOTON</a:t>
            </a:r>
            <a:r>
              <a:rPr lang="en-US" sz="2200" smtClean="0"/>
              <a:t>  ADALAH ATOM DENGAN JUMLAH NEUTRON YANG SAMA </a:t>
            </a:r>
          </a:p>
          <a:p>
            <a:pPr eaLnBrk="1" hangingPunct="1">
              <a:buClr>
                <a:schemeClr val="tx1"/>
              </a:buClr>
              <a:buFont typeface="Wingdings" pitchFamily="2" charset="2"/>
              <a:buNone/>
            </a:pPr>
            <a:r>
              <a:rPr lang="en-US" sz="1200" smtClean="0"/>
              <a:t>                  </a:t>
            </a:r>
            <a:r>
              <a:rPr lang="en-US" sz="1800" smtClean="0"/>
              <a:t>CONTOH : </a:t>
            </a:r>
          </a:p>
          <a:p>
            <a:pPr eaLnBrk="1" hangingPunct="1">
              <a:buClr>
                <a:schemeClr val="tx1"/>
              </a:buClr>
              <a:buFont typeface="Wingdings" pitchFamily="2" charset="2"/>
              <a:buNone/>
            </a:pPr>
            <a:r>
              <a:rPr lang="en-US" sz="1800" smtClean="0"/>
              <a:t>		* ATOM HIDROGEN  </a:t>
            </a:r>
            <a:r>
              <a:rPr lang="en-US" sz="1800" b="1" baseline="-25000" smtClean="0"/>
              <a:t>1</a:t>
            </a:r>
            <a:r>
              <a:rPr lang="en-US" sz="1800" b="1" smtClean="0"/>
              <a:t>H</a:t>
            </a:r>
            <a:r>
              <a:rPr lang="en-US" sz="1800" b="1" baseline="30000" smtClean="0"/>
              <a:t>3</a:t>
            </a:r>
            <a:r>
              <a:rPr lang="en-US" sz="1800" b="1" smtClean="0"/>
              <a:t> </a:t>
            </a:r>
            <a:r>
              <a:rPr lang="en-US" sz="1800" smtClean="0"/>
              <a:t>DENGAN</a:t>
            </a:r>
            <a:r>
              <a:rPr lang="en-US" sz="1800" b="1" smtClean="0"/>
              <a:t> </a:t>
            </a:r>
            <a:r>
              <a:rPr lang="en-US" sz="1800" b="1" baseline="-25000" smtClean="0"/>
              <a:t>2</a:t>
            </a:r>
            <a:r>
              <a:rPr lang="en-US" sz="1800" b="1" smtClean="0"/>
              <a:t>He</a:t>
            </a:r>
            <a:r>
              <a:rPr lang="en-US" sz="1800" b="1" baseline="30000" smtClean="0"/>
              <a:t>4</a:t>
            </a:r>
          </a:p>
          <a:p>
            <a:pPr eaLnBrk="1" hangingPunct="1">
              <a:buClr>
                <a:schemeClr val="tx1"/>
              </a:buClr>
              <a:buFont typeface="Wingdings" pitchFamily="2" charset="2"/>
              <a:buNone/>
            </a:pPr>
            <a:endParaRPr lang="en-US" sz="26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685800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dirty="0" smtClean="0"/>
              <a:t>MODEL ATOM J.J THOMSON</a:t>
            </a:r>
          </a:p>
        </p:txBody>
      </p:sp>
      <p:sp>
        <p:nvSpPr>
          <p:cNvPr id="9219" name="Rectangle 1027"/>
          <p:cNvSpPr>
            <a:spLocks noGrp="1" noChangeArrowheads="1"/>
          </p:cNvSpPr>
          <p:nvPr>
            <p:ph idx="1"/>
          </p:nvPr>
        </p:nvSpPr>
        <p:spPr>
          <a:xfrm>
            <a:off x="685800" y="1066800"/>
            <a:ext cx="7772400" cy="5029200"/>
          </a:xfrm>
        </p:spPr>
        <p:txBody>
          <a:bodyPr/>
          <a:lstStyle/>
          <a:p>
            <a:pPr eaLnBrk="1" hangingPunct="1">
              <a:buClr>
                <a:srgbClr val="FF0000"/>
              </a:buClr>
            </a:pPr>
            <a:r>
              <a:rPr lang="en-US" sz="2000" dirty="0" smtClean="0"/>
              <a:t>ATOM BAGAIKAN SEBUAH BOLA YANG MENGANDUNG MUATAN POSITIF TERSEBAR SECARA MERATA DI SELURUH VOLUME BOLA , BERCAMPUR DENGAN ELEKTRON-ELEKTRON YANG BERMUATAN NEGATIF , MUATANNYA SAMA BANYAK MENYERUPAI ROTI KISMIS. </a:t>
            </a:r>
          </a:p>
          <a:p>
            <a:pPr eaLnBrk="1" hangingPunct="1">
              <a:buFont typeface="Wingdings" pitchFamily="2" charset="2"/>
              <a:buNone/>
            </a:pPr>
            <a:endParaRPr lang="en-US" sz="2000" dirty="0" smtClean="0"/>
          </a:p>
          <a:p>
            <a:pPr eaLnBrk="1" hangingPunct="1">
              <a:buClr>
                <a:srgbClr val="FF0000"/>
              </a:buClr>
            </a:pPr>
            <a:r>
              <a:rPr lang="en-US" sz="2000" dirty="0" smtClean="0"/>
              <a:t>KARENA MODELNYA MENYERUPAI ROTI KISMIS , SERING DINAMAKAN MODEL ATOM ROTI KISMIS</a:t>
            </a:r>
          </a:p>
        </p:txBody>
      </p:sp>
      <p:grpSp>
        <p:nvGrpSpPr>
          <p:cNvPr id="37" name="Group 36"/>
          <p:cNvGrpSpPr/>
          <p:nvPr/>
        </p:nvGrpSpPr>
        <p:grpSpPr>
          <a:xfrm>
            <a:off x="3352800" y="3810000"/>
            <a:ext cx="2057400" cy="2133600"/>
            <a:chOff x="3352800" y="3657600"/>
            <a:chExt cx="2057400" cy="2133600"/>
          </a:xfrm>
        </p:grpSpPr>
        <p:sp>
          <p:nvSpPr>
            <p:cNvPr id="9220" name="Oval 1028"/>
            <p:cNvSpPr>
              <a:spLocks noChangeArrowheads="1"/>
            </p:cNvSpPr>
            <p:nvPr/>
          </p:nvSpPr>
          <p:spPr bwMode="auto">
            <a:xfrm>
              <a:off x="3352800" y="3657600"/>
              <a:ext cx="2057400" cy="2133600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9221" name="Oval 1029"/>
            <p:cNvSpPr>
              <a:spLocks noChangeArrowheads="1"/>
            </p:cNvSpPr>
            <p:nvPr/>
          </p:nvSpPr>
          <p:spPr bwMode="auto">
            <a:xfrm>
              <a:off x="4038600" y="3886200"/>
              <a:ext cx="152400" cy="152400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+</a:t>
              </a:r>
            </a:p>
          </p:txBody>
        </p:sp>
        <p:sp>
          <p:nvSpPr>
            <p:cNvPr id="9222" name="Oval 1030"/>
            <p:cNvSpPr>
              <a:spLocks noChangeArrowheads="1"/>
            </p:cNvSpPr>
            <p:nvPr/>
          </p:nvSpPr>
          <p:spPr bwMode="auto">
            <a:xfrm>
              <a:off x="4267200" y="4114800"/>
              <a:ext cx="152400" cy="152400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+</a:t>
              </a:r>
            </a:p>
          </p:txBody>
        </p:sp>
        <p:sp>
          <p:nvSpPr>
            <p:cNvPr id="9223" name="Oval 1031"/>
            <p:cNvSpPr>
              <a:spLocks noChangeArrowheads="1"/>
            </p:cNvSpPr>
            <p:nvPr/>
          </p:nvSpPr>
          <p:spPr bwMode="auto">
            <a:xfrm>
              <a:off x="4868863" y="4410075"/>
              <a:ext cx="152400" cy="152400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+</a:t>
              </a:r>
            </a:p>
          </p:txBody>
        </p:sp>
        <p:sp>
          <p:nvSpPr>
            <p:cNvPr id="9224" name="Oval 1032"/>
            <p:cNvSpPr>
              <a:spLocks noChangeArrowheads="1"/>
            </p:cNvSpPr>
            <p:nvPr/>
          </p:nvSpPr>
          <p:spPr bwMode="auto">
            <a:xfrm>
              <a:off x="4432300" y="4692650"/>
              <a:ext cx="152400" cy="152400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-</a:t>
              </a:r>
            </a:p>
          </p:txBody>
        </p:sp>
        <p:sp>
          <p:nvSpPr>
            <p:cNvPr id="9225" name="Oval 1033"/>
            <p:cNvSpPr>
              <a:spLocks noChangeArrowheads="1"/>
            </p:cNvSpPr>
            <p:nvPr/>
          </p:nvSpPr>
          <p:spPr bwMode="auto">
            <a:xfrm>
              <a:off x="3810000" y="4724400"/>
              <a:ext cx="152400" cy="152400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+</a:t>
              </a:r>
            </a:p>
          </p:txBody>
        </p:sp>
        <p:sp>
          <p:nvSpPr>
            <p:cNvPr id="9226" name="Oval 1034"/>
            <p:cNvSpPr>
              <a:spLocks noChangeArrowheads="1"/>
            </p:cNvSpPr>
            <p:nvPr/>
          </p:nvSpPr>
          <p:spPr bwMode="auto">
            <a:xfrm>
              <a:off x="4811713" y="5086350"/>
              <a:ext cx="152400" cy="152400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+</a:t>
              </a:r>
            </a:p>
          </p:txBody>
        </p:sp>
        <p:sp>
          <p:nvSpPr>
            <p:cNvPr id="9227" name="Oval 1035"/>
            <p:cNvSpPr>
              <a:spLocks noChangeArrowheads="1"/>
            </p:cNvSpPr>
            <p:nvPr/>
          </p:nvSpPr>
          <p:spPr bwMode="auto">
            <a:xfrm>
              <a:off x="4343400" y="5105400"/>
              <a:ext cx="152400" cy="152400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+</a:t>
              </a:r>
            </a:p>
          </p:txBody>
        </p:sp>
        <p:sp>
          <p:nvSpPr>
            <p:cNvPr id="9228" name="Oval 1036"/>
            <p:cNvSpPr>
              <a:spLocks noChangeArrowheads="1"/>
            </p:cNvSpPr>
            <p:nvPr/>
          </p:nvSpPr>
          <p:spPr bwMode="auto">
            <a:xfrm>
              <a:off x="4648200" y="5257800"/>
              <a:ext cx="152400" cy="152400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-</a:t>
              </a:r>
            </a:p>
          </p:txBody>
        </p:sp>
        <p:sp>
          <p:nvSpPr>
            <p:cNvPr id="9229" name="Oval 1037"/>
            <p:cNvSpPr>
              <a:spLocks noChangeArrowheads="1"/>
            </p:cNvSpPr>
            <p:nvPr/>
          </p:nvSpPr>
          <p:spPr bwMode="auto">
            <a:xfrm>
              <a:off x="4495800" y="3962400"/>
              <a:ext cx="152400" cy="152400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-</a:t>
              </a:r>
            </a:p>
          </p:txBody>
        </p:sp>
        <p:sp>
          <p:nvSpPr>
            <p:cNvPr id="9230" name="Oval 1038"/>
            <p:cNvSpPr>
              <a:spLocks noChangeArrowheads="1"/>
            </p:cNvSpPr>
            <p:nvPr/>
          </p:nvSpPr>
          <p:spPr bwMode="auto">
            <a:xfrm>
              <a:off x="4800600" y="4648200"/>
              <a:ext cx="152400" cy="152400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-</a:t>
              </a:r>
            </a:p>
          </p:txBody>
        </p:sp>
        <p:sp>
          <p:nvSpPr>
            <p:cNvPr id="9231" name="Oval 1039"/>
            <p:cNvSpPr>
              <a:spLocks noChangeArrowheads="1"/>
            </p:cNvSpPr>
            <p:nvPr/>
          </p:nvSpPr>
          <p:spPr bwMode="auto">
            <a:xfrm>
              <a:off x="4114800" y="5181600"/>
              <a:ext cx="152400" cy="152400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-</a:t>
              </a:r>
            </a:p>
          </p:txBody>
        </p:sp>
        <p:sp>
          <p:nvSpPr>
            <p:cNvPr id="9232" name="Oval 1040"/>
            <p:cNvSpPr>
              <a:spLocks noChangeArrowheads="1"/>
            </p:cNvSpPr>
            <p:nvPr/>
          </p:nvSpPr>
          <p:spPr bwMode="auto">
            <a:xfrm>
              <a:off x="3581400" y="4876800"/>
              <a:ext cx="152400" cy="152400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-</a:t>
              </a:r>
            </a:p>
          </p:txBody>
        </p:sp>
        <p:sp>
          <p:nvSpPr>
            <p:cNvPr id="9233" name="Oval 1041"/>
            <p:cNvSpPr>
              <a:spLocks noChangeArrowheads="1"/>
            </p:cNvSpPr>
            <p:nvPr/>
          </p:nvSpPr>
          <p:spPr bwMode="auto">
            <a:xfrm>
              <a:off x="3886200" y="4114800"/>
              <a:ext cx="152400" cy="152400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-</a:t>
              </a:r>
            </a:p>
          </p:txBody>
        </p:sp>
        <p:sp>
          <p:nvSpPr>
            <p:cNvPr id="9234" name="Oval 1042"/>
            <p:cNvSpPr>
              <a:spLocks noChangeArrowheads="1"/>
            </p:cNvSpPr>
            <p:nvPr/>
          </p:nvSpPr>
          <p:spPr bwMode="auto">
            <a:xfrm>
              <a:off x="4191000" y="4572000"/>
              <a:ext cx="152400" cy="152400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+</a:t>
              </a:r>
            </a:p>
          </p:txBody>
        </p:sp>
        <p:sp>
          <p:nvSpPr>
            <p:cNvPr id="9235" name="Oval 1043"/>
            <p:cNvSpPr>
              <a:spLocks noChangeArrowheads="1"/>
            </p:cNvSpPr>
            <p:nvPr/>
          </p:nvSpPr>
          <p:spPr bwMode="auto">
            <a:xfrm>
              <a:off x="4648200" y="4419600"/>
              <a:ext cx="152400" cy="152400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-</a:t>
              </a:r>
            </a:p>
          </p:txBody>
        </p:sp>
        <p:sp>
          <p:nvSpPr>
            <p:cNvPr id="9236" name="Oval 1044"/>
            <p:cNvSpPr>
              <a:spLocks noChangeArrowheads="1"/>
            </p:cNvSpPr>
            <p:nvPr/>
          </p:nvSpPr>
          <p:spPr bwMode="auto">
            <a:xfrm>
              <a:off x="3581400" y="4343400"/>
              <a:ext cx="152400" cy="152400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-</a:t>
              </a:r>
            </a:p>
          </p:txBody>
        </p:sp>
        <p:sp>
          <p:nvSpPr>
            <p:cNvPr id="9237" name="Oval 1045"/>
            <p:cNvSpPr>
              <a:spLocks noChangeArrowheads="1"/>
            </p:cNvSpPr>
            <p:nvPr/>
          </p:nvSpPr>
          <p:spPr bwMode="auto">
            <a:xfrm>
              <a:off x="4114800" y="4876800"/>
              <a:ext cx="152400" cy="152400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-</a:t>
              </a:r>
            </a:p>
          </p:txBody>
        </p:sp>
        <p:sp>
          <p:nvSpPr>
            <p:cNvPr id="9238" name="Oval 1046"/>
            <p:cNvSpPr>
              <a:spLocks noChangeArrowheads="1"/>
            </p:cNvSpPr>
            <p:nvPr/>
          </p:nvSpPr>
          <p:spPr bwMode="auto">
            <a:xfrm>
              <a:off x="3733800" y="5181600"/>
              <a:ext cx="152400" cy="152400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-</a:t>
              </a:r>
            </a:p>
          </p:txBody>
        </p:sp>
        <p:sp>
          <p:nvSpPr>
            <p:cNvPr id="9239" name="Oval 1047"/>
            <p:cNvSpPr>
              <a:spLocks noChangeArrowheads="1"/>
            </p:cNvSpPr>
            <p:nvPr/>
          </p:nvSpPr>
          <p:spPr bwMode="auto">
            <a:xfrm>
              <a:off x="4267200" y="5410200"/>
              <a:ext cx="152400" cy="152400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-</a:t>
              </a:r>
            </a:p>
          </p:txBody>
        </p:sp>
        <p:sp>
          <p:nvSpPr>
            <p:cNvPr id="9240" name="Oval 1048"/>
            <p:cNvSpPr>
              <a:spLocks noChangeArrowheads="1"/>
            </p:cNvSpPr>
            <p:nvPr/>
          </p:nvSpPr>
          <p:spPr bwMode="auto">
            <a:xfrm>
              <a:off x="4495800" y="4267200"/>
              <a:ext cx="152400" cy="152400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-</a:t>
              </a:r>
            </a:p>
          </p:txBody>
        </p:sp>
        <p:sp>
          <p:nvSpPr>
            <p:cNvPr id="9241" name="Oval 1049"/>
            <p:cNvSpPr>
              <a:spLocks noChangeArrowheads="1"/>
            </p:cNvSpPr>
            <p:nvPr/>
          </p:nvSpPr>
          <p:spPr bwMode="auto">
            <a:xfrm>
              <a:off x="4648200" y="4419600"/>
              <a:ext cx="152400" cy="152400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-</a:t>
              </a:r>
            </a:p>
          </p:txBody>
        </p:sp>
        <p:sp>
          <p:nvSpPr>
            <p:cNvPr id="9242" name="Oval 1050"/>
            <p:cNvSpPr>
              <a:spLocks noChangeArrowheads="1"/>
            </p:cNvSpPr>
            <p:nvPr/>
          </p:nvSpPr>
          <p:spPr bwMode="auto">
            <a:xfrm>
              <a:off x="4267200" y="4343400"/>
              <a:ext cx="152400" cy="152400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-</a:t>
              </a:r>
            </a:p>
          </p:txBody>
        </p:sp>
        <p:sp>
          <p:nvSpPr>
            <p:cNvPr id="9243" name="Oval 1051"/>
            <p:cNvSpPr>
              <a:spLocks noChangeArrowheads="1"/>
            </p:cNvSpPr>
            <p:nvPr/>
          </p:nvSpPr>
          <p:spPr bwMode="auto">
            <a:xfrm>
              <a:off x="4800600" y="4114800"/>
              <a:ext cx="152400" cy="152400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-</a:t>
              </a:r>
            </a:p>
          </p:txBody>
        </p:sp>
        <p:sp>
          <p:nvSpPr>
            <p:cNvPr id="9244" name="Oval 1052"/>
            <p:cNvSpPr>
              <a:spLocks noChangeArrowheads="1"/>
            </p:cNvSpPr>
            <p:nvPr/>
          </p:nvSpPr>
          <p:spPr bwMode="auto">
            <a:xfrm>
              <a:off x="5105400" y="4876800"/>
              <a:ext cx="152400" cy="152400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-</a:t>
              </a:r>
            </a:p>
          </p:txBody>
        </p:sp>
        <p:sp>
          <p:nvSpPr>
            <p:cNvPr id="9245" name="Oval 1053"/>
            <p:cNvSpPr>
              <a:spLocks noChangeArrowheads="1"/>
            </p:cNvSpPr>
            <p:nvPr/>
          </p:nvSpPr>
          <p:spPr bwMode="auto">
            <a:xfrm>
              <a:off x="4572000" y="4876800"/>
              <a:ext cx="152400" cy="152400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+</a:t>
              </a:r>
            </a:p>
          </p:txBody>
        </p:sp>
        <p:sp>
          <p:nvSpPr>
            <p:cNvPr id="9246" name="Oval 1054"/>
            <p:cNvSpPr>
              <a:spLocks noChangeArrowheads="1"/>
            </p:cNvSpPr>
            <p:nvPr/>
          </p:nvSpPr>
          <p:spPr bwMode="auto">
            <a:xfrm>
              <a:off x="3886200" y="4419600"/>
              <a:ext cx="152400" cy="152400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+</a:t>
              </a:r>
            </a:p>
          </p:txBody>
        </p:sp>
        <p:sp>
          <p:nvSpPr>
            <p:cNvPr id="9247" name="Oval 1055"/>
            <p:cNvSpPr>
              <a:spLocks noChangeArrowheads="1"/>
            </p:cNvSpPr>
            <p:nvPr/>
          </p:nvSpPr>
          <p:spPr bwMode="auto">
            <a:xfrm>
              <a:off x="3429000" y="4648200"/>
              <a:ext cx="152400" cy="152400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+</a:t>
              </a:r>
            </a:p>
          </p:txBody>
        </p:sp>
        <p:sp>
          <p:nvSpPr>
            <p:cNvPr id="9248" name="Oval 1056"/>
            <p:cNvSpPr>
              <a:spLocks noChangeArrowheads="1"/>
            </p:cNvSpPr>
            <p:nvPr/>
          </p:nvSpPr>
          <p:spPr bwMode="auto">
            <a:xfrm>
              <a:off x="5105400" y="4648200"/>
              <a:ext cx="152400" cy="152400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+</a:t>
              </a:r>
            </a:p>
          </p:txBody>
        </p:sp>
        <p:sp>
          <p:nvSpPr>
            <p:cNvPr id="9249" name="Oval 1057"/>
            <p:cNvSpPr>
              <a:spLocks noChangeArrowheads="1"/>
            </p:cNvSpPr>
            <p:nvPr/>
          </p:nvSpPr>
          <p:spPr bwMode="auto">
            <a:xfrm>
              <a:off x="4495800" y="5410200"/>
              <a:ext cx="152400" cy="152400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+</a:t>
              </a:r>
            </a:p>
          </p:txBody>
        </p:sp>
        <p:sp>
          <p:nvSpPr>
            <p:cNvPr id="9250" name="Oval 1058"/>
            <p:cNvSpPr>
              <a:spLocks noChangeArrowheads="1"/>
            </p:cNvSpPr>
            <p:nvPr/>
          </p:nvSpPr>
          <p:spPr bwMode="auto">
            <a:xfrm>
              <a:off x="3733800" y="4114800"/>
              <a:ext cx="152400" cy="152400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+</a:t>
              </a:r>
            </a:p>
          </p:txBody>
        </p:sp>
        <p:sp>
          <p:nvSpPr>
            <p:cNvPr id="9251" name="Oval 1059"/>
            <p:cNvSpPr>
              <a:spLocks noChangeArrowheads="1"/>
            </p:cNvSpPr>
            <p:nvPr/>
          </p:nvSpPr>
          <p:spPr bwMode="auto">
            <a:xfrm>
              <a:off x="4724400" y="3886200"/>
              <a:ext cx="152400" cy="152400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+</a:t>
              </a:r>
            </a:p>
          </p:txBody>
        </p:sp>
        <p:sp>
          <p:nvSpPr>
            <p:cNvPr id="9252" name="Oval 1060"/>
            <p:cNvSpPr>
              <a:spLocks noChangeArrowheads="1"/>
            </p:cNvSpPr>
            <p:nvPr/>
          </p:nvSpPr>
          <p:spPr bwMode="auto">
            <a:xfrm>
              <a:off x="4038600" y="5410200"/>
              <a:ext cx="152400" cy="152400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+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84138"/>
            <a:ext cx="7924800" cy="685800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smtClean="0"/>
              <a:t>RADIOAKTIVITAS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774700"/>
            <a:ext cx="8077200" cy="5626100"/>
          </a:xfrm>
        </p:spPr>
        <p:txBody>
          <a:bodyPr>
            <a:normAutofit/>
          </a:bodyPr>
          <a:lstStyle/>
          <a:p>
            <a:pPr eaLnBrk="1" hangingPunct="1">
              <a:buClr>
                <a:schemeClr val="tx1"/>
              </a:buClr>
              <a:buFont typeface="Wingdings" pitchFamily="2" charset="2"/>
              <a:buChar char="v"/>
            </a:pPr>
            <a:r>
              <a:rPr lang="en-US" sz="2000" smtClean="0"/>
              <a:t>RADIOAKTIVITAS : GEJALA PERUBAHAN KEADAAN INTI ATOM SECARA SPONTAN YANG DISERTAI  RADIASI BERUPA ZARAH ATAU GELOMBANG ELEKTROMAGNETIK</a:t>
            </a:r>
          </a:p>
          <a:p>
            <a:pPr eaLnBrk="1" hangingPunct="1">
              <a:buClr>
                <a:schemeClr val="tx1"/>
              </a:buClr>
              <a:buFont typeface="Wingdings" pitchFamily="2" charset="2"/>
              <a:buNone/>
            </a:pPr>
            <a:endParaRPr lang="en-US" sz="2000" smtClean="0"/>
          </a:p>
          <a:p>
            <a:pPr eaLnBrk="1" hangingPunct="1">
              <a:buClr>
                <a:schemeClr val="tx1"/>
              </a:buClr>
              <a:buFont typeface="Wingdings" pitchFamily="2" charset="2"/>
              <a:buChar char="v"/>
            </a:pPr>
            <a:r>
              <a:rPr lang="en-US" sz="2000" smtClean="0"/>
              <a:t>BECQUEREL PADA TAHUN 1896 MENEMUKAN SENYAWA URANIUM YANG MENGELUARKAN SINAR YANG TEMBUS BAHAN YANG TAK TEMBUS CAHAYA , SERTA MEMPENGARUHI EMULSI FILM </a:t>
            </a:r>
          </a:p>
          <a:p>
            <a:pPr eaLnBrk="1" hangingPunct="1">
              <a:buClr>
                <a:schemeClr val="tx1"/>
              </a:buClr>
              <a:buFont typeface="Wingdings" pitchFamily="2" charset="2"/>
              <a:buNone/>
            </a:pPr>
            <a:endParaRPr lang="en-US" sz="2000" smtClean="0"/>
          </a:p>
          <a:p>
            <a:pPr eaLnBrk="1" hangingPunct="1">
              <a:buClr>
                <a:schemeClr val="tx1"/>
              </a:buClr>
              <a:buFont typeface="Wingdings" pitchFamily="2" charset="2"/>
              <a:buChar char="v"/>
            </a:pPr>
            <a:r>
              <a:rPr lang="en-US" sz="2000" smtClean="0"/>
              <a:t>PADA TAHUN 1896 MARIE CURIE MENUNJUKKAN BAHWA INTI URANIUM DAN INTI ATOM UNSUR LAIN  MEMANCARKAN SINAR-SINAR ALFA(</a:t>
            </a:r>
            <a:r>
              <a:rPr lang="en-US" sz="2000" smtClean="0">
                <a:sym typeface="Symbol" pitchFamily="18" charset="2"/>
              </a:rPr>
              <a:t>), </a:t>
            </a:r>
            <a:r>
              <a:rPr lang="en-US" sz="2000" smtClean="0"/>
              <a:t>BETA</a:t>
            </a:r>
            <a:r>
              <a:rPr lang="en-US" sz="2000" smtClean="0">
                <a:sym typeface="Symbol" pitchFamily="18" charset="2"/>
              </a:rPr>
              <a:t> () </a:t>
            </a:r>
            <a:r>
              <a:rPr lang="en-US" sz="2000" smtClean="0"/>
              <a:t>DAN GAMA (</a:t>
            </a:r>
            <a:r>
              <a:rPr lang="en-US" sz="2000" smtClean="0">
                <a:sym typeface="Symbol" pitchFamily="18" charset="2"/>
              </a:rPr>
              <a:t>).</a:t>
            </a:r>
          </a:p>
          <a:p>
            <a:pPr eaLnBrk="1" hangingPunct="1">
              <a:buClr>
                <a:schemeClr val="tx1"/>
              </a:buClr>
              <a:buFont typeface="Wingdings" pitchFamily="2" charset="2"/>
              <a:buNone/>
            </a:pPr>
            <a:endParaRPr lang="en-US" sz="2000" smtClean="0"/>
          </a:p>
          <a:p>
            <a:pPr eaLnBrk="1" hangingPunct="1">
              <a:buClr>
                <a:schemeClr val="tx1"/>
              </a:buClr>
              <a:buFont typeface="Wingdings" pitchFamily="2" charset="2"/>
              <a:buChar char="v"/>
            </a:pPr>
            <a:r>
              <a:rPr lang="en-US" sz="2000" b="1" u="sng" smtClean="0"/>
              <a:t>RADIOAKTIF</a:t>
            </a:r>
            <a:r>
              <a:rPr lang="en-US" sz="2000" smtClean="0"/>
              <a:t> ADALAH UNSUR INTI ATOM YANG MEMPUNYAI SIFAT MEMANCARKAN SINAR ALFA(</a:t>
            </a:r>
            <a:r>
              <a:rPr lang="en-US" sz="2000" smtClean="0">
                <a:sym typeface="Symbol" pitchFamily="18" charset="2"/>
              </a:rPr>
              <a:t>) , </a:t>
            </a:r>
            <a:r>
              <a:rPr lang="en-US" sz="2000" smtClean="0"/>
              <a:t>SINAR BETA</a:t>
            </a:r>
            <a:r>
              <a:rPr lang="en-US" sz="2000" smtClean="0">
                <a:sym typeface="Symbol" pitchFamily="18" charset="2"/>
              </a:rPr>
              <a:t> () </a:t>
            </a:r>
            <a:r>
              <a:rPr lang="en-US" sz="2000" smtClean="0"/>
              <a:t>DAN SINAR GAMA (</a:t>
            </a:r>
            <a:r>
              <a:rPr lang="en-US" sz="2000" smtClean="0">
                <a:sym typeface="Symbol" pitchFamily="18" charset="2"/>
              </a:rPr>
              <a:t>).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533400"/>
            <a:ext cx="7772400" cy="5562600"/>
          </a:xfrm>
        </p:spPr>
        <p:txBody>
          <a:bodyPr/>
          <a:lstStyle/>
          <a:p>
            <a:pPr eaLnBrk="1" hangingPunct="1"/>
            <a:r>
              <a:rPr lang="en-US" sz="2000" smtClean="0"/>
              <a:t>PERISTIWA PERUBAHAN INTI ATOM MENJADI  INTI ATOM LAIN DISEBUT DISINTEGRASI ATAU PELURUHAN RADIOAKTIF</a:t>
            </a:r>
          </a:p>
          <a:p>
            <a:pPr eaLnBrk="1" hangingPunct="1"/>
            <a:r>
              <a:rPr lang="en-US" sz="2000" smtClean="0"/>
              <a:t>PELURUHAN DIPENGARUHI OLEH INTI ATOM YANG BERSANGKUTAN DAN TDK DIPENGARUHI (DIPERCEPAT , DIPERLAMBAT) OLEH KONDISI LUAR(SUHU, TEKANAN, BENTUK SENYAWA KIMIA dll)</a:t>
            </a:r>
          </a:p>
          <a:p>
            <a:pPr eaLnBrk="1" hangingPunct="1"/>
            <a:r>
              <a:rPr lang="en-US" sz="2000" smtClean="0"/>
              <a:t>SECARA MATEMATIS PROSES PELURUHAN INTI-INTI RADIOAKTIF DAPAT DITULISKAN DALAM BENTUK:</a:t>
            </a:r>
          </a:p>
          <a:p>
            <a:pPr eaLnBrk="1" hangingPunct="1"/>
            <a:endParaRPr lang="en-US" sz="2000" smtClean="0"/>
          </a:p>
          <a:p>
            <a:pPr eaLnBrk="1" hangingPunct="1"/>
            <a:endParaRPr lang="en-US" sz="2000" smtClean="0"/>
          </a:p>
          <a:p>
            <a:pPr eaLnBrk="1" hangingPunct="1"/>
            <a:endParaRPr lang="en-US" sz="2000" smtClean="0"/>
          </a:p>
          <a:p>
            <a:pPr eaLnBrk="1" hangingPunct="1">
              <a:buFont typeface="Wingdings" pitchFamily="2" charset="2"/>
              <a:buNone/>
            </a:pPr>
            <a:r>
              <a:rPr lang="en-US" sz="2000" smtClean="0"/>
              <a:t>		N</a:t>
            </a:r>
            <a:r>
              <a:rPr lang="en-US" sz="2000" baseline="-25000" smtClean="0"/>
              <a:t>o </a:t>
            </a:r>
            <a:r>
              <a:rPr lang="en-US" sz="2000" smtClean="0"/>
              <a:t>= Jumlah inti atom mula-mula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smtClean="0"/>
              <a:t>		N</a:t>
            </a:r>
            <a:r>
              <a:rPr lang="en-US" sz="2000" baseline="-25000" smtClean="0"/>
              <a:t>   </a:t>
            </a:r>
            <a:r>
              <a:rPr lang="en-US" sz="2000" smtClean="0"/>
              <a:t>= Jumlah inti atom yang aktif setelah waktu t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smtClean="0"/>
              <a:t>		</a:t>
            </a:r>
            <a:r>
              <a:rPr lang="en-US" sz="2000" smtClean="0">
                <a:sym typeface="Symbol" pitchFamily="18" charset="2"/>
              </a:rPr>
              <a:t>  = Konstanta peluruhan radioaktif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smtClean="0">
                <a:sym typeface="Symbol" pitchFamily="18" charset="2"/>
              </a:rPr>
              <a:t>		e  =  2,718</a:t>
            </a:r>
            <a:endParaRPr lang="en-US" sz="2000" smtClean="0"/>
          </a:p>
          <a:p>
            <a:pPr eaLnBrk="1" hangingPunct="1">
              <a:buFont typeface="Wingdings" pitchFamily="2" charset="2"/>
              <a:buNone/>
            </a:pPr>
            <a:endParaRPr lang="en-US" sz="2000" smtClean="0"/>
          </a:p>
        </p:txBody>
      </p:sp>
      <p:sp>
        <p:nvSpPr>
          <p:cNvPr id="17411" name="Text Box 4"/>
          <p:cNvSpPr txBox="1">
            <a:spLocks noChangeArrowheads="1"/>
          </p:cNvSpPr>
          <p:nvPr/>
        </p:nvSpPr>
        <p:spPr bwMode="auto">
          <a:xfrm>
            <a:off x="2438400" y="3962400"/>
            <a:ext cx="21510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7412" name="Text Box 6"/>
          <p:cNvSpPr txBox="1">
            <a:spLocks noChangeArrowheads="1"/>
          </p:cNvSpPr>
          <p:nvPr/>
        </p:nvSpPr>
        <p:spPr bwMode="auto">
          <a:xfrm>
            <a:off x="2590800" y="3759200"/>
            <a:ext cx="2590800" cy="528638"/>
          </a:xfrm>
          <a:prstGeom prst="rect">
            <a:avLst/>
          </a:prstGeom>
          <a:noFill/>
          <a:ln w="9525">
            <a:solidFill>
              <a:schemeClr val="folHlink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N =N</a:t>
            </a:r>
            <a:r>
              <a:rPr lang="en-US" sz="2800" baseline="-25000"/>
              <a:t>o</a:t>
            </a:r>
            <a:r>
              <a:rPr lang="en-US" sz="2800"/>
              <a:t>e</a:t>
            </a:r>
            <a:r>
              <a:rPr lang="en-US" sz="2800" baseline="30000"/>
              <a:t>-</a:t>
            </a:r>
            <a:r>
              <a:rPr lang="en-US" sz="2800" baseline="30000">
                <a:sym typeface="Symbol" pitchFamily="18" charset="2"/>
              </a:rPr>
              <a:t>t</a:t>
            </a:r>
            <a:endParaRPr lang="en-US" sz="2800" baseline="30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027"/>
          <p:cNvSpPr>
            <a:spLocks noGrp="1" noChangeArrowheads="1"/>
          </p:cNvSpPr>
          <p:nvPr>
            <p:ph idx="1"/>
          </p:nvPr>
        </p:nvSpPr>
        <p:spPr>
          <a:xfrm>
            <a:off x="685800" y="457200"/>
            <a:ext cx="7772400" cy="5638800"/>
          </a:xfrm>
        </p:spPr>
        <p:txBody>
          <a:bodyPr/>
          <a:lstStyle/>
          <a:p>
            <a:pPr eaLnBrk="1" hangingPunct="1"/>
            <a:r>
              <a:rPr lang="en-US" sz="2000" smtClean="0"/>
              <a:t>GRAFIK PELURUHAN RADIOAKTIF</a:t>
            </a:r>
          </a:p>
          <a:p>
            <a:pPr eaLnBrk="1" hangingPunct="1"/>
            <a:endParaRPr lang="en-US" sz="2000" smtClean="0"/>
          </a:p>
          <a:p>
            <a:pPr eaLnBrk="1" hangingPunct="1"/>
            <a:endParaRPr lang="en-US" sz="2000" smtClean="0"/>
          </a:p>
          <a:p>
            <a:pPr eaLnBrk="1" hangingPunct="1"/>
            <a:endParaRPr lang="en-US" sz="2000" smtClean="0"/>
          </a:p>
          <a:p>
            <a:pPr eaLnBrk="1" hangingPunct="1"/>
            <a:endParaRPr lang="en-US" sz="2000" smtClean="0"/>
          </a:p>
          <a:p>
            <a:pPr eaLnBrk="1" hangingPunct="1"/>
            <a:endParaRPr lang="en-US" sz="2000" smtClean="0"/>
          </a:p>
          <a:p>
            <a:pPr eaLnBrk="1" hangingPunct="1"/>
            <a:endParaRPr lang="en-US" sz="2000" smtClean="0"/>
          </a:p>
          <a:p>
            <a:pPr eaLnBrk="1" hangingPunct="1"/>
            <a:endParaRPr lang="en-US" sz="2000" smtClean="0"/>
          </a:p>
          <a:p>
            <a:pPr eaLnBrk="1" hangingPunct="1"/>
            <a:endParaRPr lang="en-US" sz="2000" smtClean="0"/>
          </a:p>
          <a:p>
            <a:pPr eaLnBrk="1" hangingPunct="1"/>
            <a:endParaRPr lang="en-US" sz="2000" smtClean="0"/>
          </a:p>
          <a:p>
            <a:pPr eaLnBrk="1" hangingPunct="1"/>
            <a:r>
              <a:rPr lang="en-US" sz="2000" smtClean="0"/>
              <a:t>SATUAN AKTIFITAS RADIOAKTIF ADALAH CURIE (Ci)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smtClean="0"/>
              <a:t>		1 Curie =  3,7 x 10</a:t>
            </a:r>
            <a:r>
              <a:rPr lang="en-US" sz="2000" baseline="30000" smtClean="0"/>
              <a:t>10 </a:t>
            </a:r>
            <a:r>
              <a:rPr lang="en-US" sz="2000" smtClean="0"/>
              <a:t>disintegrasi per detik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smtClean="0"/>
              <a:t>		1 Bq     =  1 disintegrasi per detik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smtClean="0"/>
              <a:t>		1 Ci      =  3,7 x 10</a:t>
            </a:r>
            <a:r>
              <a:rPr lang="en-US" sz="2000" baseline="30000" smtClean="0"/>
              <a:t>10  </a:t>
            </a:r>
            <a:r>
              <a:rPr lang="en-US" sz="2000" smtClean="0"/>
              <a:t>Bq</a:t>
            </a:r>
          </a:p>
        </p:txBody>
      </p:sp>
      <p:sp>
        <p:nvSpPr>
          <p:cNvPr id="18435" name="Line 1028"/>
          <p:cNvSpPr>
            <a:spLocks noChangeShapeType="1"/>
          </p:cNvSpPr>
          <p:nvPr/>
        </p:nvSpPr>
        <p:spPr bwMode="auto">
          <a:xfrm>
            <a:off x="2057400" y="1371600"/>
            <a:ext cx="0" cy="21336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8436" name="Line 1029"/>
          <p:cNvSpPr>
            <a:spLocks noChangeShapeType="1"/>
          </p:cNvSpPr>
          <p:nvPr/>
        </p:nvSpPr>
        <p:spPr bwMode="auto">
          <a:xfrm>
            <a:off x="2057400" y="3505200"/>
            <a:ext cx="40386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8437" name="Arc 1031"/>
          <p:cNvSpPr>
            <a:spLocks/>
          </p:cNvSpPr>
          <p:nvPr/>
        </p:nvSpPr>
        <p:spPr bwMode="auto">
          <a:xfrm rot="16200000" flipH="1">
            <a:off x="3276600" y="622300"/>
            <a:ext cx="1600200" cy="4038600"/>
          </a:xfrm>
          <a:custGeom>
            <a:avLst/>
            <a:gdLst>
              <a:gd name="T0" fmla="*/ 0 w 21600"/>
              <a:gd name="T1" fmla="*/ 0 h 21600"/>
              <a:gd name="T2" fmla="*/ 1600200 w 21600"/>
              <a:gd name="T3" fmla="*/ 4038600 h 21600"/>
              <a:gd name="T4" fmla="*/ 0 w 21600"/>
              <a:gd name="T5" fmla="*/ 403860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38" name="Line 1033"/>
          <p:cNvSpPr>
            <a:spLocks noChangeShapeType="1"/>
          </p:cNvSpPr>
          <p:nvPr/>
        </p:nvSpPr>
        <p:spPr bwMode="auto">
          <a:xfrm>
            <a:off x="2057400" y="2692400"/>
            <a:ext cx="609600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8439" name="Line 1035"/>
          <p:cNvSpPr>
            <a:spLocks noChangeShapeType="1"/>
          </p:cNvSpPr>
          <p:nvPr/>
        </p:nvSpPr>
        <p:spPr bwMode="auto">
          <a:xfrm>
            <a:off x="2667000" y="2717800"/>
            <a:ext cx="0" cy="7620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8440" name="Line 1036"/>
          <p:cNvSpPr>
            <a:spLocks noChangeShapeType="1"/>
          </p:cNvSpPr>
          <p:nvPr/>
        </p:nvSpPr>
        <p:spPr bwMode="auto">
          <a:xfrm>
            <a:off x="2057400" y="36576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 type="arrow" w="sm" len="sm"/>
            <a:tailEnd type="arrow" w="sm" len="sm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8441" name="Text Box 1037"/>
          <p:cNvSpPr txBox="1">
            <a:spLocks noChangeArrowheads="1"/>
          </p:cNvSpPr>
          <p:nvPr/>
        </p:nvSpPr>
        <p:spPr bwMode="auto">
          <a:xfrm>
            <a:off x="1295400" y="2514600"/>
            <a:ext cx="1066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1/2N</a:t>
            </a:r>
            <a:r>
              <a:rPr lang="en-US" sz="1800" baseline="-25000"/>
              <a:t>O</a:t>
            </a:r>
          </a:p>
        </p:txBody>
      </p:sp>
      <p:sp>
        <p:nvSpPr>
          <p:cNvPr id="18442" name="Text Box 1038"/>
          <p:cNvSpPr txBox="1">
            <a:spLocks noChangeArrowheads="1"/>
          </p:cNvSpPr>
          <p:nvPr/>
        </p:nvSpPr>
        <p:spPr bwMode="auto">
          <a:xfrm>
            <a:off x="1587500" y="16510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N</a:t>
            </a:r>
            <a:r>
              <a:rPr lang="en-US" sz="1800" baseline="-25000"/>
              <a:t>O</a:t>
            </a:r>
          </a:p>
        </p:txBody>
      </p:sp>
      <p:sp>
        <p:nvSpPr>
          <p:cNvPr id="18443" name="Text Box 1039"/>
          <p:cNvSpPr txBox="1">
            <a:spLocks noChangeArrowheads="1"/>
          </p:cNvSpPr>
          <p:nvPr/>
        </p:nvSpPr>
        <p:spPr bwMode="auto">
          <a:xfrm>
            <a:off x="2108200" y="3608388"/>
            <a:ext cx="609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T</a:t>
            </a:r>
            <a:r>
              <a:rPr lang="en-US" sz="1800" baseline="-25000"/>
              <a:t>1/2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128588"/>
            <a:ext cx="7772400" cy="6096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smtClean="0"/>
              <a:t>SINAR ALFA </a:t>
            </a:r>
            <a:r>
              <a:rPr lang="en-US" sz="3600" smtClean="0"/>
              <a:t>(</a:t>
            </a:r>
            <a:r>
              <a:rPr lang="en-US" sz="3600" smtClean="0">
                <a:sym typeface="Symbol" pitchFamily="18" charset="2"/>
              </a:rPr>
              <a:t>) 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838200"/>
            <a:ext cx="7772400" cy="5486400"/>
          </a:xfrm>
        </p:spPr>
        <p:txBody>
          <a:bodyPr/>
          <a:lstStyle/>
          <a:p>
            <a:pPr eaLnBrk="1" hangingPunct="1">
              <a:buClr>
                <a:schemeClr val="tx1"/>
              </a:buClr>
              <a:buFont typeface="Wingdings" pitchFamily="2" charset="2"/>
              <a:buChar char="v"/>
            </a:pPr>
            <a:r>
              <a:rPr lang="en-US" sz="2200" b="1" smtClean="0"/>
              <a:t>SIFAT- SIFAT SINAR ALFA 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sz="2000" smtClean="0"/>
              <a:t>ADALAH PARTIKEL YANG TERDIRI DARI 4 NUKLEON YAITU 2 PROTON DAN 2 NEUTRON  (</a:t>
            </a:r>
            <a:r>
              <a:rPr lang="en-US" sz="2000" baseline="-25000" smtClean="0"/>
              <a:t>2</a:t>
            </a:r>
            <a:r>
              <a:rPr lang="en-US" sz="2000" smtClean="0"/>
              <a:t>He</a:t>
            </a:r>
            <a:r>
              <a:rPr lang="en-US" sz="2000" baseline="30000" smtClean="0"/>
              <a:t>4</a:t>
            </a:r>
            <a:r>
              <a:rPr lang="en-US" sz="2000" smtClean="0"/>
              <a:t>)</a:t>
            </a:r>
            <a:r>
              <a:rPr lang="en-US" sz="2000" baseline="30000" smtClean="0"/>
              <a:t> </a:t>
            </a:r>
            <a:r>
              <a:rPr lang="en-US" sz="2000" smtClean="0"/>
              <a:t>YANG DIPANCARKAN OLEH SEBUAH INTI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sz="2000" smtClean="0"/>
              <a:t>DAYA TEMBUS SINAR ALFA DALAM UDARA 4 CM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sz="2000" smtClean="0"/>
              <a:t>MASSA PARTIKEL ALFA </a:t>
            </a:r>
            <a:r>
              <a:rPr lang="en-US" sz="2000" smtClean="0">
                <a:sym typeface="Symbol" pitchFamily="18" charset="2"/>
              </a:rPr>
              <a:t></a:t>
            </a:r>
            <a:r>
              <a:rPr lang="en-US" sz="2000" smtClean="0"/>
              <a:t>MASSA ELEKTRON SEHINGGA PARTIKEL ALFA TIDAK MENGALAMI PEMBELOKKAN SAAT BERTUMBUKAN DENGAN ELEKTRON , HAL INI KARENA ELEKTRON TERPENTAL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sz="2000" smtClean="0"/>
              <a:t>HUBUNGAN ANTARA ENERGI DAN JARAK TEMBUS PARTIKEL ALFA: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2000" b="1" smtClean="0"/>
              <a:t>	</a:t>
            </a:r>
          </a:p>
          <a:p>
            <a:pPr lvl="1" eaLnBrk="1" hangingPunct="1">
              <a:buFont typeface="Wingdings" pitchFamily="2" charset="2"/>
              <a:buNone/>
            </a:pPr>
            <a:endParaRPr lang="en-US" sz="2000" b="1" smtClean="0"/>
          </a:p>
          <a:p>
            <a:pPr lvl="1" eaLnBrk="1" hangingPunct="1">
              <a:buFont typeface="Wingdings" pitchFamily="2" charset="2"/>
              <a:buNone/>
            </a:pPr>
            <a:r>
              <a:rPr lang="en-US" sz="2000" b="1" smtClean="0"/>
              <a:t> E = ENERGI (MeV) dan R= JARAK TEMBUS DALAM cm</a:t>
            </a:r>
          </a:p>
          <a:p>
            <a:pPr lvl="1" eaLnBrk="1" hangingPunct="1">
              <a:buFont typeface="Wingdings" pitchFamily="2" charset="2"/>
              <a:buNone/>
            </a:pPr>
            <a:endParaRPr lang="en-US" sz="2000" b="1" baseline="30000" smtClean="0"/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2287588" y="4675188"/>
            <a:ext cx="2455862" cy="466725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lvl="1" algn="ctr">
              <a:spcBef>
                <a:spcPct val="20000"/>
              </a:spcBef>
              <a:buClr>
                <a:schemeClr val="tx1"/>
              </a:buClr>
              <a:buSzPct val="90000"/>
              <a:buFont typeface="Wingdings" pitchFamily="2" charset="2"/>
              <a:buNone/>
            </a:pPr>
            <a:r>
              <a:rPr lang="en-US" b="1"/>
              <a:t>E = 2,12 R</a:t>
            </a:r>
            <a:r>
              <a:rPr lang="en-US" b="1" baseline="30000"/>
              <a:t>2/3  </a:t>
            </a:r>
            <a:r>
              <a:rPr lang="en-US" sz="2000" b="1"/>
              <a:t>;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5800" y="93663"/>
            <a:ext cx="7772400" cy="6096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smtClean="0"/>
              <a:t>SINAR BETA (</a:t>
            </a:r>
            <a:r>
              <a:rPr lang="en-US" sz="3600" smtClean="0">
                <a:sym typeface="Symbol" pitchFamily="18" charset="2"/>
              </a:rPr>
              <a:t></a:t>
            </a:r>
            <a:r>
              <a:rPr lang="en-US" sz="2800" smtClean="0"/>
              <a:t>)</a:t>
            </a:r>
            <a:r>
              <a:rPr lang="en-US" sz="3600" smtClean="0">
                <a:sym typeface="Symbol" pitchFamily="18" charset="2"/>
              </a:rPr>
              <a:t> </a:t>
            </a:r>
          </a:p>
        </p:txBody>
      </p:sp>
      <p:sp>
        <p:nvSpPr>
          <p:cNvPr id="20483" name="Rectangle 1027"/>
          <p:cNvSpPr>
            <a:spLocks noGrp="1" noChangeArrowheads="1"/>
          </p:cNvSpPr>
          <p:nvPr>
            <p:ph idx="1"/>
          </p:nvPr>
        </p:nvSpPr>
        <p:spPr>
          <a:xfrm>
            <a:off x="685800" y="762000"/>
            <a:ext cx="8077200" cy="5867400"/>
          </a:xfrm>
        </p:spPr>
        <p:txBody>
          <a:bodyPr>
            <a:normAutofit lnSpcReduction="10000"/>
          </a:bodyPr>
          <a:lstStyle/>
          <a:p>
            <a:pPr eaLnBrk="1" hangingPunct="1">
              <a:buClr>
                <a:schemeClr val="tx1"/>
              </a:buClr>
              <a:buFont typeface="Wingdings" pitchFamily="2" charset="2"/>
              <a:buChar char="v"/>
            </a:pPr>
            <a:r>
              <a:rPr lang="en-US" sz="2200" b="1" dirty="0" smtClean="0"/>
              <a:t>SIFAT- SIFAT SINAR BETA </a:t>
            </a:r>
            <a:endParaRPr lang="en-US" sz="2400" dirty="0" smtClean="0"/>
          </a:p>
          <a:p>
            <a:pPr lvl="1" eaLnBrk="1" hangingPunct="1">
              <a:buFont typeface="Wingdings" pitchFamily="2" charset="2"/>
              <a:buChar char="ü"/>
            </a:pPr>
            <a:r>
              <a:rPr lang="en-US" sz="2000" dirty="0" smtClean="0"/>
              <a:t>PARTIKEL BETA DAPAT BERUPA ELEKTRON BERMUATAN NEGATIF(NEGATRON) ATAU ELEKTRON BERMUATAN POSITIF(POSITRON)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en-US" sz="2000" dirty="0" smtClean="0"/>
              <a:t>DAYA TEMBUS SINAR BETA </a:t>
            </a:r>
            <a:r>
              <a:rPr lang="en-US" sz="2000" dirty="0" smtClean="0">
                <a:sym typeface="Symbol" pitchFamily="18" charset="2"/>
              </a:rPr>
              <a:t> </a:t>
            </a:r>
            <a:r>
              <a:rPr lang="en-US" sz="2000" dirty="0" smtClean="0"/>
              <a:t>100 x LEBIH JAUH DARI PADA JARAK TEMBUS SINAR ALFA 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en-US" sz="2000" dirty="0" smtClean="0"/>
              <a:t>ENERGI SINAR BETA  SEBESAR 0,01-3 </a:t>
            </a:r>
            <a:r>
              <a:rPr lang="en-US" sz="2000" dirty="0" err="1" smtClean="0"/>
              <a:t>MeV</a:t>
            </a:r>
            <a:r>
              <a:rPr lang="en-US" sz="2000" dirty="0" smtClean="0"/>
              <a:t> 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en-US" sz="2000" dirty="0" smtClean="0"/>
              <a:t>SINAR BETA 1 </a:t>
            </a:r>
            <a:r>
              <a:rPr lang="en-US" sz="2000" dirty="0" err="1" smtClean="0"/>
              <a:t>MeV</a:t>
            </a:r>
            <a:r>
              <a:rPr lang="en-US" sz="2000" dirty="0" smtClean="0"/>
              <a:t> DAYA TEMBUSNYA DALAM AIR 0,4 cm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en-US" sz="2000" dirty="0" smtClean="0"/>
              <a:t>MASSA PARTIKEL BETA SANGAT KECIL SEHINGGA PARTIKEL BETA MENGALAMI PEMBELOKKAN SAAT BERTUMBUKAN DENGAN ELEKTRON 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en-US" sz="2000" dirty="0" smtClean="0"/>
              <a:t>HUBUNGAN ANTARA ENERGI DAN JARAK TEMBUS PARTIKEL BETA: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2000" b="1" dirty="0" smtClean="0"/>
              <a:t>	</a:t>
            </a:r>
          </a:p>
          <a:p>
            <a:pPr lvl="1" eaLnBrk="1" hangingPunct="1">
              <a:buFont typeface="Wingdings" pitchFamily="2" charset="2"/>
              <a:buNone/>
            </a:pPr>
            <a:endParaRPr lang="en-US" sz="2000" b="1" dirty="0" smtClean="0"/>
          </a:p>
          <a:p>
            <a:pPr lvl="1" eaLnBrk="1" hangingPunct="1">
              <a:buFont typeface="Wingdings" pitchFamily="2" charset="2"/>
              <a:buNone/>
            </a:pPr>
            <a:r>
              <a:rPr lang="en-US" sz="2000" b="1" dirty="0" smtClean="0"/>
              <a:t> E = ENERGI </a:t>
            </a:r>
            <a:r>
              <a:rPr lang="en-US" sz="2000" b="1" dirty="0" smtClean="0"/>
              <a:t>MAKSIMUM </a:t>
            </a:r>
            <a:r>
              <a:rPr lang="en-US" sz="2000" b="1" dirty="0" smtClean="0"/>
              <a:t>(</a:t>
            </a:r>
            <a:r>
              <a:rPr lang="en-US" sz="2000" b="1" dirty="0" err="1" smtClean="0"/>
              <a:t>MeV</a:t>
            </a:r>
            <a:r>
              <a:rPr lang="en-US" sz="2000" b="1" dirty="0" smtClean="0"/>
              <a:t>) 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2000" b="1" dirty="0" smtClean="0"/>
              <a:t> R= JARAK TEMBUS DALAM SATUAN GRAM/cm</a:t>
            </a:r>
            <a:endParaRPr lang="en-US" sz="2400" dirty="0" smtClean="0"/>
          </a:p>
        </p:txBody>
      </p:sp>
      <p:sp>
        <p:nvSpPr>
          <p:cNvPr id="20484" name="Text Box 1028"/>
          <p:cNvSpPr txBox="1">
            <a:spLocks noChangeArrowheads="1"/>
          </p:cNvSpPr>
          <p:nvPr/>
        </p:nvSpPr>
        <p:spPr bwMode="auto">
          <a:xfrm>
            <a:off x="2438400" y="4724400"/>
            <a:ext cx="3025775" cy="466725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lvl="1" algn="ctr">
              <a:spcBef>
                <a:spcPct val="20000"/>
              </a:spcBef>
              <a:buClr>
                <a:schemeClr val="tx1"/>
              </a:buClr>
              <a:buSzPct val="90000"/>
              <a:buFont typeface="Wingdings" pitchFamily="2" charset="2"/>
              <a:buNone/>
            </a:pPr>
            <a:r>
              <a:rPr lang="en-US" b="1" dirty="0"/>
              <a:t>R =0,543E - 0,160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685800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smtClean="0"/>
              <a:t>SINAR GAMMA (</a:t>
            </a:r>
            <a:r>
              <a:rPr lang="en-US" sz="2800" smtClean="0">
                <a:latin typeface="Times New Roman" pitchFamily="18" charset="0"/>
                <a:sym typeface="Symbol" pitchFamily="18" charset="2"/>
              </a:rPr>
              <a:t>)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608013" y="762000"/>
            <a:ext cx="8153400" cy="5334000"/>
          </a:xfrm>
        </p:spPr>
        <p:txBody>
          <a:bodyPr/>
          <a:lstStyle/>
          <a:p>
            <a:pPr eaLnBrk="1" hangingPunct="1">
              <a:buClr>
                <a:schemeClr val="tx1"/>
              </a:buClr>
              <a:buFont typeface="Wingdings" pitchFamily="2" charset="2"/>
              <a:buChar char="v"/>
            </a:pPr>
            <a:r>
              <a:rPr lang="en-US" sz="2000" smtClean="0"/>
              <a:t>TERBENTUKNYA SINAR GAMMA MERUPAKAN HASIL DISINTEGRASI INTI ATOM</a:t>
            </a:r>
            <a:r>
              <a:rPr lang="en-US" sz="2400" smtClean="0"/>
              <a:t> </a:t>
            </a:r>
          </a:p>
          <a:p>
            <a:pPr eaLnBrk="1" hangingPunct="1">
              <a:buClr>
                <a:schemeClr val="tx1"/>
              </a:buClr>
              <a:buFont typeface="Wingdings" pitchFamily="2" charset="2"/>
              <a:buChar char="v"/>
            </a:pPr>
            <a:r>
              <a:rPr lang="en-US" sz="2000" smtClean="0"/>
              <a:t>INTI ATOM YANG MENGALAMI DISINTEGRASI DENGAN MEMANCARKAN SINAR ALFA AKAN TERBENTUK INTI-INTI BARU DENGAN MEMILIKI TINGKAT ENERGI YANG AGAK TINGGI, KEMUDIAN TERJADI TRANSISI KE TINGKAT ENERGI YANG LEBIH RENDAH/TINGKAT DASAR SAMBIL MEMANCARKAN SINAR GAMMA  </a:t>
            </a:r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546100" y="3857625"/>
            <a:ext cx="29718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/>
              <a:t>Inti mula-mula dengan</a:t>
            </a:r>
          </a:p>
          <a:p>
            <a:pPr algn="ctr">
              <a:spcBef>
                <a:spcPct val="50000"/>
              </a:spcBef>
            </a:pPr>
            <a:r>
              <a:rPr lang="en-US" sz="2000"/>
              <a:t> energi 1,48 MeV(</a:t>
            </a:r>
            <a:r>
              <a:rPr lang="en-US" sz="2000" baseline="-25000"/>
              <a:t>27</a:t>
            </a:r>
            <a:r>
              <a:rPr lang="en-US" sz="2000"/>
              <a:t>Co</a:t>
            </a:r>
            <a:r>
              <a:rPr lang="en-US" sz="2000" baseline="30000"/>
              <a:t>60</a:t>
            </a:r>
            <a:r>
              <a:rPr lang="en-US" sz="2000"/>
              <a:t>)</a:t>
            </a:r>
          </a:p>
        </p:txBody>
      </p:sp>
      <p:sp>
        <p:nvSpPr>
          <p:cNvPr id="21509" name="Line 5"/>
          <p:cNvSpPr>
            <a:spLocks noChangeShapeType="1"/>
          </p:cNvSpPr>
          <p:nvPr/>
        </p:nvSpPr>
        <p:spPr bwMode="auto">
          <a:xfrm>
            <a:off x="3619500" y="4352925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1510" name="Text Box 6"/>
          <p:cNvSpPr txBox="1">
            <a:spLocks noChangeArrowheads="1"/>
          </p:cNvSpPr>
          <p:nvPr/>
        </p:nvSpPr>
        <p:spPr bwMode="auto">
          <a:xfrm>
            <a:off x="4656138" y="4146550"/>
            <a:ext cx="3962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/>
              <a:t>Inti baru dengan energi 1,31 MeV</a:t>
            </a:r>
          </a:p>
        </p:txBody>
      </p:sp>
      <p:sp>
        <p:nvSpPr>
          <p:cNvPr id="21511" name="Text Box 7"/>
          <p:cNvSpPr txBox="1">
            <a:spLocks noChangeArrowheads="1"/>
          </p:cNvSpPr>
          <p:nvPr/>
        </p:nvSpPr>
        <p:spPr bwMode="auto">
          <a:xfrm>
            <a:off x="4400550" y="5392738"/>
            <a:ext cx="3962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/>
              <a:t>Inti dengan energi 1,17 MeV</a:t>
            </a:r>
          </a:p>
        </p:txBody>
      </p:sp>
      <p:sp>
        <p:nvSpPr>
          <p:cNvPr id="21512" name="Line 8"/>
          <p:cNvSpPr>
            <a:spLocks noChangeShapeType="1"/>
          </p:cNvSpPr>
          <p:nvPr/>
        </p:nvSpPr>
        <p:spPr bwMode="auto">
          <a:xfrm>
            <a:off x="6629400" y="462915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1513" name="Text Box 9"/>
          <p:cNvSpPr txBox="1">
            <a:spLocks noChangeArrowheads="1"/>
          </p:cNvSpPr>
          <p:nvPr/>
        </p:nvSpPr>
        <p:spPr bwMode="auto">
          <a:xfrm>
            <a:off x="3581400" y="3810000"/>
            <a:ext cx="1066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>
                <a:sym typeface="Symbol" pitchFamily="18" charset="2"/>
              </a:rPr>
              <a:t></a:t>
            </a:r>
            <a:endParaRPr lang="en-US" sz="2800"/>
          </a:p>
        </p:txBody>
      </p:sp>
      <p:sp>
        <p:nvSpPr>
          <p:cNvPr id="21514" name="Text Box 10"/>
          <p:cNvSpPr txBox="1">
            <a:spLocks noChangeArrowheads="1"/>
          </p:cNvSpPr>
          <p:nvPr/>
        </p:nvSpPr>
        <p:spPr bwMode="auto">
          <a:xfrm>
            <a:off x="6477000" y="4724400"/>
            <a:ext cx="1066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>
                <a:sym typeface="Symbol" pitchFamily="18" charset="2"/>
              </a:rPr>
              <a:t></a:t>
            </a:r>
            <a:endParaRPr lang="en-US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Oval 32"/>
          <p:cNvSpPr>
            <a:spLocks noChangeArrowheads="1"/>
          </p:cNvSpPr>
          <p:nvPr/>
        </p:nvSpPr>
        <p:spPr bwMode="auto">
          <a:xfrm>
            <a:off x="3384550" y="2057400"/>
            <a:ext cx="1763713" cy="16764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95250"/>
            <a:ext cx="7772400" cy="609600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smtClean="0"/>
              <a:t>SINAR-X</a:t>
            </a:r>
          </a:p>
        </p:txBody>
      </p:sp>
      <p:sp>
        <p:nvSpPr>
          <p:cNvPr id="22532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838200"/>
            <a:ext cx="7772400" cy="5486400"/>
          </a:xfrm>
        </p:spPr>
        <p:txBody>
          <a:bodyPr/>
          <a:lstStyle/>
          <a:p>
            <a:pPr eaLnBrk="1" hangingPunct="1">
              <a:buClr>
                <a:schemeClr val="tx1"/>
              </a:buClr>
              <a:buFont typeface="Wingdings" pitchFamily="2" charset="2"/>
              <a:buChar char="v"/>
            </a:pPr>
            <a:r>
              <a:rPr lang="en-US" sz="2000" smtClean="0">
                <a:sym typeface="Symbol" pitchFamily="18" charset="2"/>
              </a:rPr>
              <a:t>TIMBULNYA SINAR-X  KARENA ADANYA PERBEDAAN POTENSIAL ARUS SEARAH YANG BESAR  ANTARA ANODA DAN KATODA DALAM SEBUAH TABUNG HAMPA.  </a:t>
            </a:r>
          </a:p>
          <a:p>
            <a:pPr eaLnBrk="1" hangingPunct="1">
              <a:buClr>
                <a:schemeClr val="tx1"/>
              </a:buClr>
              <a:buFont typeface="Wingdings" pitchFamily="2" charset="2"/>
              <a:buChar char="v"/>
            </a:pPr>
            <a:endParaRPr lang="en-US" sz="2000" smtClean="0">
              <a:sym typeface="Symbol" pitchFamily="18" charset="2"/>
            </a:endParaRPr>
          </a:p>
          <a:p>
            <a:pPr eaLnBrk="1" hangingPunct="1">
              <a:buClr>
                <a:schemeClr val="tx1"/>
              </a:buClr>
              <a:buFont typeface="Wingdings" pitchFamily="2" charset="2"/>
              <a:buChar char="v"/>
            </a:pPr>
            <a:endParaRPr lang="en-US" sz="2000" smtClean="0">
              <a:sym typeface="Symbol" pitchFamily="18" charset="2"/>
            </a:endParaRPr>
          </a:p>
          <a:p>
            <a:pPr eaLnBrk="1" hangingPunct="1">
              <a:buClr>
                <a:schemeClr val="tx1"/>
              </a:buClr>
              <a:buFont typeface="Wingdings" pitchFamily="2" charset="2"/>
              <a:buChar char="v"/>
            </a:pPr>
            <a:endParaRPr lang="en-US" sz="2000" smtClean="0">
              <a:sym typeface="Symbol" pitchFamily="18" charset="2"/>
            </a:endParaRPr>
          </a:p>
          <a:p>
            <a:pPr eaLnBrk="1" hangingPunct="1">
              <a:buClr>
                <a:schemeClr val="tx1"/>
              </a:buClr>
              <a:buFont typeface="Wingdings" pitchFamily="2" charset="2"/>
              <a:buChar char="v"/>
            </a:pPr>
            <a:endParaRPr lang="en-US" sz="2000" smtClean="0">
              <a:sym typeface="Symbol" pitchFamily="18" charset="2"/>
            </a:endParaRPr>
          </a:p>
          <a:p>
            <a:pPr eaLnBrk="1" hangingPunct="1">
              <a:buClr>
                <a:schemeClr val="tx1"/>
              </a:buClr>
              <a:buFont typeface="Wingdings" pitchFamily="2" charset="2"/>
              <a:buChar char="v"/>
            </a:pPr>
            <a:endParaRPr lang="en-US" sz="2000" smtClean="0">
              <a:sym typeface="Symbol" pitchFamily="18" charset="2"/>
            </a:endParaRPr>
          </a:p>
          <a:p>
            <a:pPr eaLnBrk="1" hangingPunct="1">
              <a:buClr>
                <a:schemeClr val="tx1"/>
              </a:buClr>
              <a:buFont typeface="Wingdings" pitchFamily="2" charset="2"/>
              <a:buChar char="v"/>
            </a:pPr>
            <a:endParaRPr lang="en-US" sz="2000" smtClean="0">
              <a:sym typeface="Symbol" pitchFamily="18" charset="2"/>
            </a:endParaRPr>
          </a:p>
          <a:p>
            <a:pPr eaLnBrk="1" hangingPunct="1">
              <a:buClr>
                <a:schemeClr val="tx1"/>
              </a:buClr>
              <a:buFont typeface="Wingdings" pitchFamily="2" charset="2"/>
              <a:buChar char="v"/>
            </a:pPr>
            <a:endParaRPr lang="en-US" sz="2400" smtClean="0"/>
          </a:p>
          <a:p>
            <a:pPr eaLnBrk="1" hangingPunct="1">
              <a:buClr>
                <a:schemeClr val="tx1"/>
              </a:buClr>
              <a:buFont typeface="Wingdings" pitchFamily="2" charset="2"/>
              <a:buChar char="v"/>
            </a:pPr>
            <a:endParaRPr lang="en-US" sz="2000" smtClean="0"/>
          </a:p>
          <a:p>
            <a:pPr eaLnBrk="1" hangingPunct="1">
              <a:buClr>
                <a:schemeClr val="tx1"/>
              </a:buClr>
              <a:buFont typeface="Wingdings" pitchFamily="2" charset="2"/>
              <a:buChar char="v"/>
            </a:pPr>
            <a:r>
              <a:rPr lang="en-US" sz="2000" smtClean="0"/>
              <a:t>BERKAS ELEKTRON AKAN DIPANCARKAN DARI ANODA KE KATODA; PANCARAN ELEKTRON-ELEKTRON INI DISEBUT SINAR X ATAU SINAR KATODA</a:t>
            </a:r>
            <a:endParaRPr lang="en-US" sz="2000" smtClean="0">
              <a:sym typeface="Symbol" pitchFamily="18" charset="2"/>
            </a:endParaRPr>
          </a:p>
        </p:txBody>
      </p:sp>
      <p:sp>
        <p:nvSpPr>
          <p:cNvPr id="22533" name="Line 4"/>
          <p:cNvSpPr>
            <a:spLocks noChangeShapeType="1"/>
          </p:cNvSpPr>
          <p:nvPr/>
        </p:nvSpPr>
        <p:spPr bwMode="auto">
          <a:xfrm>
            <a:off x="2133600" y="26670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2534" name="Line 6"/>
          <p:cNvSpPr>
            <a:spLocks noChangeShapeType="1"/>
          </p:cNvSpPr>
          <p:nvPr/>
        </p:nvSpPr>
        <p:spPr bwMode="auto">
          <a:xfrm>
            <a:off x="2133600" y="3114675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2535" name="Line 8"/>
          <p:cNvSpPr>
            <a:spLocks noChangeShapeType="1"/>
          </p:cNvSpPr>
          <p:nvPr/>
        </p:nvSpPr>
        <p:spPr bwMode="auto">
          <a:xfrm>
            <a:off x="5094288" y="26670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2536" name="Line 10"/>
          <p:cNvSpPr>
            <a:spLocks noChangeShapeType="1"/>
          </p:cNvSpPr>
          <p:nvPr/>
        </p:nvSpPr>
        <p:spPr bwMode="auto">
          <a:xfrm>
            <a:off x="5105400" y="31242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2537" name="Line 11"/>
          <p:cNvSpPr>
            <a:spLocks noChangeShapeType="1"/>
          </p:cNvSpPr>
          <p:nvPr/>
        </p:nvSpPr>
        <p:spPr bwMode="auto">
          <a:xfrm>
            <a:off x="4789488" y="2709863"/>
            <a:ext cx="20574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2538" name="Line 12"/>
          <p:cNvSpPr>
            <a:spLocks noChangeShapeType="1"/>
          </p:cNvSpPr>
          <p:nvPr/>
        </p:nvSpPr>
        <p:spPr bwMode="auto">
          <a:xfrm>
            <a:off x="4953000" y="2752725"/>
            <a:ext cx="16764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2539" name="Line 13"/>
          <p:cNvSpPr>
            <a:spLocks noChangeShapeType="1"/>
          </p:cNvSpPr>
          <p:nvPr/>
        </p:nvSpPr>
        <p:spPr bwMode="auto">
          <a:xfrm>
            <a:off x="4932363" y="3027363"/>
            <a:ext cx="16764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2540" name="Line 15"/>
          <p:cNvSpPr>
            <a:spLocks noChangeShapeType="1"/>
          </p:cNvSpPr>
          <p:nvPr/>
        </p:nvSpPr>
        <p:spPr bwMode="auto">
          <a:xfrm>
            <a:off x="4648200" y="2557463"/>
            <a:ext cx="152400" cy="15240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2541" name="Line 16"/>
          <p:cNvSpPr>
            <a:spLocks noChangeShapeType="1"/>
          </p:cNvSpPr>
          <p:nvPr/>
        </p:nvSpPr>
        <p:spPr bwMode="auto">
          <a:xfrm flipH="1">
            <a:off x="4614863" y="3070225"/>
            <a:ext cx="152400" cy="15240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2542" name="Freeform 18"/>
          <p:cNvSpPr>
            <a:spLocks/>
          </p:cNvSpPr>
          <p:nvPr/>
        </p:nvSpPr>
        <p:spPr bwMode="auto">
          <a:xfrm>
            <a:off x="4824413" y="2774950"/>
            <a:ext cx="236537" cy="246063"/>
          </a:xfrm>
          <a:custGeom>
            <a:avLst/>
            <a:gdLst>
              <a:gd name="T0" fmla="*/ 224 w 448"/>
              <a:gd name="T1" fmla="*/ 0 h 864"/>
              <a:gd name="T2" fmla="*/ 416 w 448"/>
              <a:gd name="T3" fmla="*/ 96 h 864"/>
              <a:gd name="T4" fmla="*/ 32 w 448"/>
              <a:gd name="T5" fmla="*/ 192 h 864"/>
              <a:gd name="T6" fmla="*/ 416 w 448"/>
              <a:gd name="T7" fmla="*/ 288 h 864"/>
              <a:gd name="T8" fmla="*/ 32 w 448"/>
              <a:gd name="T9" fmla="*/ 384 h 864"/>
              <a:gd name="T10" fmla="*/ 416 w 448"/>
              <a:gd name="T11" fmla="*/ 480 h 864"/>
              <a:gd name="T12" fmla="*/ 32 w 448"/>
              <a:gd name="T13" fmla="*/ 576 h 864"/>
              <a:gd name="T14" fmla="*/ 416 w 448"/>
              <a:gd name="T15" fmla="*/ 624 h 864"/>
              <a:gd name="T16" fmla="*/ 32 w 448"/>
              <a:gd name="T17" fmla="*/ 720 h 864"/>
              <a:gd name="T18" fmla="*/ 224 w 448"/>
              <a:gd name="T19" fmla="*/ 816 h 864"/>
              <a:gd name="T20" fmla="*/ 272 w 448"/>
              <a:gd name="T21" fmla="*/ 864 h 864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448"/>
              <a:gd name="T34" fmla="*/ 0 h 864"/>
              <a:gd name="T35" fmla="*/ 448 w 448"/>
              <a:gd name="T36" fmla="*/ 864 h 864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448" h="864">
                <a:moveTo>
                  <a:pt x="224" y="0"/>
                </a:moveTo>
                <a:cubicBezTo>
                  <a:pt x="336" y="32"/>
                  <a:pt x="448" y="64"/>
                  <a:pt x="416" y="96"/>
                </a:cubicBezTo>
                <a:cubicBezTo>
                  <a:pt x="384" y="128"/>
                  <a:pt x="32" y="160"/>
                  <a:pt x="32" y="192"/>
                </a:cubicBezTo>
                <a:cubicBezTo>
                  <a:pt x="32" y="224"/>
                  <a:pt x="416" y="256"/>
                  <a:pt x="416" y="288"/>
                </a:cubicBezTo>
                <a:cubicBezTo>
                  <a:pt x="416" y="320"/>
                  <a:pt x="32" y="352"/>
                  <a:pt x="32" y="384"/>
                </a:cubicBezTo>
                <a:cubicBezTo>
                  <a:pt x="32" y="416"/>
                  <a:pt x="416" y="448"/>
                  <a:pt x="416" y="480"/>
                </a:cubicBezTo>
                <a:cubicBezTo>
                  <a:pt x="416" y="512"/>
                  <a:pt x="32" y="552"/>
                  <a:pt x="32" y="576"/>
                </a:cubicBezTo>
                <a:cubicBezTo>
                  <a:pt x="32" y="600"/>
                  <a:pt x="416" y="600"/>
                  <a:pt x="416" y="624"/>
                </a:cubicBezTo>
                <a:cubicBezTo>
                  <a:pt x="416" y="648"/>
                  <a:pt x="64" y="688"/>
                  <a:pt x="32" y="720"/>
                </a:cubicBezTo>
                <a:cubicBezTo>
                  <a:pt x="0" y="752"/>
                  <a:pt x="184" y="792"/>
                  <a:pt x="224" y="816"/>
                </a:cubicBezTo>
                <a:cubicBezTo>
                  <a:pt x="264" y="840"/>
                  <a:pt x="268" y="852"/>
                  <a:pt x="272" y="864"/>
                </a:cubicBezTo>
              </a:path>
            </a:pathLst>
          </a:custGeom>
          <a:noFill/>
          <a:ln w="9525">
            <a:solidFill>
              <a:srgbClr val="E0F5F8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2543" name="Arc 19"/>
          <p:cNvSpPr>
            <a:spLocks/>
          </p:cNvSpPr>
          <p:nvPr/>
        </p:nvSpPr>
        <p:spPr bwMode="auto">
          <a:xfrm>
            <a:off x="6361113" y="2657475"/>
            <a:ext cx="180975" cy="457200"/>
          </a:xfrm>
          <a:custGeom>
            <a:avLst/>
            <a:gdLst>
              <a:gd name="T0" fmla="*/ 30064 w 25903"/>
              <a:gd name="T1" fmla="*/ 0 h 43200"/>
              <a:gd name="T2" fmla="*/ 0 w 25903"/>
              <a:gd name="T3" fmla="*/ 452617 h 43200"/>
              <a:gd name="T4" fmla="*/ 30064 w 25903"/>
              <a:gd name="T5" fmla="*/ 228600 h 43200"/>
              <a:gd name="T6" fmla="*/ 0 60000 65536"/>
              <a:gd name="T7" fmla="*/ 0 60000 65536"/>
              <a:gd name="T8" fmla="*/ 0 60000 65536"/>
              <a:gd name="T9" fmla="*/ 0 w 25903"/>
              <a:gd name="T10" fmla="*/ 0 h 43200"/>
              <a:gd name="T11" fmla="*/ 25903 w 25903"/>
              <a:gd name="T12" fmla="*/ 43200 h 432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5903" h="43200" fill="none" extrusionOk="0">
                <a:moveTo>
                  <a:pt x="4302" y="0"/>
                </a:moveTo>
                <a:cubicBezTo>
                  <a:pt x="16232" y="0"/>
                  <a:pt x="25903" y="9670"/>
                  <a:pt x="25903" y="21600"/>
                </a:cubicBezTo>
                <a:cubicBezTo>
                  <a:pt x="25903" y="33529"/>
                  <a:pt x="16232" y="43200"/>
                  <a:pt x="4303" y="43200"/>
                </a:cubicBezTo>
                <a:cubicBezTo>
                  <a:pt x="2857" y="43200"/>
                  <a:pt x="1416" y="43054"/>
                  <a:pt x="-1" y="42767"/>
                </a:cubicBezTo>
              </a:path>
              <a:path w="25903" h="43200" stroke="0" extrusionOk="0">
                <a:moveTo>
                  <a:pt x="4302" y="0"/>
                </a:moveTo>
                <a:cubicBezTo>
                  <a:pt x="16232" y="0"/>
                  <a:pt x="25903" y="9670"/>
                  <a:pt x="25903" y="21600"/>
                </a:cubicBezTo>
                <a:cubicBezTo>
                  <a:pt x="25903" y="33529"/>
                  <a:pt x="16232" y="43200"/>
                  <a:pt x="4303" y="43200"/>
                </a:cubicBezTo>
                <a:cubicBezTo>
                  <a:pt x="2857" y="43200"/>
                  <a:pt x="1416" y="43054"/>
                  <a:pt x="-1" y="42767"/>
                </a:cubicBezTo>
                <a:lnTo>
                  <a:pt x="4303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44" name="Line 20"/>
          <p:cNvSpPr>
            <a:spLocks noChangeShapeType="1"/>
          </p:cNvSpPr>
          <p:nvPr/>
        </p:nvSpPr>
        <p:spPr bwMode="auto">
          <a:xfrm>
            <a:off x="4764088" y="3070225"/>
            <a:ext cx="20574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2545" name="Line 21"/>
          <p:cNvSpPr>
            <a:spLocks noChangeShapeType="1"/>
          </p:cNvSpPr>
          <p:nvPr/>
        </p:nvSpPr>
        <p:spPr bwMode="auto">
          <a:xfrm>
            <a:off x="1600200" y="2743200"/>
            <a:ext cx="19812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2546" name="Line 22"/>
          <p:cNvSpPr>
            <a:spLocks noChangeShapeType="1"/>
          </p:cNvSpPr>
          <p:nvPr/>
        </p:nvSpPr>
        <p:spPr bwMode="auto">
          <a:xfrm>
            <a:off x="1655763" y="3048000"/>
            <a:ext cx="22098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2547" name="Line 23"/>
          <p:cNvSpPr>
            <a:spLocks noChangeShapeType="1"/>
          </p:cNvSpPr>
          <p:nvPr/>
        </p:nvSpPr>
        <p:spPr bwMode="auto">
          <a:xfrm>
            <a:off x="3581400" y="2743200"/>
            <a:ext cx="304800" cy="30480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2548" name="Arc 24"/>
          <p:cNvSpPr>
            <a:spLocks/>
          </p:cNvSpPr>
          <p:nvPr/>
        </p:nvSpPr>
        <p:spPr bwMode="auto">
          <a:xfrm flipH="1">
            <a:off x="1981200" y="2655888"/>
            <a:ext cx="152400" cy="457200"/>
          </a:xfrm>
          <a:custGeom>
            <a:avLst/>
            <a:gdLst>
              <a:gd name="T0" fmla="*/ 25317 w 25903"/>
              <a:gd name="T1" fmla="*/ 0 h 43200"/>
              <a:gd name="T2" fmla="*/ 0 w 25903"/>
              <a:gd name="T3" fmla="*/ 452617 h 43200"/>
              <a:gd name="T4" fmla="*/ 25317 w 25903"/>
              <a:gd name="T5" fmla="*/ 228600 h 43200"/>
              <a:gd name="T6" fmla="*/ 0 60000 65536"/>
              <a:gd name="T7" fmla="*/ 0 60000 65536"/>
              <a:gd name="T8" fmla="*/ 0 60000 65536"/>
              <a:gd name="T9" fmla="*/ 0 w 25903"/>
              <a:gd name="T10" fmla="*/ 0 h 43200"/>
              <a:gd name="T11" fmla="*/ 25903 w 25903"/>
              <a:gd name="T12" fmla="*/ 43200 h 432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5903" h="43200" fill="none" extrusionOk="0">
                <a:moveTo>
                  <a:pt x="4302" y="0"/>
                </a:moveTo>
                <a:cubicBezTo>
                  <a:pt x="16232" y="0"/>
                  <a:pt x="25903" y="9670"/>
                  <a:pt x="25903" y="21600"/>
                </a:cubicBezTo>
                <a:cubicBezTo>
                  <a:pt x="25903" y="33529"/>
                  <a:pt x="16232" y="43200"/>
                  <a:pt x="4303" y="43200"/>
                </a:cubicBezTo>
                <a:cubicBezTo>
                  <a:pt x="2857" y="43200"/>
                  <a:pt x="1416" y="43054"/>
                  <a:pt x="-1" y="42767"/>
                </a:cubicBezTo>
              </a:path>
              <a:path w="25903" h="43200" stroke="0" extrusionOk="0">
                <a:moveTo>
                  <a:pt x="4302" y="0"/>
                </a:moveTo>
                <a:cubicBezTo>
                  <a:pt x="16232" y="0"/>
                  <a:pt x="25903" y="9670"/>
                  <a:pt x="25903" y="21600"/>
                </a:cubicBezTo>
                <a:cubicBezTo>
                  <a:pt x="25903" y="33529"/>
                  <a:pt x="16232" y="43200"/>
                  <a:pt x="4303" y="43200"/>
                </a:cubicBezTo>
                <a:cubicBezTo>
                  <a:pt x="2857" y="43200"/>
                  <a:pt x="1416" y="43054"/>
                  <a:pt x="-1" y="42767"/>
                </a:cubicBezTo>
                <a:lnTo>
                  <a:pt x="4303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49" name="Text Box 25"/>
          <p:cNvSpPr txBox="1">
            <a:spLocks noChangeArrowheads="1"/>
          </p:cNvSpPr>
          <p:nvPr/>
        </p:nvSpPr>
        <p:spPr bwMode="auto">
          <a:xfrm>
            <a:off x="4267200" y="2443163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A</a:t>
            </a:r>
          </a:p>
        </p:txBody>
      </p:sp>
      <p:sp>
        <p:nvSpPr>
          <p:cNvPr id="22550" name="Text Box 26"/>
          <p:cNvSpPr txBox="1">
            <a:spLocks noChangeArrowheads="1"/>
          </p:cNvSpPr>
          <p:nvPr/>
        </p:nvSpPr>
        <p:spPr bwMode="auto">
          <a:xfrm>
            <a:off x="3733800" y="2438400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B</a:t>
            </a:r>
          </a:p>
        </p:txBody>
      </p:sp>
      <p:sp>
        <p:nvSpPr>
          <p:cNvPr id="22551" name="Line 27"/>
          <p:cNvSpPr>
            <a:spLocks noChangeShapeType="1"/>
          </p:cNvSpPr>
          <p:nvPr/>
        </p:nvSpPr>
        <p:spPr bwMode="auto">
          <a:xfrm>
            <a:off x="5029200" y="2895600"/>
            <a:ext cx="533400" cy="533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stealth" w="lg" len="sm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2552" name="Text Box 28"/>
          <p:cNvSpPr txBox="1">
            <a:spLocks noChangeArrowheads="1"/>
          </p:cNvSpPr>
          <p:nvPr/>
        </p:nvSpPr>
        <p:spPr bwMode="auto">
          <a:xfrm>
            <a:off x="5562600" y="3276600"/>
            <a:ext cx="1524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/>
              <a:t>FILAMEN</a:t>
            </a:r>
          </a:p>
        </p:txBody>
      </p:sp>
      <p:sp>
        <p:nvSpPr>
          <p:cNvPr id="22553" name="Text Box 29"/>
          <p:cNvSpPr txBox="1">
            <a:spLocks noChangeArrowheads="1"/>
          </p:cNvSpPr>
          <p:nvPr/>
        </p:nvSpPr>
        <p:spPr bwMode="auto">
          <a:xfrm>
            <a:off x="7162800" y="2209800"/>
            <a:ext cx="1524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/>
              <a:t>A=ANODA</a:t>
            </a:r>
          </a:p>
        </p:txBody>
      </p:sp>
      <p:sp>
        <p:nvSpPr>
          <p:cNvPr id="22554" name="Text Box 30"/>
          <p:cNvSpPr txBox="1">
            <a:spLocks noChangeArrowheads="1"/>
          </p:cNvSpPr>
          <p:nvPr/>
        </p:nvSpPr>
        <p:spPr bwMode="auto">
          <a:xfrm>
            <a:off x="7162800" y="2667000"/>
            <a:ext cx="1676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/>
              <a:t>B=KATODA</a:t>
            </a:r>
          </a:p>
        </p:txBody>
      </p:sp>
      <p:sp>
        <p:nvSpPr>
          <p:cNvPr id="22555" name="Text Box 31"/>
          <p:cNvSpPr txBox="1">
            <a:spLocks noChangeArrowheads="1"/>
          </p:cNvSpPr>
          <p:nvPr/>
        </p:nvSpPr>
        <p:spPr bwMode="auto">
          <a:xfrm>
            <a:off x="2743200" y="3946525"/>
            <a:ext cx="3048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>
                <a:sym typeface="Symbol" pitchFamily="18" charset="2"/>
              </a:rPr>
              <a:t>TABUNG SINAR-X</a:t>
            </a: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027"/>
          <p:cNvSpPr>
            <a:spLocks noGrp="1" noChangeArrowheads="1"/>
          </p:cNvSpPr>
          <p:nvPr>
            <p:ph idx="1"/>
          </p:nvPr>
        </p:nvSpPr>
        <p:spPr>
          <a:xfrm>
            <a:off x="685800" y="533400"/>
            <a:ext cx="7772400" cy="5562600"/>
          </a:xfrm>
        </p:spPr>
        <p:txBody>
          <a:bodyPr/>
          <a:lstStyle/>
          <a:p>
            <a:pPr marL="609600" indent="-609600" eaLnBrk="1" hangingPunct="1">
              <a:buClr>
                <a:schemeClr val="tx1"/>
              </a:buClr>
              <a:buFont typeface="Wingdings" pitchFamily="2" charset="2"/>
              <a:buChar char="v"/>
            </a:pPr>
            <a:r>
              <a:rPr lang="en-US" sz="2200" smtClean="0"/>
              <a:t>SIFAT-SIFAT SINAR – X</a:t>
            </a:r>
          </a:p>
          <a:p>
            <a:pPr marL="990600" lvl="1" indent="-533400" eaLnBrk="1" hangingPunct="1">
              <a:buFont typeface="Wingdings" pitchFamily="2" charset="2"/>
              <a:buChar char="ü"/>
            </a:pPr>
            <a:r>
              <a:rPr lang="en-US" sz="1800" smtClean="0"/>
              <a:t>MENGHITAMKAN PLAT FILM</a:t>
            </a:r>
          </a:p>
          <a:p>
            <a:pPr marL="990600" lvl="1" indent="-533400" eaLnBrk="1" hangingPunct="1">
              <a:buFont typeface="Wingdings" pitchFamily="2" charset="2"/>
              <a:buChar char="ü"/>
            </a:pPr>
            <a:r>
              <a:rPr lang="en-US" sz="1800" smtClean="0"/>
              <a:t>MENGIONISASI GAS</a:t>
            </a:r>
          </a:p>
          <a:p>
            <a:pPr marL="990600" lvl="1" indent="-533400" eaLnBrk="1" hangingPunct="1">
              <a:buFont typeface="Wingdings" pitchFamily="2" charset="2"/>
              <a:buChar char="ü"/>
            </a:pPr>
            <a:r>
              <a:rPr lang="en-US" sz="1800" smtClean="0"/>
              <a:t>MENEMBUS BERBAGAI ZAT</a:t>
            </a:r>
          </a:p>
          <a:p>
            <a:pPr marL="990600" lvl="1" indent="-533400" eaLnBrk="1" hangingPunct="1">
              <a:buFont typeface="Wingdings" pitchFamily="2" charset="2"/>
              <a:buChar char="ü"/>
            </a:pPr>
            <a:r>
              <a:rPr lang="en-US" sz="1800" smtClean="0"/>
              <a:t>MENIMBULKAN FLUORESENSI</a:t>
            </a:r>
          </a:p>
          <a:p>
            <a:pPr marL="990600" lvl="1" indent="-533400" eaLnBrk="1" hangingPunct="1">
              <a:buFont typeface="Wingdings" pitchFamily="2" charset="2"/>
              <a:buChar char="ü"/>
            </a:pPr>
            <a:r>
              <a:rPr lang="en-US" sz="1800" smtClean="0"/>
              <a:t>MERUSAK JARINGAN</a:t>
            </a:r>
          </a:p>
          <a:p>
            <a:pPr marL="609600" indent="-609600" eaLnBrk="1" hangingPunct="1"/>
            <a:endParaRPr lang="en-US" sz="1800" smtClean="0"/>
          </a:p>
          <a:p>
            <a:pPr marL="609600" indent="-609600" algn="ctr" eaLnBrk="1" hangingPunct="1">
              <a:buFont typeface="Wingdings" pitchFamily="2" charset="2"/>
              <a:buNone/>
            </a:pPr>
            <a:r>
              <a:rPr lang="en-US" u="sng" smtClean="0">
                <a:solidFill>
                  <a:schemeClr val="tx2"/>
                </a:solidFill>
              </a:rPr>
              <a:t>ENERGI ABSORPSI</a:t>
            </a:r>
          </a:p>
          <a:p>
            <a:pPr marL="609600" indent="-609600" eaLnBrk="1" hangingPunct="1">
              <a:buClr>
                <a:schemeClr val="tx1"/>
              </a:buClr>
              <a:buFont typeface="Wingdings" pitchFamily="2" charset="2"/>
              <a:buChar char="v"/>
            </a:pPr>
            <a:r>
              <a:rPr lang="en-US" sz="2400" smtClean="0"/>
              <a:t>Berdasarkan energi radiasi yang diserap maka ada 3 proses absorpsi radiasi yakni:</a:t>
            </a:r>
          </a:p>
          <a:p>
            <a:pPr marL="990600" lvl="1" indent="-533400" eaLnBrk="1" hangingPunct="1">
              <a:buFont typeface="Wingdings" pitchFamily="2" charset="2"/>
              <a:buNone/>
            </a:pPr>
            <a:r>
              <a:rPr lang="en-US" sz="2400" smtClean="0">
                <a:solidFill>
                  <a:schemeClr val="tx2"/>
                </a:solidFill>
              </a:rPr>
              <a:t>       1. </a:t>
            </a:r>
            <a:r>
              <a:rPr lang="en-US" sz="2400" smtClean="0"/>
              <a:t>Efek Fotolistrik</a:t>
            </a:r>
          </a:p>
          <a:p>
            <a:pPr marL="990600" lvl="1" indent="-533400" eaLnBrk="1" hangingPunct="1">
              <a:buFont typeface="Wingdings" pitchFamily="2" charset="2"/>
              <a:buNone/>
            </a:pPr>
            <a:r>
              <a:rPr lang="en-US" sz="2400" smtClean="0"/>
              <a:t>	2. Efek chompton</a:t>
            </a:r>
          </a:p>
          <a:p>
            <a:pPr marL="990600" lvl="1" indent="-533400" eaLnBrk="1" hangingPunct="1">
              <a:buFont typeface="Wingdings" pitchFamily="2" charset="2"/>
              <a:buNone/>
            </a:pPr>
            <a:r>
              <a:rPr lang="en-US" sz="2400" smtClean="0"/>
              <a:t>	3. Pembentukan pasangan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609600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smtClean="0"/>
              <a:t>EFEK  FOTOLISTRIK</a:t>
            </a:r>
          </a:p>
        </p:txBody>
      </p:sp>
      <p:sp>
        <p:nvSpPr>
          <p:cNvPr id="24579" name="Rectangle 1027"/>
          <p:cNvSpPr>
            <a:spLocks noGrp="1" noChangeArrowheads="1"/>
          </p:cNvSpPr>
          <p:nvPr>
            <p:ph idx="1"/>
          </p:nvPr>
        </p:nvSpPr>
        <p:spPr>
          <a:xfrm>
            <a:off x="457200" y="838200"/>
            <a:ext cx="8305800" cy="5791200"/>
          </a:xfrm>
        </p:spPr>
        <p:txBody>
          <a:bodyPr/>
          <a:lstStyle/>
          <a:p>
            <a:pPr eaLnBrk="1" hangingPunct="1">
              <a:buClr>
                <a:schemeClr val="tx1"/>
              </a:buClr>
            </a:pPr>
            <a:r>
              <a:rPr lang="en-US" sz="2000" smtClean="0"/>
              <a:t>ENERGI RADIASI-</a:t>
            </a:r>
            <a:r>
              <a:rPr lang="en-US" sz="2000" smtClean="0">
                <a:sym typeface="Symbol" pitchFamily="18" charset="2"/>
              </a:rPr>
              <a:t> </a:t>
            </a:r>
            <a:r>
              <a:rPr lang="en-US" sz="2000" smtClean="0"/>
              <a:t>AKAN DISERAP SELURUHNYA, ENERGI YANG DISERAP DIPERGUNAKAN UNTUK MENGELUARKAN ELEKTRON DARI IKATAN INTI .</a:t>
            </a:r>
          </a:p>
          <a:p>
            <a:pPr eaLnBrk="1" hangingPunct="1">
              <a:buClr>
                <a:schemeClr val="tx1"/>
              </a:buClr>
            </a:pPr>
            <a:r>
              <a:rPr lang="en-US" sz="2000" smtClean="0"/>
              <a:t>PERISTIWA INI DIALAMI OLEH ELEKTRON-ELEKTRON PADA KULIT BAGIAN DALAM (KULIT K)</a:t>
            </a:r>
          </a:p>
          <a:p>
            <a:pPr eaLnBrk="1" hangingPunct="1">
              <a:buClr>
                <a:schemeClr val="tx1"/>
              </a:buClr>
            </a:pPr>
            <a:endParaRPr lang="en-US" sz="2000" smtClean="0"/>
          </a:p>
          <a:p>
            <a:pPr eaLnBrk="1" hangingPunct="1">
              <a:buClr>
                <a:schemeClr val="tx1"/>
              </a:buClr>
            </a:pPr>
            <a:endParaRPr lang="en-US" sz="2000" smtClean="0"/>
          </a:p>
          <a:p>
            <a:pPr eaLnBrk="1" hangingPunct="1">
              <a:buClr>
                <a:schemeClr val="tx1"/>
              </a:buClr>
            </a:pPr>
            <a:endParaRPr lang="en-US" sz="2000" smtClean="0"/>
          </a:p>
          <a:p>
            <a:pPr eaLnBrk="1" hangingPunct="1">
              <a:buClr>
                <a:schemeClr val="tx1"/>
              </a:buClr>
            </a:pPr>
            <a:endParaRPr lang="en-US" sz="2000" smtClean="0"/>
          </a:p>
          <a:p>
            <a:pPr eaLnBrk="1" hangingPunct="1">
              <a:buClr>
                <a:schemeClr val="tx1"/>
              </a:buClr>
            </a:pPr>
            <a:endParaRPr lang="en-US" sz="2000" smtClean="0"/>
          </a:p>
          <a:p>
            <a:pPr eaLnBrk="1" hangingPunct="1">
              <a:buClr>
                <a:schemeClr val="tx1"/>
              </a:buClr>
            </a:pPr>
            <a:endParaRPr lang="en-US" sz="2000" smtClean="0"/>
          </a:p>
          <a:p>
            <a:pPr eaLnBrk="1" hangingPunct="1">
              <a:buClr>
                <a:schemeClr val="tx1"/>
              </a:buClr>
            </a:pPr>
            <a:endParaRPr lang="en-US" sz="2000" smtClean="0"/>
          </a:p>
          <a:p>
            <a:pPr eaLnBrk="1" hangingPunct="1">
              <a:buClr>
                <a:schemeClr val="tx1"/>
              </a:buClr>
            </a:pPr>
            <a:endParaRPr lang="en-US" sz="2000" smtClean="0"/>
          </a:p>
          <a:p>
            <a:pPr eaLnBrk="1" hangingPunct="1">
              <a:buClr>
                <a:schemeClr val="tx1"/>
              </a:buClr>
            </a:pPr>
            <a:endParaRPr lang="en-US" sz="2000" smtClean="0"/>
          </a:p>
          <a:p>
            <a:pPr eaLnBrk="1" hangingPunct="1">
              <a:buClr>
                <a:schemeClr val="tx1"/>
              </a:buClr>
            </a:pPr>
            <a:r>
              <a:rPr lang="en-US" sz="2000" smtClean="0"/>
              <a:t>PROSES PENGELUARAN ELEKTRON INI TERJADI PADA RADIASI DENGAN ENERGI FOTON RENDAH KIRA-KIRA 50 KeV</a:t>
            </a:r>
          </a:p>
        </p:txBody>
      </p:sp>
      <p:grpSp>
        <p:nvGrpSpPr>
          <p:cNvPr id="24580" name="Group 1045"/>
          <p:cNvGrpSpPr>
            <a:grpSpLocks/>
          </p:cNvGrpSpPr>
          <p:nvPr/>
        </p:nvGrpSpPr>
        <p:grpSpPr bwMode="auto">
          <a:xfrm>
            <a:off x="1316038" y="2308225"/>
            <a:ext cx="6608762" cy="3095625"/>
            <a:chOff x="829" y="1454"/>
            <a:chExt cx="4163" cy="1950"/>
          </a:xfrm>
        </p:grpSpPr>
        <p:sp>
          <p:nvSpPr>
            <p:cNvPr id="24581" name="Oval 1029"/>
            <p:cNvSpPr>
              <a:spLocks noChangeArrowheads="1"/>
            </p:cNvSpPr>
            <p:nvPr/>
          </p:nvSpPr>
          <p:spPr bwMode="auto">
            <a:xfrm>
              <a:off x="2075" y="1728"/>
              <a:ext cx="1677" cy="1676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82" name="Oval 1030"/>
            <p:cNvSpPr>
              <a:spLocks noChangeArrowheads="1"/>
            </p:cNvSpPr>
            <p:nvPr/>
          </p:nvSpPr>
          <p:spPr bwMode="auto">
            <a:xfrm>
              <a:off x="2455" y="2112"/>
              <a:ext cx="947" cy="912"/>
            </a:xfrm>
            <a:prstGeom prst="ellipse">
              <a:avLst/>
            </a:prstGeom>
            <a:solidFill>
              <a:schemeClr val="accent2"/>
            </a:solidFill>
            <a:ln w="19050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83" name="Oval 1031"/>
            <p:cNvSpPr>
              <a:spLocks noChangeArrowheads="1"/>
            </p:cNvSpPr>
            <p:nvPr/>
          </p:nvSpPr>
          <p:spPr bwMode="auto">
            <a:xfrm>
              <a:off x="2783" y="2407"/>
              <a:ext cx="288" cy="288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600" b="1"/>
                <a:t>+</a:t>
              </a:r>
            </a:p>
          </p:txBody>
        </p:sp>
        <p:sp>
          <p:nvSpPr>
            <p:cNvPr id="24584" name="Oval 1032"/>
            <p:cNvSpPr>
              <a:spLocks noChangeArrowheads="1"/>
            </p:cNvSpPr>
            <p:nvPr/>
          </p:nvSpPr>
          <p:spPr bwMode="auto">
            <a:xfrm>
              <a:off x="2851" y="2016"/>
              <a:ext cx="192" cy="192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-</a:t>
              </a:r>
            </a:p>
          </p:txBody>
        </p:sp>
        <p:sp>
          <p:nvSpPr>
            <p:cNvPr id="24585" name="Oval 1033"/>
            <p:cNvSpPr>
              <a:spLocks noChangeArrowheads="1"/>
            </p:cNvSpPr>
            <p:nvPr/>
          </p:nvSpPr>
          <p:spPr bwMode="auto">
            <a:xfrm>
              <a:off x="3847" y="1618"/>
              <a:ext cx="192" cy="192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-</a:t>
              </a:r>
            </a:p>
          </p:txBody>
        </p:sp>
        <p:sp>
          <p:nvSpPr>
            <p:cNvPr id="24586" name="Text Box 1036"/>
            <p:cNvSpPr txBox="1">
              <a:spLocks noChangeArrowheads="1"/>
            </p:cNvSpPr>
            <p:nvPr/>
          </p:nvSpPr>
          <p:spPr bwMode="auto">
            <a:xfrm>
              <a:off x="3984" y="1632"/>
              <a:ext cx="1008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/>
                <a:t>FOTO ELEKTRON</a:t>
              </a:r>
            </a:p>
          </p:txBody>
        </p:sp>
        <p:sp>
          <p:nvSpPr>
            <p:cNvPr id="24587" name="Text Box 1037"/>
            <p:cNvSpPr txBox="1">
              <a:spLocks noChangeArrowheads="1"/>
            </p:cNvSpPr>
            <p:nvPr/>
          </p:nvSpPr>
          <p:spPr bwMode="auto">
            <a:xfrm>
              <a:off x="2496" y="2688"/>
              <a:ext cx="19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>
                  <a:solidFill>
                    <a:schemeClr val="bg2"/>
                  </a:solidFill>
                </a:rPr>
                <a:t>K</a:t>
              </a:r>
            </a:p>
          </p:txBody>
        </p:sp>
        <p:sp>
          <p:nvSpPr>
            <p:cNvPr id="24588" name="Text Box 1038"/>
            <p:cNvSpPr txBox="1">
              <a:spLocks noChangeArrowheads="1"/>
            </p:cNvSpPr>
            <p:nvPr/>
          </p:nvSpPr>
          <p:spPr bwMode="auto">
            <a:xfrm>
              <a:off x="2208" y="2928"/>
              <a:ext cx="19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>
                  <a:solidFill>
                    <a:schemeClr val="bg2"/>
                  </a:solidFill>
                </a:rPr>
                <a:t>L</a:t>
              </a:r>
            </a:p>
          </p:txBody>
        </p:sp>
        <p:sp>
          <p:nvSpPr>
            <p:cNvPr id="24589" name="Line 1039"/>
            <p:cNvSpPr>
              <a:spLocks noChangeShapeType="1"/>
            </p:cNvSpPr>
            <p:nvPr/>
          </p:nvSpPr>
          <p:spPr bwMode="auto">
            <a:xfrm>
              <a:off x="829" y="2112"/>
              <a:ext cx="2016" cy="0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miter lim="800000"/>
              <a:headEnd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4590" name="Freeform 1040"/>
            <p:cNvSpPr>
              <a:spLocks/>
            </p:cNvSpPr>
            <p:nvPr/>
          </p:nvSpPr>
          <p:spPr bwMode="auto">
            <a:xfrm>
              <a:off x="1008" y="1968"/>
              <a:ext cx="1440" cy="336"/>
            </a:xfrm>
            <a:custGeom>
              <a:avLst/>
              <a:gdLst>
                <a:gd name="T0" fmla="*/ 0 w 1296"/>
                <a:gd name="T1" fmla="*/ 128 h 336"/>
                <a:gd name="T2" fmla="*/ 144 w 1296"/>
                <a:gd name="T3" fmla="*/ 32 h 336"/>
                <a:gd name="T4" fmla="*/ 192 w 1296"/>
                <a:gd name="T5" fmla="*/ 320 h 336"/>
                <a:gd name="T6" fmla="*/ 288 w 1296"/>
                <a:gd name="T7" fmla="*/ 32 h 336"/>
                <a:gd name="T8" fmla="*/ 336 w 1296"/>
                <a:gd name="T9" fmla="*/ 320 h 336"/>
                <a:gd name="T10" fmla="*/ 432 w 1296"/>
                <a:gd name="T11" fmla="*/ 32 h 336"/>
                <a:gd name="T12" fmla="*/ 480 w 1296"/>
                <a:gd name="T13" fmla="*/ 320 h 336"/>
                <a:gd name="T14" fmla="*/ 576 w 1296"/>
                <a:gd name="T15" fmla="*/ 32 h 336"/>
                <a:gd name="T16" fmla="*/ 624 w 1296"/>
                <a:gd name="T17" fmla="*/ 320 h 336"/>
                <a:gd name="T18" fmla="*/ 720 w 1296"/>
                <a:gd name="T19" fmla="*/ 32 h 336"/>
                <a:gd name="T20" fmla="*/ 768 w 1296"/>
                <a:gd name="T21" fmla="*/ 320 h 336"/>
                <a:gd name="T22" fmla="*/ 864 w 1296"/>
                <a:gd name="T23" fmla="*/ 32 h 336"/>
                <a:gd name="T24" fmla="*/ 912 w 1296"/>
                <a:gd name="T25" fmla="*/ 320 h 336"/>
                <a:gd name="T26" fmla="*/ 1008 w 1296"/>
                <a:gd name="T27" fmla="*/ 32 h 336"/>
                <a:gd name="T28" fmla="*/ 1056 w 1296"/>
                <a:gd name="T29" fmla="*/ 320 h 336"/>
                <a:gd name="T30" fmla="*/ 1152 w 1296"/>
                <a:gd name="T31" fmla="*/ 32 h 336"/>
                <a:gd name="T32" fmla="*/ 1200 w 1296"/>
                <a:gd name="T33" fmla="*/ 320 h 336"/>
                <a:gd name="T34" fmla="*/ 1296 w 1296"/>
                <a:gd name="T35" fmla="*/ 128 h 3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296"/>
                <a:gd name="T55" fmla="*/ 0 h 336"/>
                <a:gd name="T56" fmla="*/ 1296 w 1296"/>
                <a:gd name="T57" fmla="*/ 336 h 3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296" h="336">
                  <a:moveTo>
                    <a:pt x="0" y="128"/>
                  </a:moveTo>
                  <a:cubicBezTo>
                    <a:pt x="56" y="64"/>
                    <a:pt x="112" y="0"/>
                    <a:pt x="144" y="32"/>
                  </a:cubicBezTo>
                  <a:cubicBezTo>
                    <a:pt x="176" y="64"/>
                    <a:pt x="168" y="320"/>
                    <a:pt x="192" y="320"/>
                  </a:cubicBezTo>
                  <a:cubicBezTo>
                    <a:pt x="216" y="320"/>
                    <a:pt x="264" y="32"/>
                    <a:pt x="288" y="32"/>
                  </a:cubicBezTo>
                  <a:cubicBezTo>
                    <a:pt x="312" y="32"/>
                    <a:pt x="312" y="320"/>
                    <a:pt x="336" y="320"/>
                  </a:cubicBezTo>
                  <a:cubicBezTo>
                    <a:pt x="360" y="320"/>
                    <a:pt x="408" y="32"/>
                    <a:pt x="432" y="32"/>
                  </a:cubicBezTo>
                  <a:cubicBezTo>
                    <a:pt x="456" y="32"/>
                    <a:pt x="456" y="320"/>
                    <a:pt x="480" y="320"/>
                  </a:cubicBezTo>
                  <a:cubicBezTo>
                    <a:pt x="504" y="320"/>
                    <a:pt x="552" y="32"/>
                    <a:pt x="576" y="32"/>
                  </a:cubicBezTo>
                  <a:cubicBezTo>
                    <a:pt x="600" y="32"/>
                    <a:pt x="600" y="320"/>
                    <a:pt x="624" y="320"/>
                  </a:cubicBezTo>
                  <a:cubicBezTo>
                    <a:pt x="648" y="320"/>
                    <a:pt x="696" y="32"/>
                    <a:pt x="720" y="32"/>
                  </a:cubicBezTo>
                  <a:cubicBezTo>
                    <a:pt x="744" y="32"/>
                    <a:pt x="744" y="320"/>
                    <a:pt x="768" y="320"/>
                  </a:cubicBezTo>
                  <a:cubicBezTo>
                    <a:pt x="792" y="320"/>
                    <a:pt x="840" y="32"/>
                    <a:pt x="864" y="32"/>
                  </a:cubicBezTo>
                  <a:cubicBezTo>
                    <a:pt x="888" y="32"/>
                    <a:pt x="888" y="320"/>
                    <a:pt x="912" y="320"/>
                  </a:cubicBezTo>
                  <a:cubicBezTo>
                    <a:pt x="936" y="320"/>
                    <a:pt x="984" y="32"/>
                    <a:pt x="1008" y="32"/>
                  </a:cubicBezTo>
                  <a:cubicBezTo>
                    <a:pt x="1032" y="32"/>
                    <a:pt x="1032" y="320"/>
                    <a:pt x="1056" y="320"/>
                  </a:cubicBezTo>
                  <a:cubicBezTo>
                    <a:pt x="1080" y="320"/>
                    <a:pt x="1128" y="32"/>
                    <a:pt x="1152" y="32"/>
                  </a:cubicBezTo>
                  <a:cubicBezTo>
                    <a:pt x="1176" y="32"/>
                    <a:pt x="1176" y="304"/>
                    <a:pt x="1200" y="320"/>
                  </a:cubicBezTo>
                  <a:cubicBezTo>
                    <a:pt x="1224" y="336"/>
                    <a:pt x="1280" y="160"/>
                    <a:pt x="1296" y="128"/>
                  </a:cubicBezTo>
                </a:path>
              </a:pathLst>
            </a:custGeom>
            <a:noFill/>
            <a:ln w="9525">
              <a:solidFill>
                <a:srgbClr val="FF00FF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4591" name="Line 1041"/>
            <p:cNvSpPr>
              <a:spLocks noChangeShapeType="1"/>
            </p:cNvSpPr>
            <p:nvPr/>
          </p:nvSpPr>
          <p:spPr bwMode="auto">
            <a:xfrm flipV="1">
              <a:off x="3038" y="1728"/>
              <a:ext cx="816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4592" name="Line 1042"/>
            <p:cNvSpPr>
              <a:spLocks noChangeShapeType="1"/>
            </p:cNvSpPr>
            <p:nvPr/>
          </p:nvSpPr>
          <p:spPr bwMode="auto">
            <a:xfrm flipV="1">
              <a:off x="4058" y="1454"/>
              <a:ext cx="502" cy="19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4593" name="Text Box 1044"/>
            <p:cNvSpPr txBox="1">
              <a:spLocks noChangeArrowheads="1"/>
            </p:cNvSpPr>
            <p:nvPr/>
          </p:nvSpPr>
          <p:spPr bwMode="auto">
            <a:xfrm>
              <a:off x="1104" y="2112"/>
              <a:ext cx="100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/>
                <a:t>SINAR- </a:t>
              </a:r>
              <a:r>
                <a:rPr lang="en-US" sz="2000">
                  <a:sym typeface="Symbol" pitchFamily="18" charset="2"/>
                </a:rPr>
                <a:t> 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07950"/>
            <a:ext cx="7772400" cy="57785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smtClean="0"/>
              <a:t>EFEK CHOMPTON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685800"/>
            <a:ext cx="7772400" cy="5867400"/>
          </a:xfrm>
        </p:spPr>
        <p:txBody>
          <a:bodyPr>
            <a:normAutofit lnSpcReduction="10000"/>
          </a:bodyPr>
          <a:lstStyle/>
          <a:p>
            <a:pPr eaLnBrk="1" hangingPunct="1">
              <a:buClr>
                <a:schemeClr val="tx1"/>
              </a:buClr>
            </a:pPr>
            <a:r>
              <a:rPr lang="en-US" sz="2000" smtClean="0"/>
              <a:t>ENERGI RADIASI -</a:t>
            </a:r>
            <a:r>
              <a:rPr lang="en-US" sz="2000" smtClean="0">
                <a:sym typeface="Symbol" pitchFamily="18" charset="2"/>
              </a:rPr>
              <a:t></a:t>
            </a:r>
            <a:r>
              <a:rPr lang="en-US" sz="2000" smtClean="0"/>
              <a:t> HANYA SEBAGIAN SAJA YANG DISERAP UNTUK MENGELUARKAN ELEKTRON DARI ATOM , SEDANGKAN SISA ENERGI AKAN TERPANCAR SEBAGAI SCATTERING RADIATION/HAMBURAN RADIASI DENGAN ENERGI YANG LEBIH RENDAH DARIPADA ENERGI SEMULA</a:t>
            </a:r>
          </a:p>
          <a:p>
            <a:pPr eaLnBrk="1" hangingPunct="1">
              <a:buClr>
                <a:schemeClr val="tx1"/>
              </a:buClr>
            </a:pPr>
            <a:endParaRPr lang="en-US" sz="2000" smtClean="0"/>
          </a:p>
          <a:p>
            <a:pPr eaLnBrk="1" hangingPunct="1">
              <a:buClr>
                <a:schemeClr val="tx1"/>
              </a:buClr>
            </a:pPr>
            <a:endParaRPr lang="en-US" sz="2000" smtClean="0"/>
          </a:p>
          <a:p>
            <a:pPr eaLnBrk="1" hangingPunct="1">
              <a:buClr>
                <a:schemeClr val="tx1"/>
              </a:buClr>
            </a:pPr>
            <a:endParaRPr lang="en-US" sz="2000" smtClean="0"/>
          </a:p>
          <a:p>
            <a:pPr eaLnBrk="1" hangingPunct="1">
              <a:buClr>
                <a:schemeClr val="tx1"/>
              </a:buClr>
            </a:pPr>
            <a:endParaRPr lang="en-US" sz="2000" smtClean="0"/>
          </a:p>
          <a:p>
            <a:pPr eaLnBrk="1" hangingPunct="1">
              <a:buClr>
                <a:schemeClr val="tx1"/>
              </a:buClr>
            </a:pPr>
            <a:endParaRPr lang="en-US" sz="2000" smtClean="0"/>
          </a:p>
          <a:p>
            <a:pPr eaLnBrk="1" hangingPunct="1">
              <a:buClr>
                <a:schemeClr val="tx1"/>
              </a:buClr>
            </a:pPr>
            <a:endParaRPr lang="en-US" sz="2000" smtClean="0"/>
          </a:p>
          <a:p>
            <a:pPr eaLnBrk="1" hangingPunct="1">
              <a:buClr>
                <a:schemeClr val="tx1"/>
              </a:buClr>
            </a:pPr>
            <a:endParaRPr lang="en-US" sz="2000" smtClean="0"/>
          </a:p>
          <a:p>
            <a:pPr eaLnBrk="1" hangingPunct="1">
              <a:buFont typeface="Wingdings" pitchFamily="2" charset="2"/>
              <a:buNone/>
            </a:pPr>
            <a:endParaRPr lang="en-US" sz="2400" smtClean="0"/>
          </a:p>
          <a:p>
            <a:pPr eaLnBrk="1" hangingPunct="1">
              <a:buClr>
                <a:schemeClr val="tx1"/>
              </a:buClr>
            </a:pPr>
            <a:r>
              <a:rPr lang="en-US" sz="2000" smtClean="0"/>
              <a:t>EFEK CHOMPTON TERJADI PADA ELEKTRON BEBAS/ TERIKAT LEMAH PADA LAPISAN KULIT YANG TERLUAR PADA PENYINARAN DENGAN ENERGI FOTON BERKISAR 200-1.000 KeV</a:t>
            </a:r>
          </a:p>
        </p:txBody>
      </p:sp>
      <p:sp>
        <p:nvSpPr>
          <p:cNvPr id="25604" name="Oval 5"/>
          <p:cNvSpPr>
            <a:spLocks noChangeArrowheads="1"/>
          </p:cNvSpPr>
          <p:nvPr/>
        </p:nvSpPr>
        <p:spPr bwMode="auto">
          <a:xfrm>
            <a:off x="3294063" y="2676525"/>
            <a:ext cx="2662237" cy="266065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5" name="Oval 6"/>
          <p:cNvSpPr>
            <a:spLocks noChangeArrowheads="1"/>
          </p:cNvSpPr>
          <p:nvPr/>
        </p:nvSpPr>
        <p:spPr bwMode="auto">
          <a:xfrm>
            <a:off x="3897313" y="3286125"/>
            <a:ext cx="1504950" cy="1447800"/>
          </a:xfrm>
          <a:prstGeom prst="ellipse">
            <a:avLst/>
          </a:prstGeom>
          <a:solidFill>
            <a:schemeClr val="accent2"/>
          </a:solidFill>
          <a:ln w="19050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6" name="Oval 7"/>
          <p:cNvSpPr>
            <a:spLocks noChangeArrowheads="1"/>
          </p:cNvSpPr>
          <p:nvPr/>
        </p:nvSpPr>
        <p:spPr bwMode="auto">
          <a:xfrm>
            <a:off x="4418013" y="3754438"/>
            <a:ext cx="457200" cy="4572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600" b="1"/>
              <a:t>+</a:t>
            </a:r>
          </a:p>
        </p:txBody>
      </p:sp>
      <p:sp>
        <p:nvSpPr>
          <p:cNvPr id="25607" name="Oval 8"/>
          <p:cNvSpPr>
            <a:spLocks noChangeArrowheads="1"/>
          </p:cNvSpPr>
          <p:nvPr/>
        </p:nvSpPr>
        <p:spPr bwMode="auto">
          <a:xfrm>
            <a:off x="4525963" y="3133725"/>
            <a:ext cx="304800" cy="3048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-</a:t>
            </a:r>
          </a:p>
        </p:txBody>
      </p:sp>
      <p:sp>
        <p:nvSpPr>
          <p:cNvPr id="25608" name="Oval 9"/>
          <p:cNvSpPr>
            <a:spLocks noChangeArrowheads="1"/>
          </p:cNvSpPr>
          <p:nvPr/>
        </p:nvSpPr>
        <p:spPr bwMode="auto">
          <a:xfrm>
            <a:off x="6107113" y="2501900"/>
            <a:ext cx="304800" cy="3048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-</a:t>
            </a:r>
          </a:p>
        </p:txBody>
      </p:sp>
      <p:sp>
        <p:nvSpPr>
          <p:cNvPr id="25609" name="Text Box 10"/>
          <p:cNvSpPr txBox="1">
            <a:spLocks noChangeArrowheads="1"/>
          </p:cNvSpPr>
          <p:nvPr/>
        </p:nvSpPr>
        <p:spPr bwMode="auto">
          <a:xfrm>
            <a:off x="6324600" y="2524125"/>
            <a:ext cx="16002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/>
              <a:t>FOTO ELEKTRON</a:t>
            </a:r>
          </a:p>
        </p:txBody>
      </p:sp>
      <p:sp>
        <p:nvSpPr>
          <p:cNvPr id="25610" name="Text Box 11"/>
          <p:cNvSpPr txBox="1">
            <a:spLocks noChangeArrowheads="1"/>
          </p:cNvSpPr>
          <p:nvPr/>
        </p:nvSpPr>
        <p:spPr bwMode="auto">
          <a:xfrm>
            <a:off x="3962400" y="4200525"/>
            <a:ext cx="3048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>
                <a:solidFill>
                  <a:schemeClr val="bg2"/>
                </a:solidFill>
              </a:rPr>
              <a:t>K</a:t>
            </a:r>
          </a:p>
        </p:txBody>
      </p:sp>
      <p:sp>
        <p:nvSpPr>
          <p:cNvPr id="25611" name="Text Box 12"/>
          <p:cNvSpPr txBox="1">
            <a:spLocks noChangeArrowheads="1"/>
          </p:cNvSpPr>
          <p:nvPr/>
        </p:nvSpPr>
        <p:spPr bwMode="auto">
          <a:xfrm>
            <a:off x="3505200" y="4581525"/>
            <a:ext cx="3048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>
                <a:solidFill>
                  <a:schemeClr val="bg2"/>
                </a:solidFill>
              </a:rPr>
              <a:t>L</a:t>
            </a:r>
          </a:p>
        </p:txBody>
      </p:sp>
      <p:sp>
        <p:nvSpPr>
          <p:cNvPr id="25612" name="Line 13"/>
          <p:cNvSpPr>
            <a:spLocks noChangeShapeType="1"/>
          </p:cNvSpPr>
          <p:nvPr/>
        </p:nvSpPr>
        <p:spPr bwMode="auto">
          <a:xfrm>
            <a:off x="1316038" y="3286125"/>
            <a:ext cx="3200400" cy="0"/>
          </a:xfrm>
          <a:prstGeom prst="line">
            <a:avLst/>
          </a:prstGeom>
          <a:noFill/>
          <a:ln w="9525">
            <a:solidFill>
              <a:schemeClr val="hlink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5613" name="Freeform 14"/>
          <p:cNvSpPr>
            <a:spLocks/>
          </p:cNvSpPr>
          <p:nvPr/>
        </p:nvSpPr>
        <p:spPr bwMode="auto">
          <a:xfrm>
            <a:off x="1600200" y="3057525"/>
            <a:ext cx="2286000" cy="533400"/>
          </a:xfrm>
          <a:custGeom>
            <a:avLst/>
            <a:gdLst>
              <a:gd name="T0" fmla="*/ 0 w 1296"/>
              <a:gd name="T1" fmla="*/ 128 h 336"/>
              <a:gd name="T2" fmla="*/ 144 w 1296"/>
              <a:gd name="T3" fmla="*/ 32 h 336"/>
              <a:gd name="T4" fmla="*/ 192 w 1296"/>
              <a:gd name="T5" fmla="*/ 320 h 336"/>
              <a:gd name="T6" fmla="*/ 288 w 1296"/>
              <a:gd name="T7" fmla="*/ 32 h 336"/>
              <a:gd name="T8" fmla="*/ 336 w 1296"/>
              <a:gd name="T9" fmla="*/ 320 h 336"/>
              <a:gd name="T10" fmla="*/ 432 w 1296"/>
              <a:gd name="T11" fmla="*/ 32 h 336"/>
              <a:gd name="T12" fmla="*/ 480 w 1296"/>
              <a:gd name="T13" fmla="*/ 320 h 336"/>
              <a:gd name="T14" fmla="*/ 576 w 1296"/>
              <a:gd name="T15" fmla="*/ 32 h 336"/>
              <a:gd name="T16" fmla="*/ 624 w 1296"/>
              <a:gd name="T17" fmla="*/ 320 h 336"/>
              <a:gd name="T18" fmla="*/ 720 w 1296"/>
              <a:gd name="T19" fmla="*/ 32 h 336"/>
              <a:gd name="T20" fmla="*/ 768 w 1296"/>
              <a:gd name="T21" fmla="*/ 320 h 336"/>
              <a:gd name="T22" fmla="*/ 864 w 1296"/>
              <a:gd name="T23" fmla="*/ 32 h 336"/>
              <a:gd name="T24" fmla="*/ 912 w 1296"/>
              <a:gd name="T25" fmla="*/ 320 h 336"/>
              <a:gd name="T26" fmla="*/ 1008 w 1296"/>
              <a:gd name="T27" fmla="*/ 32 h 336"/>
              <a:gd name="T28" fmla="*/ 1056 w 1296"/>
              <a:gd name="T29" fmla="*/ 320 h 336"/>
              <a:gd name="T30" fmla="*/ 1152 w 1296"/>
              <a:gd name="T31" fmla="*/ 32 h 336"/>
              <a:gd name="T32" fmla="*/ 1200 w 1296"/>
              <a:gd name="T33" fmla="*/ 320 h 336"/>
              <a:gd name="T34" fmla="*/ 1296 w 1296"/>
              <a:gd name="T35" fmla="*/ 128 h 3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1296"/>
              <a:gd name="T55" fmla="*/ 0 h 336"/>
              <a:gd name="T56" fmla="*/ 1296 w 1296"/>
              <a:gd name="T57" fmla="*/ 336 h 3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1296" h="336">
                <a:moveTo>
                  <a:pt x="0" y="128"/>
                </a:moveTo>
                <a:cubicBezTo>
                  <a:pt x="56" y="64"/>
                  <a:pt x="112" y="0"/>
                  <a:pt x="144" y="32"/>
                </a:cubicBezTo>
                <a:cubicBezTo>
                  <a:pt x="176" y="64"/>
                  <a:pt x="168" y="320"/>
                  <a:pt x="192" y="320"/>
                </a:cubicBezTo>
                <a:cubicBezTo>
                  <a:pt x="216" y="320"/>
                  <a:pt x="264" y="32"/>
                  <a:pt x="288" y="32"/>
                </a:cubicBezTo>
                <a:cubicBezTo>
                  <a:pt x="312" y="32"/>
                  <a:pt x="312" y="320"/>
                  <a:pt x="336" y="320"/>
                </a:cubicBezTo>
                <a:cubicBezTo>
                  <a:pt x="360" y="320"/>
                  <a:pt x="408" y="32"/>
                  <a:pt x="432" y="32"/>
                </a:cubicBezTo>
                <a:cubicBezTo>
                  <a:pt x="456" y="32"/>
                  <a:pt x="456" y="320"/>
                  <a:pt x="480" y="320"/>
                </a:cubicBezTo>
                <a:cubicBezTo>
                  <a:pt x="504" y="320"/>
                  <a:pt x="552" y="32"/>
                  <a:pt x="576" y="32"/>
                </a:cubicBezTo>
                <a:cubicBezTo>
                  <a:pt x="600" y="32"/>
                  <a:pt x="600" y="320"/>
                  <a:pt x="624" y="320"/>
                </a:cubicBezTo>
                <a:cubicBezTo>
                  <a:pt x="648" y="320"/>
                  <a:pt x="696" y="32"/>
                  <a:pt x="720" y="32"/>
                </a:cubicBezTo>
                <a:cubicBezTo>
                  <a:pt x="744" y="32"/>
                  <a:pt x="744" y="320"/>
                  <a:pt x="768" y="320"/>
                </a:cubicBezTo>
                <a:cubicBezTo>
                  <a:pt x="792" y="320"/>
                  <a:pt x="840" y="32"/>
                  <a:pt x="864" y="32"/>
                </a:cubicBezTo>
                <a:cubicBezTo>
                  <a:pt x="888" y="32"/>
                  <a:pt x="888" y="320"/>
                  <a:pt x="912" y="320"/>
                </a:cubicBezTo>
                <a:cubicBezTo>
                  <a:pt x="936" y="320"/>
                  <a:pt x="984" y="32"/>
                  <a:pt x="1008" y="32"/>
                </a:cubicBezTo>
                <a:cubicBezTo>
                  <a:pt x="1032" y="32"/>
                  <a:pt x="1032" y="320"/>
                  <a:pt x="1056" y="320"/>
                </a:cubicBezTo>
                <a:cubicBezTo>
                  <a:pt x="1080" y="320"/>
                  <a:pt x="1128" y="32"/>
                  <a:pt x="1152" y="32"/>
                </a:cubicBezTo>
                <a:cubicBezTo>
                  <a:pt x="1176" y="32"/>
                  <a:pt x="1176" y="304"/>
                  <a:pt x="1200" y="320"/>
                </a:cubicBezTo>
                <a:cubicBezTo>
                  <a:pt x="1224" y="336"/>
                  <a:pt x="1280" y="160"/>
                  <a:pt x="1296" y="128"/>
                </a:cubicBezTo>
              </a:path>
            </a:pathLst>
          </a:custGeom>
          <a:noFill/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5614" name="Line 15"/>
          <p:cNvSpPr>
            <a:spLocks noChangeShapeType="1"/>
          </p:cNvSpPr>
          <p:nvPr/>
        </p:nvSpPr>
        <p:spPr bwMode="auto">
          <a:xfrm flipV="1">
            <a:off x="4824413" y="2676525"/>
            <a:ext cx="1295400" cy="533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5615" name="Line 16"/>
          <p:cNvSpPr>
            <a:spLocks noChangeShapeType="1"/>
          </p:cNvSpPr>
          <p:nvPr/>
        </p:nvSpPr>
        <p:spPr bwMode="auto">
          <a:xfrm flipV="1">
            <a:off x="6443663" y="2241550"/>
            <a:ext cx="795337" cy="315913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5616" name="Text Box 17"/>
          <p:cNvSpPr txBox="1">
            <a:spLocks noChangeArrowheads="1"/>
          </p:cNvSpPr>
          <p:nvPr/>
        </p:nvSpPr>
        <p:spPr bwMode="auto">
          <a:xfrm>
            <a:off x="1752600" y="3286125"/>
            <a:ext cx="1600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/>
              <a:t>SINAR- </a:t>
            </a:r>
            <a:r>
              <a:rPr lang="en-US" sz="2000">
                <a:sym typeface="Symbol" pitchFamily="18" charset="2"/>
              </a:rPr>
              <a:t> </a:t>
            </a:r>
          </a:p>
        </p:txBody>
      </p:sp>
      <p:sp>
        <p:nvSpPr>
          <p:cNvPr id="25617" name="Line 18"/>
          <p:cNvSpPr>
            <a:spLocks noChangeShapeType="1"/>
          </p:cNvSpPr>
          <p:nvPr/>
        </p:nvSpPr>
        <p:spPr bwMode="auto">
          <a:xfrm>
            <a:off x="4800600" y="3308350"/>
            <a:ext cx="2667000" cy="914400"/>
          </a:xfrm>
          <a:prstGeom prst="line">
            <a:avLst/>
          </a:prstGeom>
          <a:noFill/>
          <a:ln w="9525">
            <a:solidFill>
              <a:schemeClr val="folHlink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5618" name="Freeform 19"/>
          <p:cNvSpPr>
            <a:spLocks/>
          </p:cNvSpPr>
          <p:nvPr/>
        </p:nvSpPr>
        <p:spPr bwMode="auto">
          <a:xfrm rot="1080000">
            <a:off x="5402263" y="3565525"/>
            <a:ext cx="1600200" cy="533400"/>
          </a:xfrm>
          <a:custGeom>
            <a:avLst/>
            <a:gdLst>
              <a:gd name="T0" fmla="*/ 0 w 1296"/>
              <a:gd name="T1" fmla="*/ 128 h 336"/>
              <a:gd name="T2" fmla="*/ 144 w 1296"/>
              <a:gd name="T3" fmla="*/ 32 h 336"/>
              <a:gd name="T4" fmla="*/ 192 w 1296"/>
              <a:gd name="T5" fmla="*/ 320 h 336"/>
              <a:gd name="T6" fmla="*/ 288 w 1296"/>
              <a:gd name="T7" fmla="*/ 32 h 336"/>
              <a:gd name="T8" fmla="*/ 336 w 1296"/>
              <a:gd name="T9" fmla="*/ 320 h 336"/>
              <a:gd name="T10" fmla="*/ 432 w 1296"/>
              <a:gd name="T11" fmla="*/ 32 h 336"/>
              <a:gd name="T12" fmla="*/ 480 w 1296"/>
              <a:gd name="T13" fmla="*/ 320 h 336"/>
              <a:gd name="T14" fmla="*/ 576 w 1296"/>
              <a:gd name="T15" fmla="*/ 32 h 336"/>
              <a:gd name="T16" fmla="*/ 624 w 1296"/>
              <a:gd name="T17" fmla="*/ 320 h 336"/>
              <a:gd name="T18" fmla="*/ 720 w 1296"/>
              <a:gd name="T19" fmla="*/ 32 h 336"/>
              <a:gd name="T20" fmla="*/ 768 w 1296"/>
              <a:gd name="T21" fmla="*/ 320 h 336"/>
              <a:gd name="T22" fmla="*/ 864 w 1296"/>
              <a:gd name="T23" fmla="*/ 32 h 336"/>
              <a:gd name="T24" fmla="*/ 912 w 1296"/>
              <a:gd name="T25" fmla="*/ 320 h 336"/>
              <a:gd name="T26" fmla="*/ 1008 w 1296"/>
              <a:gd name="T27" fmla="*/ 32 h 336"/>
              <a:gd name="T28" fmla="*/ 1056 w 1296"/>
              <a:gd name="T29" fmla="*/ 320 h 336"/>
              <a:gd name="T30" fmla="*/ 1152 w 1296"/>
              <a:gd name="T31" fmla="*/ 32 h 336"/>
              <a:gd name="T32" fmla="*/ 1200 w 1296"/>
              <a:gd name="T33" fmla="*/ 320 h 336"/>
              <a:gd name="T34" fmla="*/ 1296 w 1296"/>
              <a:gd name="T35" fmla="*/ 128 h 3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1296"/>
              <a:gd name="T55" fmla="*/ 0 h 336"/>
              <a:gd name="T56" fmla="*/ 1296 w 1296"/>
              <a:gd name="T57" fmla="*/ 336 h 3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1296" h="336">
                <a:moveTo>
                  <a:pt x="0" y="128"/>
                </a:moveTo>
                <a:cubicBezTo>
                  <a:pt x="56" y="64"/>
                  <a:pt x="112" y="0"/>
                  <a:pt x="144" y="32"/>
                </a:cubicBezTo>
                <a:cubicBezTo>
                  <a:pt x="176" y="64"/>
                  <a:pt x="168" y="320"/>
                  <a:pt x="192" y="320"/>
                </a:cubicBezTo>
                <a:cubicBezTo>
                  <a:pt x="216" y="320"/>
                  <a:pt x="264" y="32"/>
                  <a:pt x="288" y="32"/>
                </a:cubicBezTo>
                <a:cubicBezTo>
                  <a:pt x="312" y="32"/>
                  <a:pt x="312" y="320"/>
                  <a:pt x="336" y="320"/>
                </a:cubicBezTo>
                <a:cubicBezTo>
                  <a:pt x="360" y="320"/>
                  <a:pt x="408" y="32"/>
                  <a:pt x="432" y="32"/>
                </a:cubicBezTo>
                <a:cubicBezTo>
                  <a:pt x="456" y="32"/>
                  <a:pt x="456" y="320"/>
                  <a:pt x="480" y="320"/>
                </a:cubicBezTo>
                <a:cubicBezTo>
                  <a:pt x="504" y="320"/>
                  <a:pt x="552" y="32"/>
                  <a:pt x="576" y="32"/>
                </a:cubicBezTo>
                <a:cubicBezTo>
                  <a:pt x="600" y="32"/>
                  <a:pt x="600" y="320"/>
                  <a:pt x="624" y="320"/>
                </a:cubicBezTo>
                <a:cubicBezTo>
                  <a:pt x="648" y="320"/>
                  <a:pt x="696" y="32"/>
                  <a:pt x="720" y="32"/>
                </a:cubicBezTo>
                <a:cubicBezTo>
                  <a:pt x="744" y="32"/>
                  <a:pt x="744" y="320"/>
                  <a:pt x="768" y="320"/>
                </a:cubicBezTo>
                <a:cubicBezTo>
                  <a:pt x="792" y="320"/>
                  <a:pt x="840" y="32"/>
                  <a:pt x="864" y="32"/>
                </a:cubicBezTo>
                <a:cubicBezTo>
                  <a:pt x="888" y="32"/>
                  <a:pt x="888" y="320"/>
                  <a:pt x="912" y="320"/>
                </a:cubicBezTo>
                <a:cubicBezTo>
                  <a:pt x="936" y="320"/>
                  <a:pt x="984" y="32"/>
                  <a:pt x="1008" y="32"/>
                </a:cubicBezTo>
                <a:cubicBezTo>
                  <a:pt x="1032" y="32"/>
                  <a:pt x="1032" y="320"/>
                  <a:pt x="1056" y="320"/>
                </a:cubicBezTo>
                <a:cubicBezTo>
                  <a:pt x="1080" y="320"/>
                  <a:pt x="1128" y="32"/>
                  <a:pt x="1152" y="32"/>
                </a:cubicBezTo>
                <a:cubicBezTo>
                  <a:pt x="1176" y="32"/>
                  <a:pt x="1176" y="304"/>
                  <a:pt x="1200" y="320"/>
                </a:cubicBezTo>
                <a:cubicBezTo>
                  <a:pt x="1224" y="336"/>
                  <a:pt x="1280" y="160"/>
                  <a:pt x="1296" y="128"/>
                </a:cubicBezTo>
              </a:path>
            </a:pathLst>
          </a:custGeom>
          <a:noFill/>
          <a:ln w="9525">
            <a:solidFill>
              <a:schemeClr val="folHlink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ERNEST RUTHERFORD</a:t>
            </a:r>
            <a:endParaRPr lang="en-US" dirty="0"/>
          </a:p>
        </p:txBody>
      </p:sp>
      <p:grpSp>
        <p:nvGrpSpPr>
          <p:cNvPr id="99354" name="Group 26"/>
          <p:cNvGrpSpPr>
            <a:grpSpLocks/>
          </p:cNvGrpSpPr>
          <p:nvPr/>
        </p:nvGrpSpPr>
        <p:grpSpPr bwMode="auto">
          <a:xfrm>
            <a:off x="1219200" y="2286000"/>
            <a:ext cx="6781800" cy="3124200"/>
            <a:chOff x="3435" y="11704"/>
            <a:chExt cx="6150" cy="3086"/>
          </a:xfrm>
        </p:grpSpPr>
        <p:sp>
          <p:nvSpPr>
            <p:cNvPr id="99355" name="Line 27"/>
            <p:cNvSpPr>
              <a:spLocks noChangeShapeType="1"/>
            </p:cNvSpPr>
            <p:nvPr/>
          </p:nvSpPr>
          <p:spPr bwMode="auto">
            <a:xfrm>
              <a:off x="9585" y="11704"/>
              <a:ext cx="0" cy="3086"/>
            </a:xfrm>
            <a:prstGeom prst="line">
              <a:avLst/>
            </a:prstGeom>
            <a:noFill/>
            <a:ln w="762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356" name="Arc 28"/>
            <p:cNvSpPr>
              <a:spLocks/>
            </p:cNvSpPr>
            <p:nvPr/>
          </p:nvSpPr>
          <p:spPr bwMode="auto">
            <a:xfrm>
              <a:off x="3846" y="13041"/>
              <a:ext cx="410" cy="412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21600 w 43200"/>
                <a:gd name="T1" fmla="*/ 0 h 43200"/>
                <a:gd name="T2" fmla="*/ 20870 w 43200"/>
                <a:gd name="T3" fmla="*/ 12 h 43200"/>
                <a:gd name="T4" fmla="*/ 21600 w 432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43200" fill="none" extrusionOk="0">
                  <a:moveTo>
                    <a:pt x="21599" y="0"/>
                  </a:move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-1" y="9954"/>
                    <a:pt x="9231" y="405"/>
                    <a:pt x="20870" y="12"/>
                  </a:cubicBezTo>
                </a:path>
                <a:path w="43200" h="43200" stroke="0" extrusionOk="0">
                  <a:moveTo>
                    <a:pt x="21599" y="0"/>
                  </a:move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-1" y="9954"/>
                    <a:pt x="9231" y="405"/>
                    <a:pt x="20870" y="12"/>
                  </a:cubicBezTo>
                  <a:lnTo>
                    <a:pt x="21600" y="21600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357" name="Line 29"/>
            <p:cNvSpPr>
              <a:spLocks noChangeShapeType="1"/>
            </p:cNvSpPr>
            <p:nvPr/>
          </p:nvSpPr>
          <p:spPr bwMode="auto">
            <a:xfrm>
              <a:off x="3743" y="12939"/>
              <a:ext cx="61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358" name="Line 30"/>
            <p:cNvSpPr>
              <a:spLocks noChangeShapeType="1"/>
            </p:cNvSpPr>
            <p:nvPr/>
          </p:nvSpPr>
          <p:spPr bwMode="auto">
            <a:xfrm>
              <a:off x="3743" y="13556"/>
              <a:ext cx="61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359" name="Line 31"/>
            <p:cNvSpPr>
              <a:spLocks noChangeShapeType="1"/>
            </p:cNvSpPr>
            <p:nvPr/>
          </p:nvSpPr>
          <p:spPr bwMode="auto">
            <a:xfrm flipV="1">
              <a:off x="3743" y="12939"/>
              <a:ext cx="0" cy="61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360" name="Line 32"/>
            <p:cNvSpPr>
              <a:spLocks noChangeShapeType="1"/>
            </p:cNvSpPr>
            <p:nvPr/>
          </p:nvSpPr>
          <p:spPr bwMode="auto">
            <a:xfrm>
              <a:off x="4358" y="12939"/>
              <a:ext cx="0" cy="20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361" name="Line 33"/>
            <p:cNvSpPr>
              <a:spLocks noChangeShapeType="1"/>
            </p:cNvSpPr>
            <p:nvPr/>
          </p:nvSpPr>
          <p:spPr bwMode="auto">
            <a:xfrm>
              <a:off x="4358" y="13350"/>
              <a:ext cx="0" cy="20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362" name="Line 34"/>
            <p:cNvSpPr>
              <a:spLocks noChangeShapeType="1"/>
            </p:cNvSpPr>
            <p:nvPr/>
          </p:nvSpPr>
          <p:spPr bwMode="auto">
            <a:xfrm>
              <a:off x="4358" y="13144"/>
              <a:ext cx="1027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363" name="Line 35"/>
            <p:cNvSpPr>
              <a:spLocks noChangeShapeType="1"/>
            </p:cNvSpPr>
            <p:nvPr/>
          </p:nvSpPr>
          <p:spPr bwMode="auto">
            <a:xfrm>
              <a:off x="4358" y="13350"/>
              <a:ext cx="1027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364" name="Line 36"/>
            <p:cNvSpPr>
              <a:spLocks noChangeShapeType="1"/>
            </p:cNvSpPr>
            <p:nvPr/>
          </p:nvSpPr>
          <p:spPr bwMode="auto">
            <a:xfrm>
              <a:off x="3435" y="12630"/>
              <a:ext cx="195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365" name="Line 37"/>
            <p:cNvSpPr>
              <a:spLocks noChangeShapeType="1"/>
            </p:cNvSpPr>
            <p:nvPr/>
          </p:nvSpPr>
          <p:spPr bwMode="auto">
            <a:xfrm>
              <a:off x="3435" y="13864"/>
              <a:ext cx="195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366" name="Line 38"/>
            <p:cNvSpPr>
              <a:spLocks noChangeShapeType="1"/>
            </p:cNvSpPr>
            <p:nvPr/>
          </p:nvSpPr>
          <p:spPr bwMode="auto">
            <a:xfrm flipV="1">
              <a:off x="3435" y="12630"/>
              <a:ext cx="0" cy="123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367" name="Line 39"/>
            <p:cNvSpPr>
              <a:spLocks noChangeShapeType="1"/>
            </p:cNvSpPr>
            <p:nvPr/>
          </p:nvSpPr>
          <p:spPr bwMode="auto">
            <a:xfrm>
              <a:off x="5385" y="12630"/>
              <a:ext cx="0" cy="51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368" name="Line 40"/>
            <p:cNvSpPr>
              <a:spLocks noChangeShapeType="1"/>
            </p:cNvSpPr>
            <p:nvPr/>
          </p:nvSpPr>
          <p:spPr bwMode="auto">
            <a:xfrm>
              <a:off x="5385" y="13350"/>
              <a:ext cx="0" cy="51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369" name="Line 41"/>
            <p:cNvSpPr>
              <a:spLocks noChangeShapeType="1"/>
            </p:cNvSpPr>
            <p:nvPr/>
          </p:nvSpPr>
          <p:spPr bwMode="auto">
            <a:xfrm>
              <a:off x="5385" y="12939"/>
              <a:ext cx="0" cy="51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370" name="Line 42"/>
            <p:cNvSpPr>
              <a:spLocks noChangeShapeType="1"/>
            </p:cNvSpPr>
            <p:nvPr/>
          </p:nvSpPr>
          <p:spPr bwMode="auto">
            <a:xfrm>
              <a:off x="4485" y="13247"/>
              <a:ext cx="2100" cy="0"/>
            </a:xfrm>
            <a:prstGeom prst="line">
              <a:avLst/>
            </a:prstGeom>
            <a:noFill/>
            <a:ln w="76200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371" name="Line 43"/>
            <p:cNvSpPr>
              <a:spLocks noChangeShapeType="1"/>
            </p:cNvSpPr>
            <p:nvPr/>
          </p:nvSpPr>
          <p:spPr bwMode="auto">
            <a:xfrm>
              <a:off x="6735" y="12321"/>
              <a:ext cx="1" cy="1698"/>
            </a:xfrm>
            <a:prstGeom prst="line">
              <a:avLst/>
            </a:prstGeom>
            <a:noFill/>
            <a:ln w="571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372" name="Line 44"/>
            <p:cNvSpPr>
              <a:spLocks noChangeShapeType="1"/>
            </p:cNvSpPr>
            <p:nvPr/>
          </p:nvSpPr>
          <p:spPr bwMode="auto">
            <a:xfrm flipV="1">
              <a:off x="6735" y="11859"/>
              <a:ext cx="2850" cy="1388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373" name="Line 45"/>
            <p:cNvSpPr>
              <a:spLocks noChangeShapeType="1"/>
            </p:cNvSpPr>
            <p:nvPr/>
          </p:nvSpPr>
          <p:spPr bwMode="auto">
            <a:xfrm>
              <a:off x="6735" y="13247"/>
              <a:ext cx="2850" cy="108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374" name="Line 46"/>
            <p:cNvSpPr>
              <a:spLocks noChangeShapeType="1"/>
            </p:cNvSpPr>
            <p:nvPr/>
          </p:nvSpPr>
          <p:spPr bwMode="auto">
            <a:xfrm>
              <a:off x="6735" y="13247"/>
              <a:ext cx="2850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375" name="Line 47"/>
            <p:cNvSpPr>
              <a:spLocks noChangeShapeType="1"/>
            </p:cNvSpPr>
            <p:nvPr/>
          </p:nvSpPr>
          <p:spPr bwMode="auto">
            <a:xfrm flipV="1">
              <a:off x="6735" y="12476"/>
              <a:ext cx="2850" cy="77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376" name="Line 48"/>
            <p:cNvSpPr>
              <a:spLocks noChangeShapeType="1"/>
            </p:cNvSpPr>
            <p:nvPr/>
          </p:nvSpPr>
          <p:spPr bwMode="auto">
            <a:xfrm>
              <a:off x="6735" y="13247"/>
              <a:ext cx="2850" cy="463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52" name="TextBox 51"/>
          <p:cNvSpPr txBox="1"/>
          <p:nvPr/>
        </p:nvSpPr>
        <p:spPr>
          <a:xfrm>
            <a:off x="1447800" y="4648201"/>
            <a:ext cx="1981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b="1" dirty="0" smtClean="0"/>
              <a:t>SUMBER </a:t>
            </a:r>
            <a:r>
              <a:rPr lang="id-ID" b="1" dirty="0" smtClean="0">
                <a:sym typeface="Symbol"/>
              </a:rPr>
              <a:t></a:t>
            </a:r>
            <a:r>
              <a:rPr lang="en-US" b="1" dirty="0" smtClean="0">
                <a:sym typeface="Symbol"/>
              </a:rPr>
              <a:t> </a:t>
            </a:r>
            <a:r>
              <a:rPr lang="id-ID" dirty="0"/>
              <a:t>(Radium</a:t>
            </a:r>
            <a:r>
              <a:rPr lang="id-ID" dirty="0" smtClean="0"/>
              <a:t>)</a:t>
            </a:r>
            <a:r>
              <a:rPr lang="en-US" b="1" dirty="0" smtClean="0">
                <a:sym typeface="Symbol"/>
              </a:rPr>
              <a:t> </a:t>
            </a:r>
            <a:r>
              <a:rPr lang="id-ID" b="1" dirty="0" smtClean="0"/>
              <a:t> </a:t>
            </a:r>
            <a:endParaRPr lang="en-US" dirty="0"/>
          </a:p>
        </p:txBody>
      </p:sp>
      <p:sp>
        <p:nvSpPr>
          <p:cNvPr id="53" name="TextBox 52"/>
          <p:cNvSpPr txBox="1"/>
          <p:nvPr/>
        </p:nvSpPr>
        <p:spPr>
          <a:xfrm>
            <a:off x="4191000" y="4800600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b="1" dirty="0"/>
              <a:t>EMAS</a:t>
            </a:r>
            <a:endParaRPr lang="en-US" dirty="0"/>
          </a:p>
        </p:txBody>
      </p:sp>
      <p:sp>
        <p:nvSpPr>
          <p:cNvPr id="54" name="TextBox 53"/>
          <p:cNvSpPr txBox="1"/>
          <p:nvPr/>
        </p:nvSpPr>
        <p:spPr>
          <a:xfrm>
            <a:off x="6096000" y="5257800"/>
            <a:ext cx="2057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/>
              <a:t>LAYAR FLUORESEN</a:t>
            </a:r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96838"/>
            <a:ext cx="7772400" cy="609600"/>
          </a:xfrm>
        </p:spPr>
        <p:txBody>
          <a:bodyPr/>
          <a:lstStyle/>
          <a:p>
            <a:pPr eaLnBrk="1" hangingPunct="1">
              <a:defRPr/>
            </a:pPr>
            <a:r>
              <a:rPr lang="en-US" sz="2200" smtClean="0"/>
              <a:t>PEMBENTUKAN PASANGAN</a:t>
            </a:r>
          </a:p>
        </p:txBody>
      </p:sp>
      <p:sp>
        <p:nvSpPr>
          <p:cNvPr id="205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838200"/>
            <a:ext cx="7772400" cy="5486400"/>
          </a:xfrm>
        </p:spPr>
        <p:txBody>
          <a:bodyPr/>
          <a:lstStyle/>
          <a:p>
            <a:pPr eaLnBrk="1" hangingPunct="1">
              <a:buClr>
                <a:schemeClr val="tx1"/>
              </a:buClr>
              <a:buFont typeface="Wingdings" pitchFamily="2" charset="2"/>
              <a:buChar char="v"/>
            </a:pPr>
            <a:r>
              <a:rPr lang="en-US" sz="2000" smtClean="0">
                <a:sym typeface="Symbol" pitchFamily="18" charset="2"/>
              </a:rPr>
              <a:t>PROSES INI TERJADI JIKA ENERGI RADIASI </a:t>
            </a:r>
            <a:r>
              <a:rPr lang="en-US" sz="2000" smtClean="0"/>
              <a:t>-</a:t>
            </a:r>
            <a:r>
              <a:rPr lang="en-US" sz="2000" smtClean="0">
                <a:sym typeface="Symbol" pitchFamily="18" charset="2"/>
              </a:rPr>
              <a:t> SANGAT TINGGI MELEBIHI 1,02 MeV, ENERGI RADIASI INI AKAN BERUBAH MENJADI ELEKTRON DAN POSITRON </a:t>
            </a:r>
          </a:p>
          <a:p>
            <a:pPr eaLnBrk="1" hangingPunct="1">
              <a:buClr>
                <a:schemeClr val="tx1"/>
              </a:buClr>
              <a:buFont typeface="Wingdings" pitchFamily="2" charset="2"/>
              <a:buChar char="v"/>
            </a:pPr>
            <a:endParaRPr lang="en-US" sz="2000" smtClean="0">
              <a:sym typeface="Symbol" pitchFamily="18" charset="2"/>
            </a:endParaRPr>
          </a:p>
          <a:p>
            <a:pPr eaLnBrk="1" hangingPunct="1">
              <a:buClr>
                <a:schemeClr val="tx1"/>
              </a:buClr>
              <a:buFont typeface="Wingdings" pitchFamily="2" charset="2"/>
              <a:buChar char="v"/>
            </a:pPr>
            <a:endParaRPr lang="en-US" sz="2000" smtClean="0">
              <a:sym typeface="Symbol" pitchFamily="18" charset="2"/>
            </a:endParaRPr>
          </a:p>
          <a:p>
            <a:pPr eaLnBrk="1" hangingPunct="1">
              <a:buClr>
                <a:schemeClr val="tx1"/>
              </a:buClr>
              <a:buFont typeface="Wingdings" pitchFamily="2" charset="2"/>
              <a:buChar char="v"/>
            </a:pPr>
            <a:endParaRPr lang="en-US" sz="2000" smtClean="0">
              <a:sym typeface="Symbol" pitchFamily="18" charset="2"/>
            </a:endParaRPr>
          </a:p>
          <a:p>
            <a:pPr eaLnBrk="1" hangingPunct="1">
              <a:buClr>
                <a:schemeClr val="tx1"/>
              </a:buClr>
              <a:buFont typeface="Wingdings" pitchFamily="2" charset="2"/>
              <a:buChar char="v"/>
            </a:pPr>
            <a:endParaRPr lang="en-US" sz="2000" smtClean="0">
              <a:sym typeface="Symbol" pitchFamily="18" charset="2"/>
            </a:endParaRPr>
          </a:p>
          <a:p>
            <a:pPr eaLnBrk="1" hangingPunct="1">
              <a:buClr>
                <a:schemeClr val="tx1"/>
              </a:buClr>
              <a:buFont typeface="Wingdings" pitchFamily="2" charset="2"/>
              <a:buChar char="v"/>
            </a:pPr>
            <a:endParaRPr lang="en-US" sz="2000" smtClean="0">
              <a:sym typeface="Symbol" pitchFamily="18" charset="2"/>
            </a:endParaRPr>
          </a:p>
          <a:p>
            <a:pPr eaLnBrk="1" hangingPunct="1">
              <a:buClr>
                <a:schemeClr val="tx1"/>
              </a:buClr>
              <a:buFont typeface="Wingdings" pitchFamily="2" charset="2"/>
              <a:buChar char="v"/>
            </a:pPr>
            <a:endParaRPr lang="en-US" sz="2000" smtClean="0">
              <a:sym typeface="Symbol" pitchFamily="18" charset="2"/>
            </a:endParaRPr>
          </a:p>
          <a:p>
            <a:pPr eaLnBrk="1" hangingPunct="1">
              <a:buClr>
                <a:schemeClr val="tx1"/>
              </a:buClr>
              <a:buFont typeface="Wingdings" pitchFamily="2" charset="2"/>
              <a:buChar char="v"/>
            </a:pPr>
            <a:endParaRPr lang="en-US" sz="2000" smtClean="0">
              <a:sym typeface="Symbol" pitchFamily="18" charset="2"/>
            </a:endParaRPr>
          </a:p>
          <a:p>
            <a:pPr eaLnBrk="1" hangingPunct="1">
              <a:buClr>
                <a:schemeClr val="tx1"/>
              </a:buClr>
              <a:buFont typeface="Wingdings" pitchFamily="2" charset="2"/>
              <a:buChar char="v"/>
            </a:pPr>
            <a:endParaRPr lang="en-US" sz="2000" smtClean="0">
              <a:sym typeface="Symbol" pitchFamily="18" charset="2"/>
            </a:endParaRPr>
          </a:p>
          <a:p>
            <a:pPr eaLnBrk="1" hangingPunct="1">
              <a:buClr>
                <a:schemeClr val="tx1"/>
              </a:buClr>
              <a:buFont typeface="Wingdings" pitchFamily="2" charset="2"/>
              <a:buChar char="v"/>
            </a:pPr>
            <a:endParaRPr lang="en-US" sz="2000" smtClean="0">
              <a:sym typeface="Symbol" pitchFamily="18" charset="2"/>
            </a:endParaRPr>
          </a:p>
          <a:p>
            <a:pPr eaLnBrk="1" hangingPunct="1">
              <a:buClr>
                <a:schemeClr val="tx1"/>
              </a:buClr>
              <a:buFont typeface="Wingdings" pitchFamily="2" charset="2"/>
              <a:buChar char="v"/>
            </a:pPr>
            <a:r>
              <a:rPr lang="en-US" sz="2000" smtClean="0">
                <a:sym typeface="Symbol" pitchFamily="18" charset="2"/>
              </a:rPr>
              <a:t>PROSES TERJADINYA PROTON DAN ELEKTRON MENJADI 2 SINAR </a:t>
            </a:r>
            <a:r>
              <a:rPr lang="en-US" sz="2000" smtClean="0"/>
              <a:t>-</a:t>
            </a:r>
            <a:r>
              <a:rPr lang="en-US" sz="2000" smtClean="0">
                <a:sym typeface="Symbol" pitchFamily="18" charset="2"/>
              </a:rPr>
              <a:t>  MASING-MASING DENGAN ENERGI 0,51 MeV DINAMAKAN PROSES ANNIHILASI</a:t>
            </a:r>
          </a:p>
        </p:txBody>
      </p:sp>
      <p:graphicFrame>
        <p:nvGraphicFramePr>
          <p:cNvPr id="2050" name="Object 0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2050" name="Equation" r:id="rId4" imgW="114120" imgH="215640" progId="Equation.3">
              <p:embed/>
            </p:oleObj>
          </a:graphicData>
        </a:graphic>
      </p:graphicFrame>
      <p:graphicFrame>
        <p:nvGraphicFramePr>
          <p:cNvPr id="2051" name="Object 1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2051" name="Equation" r:id="rId5" imgW="114120" imgH="215640" progId="Equation.3">
              <p:embed/>
            </p:oleObj>
          </a:graphicData>
        </a:graphic>
      </p:graphicFrame>
      <p:sp>
        <p:nvSpPr>
          <p:cNvPr id="2054" name="Oval 7"/>
          <p:cNvSpPr>
            <a:spLocks noChangeArrowheads="1"/>
          </p:cNvSpPr>
          <p:nvPr/>
        </p:nvSpPr>
        <p:spPr bwMode="auto">
          <a:xfrm>
            <a:off x="3294063" y="1987550"/>
            <a:ext cx="2662237" cy="266065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5" name="Oval 8"/>
          <p:cNvSpPr>
            <a:spLocks noChangeArrowheads="1"/>
          </p:cNvSpPr>
          <p:nvPr/>
        </p:nvSpPr>
        <p:spPr bwMode="auto">
          <a:xfrm>
            <a:off x="3897313" y="2597150"/>
            <a:ext cx="1504950" cy="1447800"/>
          </a:xfrm>
          <a:prstGeom prst="ellipse">
            <a:avLst/>
          </a:prstGeom>
          <a:solidFill>
            <a:schemeClr val="accent2"/>
          </a:solidFill>
          <a:ln w="19050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6" name="Oval 9"/>
          <p:cNvSpPr>
            <a:spLocks noChangeArrowheads="1"/>
          </p:cNvSpPr>
          <p:nvPr/>
        </p:nvSpPr>
        <p:spPr bwMode="auto">
          <a:xfrm>
            <a:off x="4418013" y="3065463"/>
            <a:ext cx="457200" cy="4572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600" b="1"/>
              <a:t>+</a:t>
            </a:r>
          </a:p>
        </p:txBody>
      </p:sp>
      <p:sp>
        <p:nvSpPr>
          <p:cNvPr id="2057" name="Oval 10"/>
          <p:cNvSpPr>
            <a:spLocks noChangeArrowheads="1"/>
          </p:cNvSpPr>
          <p:nvPr/>
        </p:nvSpPr>
        <p:spPr bwMode="auto">
          <a:xfrm>
            <a:off x="4525963" y="2444750"/>
            <a:ext cx="304800" cy="3048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-</a:t>
            </a:r>
          </a:p>
        </p:txBody>
      </p:sp>
      <p:sp>
        <p:nvSpPr>
          <p:cNvPr id="2058" name="Oval 11"/>
          <p:cNvSpPr>
            <a:spLocks noChangeArrowheads="1"/>
          </p:cNvSpPr>
          <p:nvPr/>
        </p:nvSpPr>
        <p:spPr bwMode="auto">
          <a:xfrm>
            <a:off x="6400800" y="2590800"/>
            <a:ext cx="304800" cy="3048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+</a:t>
            </a:r>
          </a:p>
        </p:txBody>
      </p:sp>
      <p:sp>
        <p:nvSpPr>
          <p:cNvPr id="2059" name="Text Box 13"/>
          <p:cNvSpPr txBox="1">
            <a:spLocks noChangeArrowheads="1"/>
          </p:cNvSpPr>
          <p:nvPr/>
        </p:nvSpPr>
        <p:spPr bwMode="auto">
          <a:xfrm>
            <a:off x="3962400" y="3511550"/>
            <a:ext cx="3048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>
                <a:solidFill>
                  <a:schemeClr val="bg2"/>
                </a:solidFill>
              </a:rPr>
              <a:t>K</a:t>
            </a:r>
          </a:p>
        </p:txBody>
      </p:sp>
      <p:sp>
        <p:nvSpPr>
          <p:cNvPr id="2060" name="Text Box 14"/>
          <p:cNvSpPr txBox="1">
            <a:spLocks noChangeArrowheads="1"/>
          </p:cNvSpPr>
          <p:nvPr/>
        </p:nvSpPr>
        <p:spPr bwMode="auto">
          <a:xfrm>
            <a:off x="3505200" y="3892550"/>
            <a:ext cx="3048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>
                <a:solidFill>
                  <a:schemeClr val="bg2"/>
                </a:solidFill>
              </a:rPr>
              <a:t>L</a:t>
            </a:r>
          </a:p>
        </p:txBody>
      </p:sp>
      <p:sp>
        <p:nvSpPr>
          <p:cNvPr id="2061" name="Line 15"/>
          <p:cNvSpPr>
            <a:spLocks noChangeShapeType="1"/>
          </p:cNvSpPr>
          <p:nvPr/>
        </p:nvSpPr>
        <p:spPr bwMode="auto">
          <a:xfrm>
            <a:off x="1066800" y="3298825"/>
            <a:ext cx="3200400" cy="0"/>
          </a:xfrm>
          <a:prstGeom prst="line">
            <a:avLst/>
          </a:prstGeom>
          <a:noFill/>
          <a:ln w="9525">
            <a:solidFill>
              <a:schemeClr val="hlink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062" name="Freeform 16"/>
          <p:cNvSpPr>
            <a:spLocks/>
          </p:cNvSpPr>
          <p:nvPr/>
        </p:nvSpPr>
        <p:spPr bwMode="auto">
          <a:xfrm>
            <a:off x="1447800" y="3071813"/>
            <a:ext cx="2286000" cy="533400"/>
          </a:xfrm>
          <a:custGeom>
            <a:avLst/>
            <a:gdLst>
              <a:gd name="T0" fmla="*/ 0 w 1296"/>
              <a:gd name="T1" fmla="*/ 128 h 336"/>
              <a:gd name="T2" fmla="*/ 144 w 1296"/>
              <a:gd name="T3" fmla="*/ 32 h 336"/>
              <a:gd name="T4" fmla="*/ 192 w 1296"/>
              <a:gd name="T5" fmla="*/ 320 h 336"/>
              <a:gd name="T6" fmla="*/ 288 w 1296"/>
              <a:gd name="T7" fmla="*/ 32 h 336"/>
              <a:gd name="T8" fmla="*/ 336 w 1296"/>
              <a:gd name="T9" fmla="*/ 320 h 336"/>
              <a:gd name="T10" fmla="*/ 432 w 1296"/>
              <a:gd name="T11" fmla="*/ 32 h 336"/>
              <a:gd name="T12" fmla="*/ 480 w 1296"/>
              <a:gd name="T13" fmla="*/ 320 h 336"/>
              <a:gd name="T14" fmla="*/ 576 w 1296"/>
              <a:gd name="T15" fmla="*/ 32 h 336"/>
              <a:gd name="T16" fmla="*/ 624 w 1296"/>
              <a:gd name="T17" fmla="*/ 320 h 336"/>
              <a:gd name="T18" fmla="*/ 720 w 1296"/>
              <a:gd name="T19" fmla="*/ 32 h 336"/>
              <a:gd name="T20" fmla="*/ 768 w 1296"/>
              <a:gd name="T21" fmla="*/ 320 h 336"/>
              <a:gd name="T22" fmla="*/ 864 w 1296"/>
              <a:gd name="T23" fmla="*/ 32 h 336"/>
              <a:gd name="T24" fmla="*/ 912 w 1296"/>
              <a:gd name="T25" fmla="*/ 320 h 336"/>
              <a:gd name="T26" fmla="*/ 1008 w 1296"/>
              <a:gd name="T27" fmla="*/ 32 h 336"/>
              <a:gd name="T28" fmla="*/ 1056 w 1296"/>
              <a:gd name="T29" fmla="*/ 320 h 336"/>
              <a:gd name="T30" fmla="*/ 1152 w 1296"/>
              <a:gd name="T31" fmla="*/ 32 h 336"/>
              <a:gd name="T32" fmla="*/ 1200 w 1296"/>
              <a:gd name="T33" fmla="*/ 320 h 336"/>
              <a:gd name="T34" fmla="*/ 1296 w 1296"/>
              <a:gd name="T35" fmla="*/ 128 h 3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1296"/>
              <a:gd name="T55" fmla="*/ 0 h 336"/>
              <a:gd name="T56" fmla="*/ 1296 w 1296"/>
              <a:gd name="T57" fmla="*/ 336 h 3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1296" h="336">
                <a:moveTo>
                  <a:pt x="0" y="128"/>
                </a:moveTo>
                <a:cubicBezTo>
                  <a:pt x="56" y="64"/>
                  <a:pt x="112" y="0"/>
                  <a:pt x="144" y="32"/>
                </a:cubicBezTo>
                <a:cubicBezTo>
                  <a:pt x="176" y="64"/>
                  <a:pt x="168" y="320"/>
                  <a:pt x="192" y="320"/>
                </a:cubicBezTo>
                <a:cubicBezTo>
                  <a:pt x="216" y="320"/>
                  <a:pt x="264" y="32"/>
                  <a:pt x="288" y="32"/>
                </a:cubicBezTo>
                <a:cubicBezTo>
                  <a:pt x="312" y="32"/>
                  <a:pt x="312" y="320"/>
                  <a:pt x="336" y="320"/>
                </a:cubicBezTo>
                <a:cubicBezTo>
                  <a:pt x="360" y="320"/>
                  <a:pt x="408" y="32"/>
                  <a:pt x="432" y="32"/>
                </a:cubicBezTo>
                <a:cubicBezTo>
                  <a:pt x="456" y="32"/>
                  <a:pt x="456" y="320"/>
                  <a:pt x="480" y="320"/>
                </a:cubicBezTo>
                <a:cubicBezTo>
                  <a:pt x="504" y="320"/>
                  <a:pt x="552" y="32"/>
                  <a:pt x="576" y="32"/>
                </a:cubicBezTo>
                <a:cubicBezTo>
                  <a:pt x="600" y="32"/>
                  <a:pt x="600" y="320"/>
                  <a:pt x="624" y="320"/>
                </a:cubicBezTo>
                <a:cubicBezTo>
                  <a:pt x="648" y="320"/>
                  <a:pt x="696" y="32"/>
                  <a:pt x="720" y="32"/>
                </a:cubicBezTo>
                <a:cubicBezTo>
                  <a:pt x="744" y="32"/>
                  <a:pt x="744" y="320"/>
                  <a:pt x="768" y="320"/>
                </a:cubicBezTo>
                <a:cubicBezTo>
                  <a:pt x="792" y="320"/>
                  <a:pt x="840" y="32"/>
                  <a:pt x="864" y="32"/>
                </a:cubicBezTo>
                <a:cubicBezTo>
                  <a:pt x="888" y="32"/>
                  <a:pt x="888" y="320"/>
                  <a:pt x="912" y="320"/>
                </a:cubicBezTo>
                <a:cubicBezTo>
                  <a:pt x="936" y="320"/>
                  <a:pt x="984" y="32"/>
                  <a:pt x="1008" y="32"/>
                </a:cubicBezTo>
                <a:cubicBezTo>
                  <a:pt x="1032" y="32"/>
                  <a:pt x="1032" y="320"/>
                  <a:pt x="1056" y="320"/>
                </a:cubicBezTo>
                <a:cubicBezTo>
                  <a:pt x="1080" y="320"/>
                  <a:pt x="1128" y="32"/>
                  <a:pt x="1152" y="32"/>
                </a:cubicBezTo>
                <a:cubicBezTo>
                  <a:pt x="1176" y="32"/>
                  <a:pt x="1176" y="304"/>
                  <a:pt x="1200" y="320"/>
                </a:cubicBezTo>
                <a:cubicBezTo>
                  <a:pt x="1224" y="336"/>
                  <a:pt x="1280" y="160"/>
                  <a:pt x="1296" y="128"/>
                </a:cubicBezTo>
              </a:path>
            </a:pathLst>
          </a:custGeom>
          <a:noFill/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063" name="Line 17"/>
          <p:cNvSpPr>
            <a:spLocks noChangeShapeType="1"/>
          </p:cNvSpPr>
          <p:nvPr/>
        </p:nvSpPr>
        <p:spPr bwMode="auto">
          <a:xfrm flipV="1">
            <a:off x="5029200" y="2763838"/>
            <a:ext cx="1371600" cy="379412"/>
          </a:xfrm>
          <a:prstGeom prst="line">
            <a:avLst/>
          </a:prstGeom>
          <a:noFill/>
          <a:ln w="9525">
            <a:solidFill>
              <a:schemeClr val="folHlink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064" name="Text Box 19"/>
          <p:cNvSpPr txBox="1">
            <a:spLocks noChangeArrowheads="1"/>
          </p:cNvSpPr>
          <p:nvPr/>
        </p:nvSpPr>
        <p:spPr bwMode="auto">
          <a:xfrm>
            <a:off x="1554163" y="2552700"/>
            <a:ext cx="1600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/>
              <a:t>ENERGI SINAR- </a:t>
            </a:r>
            <a:r>
              <a:rPr lang="en-US" sz="1200">
                <a:sym typeface="Symbol" pitchFamily="18" charset="2"/>
              </a:rPr>
              <a:t> 1,02 MeV KE ATAS</a:t>
            </a:r>
            <a:r>
              <a:rPr lang="en-US" sz="2000">
                <a:sym typeface="Symbol" pitchFamily="18" charset="2"/>
              </a:rPr>
              <a:t> </a:t>
            </a:r>
          </a:p>
        </p:txBody>
      </p:sp>
      <p:sp>
        <p:nvSpPr>
          <p:cNvPr id="2065" name="Line 20"/>
          <p:cNvSpPr>
            <a:spLocks noChangeShapeType="1"/>
          </p:cNvSpPr>
          <p:nvPr/>
        </p:nvSpPr>
        <p:spPr bwMode="auto">
          <a:xfrm>
            <a:off x="5018088" y="3482975"/>
            <a:ext cx="1371600" cy="457200"/>
          </a:xfrm>
          <a:prstGeom prst="line">
            <a:avLst/>
          </a:prstGeom>
          <a:noFill/>
          <a:ln w="9525">
            <a:solidFill>
              <a:schemeClr val="folHlink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066" name="Oval 22"/>
          <p:cNvSpPr>
            <a:spLocks noChangeArrowheads="1"/>
          </p:cNvSpPr>
          <p:nvPr/>
        </p:nvSpPr>
        <p:spPr bwMode="auto">
          <a:xfrm>
            <a:off x="4495800" y="3886200"/>
            <a:ext cx="304800" cy="3048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-</a:t>
            </a:r>
          </a:p>
        </p:txBody>
      </p:sp>
      <p:sp>
        <p:nvSpPr>
          <p:cNvPr id="2067" name="Oval 23"/>
          <p:cNvSpPr>
            <a:spLocks noChangeArrowheads="1"/>
          </p:cNvSpPr>
          <p:nvPr/>
        </p:nvSpPr>
        <p:spPr bwMode="auto">
          <a:xfrm>
            <a:off x="6400800" y="3810000"/>
            <a:ext cx="304800" cy="3048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-</a:t>
            </a:r>
          </a:p>
        </p:txBody>
      </p:sp>
      <p:sp>
        <p:nvSpPr>
          <p:cNvPr id="2068" name="Text Box 24"/>
          <p:cNvSpPr txBox="1">
            <a:spLocks noChangeArrowheads="1"/>
          </p:cNvSpPr>
          <p:nvPr/>
        </p:nvSpPr>
        <p:spPr bwMode="auto">
          <a:xfrm>
            <a:off x="6324600" y="2524125"/>
            <a:ext cx="16002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/>
              <a:t>POSITRON</a:t>
            </a:r>
          </a:p>
        </p:txBody>
      </p:sp>
      <p:sp>
        <p:nvSpPr>
          <p:cNvPr id="2069" name="Text Box 25"/>
          <p:cNvSpPr txBox="1">
            <a:spLocks noChangeArrowheads="1"/>
          </p:cNvSpPr>
          <p:nvPr/>
        </p:nvSpPr>
        <p:spPr bwMode="auto">
          <a:xfrm>
            <a:off x="6367463" y="3724275"/>
            <a:ext cx="16002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/>
              <a:t>ELEKTRON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228600"/>
            <a:ext cx="8458200" cy="6477000"/>
          </a:xfrm>
        </p:spPr>
        <p:txBody>
          <a:bodyPr/>
          <a:lstStyle/>
          <a:p>
            <a:pPr eaLnBrk="1" hangingPunct="1">
              <a:buClr>
                <a:schemeClr val="tx1"/>
              </a:buClr>
              <a:buFont typeface="Wingdings" pitchFamily="2" charset="2"/>
              <a:buChar char="v"/>
            </a:pPr>
            <a:r>
              <a:rPr lang="en-US" sz="2000" smtClean="0"/>
              <a:t>JIKA SINAR GAMMA MENEMBUS LAPISAN MATERI SETEBAL x MAKA INTENSITAS AKAN BERKURANG MENURUT PERSAMAAN</a:t>
            </a:r>
            <a:r>
              <a:rPr lang="en-US" sz="2400" smtClean="0"/>
              <a:t>:</a:t>
            </a:r>
          </a:p>
          <a:p>
            <a:pPr eaLnBrk="1" hangingPunct="1">
              <a:buClr>
                <a:schemeClr val="tx1"/>
              </a:buClr>
              <a:buFont typeface="Wingdings" pitchFamily="2" charset="2"/>
              <a:buChar char="v"/>
            </a:pPr>
            <a:endParaRPr lang="en-US" sz="2400" smtClean="0"/>
          </a:p>
          <a:p>
            <a:pPr eaLnBrk="1" hangingPunct="1">
              <a:buClr>
                <a:schemeClr val="tx1"/>
              </a:buClr>
              <a:buFont typeface="Wingdings" pitchFamily="2" charset="2"/>
              <a:buChar char="v"/>
            </a:pPr>
            <a:endParaRPr lang="en-US" sz="2400" smtClean="0"/>
          </a:p>
          <a:p>
            <a:pPr eaLnBrk="1" hangingPunct="1">
              <a:buClr>
                <a:schemeClr val="tx1"/>
              </a:buClr>
              <a:buFont typeface="Wingdings" pitchFamily="2" charset="2"/>
              <a:buNone/>
            </a:pPr>
            <a:endParaRPr lang="en-US" sz="2400" smtClean="0"/>
          </a:p>
          <a:p>
            <a:pPr eaLnBrk="1" hangingPunct="1">
              <a:buClr>
                <a:schemeClr val="tx1"/>
              </a:buClr>
              <a:buFont typeface="Wingdings" pitchFamily="2" charset="2"/>
              <a:buNone/>
            </a:pPr>
            <a:endParaRPr lang="en-US" sz="2400" smtClean="0"/>
          </a:p>
          <a:p>
            <a:pPr eaLnBrk="1" hangingPunct="1">
              <a:buClr>
                <a:schemeClr val="tx1"/>
              </a:buClr>
              <a:buFont typeface="Wingdings" pitchFamily="2" charset="2"/>
              <a:buNone/>
            </a:pPr>
            <a:endParaRPr lang="en-US" sz="2400" smtClean="0"/>
          </a:p>
          <a:p>
            <a:pPr eaLnBrk="1" hangingPunct="1">
              <a:buClr>
                <a:schemeClr val="tx1"/>
              </a:buClr>
              <a:buFont typeface="Wingdings" pitchFamily="2" charset="2"/>
              <a:buNone/>
            </a:pPr>
            <a:endParaRPr lang="en-US" sz="2400" smtClean="0"/>
          </a:p>
          <a:p>
            <a:pPr eaLnBrk="1" hangingPunct="1">
              <a:buClr>
                <a:schemeClr val="tx1"/>
              </a:buClr>
              <a:buFont typeface="Wingdings" pitchFamily="2" charset="2"/>
              <a:buNone/>
            </a:pPr>
            <a:r>
              <a:rPr lang="en-US" sz="2400" smtClean="0"/>
              <a:t>	</a:t>
            </a:r>
          </a:p>
          <a:p>
            <a:pPr eaLnBrk="1" hangingPunct="1">
              <a:buClr>
                <a:schemeClr val="tx1"/>
              </a:buClr>
              <a:buFont typeface="Wingdings" pitchFamily="2" charset="2"/>
              <a:buNone/>
            </a:pPr>
            <a:r>
              <a:rPr lang="en-US" sz="2400" smtClean="0"/>
              <a:t>dimana : </a:t>
            </a:r>
            <a:r>
              <a:rPr lang="en-US" sz="2400" i="1" smtClean="0"/>
              <a:t>I </a:t>
            </a:r>
            <a:r>
              <a:rPr lang="en-US" sz="2400" smtClean="0"/>
              <a:t> = Intensitas sinar gamma setelah menembus materi </a:t>
            </a:r>
          </a:p>
          <a:p>
            <a:pPr eaLnBrk="1" hangingPunct="1">
              <a:buClr>
                <a:schemeClr val="tx1"/>
              </a:buClr>
              <a:buFont typeface="Wingdings" pitchFamily="2" charset="2"/>
              <a:buNone/>
            </a:pPr>
            <a:r>
              <a:rPr lang="en-US" sz="2400" smtClean="0"/>
              <a:t>               </a:t>
            </a:r>
            <a:r>
              <a:rPr lang="en-US" sz="2400" i="1" smtClean="0"/>
              <a:t>I</a:t>
            </a:r>
            <a:r>
              <a:rPr lang="en-US" sz="2400" i="1" baseline="-25000" smtClean="0"/>
              <a:t>o</a:t>
            </a:r>
            <a:r>
              <a:rPr lang="en-US" sz="2400" baseline="-25000" smtClean="0"/>
              <a:t> </a:t>
            </a:r>
            <a:r>
              <a:rPr lang="en-US" sz="2400" smtClean="0"/>
              <a:t>= Intensitas mula-mula sinar gamma </a:t>
            </a:r>
          </a:p>
          <a:p>
            <a:pPr eaLnBrk="1" hangingPunct="1">
              <a:buClr>
                <a:schemeClr val="tx1"/>
              </a:buClr>
              <a:buFont typeface="Wingdings" pitchFamily="2" charset="2"/>
              <a:buNone/>
            </a:pPr>
            <a:r>
              <a:rPr lang="en-US" sz="2400" smtClean="0"/>
              <a:t>	</a:t>
            </a:r>
            <a:r>
              <a:rPr lang="en-US" sz="2400" i="1" smtClean="0"/>
              <a:t>	   </a:t>
            </a:r>
            <a:r>
              <a:rPr lang="en-US" i="1" baseline="30000" smtClean="0">
                <a:sym typeface="Symbol" pitchFamily="18" charset="2"/>
              </a:rPr>
              <a:t></a:t>
            </a:r>
            <a:r>
              <a:rPr lang="en-US" baseline="30000" smtClean="0">
                <a:sym typeface="Symbol" pitchFamily="18" charset="2"/>
              </a:rPr>
              <a:t> = koefisien penyerapan materi yang dilalui</a:t>
            </a:r>
            <a:endParaRPr lang="en-US" sz="2400" smtClean="0"/>
          </a:p>
          <a:p>
            <a:pPr eaLnBrk="1" hangingPunct="1">
              <a:buClr>
                <a:schemeClr val="tx1"/>
              </a:buClr>
              <a:buFont typeface="Wingdings" pitchFamily="2" charset="2"/>
              <a:buChar char="v"/>
            </a:pPr>
            <a:r>
              <a:rPr lang="en-US" sz="2000" smtClean="0"/>
              <a:t>SINAR </a:t>
            </a:r>
            <a:r>
              <a:rPr lang="en-US" sz="2000" smtClean="0">
                <a:sym typeface="Symbol" pitchFamily="18" charset="2"/>
              </a:rPr>
              <a:t> SAMA HALNYA DENGAN SINAR X, KEDUA SINAR INI TERMASUK GELOMBANG ELEKTROMAGNETIK</a:t>
            </a:r>
          </a:p>
        </p:txBody>
      </p:sp>
      <p:sp>
        <p:nvSpPr>
          <p:cNvPr id="26627" name="Text Box 4"/>
          <p:cNvSpPr txBox="1">
            <a:spLocks noChangeArrowheads="1"/>
          </p:cNvSpPr>
          <p:nvPr/>
        </p:nvSpPr>
        <p:spPr bwMode="auto">
          <a:xfrm>
            <a:off x="1905000" y="1171575"/>
            <a:ext cx="2590800" cy="588963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 i="1"/>
              <a:t>I=I</a:t>
            </a:r>
            <a:r>
              <a:rPr lang="en-US" sz="3200" i="1" baseline="-25000"/>
              <a:t>o</a:t>
            </a:r>
            <a:r>
              <a:rPr lang="en-US" sz="3200" i="1"/>
              <a:t>e</a:t>
            </a:r>
            <a:r>
              <a:rPr lang="en-US" sz="3200" i="1" baseline="30000"/>
              <a:t>-</a:t>
            </a:r>
            <a:r>
              <a:rPr lang="en-US" sz="3200" i="1" baseline="30000">
                <a:sym typeface="Symbol" pitchFamily="18" charset="2"/>
              </a:rPr>
              <a:t></a:t>
            </a:r>
            <a:r>
              <a:rPr lang="en-US" sz="3200" i="1" baseline="30000"/>
              <a:t>x</a:t>
            </a:r>
          </a:p>
        </p:txBody>
      </p:sp>
      <p:sp>
        <p:nvSpPr>
          <p:cNvPr id="26628" name="Line 5"/>
          <p:cNvSpPr>
            <a:spLocks noChangeShapeType="1"/>
          </p:cNvSpPr>
          <p:nvPr/>
        </p:nvSpPr>
        <p:spPr bwMode="auto">
          <a:xfrm>
            <a:off x="1754188" y="2938463"/>
            <a:ext cx="15240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stealth" w="lg" len="sm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6629" name="Rectangle 6"/>
          <p:cNvSpPr>
            <a:spLocks noChangeArrowheads="1"/>
          </p:cNvSpPr>
          <p:nvPr/>
        </p:nvSpPr>
        <p:spPr bwMode="auto">
          <a:xfrm>
            <a:off x="3276600" y="2057400"/>
            <a:ext cx="762000" cy="1676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30" name="Line 7"/>
          <p:cNvSpPr>
            <a:spLocks noChangeShapeType="1"/>
          </p:cNvSpPr>
          <p:nvPr/>
        </p:nvSpPr>
        <p:spPr bwMode="auto">
          <a:xfrm>
            <a:off x="4038600" y="29718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stealth" w="lg" len="sm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6631" name="Line 8"/>
          <p:cNvSpPr>
            <a:spLocks noChangeShapeType="1"/>
          </p:cNvSpPr>
          <p:nvPr/>
        </p:nvSpPr>
        <p:spPr bwMode="auto">
          <a:xfrm>
            <a:off x="3276600" y="384175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 type="stealth" w="lg" len="sm"/>
            <a:tailEnd type="stealth" w="lg" len="sm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6632" name="Text Box 9"/>
          <p:cNvSpPr txBox="1">
            <a:spLocks noChangeArrowheads="1"/>
          </p:cNvSpPr>
          <p:nvPr/>
        </p:nvSpPr>
        <p:spPr bwMode="auto">
          <a:xfrm>
            <a:off x="2057400" y="23622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i="1"/>
              <a:t>I</a:t>
            </a:r>
            <a:r>
              <a:rPr lang="en-US" i="1" baseline="-25000"/>
              <a:t>O</a:t>
            </a:r>
          </a:p>
        </p:txBody>
      </p:sp>
      <p:sp>
        <p:nvSpPr>
          <p:cNvPr id="26633" name="Text Box 10"/>
          <p:cNvSpPr txBox="1">
            <a:spLocks noChangeArrowheads="1"/>
          </p:cNvSpPr>
          <p:nvPr/>
        </p:nvSpPr>
        <p:spPr bwMode="auto">
          <a:xfrm>
            <a:off x="4343400" y="24384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i="1"/>
              <a:t>I</a:t>
            </a:r>
            <a:endParaRPr lang="en-US" i="1" baseline="-25000"/>
          </a:p>
        </p:txBody>
      </p:sp>
      <p:sp>
        <p:nvSpPr>
          <p:cNvPr id="26634" name="Text Box 11"/>
          <p:cNvSpPr txBox="1">
            <a:spLocks noChangeArrowheads="1"/>
          </p:cNvSpPr>
          <p:nvPr/>
        </p:nvSpPr>
        <p:spPr bwMode="auto">
          <a:xfrm>
            <a:off x="3395663" y="3743325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i="1"/>
              <a:t>x</a:t>
            </a:r>
            <a:endParaRPr lang="en-US" i="1" baseline="-25000"/>
          </a:p>
        </p:txBody>
      </p:sp>
      <p:sp>
        <p:nvSpPr>
          <p:cNvPr id="26635" name="Text Box 12"/>
          <p:cNvSpPr txBox="1">
            <a:spLocks noChangeArrowheads="1"/>
          </p:cNvSpPr>
          <p:nvPr/>
        </p:nvSpPr>
        <p:spPr bwMode="auto">
          <a:xfrm>
            <a:off x="3429000" y="25908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sym typeface="Symbol" pitchFamily="18" charset="2"/>
              </a:rPr>
              <a:t></a:t>
            </a:r>
            <a:endParaRPr lang="en-US" baseline="-25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idx="1"/>
          </p:nvPr>
        </p:nvSpPr>
        <p:spPr>
          <a:xfrm>
            <a:off x="381000" y="228600"/>
            <a:ext cx="8458200" cy="160020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buClr>
                <a:schemeClr val="tx1"/>
              </a:buClr>
              <a:buFont typeface="Wingdings" pitchFamily="2" charset="2"/>
              <a:buChar char="v"/>
            </a:pPr>
            <a:r>
              <a:rPr lang="en-US" sz="2000" smtClean="0"/>
              <a:t>DARI  PERSAMAAN</a:t>
            </a:r>
            <a:r>
              <a:rPr lang="en-US" sz="2400" smtClean="0"/>
              <a:t>:</a:t>
            </a:r>
          </a:p>
          <a:p>
            <a:pPr eaLnBrk="1" hangingPunct="1">
              <a:buClr>
                <a:schemeClr val="tx1"/>
              </a:buClr>
              <a:buFont typeface="Wingdings" pitchFamily="2" charset="2"/>
              <a:buChar char="v"/>
            </a:pPr>
            <a:endParaRPr lang="en-US" sz="2400" smtClean="0"/>
          </a:p>
          <a:p>
            <a:pPr eaLnBrk="1" hangingPunct="1">
              <a:buClr>
                <a:schemeClr val="tx1"/>
              </a:buClr>
              <a:buFont typeface="Wingdings" pitchFamily="2" charset="2"/>
              <a:buChar char="v"/>
            </a:pPr>
            <a:endParaRPr lang="en-US" sz="2400" smtClean="0"/>
          </a:p>
          <a:p>
            <a:pPr eaLnBrk="1" hangingPunct="1">
              <a:buClr>
                <a:schemeClr val="tx1"/>
              </a:buClr>
              <a:buFont typeface="Wingdings" pitchFamily="2" charset="2"/>
              <a:buNone/>
            </a:pPr>
            <a:r>
              <a:rPr lang="en-US" sz="2400" smtClean="0"/>
              <a:t>     </a:t>
            </a:r>
            <a:endParaRPr lang="en-US" sz="1600" baseline="30000" smtClean="0">
              <a:sym typeface="Symbol" pitchFamily="18" charset="2"/>
            </a:endParaRPr>
          </a:p>
        </p:txBody>
      </p:sp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2286000" y="838200"/>
            <a:ext cx="2590800" cy="588963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 i="1"/>
              <a:t>I=I</a:t>
            </a:r>
            <a:r>
              <a:rPr lang="en-US" sz="3200" i="1" baseline="-25000"/>
              <a:t>o</a:t>
            </a:r>
            <a:r>
              <a:rPr lang="en-US" sz="3200" i="1"/>
              <a:t>e</a:t>
            </a:r>
            <a:r>
              <a:rPr lang="en-US" sz="3200" i="1" baseline="30000"/>
              <a:t>-</a:t>
            </a:r>
            <a:r>
              <a:rPr lang="en-US" sz="3200" i="1" baseline="30000">
                <a:sym typeface="Symbol" pitchFamily="18" charset="2"/>
              </a:rPr>
              <a:t></a:t>
            </a:r>
            <a:r>
              <a:rPr lang="en-US" sz="3200" i="1" baseline="30000"/>
              <a:t>x</a:t>
            </a:r>
          </a:p>
        </p:txBody>
      </p:sp>
      <p:sp>
        <p:nvSpPr>
          <p:cNvPr id="27652" name="Text Box 12"/>
          <p:cNvSpPr txBox="1">
            <a:spLocks noChangeArrowheads="1"/>
          </p:cNvSpPr>
          <p:nvPr/>
        </p:nvSpPr>
        <p:spPr bwMode="auto">
          <a:xfrm>
            <a:off x="838200" y="1676400"/>
            <a:ext cx="723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Apabila </a:t>
            </a:r>
            <a:r>
              <a:rPr lang="en-US" i="1"/>
              <a:t>I</a:t>
            </a:r>
            <a:r>
              <a:rPr lang="en-US"/>
              <a:t> menjadi ½ </a:t>
            </a:r>
            <a:r>
              <a:rPr lang="en-US" i="1"/>
              <a:t>I</a:t>
            </a:r>
            <a:r>
              <a:rPr lang="en-US" i="1" baseline="-25000"/>
              <a:t>o  </a:t>
            </a:r>
            <a:r>
              <a:rPr lang="en-US"/>
              <a:t>maka persamaan diatas menjadi :</a:t>
            </a:r>
          </a:p>
        </p:txBody>
      </p:sp>
      <p:sp>
        <p:nvSpPr>
          <p:cNvPr id="27653" name="Text Box 13"/>
          <p:cNvSpPr txBox="1">
            <a:spLocks noChangeArrowheads="1"/>
          </p:cNvSpPr>
          <p:nvPr/>
        </p:nvSpPr>
        <p:spPr bwMode="auto">
          <a:xfrm>
            <a:off x="863600" y="2336800"/>
            <a:ext cx="6477000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i="1"/>
              <a:t>   1/2I</a:t>
            </a:r>
            <a:r>
              <a:rPr lang="en-US" i="1" baseline="-25000"/>
              <a:t>o              </a:t>
            </a:r>
            <a:r>
              <a:rPr lang="en-US" i="1"/>
              <a:t>=  I</a:t>
            </a:r>
            <a:r>
              <a:rPr lang="en-US" i="1" baseline="-25000"/>
              <a:t>o </a:t>
            </a:r>
            <a:r>
              <a:rPr lang="en-US" i="1"/>
              <a:t>e</a:t>
            </a:r>
            <a:r>
              <a:rPr lang="en-US" i="1" baseline="30000"/>
              <a:t>-</a:t>
            </a:r>
            <a:r>
              <a:rPr lang="en-US" i="1" baseline="30000">
                <a:sym typeface="Symbol" pitchFamily="18" charset="2"/>
              </a:rPr>
              <a:t>x</a:t>
            </a:r>
          </a:p>
          <a:p>
            <a:r>
              <a:rPr lang="en-US" i="1"/>
              <a:t>   1/2            =  e</a:t>
            </a:r>
            <a:r>
              <a:rPr lang="en-US" i="1" baseline="30000"/>
              <a:t>-</a:t>
            </a:r>
            <a:r>
              <a:rPr lang="en-US" i="1" baseline="30000">
                <a:sym typeface="Symbol" pitchFamily="18" charset="2"/>
              </a:rPr>
              <a:t>x</a:t>
            </a:r>
          </a:p>
          <a:p>
            <a:r>
              <a:rPr lang="en-US" i="1"/>
              <a:t>   ln 1/2        =  -</a:t>
            </a:r>
            <a:r>
              <a:rPr lang="en-US" i="1">
                <a:sym typeface="Symbol" pitchFamily="18" charset="2"/>
              </a:rPr>
              <a:t>x           ; karena ln e =1</a:t>
            </a:r>
          </a:p>
          <a:p>
            <a:r>
              <a:rPr lang="en-US" i="1">
                <a:sym typeface="Symbol" pitchFamily="18" charset="2"/>
              </a:rPr>
              <a:t>   ln 1 -  ln 2 =  </a:t>
            </a:r>
            <a:r>
              <a:rPr lang="en-US" i="1"/>
              <a:t>-</a:t>
            </a:r>
            <a:r>
              <a:rPr lang="en-US" i="1">
                <a:sym typeface="Symbol" pitchFamily="18" charset="2"/>
              </a:rPr>
              <a:t>x</a:t>
            </a:r>
          </a:p>
          <a:p>
            <a:r>
              <a:rPr lang="en-US" i="1">
                <a:sym typeface="Symbol" pitchFamily="18" charset="2"/>
              </a:rPr>
              <a:t>              x     =  ln 2 /  </a:t>
            </a:r>
          </a:p>
          <a:p>
            <a:r>
              <a:rPr lang="en-US" i="1">
                <a:sym typeface="Symbol" pitchFamily="18" charset="2"/>
              </a:rPr>
              <a:t>              x     =  0,693/ </a:t>
            </a:r>
          </a:p>
        </p:txBody>
      </p:sp>
      <p:sp>
        <p:nvSpPr>
          <p:cNvPr id="27654" name="Text Box 14"/>
          <p:cNvSpPr txBox="1">
            <a:spLocks noChangeArrowheads="1"/>
          </p:cNvSpPr>
          <p:nvPr/>
        </p:nvSpPr>
        <p:spPr bwMode="auto">
          <a:xfrm>
            <a:off x="1143000" y="5033963"/>
            <a:ext cx="7353300" cy="1519237"/>
          </a:xfrm>
          <a:prstGeom prst="rect">
            <a:avLst/>
          </a:prstGeom>
          <a:noFill/>
          <a:ln w="9525">
            <a:solidFill>
              <a:schemeClr val="folHlink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i="1">
                <a:solidFill>
                  <a:srgbClr val="FF0000"/>
                </a:solidFill>
              </a:rPr>
              <a:t>x  </a:t>
            </a:r>
            <a:r>
              <a:rPr lang="en-US" b="1">
                <a:solidFill>
                  <a:srgbClr val="FF0000"/>
                </a:solidFill>
              </a:rPr>
              <a:t>=  Disebut  HVL =  Half  Velue Layer ( lapisan   harga paruh)</a:t>
            </a:r>
          </a:p>
          <a:p>
            <a:pPr>
              <a:spcBef>
                <a:spcPct val="50000"/>
              </a:spcBef>
            </a:pPr>
            <a:r>
              <a:rPr lang="en-US" sz="1800"/>
              <a:t>(Lapisan atau tebal keping yang membuat intensitas menjadi separuh dari intensitas awal)</a:t>
            </a:r>
          </a:p>
        </p:txBody>
      </p:sp>
      <p:sp>
        <p:nvSpPr>
          <p:cNvPr id="27655" name="AutoShape 15"/>
          <p:cNvSpPr>
            <a:spLocks noChangeArrowheads="1"/>
          </p:cNvSpPr>
          <p:nvPr/>
        </p:nvSpPr>
        <p:spPr bwMode="auto">
          <a:xfrm>
            <a:off x="228600" y="4343400"/>
            <a:ext cx="685800" cy="1295400"/>
          </a:xfrm>
          <a:prstGeom prst="curvedRightArrow">
            <a:avLst>
              <a:gd name="adj1" fmla="val 37778"/>
              <a:gd name="adj2" fmla="val 75556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382000" cy="533400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smtClean="0"/>
              <a:t>RADIASI PENGION TERHADAP SISTEM BIOLOGIK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823913"/>
            <a:ext cx="8610600" cy="5729287"/>
          </a:xfrm>
        </p:spPr>
        <p:txBody>
          <a:bodyPr/>
          <a:lstStyle/>
          <a:p>
            <a:pPr eaLnBrk="1" hangingPunct="1">
              <a:buClr>
                <a:schemeClr val="tx1"/>
              </a:buClr>
              <a:buFont typeface="Wingdings" pitchFamily="2" charset="2"/>
              <a:buNone/>
            </a:pPr>
            <a:r>
              <a:rPr lang="en-US" sz="2400" b="1" u="sng" smtClean="0">
                <a:sym typeface="Symbol" pitchFamily="18" charset="2"/>
              </a:rPr>
              <a:t>SATUAN  DOSIS  DALAM  RADIASI  PENGION</a:t>
            </a:r>
          </a:p>
          <a:p>
            <a:pPr eaLnBrk="1" hangingPunct="1">
              <a:buClr>
                <a:schemeClr val="tx1"/>
              </a:buClr>
              <a:buFont typeface="Wingdings" pitchFamily="2" charset="2"/>
              <a:buChar char="v"/>
            </a:pPr>
            <a:r>
              <a:rPr lang="en-US" sz="2200" smtClean="0">
                <a:sym typeface="Symbol" pitchFamily="18" charset="2"/>
              </a:rPr>
              <a:t>PADA AWAL MULA TAHUN 1930 SATUAN RADIASI  DIUKUR DALAM SATUAN </a:t>
            </a:r>
            <a:r>
              <a:rPr lang="en-US" sz="2200" i="1" smtClean="0">
                <a:sym typeface="Symbol" pitchFamily="18" charset="2"/>
              </a:rPr>
              <a:t>RONTGEN(r), </a:t>
            </a:r>
            <a:r>
              <a:rPr lang="en-US" sz="2200" smtClean="0">
                <a:sym typeface="Symbol" pitchFamily="18" charset="2"/>
              </a:rPr>
              <a:t>SEKITAR TAHUN 1960</a:t>
            </a:r>
            <a:r>
              <a:rPr lang="en-US" sz="2200" i="1" smtClean="0">
                <a:sym typeface="Symbol" pitchFamily="18" charset="2"/>
              </a:rPr>
              <a:t> (r)</a:t>
            </a:r>
            <a:r>
              <a:rPr lang="en-US" sz="2200" smtClean="0">
                <a:sym typeface="Symbol" pitchFamily="18" charset="2"/>
              </a:rPr>
              <a:t> DIGANTI DENGAN </a:t>
            </a:r>
            <a:r>
              <a:rPr lang="en-US" sz="2200" i="1" smtClean="0">
                <a:sym typeface="Symbol" pitchFamily="18" charset="2"/>
              </a:rPr>
              <a:t>(R) </a:t>
            </a:r>
          </a:p>
          <a:p>
            <a:pPr eaLnBrk="1" hangingPunct="1">
              <a:buClr>
                <a:schemeClr val="tx1"/>
              </a:buClr>
              <a:buFont typeface="Wingdings" pitchFamily="2" charset="2"/>
              <a:buChar char="v"/>
            </a:pPr>
            <a:r>
              <a:rPr lang="en-US" sz="2200" i="1" smtClean="0">
                <a:sym typeface="Symbol" pitchFamily="18" charset="2"/>
              </a:rPr>
              <a:t>1 RONTGEN</a:t>
            </a:r>
            <a:r>
              <a:rPr lang="en-US" sz="2200" smtClean="0">
                <a:sym typeface="Symbol" pitchFamily="18" charset="2"/>
              </a:rPr>
              <a:t> ADALAH “BANYAKNYA RADIASI SINAR X ATAU SINAR GAMMA YANG MENIMBULKAN IONISASI DI UDARA PADA 0,OO1293 GRAM UDARA SEBANYAK SATU SATUAN MUATAN ELEKTROSTATIS”.</a:t>
            </a:r>
          </a:p>
          <a:p>
            <a:pPr eaLnBrk="1" hangingPunct="1">
              <a:buClr>
                <a:schemeClr val="tx1"/>
              </a:buClr>
              <a:buFont typeface="Wingdings" pitchFamily="2" charset="2"/>
              <a:buChar char="v"/>
            </a:pPr>
            <a:r>
              <a:rPr lang="en-US" sz="2200" smtClean="0">
                <a:sym typeface="Symbol" pitchFamily="18" charset="2"/>
              </a:rPr>
              <a:t>RADIASI SINAR-X ATAU SINAR- YANG MENGENAI SUATU AREA DIKENAL DENGAN NAMA SATUAN </a:t>
            </a:r>
            <a:r>
              <a:rPr lang="en-US" sz="2200" i="1" smtClean="0">
                <a:sym typeface="Symbol" pitchFamily="18" charset="2"/>
              </a:rPr>
              <a:t>rap</a:t>
            </a:r>
            <a:r>
              <a:rPr lang="en-US" sz="2200" smtClean="0">
                <a:sym typeface="Symbol" pitchFamily="18" charset="2"/>
              </a:rPr>
              <a:t> </a:t>
            </a:r>
            <a:r>
              <a:rPr lang="en-US" sz="2200" i="1" smtClean="0">
                <a:sym typeface="Symbol" pitchFamily="18" charset="2"/>
              </a:rPr>
              <a:t>(ROENTGEN AREA PRODUCT); </a:t>
            </a:r>
          </a:p>
          <a:p>
            <a:pPr eaLnBrk="1" hangingPunct="1">
              <a:buClr>
                <a:schemeClr val="tx1"/>
              </a:buClr>
              <a:buFont typeface="Wingdings" pitchFamily="2" charset="2"/>
              <a:buNone/>
            </a:pPr>
            <a:r>
              <a:rPr lang="en-US" sz="2200" smtClean="0">
                <a:sym typeface="Symbol" pitchFamily="18" charset="2"/>
              </a:rPr>
              <a:t>                               1 </a:t>
            </a:r>
            <a:r>
              <a:rPr lang="en-US" sz="2200" i="1" smtClean="0">
                <a:sym typeface="Symbol" pitchFamily="18" charset="2"/>
              </a:rPr>
              <a:t>rap</a:t>
            </a:r>
            <a:r>
              <a:rPr lang="en-US" sz="2200" smtClean="0">
                <a:sym typeface="Symbol" pitchFamily="18" charset="2"/>
              </a:rPr>
              <a:t> = 100 </a:t>
            </a:r>
            <a:r>
              <a:rPr lang="en-US" sz="2200" i="1" smtClean="0">
                <a:sym typeface="Symbol" pitchFamily="18" charset="2"/>
              </a:rPr>
              <a:t>R</a:t>
            </a:r>
            <a:r>
              <a:rPr lang="en-US" sz="2200" smtClean="0">
                <a:sym typeface="Symbol" pitchFamily="18" charset="2"/>
              </a:rPr>
              <a:t> cm</a:t>
            </a:r>
            <a:r>
              <a:rPr lang="en-US" sz="2200" baseline="30000" smtClean="0">
                <a:sym typeface="Symbol" pitchFamily="18" charset="2"/>
              </a:rPr>
              <a:t>2</a:t>
            </a:r>
            <a:endParaRPr lang="en-US" sz="2200" smtClean="0">
              <a:sym typeface="Symbol" pitchFamily="18" charset="2"/>
            </a:endParaRPr>
          </a:p>
          <a:p>
            <a:pPr eaLnBrk="1" hangingPunct="1">
              <a:buClr>
                <a:schemeClr val="tx1"/>
              </a:buClr>
              <a:buFont typeface="Wingdings" pitchFamily="2" charset="2"/>
              <a:buChar char="v"/>
            </a:pPr>
            <a:r>
              <a:rPr lang="en-US" sz="2200" i="1" smtClean="0">
                <a:sym typeface="Symbol" pitchFamily="18" charset="2"/>
              </a:rPr>
              <a:t>1 RAD</a:t>
            </a:r>
            <a:r>
              <a:rPr lang="en-US" sz="2200" smtClean="0">
                <a:sym typeface="Symbol" pitchFamily="18" charset="2"/>
              </a:rPr>
              <a:t> ADALAH “DOSIS PENYERAPAN ENERGI RADIASI SEBANYAK 100 erg BAGI SETIAP GRAM BENDA/JARINGAN” </a:t>
            </a:r>
          </a:p>
          <a:p>
            <a:pPr eaLnBrk="1" hangingPunct="1">
              <a:buClr>
                <a:schemeClr val="tx1"/>
              </a:buClr>
              <a:buFont typeface="Wingdings" pitchFamily="2" charset="2"/>
              <a:buNone/>
            </a:pPr>
            <a:r>
              <a:rPr lang="en-US" sz="2200" smtClean="0">
                <a:sym typeface="Symbol" pitchFamily="18" charset="2"/>
              </a:rPr>
              <a:t>			1 rad = 100 erg/g = 0,01 Joule/Kg jaringan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460375"/>
            <a:ext cx="8153400" cy="5800725"/>
          </a:xfrm>
        </p:spPr>
        <p:txBody>
          <a:bodyPr/>
          <a:lstStyle/>
          <a:p>
            <a:pPr eaLnBrk="1" hangingPunct="1">
              <a:buClr>
                <a:schemeClr val="tx1"/>
              </a:buClr>
              <a:buFont typeface="Wingdings" pitchFamily="2" charset="2"/>
              <a:buChar char="v"/>
            </a:pPr>
            <a:r>
              <a:rPr lang="en-US" sz="2400" smtClean="0"/>
              <a:t>1 Gy (baca :gray) ADALAH “DOSIS RADIASI APA SAJA YANG MENYEBABKAN PENYERAPAN ENERGI  1 JOULE  PADA 1 Kg  ZAT PENYERAP”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smtClean="0"/>
              <a:t>		1Gy  = 1 J/Kg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smtClean="0"/>
              <a:t>		         = 10</a:t>
            </a:r>
            <a:r>
              <a:rPr lang="en-US" sz="2400" baseline="30000" smtClean="0"/>
              <a:t>7</a:t>
            </a:r>
            <a:r>
              <a:rPr lang="en-US" sz="2400" smtClean="0"/>
              <a:t>erg/Kg = 100 rad.</a:t>
            </a:r>
          </a:p>
          <a:p>
            <a:pPr eaLnBrk="1" hangingPunct="1">
              <a:buClr>
                <a:schemeClr val="tx1"/>
              </a:buClr>
              <a:buFont typeface="Wingdings" pitchFamily="2" charset="2"/>
              <a:buChar char="v"/>
            </a:pPr>
            <a:r>
              <a:rPr lang="en-US" sz="2200" i="1" smtClean="0"/>
              <a:t>RBE </a:t>
            </a:r>
            <a:r>
              <a:rPr lang="en-US" sz="2200" smtClean="0"/>
              <a:t>ADALAH PERBANDINGAN</a:t>
            </a:r>
            <a:r>
              <a:rPr lang="en-US" sz="2400" smtClean="0"/>
              <a:t> DOSIS SINAR-X 250 kV DENGAN DOSIS RADIASI LAIN YANG MEMBERI EFEK BIOLOGIS YANG SAMA</a:t>
            </a:r>
          </a:p>
          <a:p>
            <a:pPr eaLnBrk="1" hangingPunct="1">
              <a:buClr>
                <a:schemeClr val="tx1"/>
              </a:buClr>
              <a:buFont typeface="Wingdings" pitchFamily="2" charset="2"/>
              <a:buChar char="v"/>
            </a:pPr>
            <a:endParaRPr lang="en-US" sz="2400" smtClean="0"/>
          </a:p>
          <a:p>
            <a:pPr eaLnBrk="1" hangingPunct="1">
              <a:buClr>
                <a:schemeClr val="tx1"/>
              </a:buClr>
              <a:buFont typeface="Wingdings" pitchFamily="2" charset="2"/>
              <a:buChar char="v"/>
            </a:pPr>
            <a:endParaRPr lang="en-US" sz="2400" smtClean="0"/>
          </a:p>
          <a:p>
            <a:pPr eaLnBrk="1" hangingPunct="1">
              <a:buClr>
                <a:schemeClr val="tx1"/>
              </a:buClr>
              <a:buFont typeface="Wingdings" pitchFamily="2" charset="2"/>
              <a:buChar char="v"/>
            </a:pPr>
            <a:endParaRPr lang="en-US" sz="2400" smtClean="0"/>
          </a:p>
          <a:p>
            <a:pPr eaLnBrk="1" hangingPunct="1">
              <a:buClr>
                <a:schemeClr val="tx1"/>
              </a:buClr>
              <a:buFont typeface="Wingdings" pitchFamily="2" charset="2"/>
              <a:buChar char="v"/>
            </a:pPr>
            <a:r>
              <a:rPr lang="en-US" sz="2400" smtClean="0"/>
              <a:t>DOSIS DALAM REM (RAD EQUIVALENT MAN)</a:t>
            </a:r>
          </a:p>
          <a:p>
            <a:pPr eaLnBrk="1" hangingPunct="1">
              <a:buClr>
                <a:schemeClr val="tx1"/>
              </a:buClr>
              <a:buFont typeface="Wingdings" pitchFamily="2" charset="2"/>
              <a:buNone/>
            </a:pPr>
            <a:r>
              <a:rPr lang="en-US" sz="2400" smtClean="0"/>
              <a:t>		Dosis dalam REM= Dosis dalam RAD x RBE</a:t>
            </a:r>
          </a:p>
          <a:p>
            <a:pPr eaLnBrk="1" hangingPunct="1">
              <a:buFont typeface="Wingdings" pitchFamily="2" charset="2"/>
              <a:buNone/>
            </a:pPr>
            <a:endParaRPr lang="en-US" sz="2400" baseline="30000" smtClean="0"/>
          </a:p>
        </p:txBody>
      </p:sp>
      <p:grpSp>
        <p:nvGrpSpPr>
          <p:cNvPr id="29699" name="Group 23"/>
          <p:cNvGrpSpPr>
            <a:grpSpLocks/>
          </p:cNvGrpSpPr>
          <p:nvPr/>
        </p:nvGrpSpPr>
        <p:grpSpPr bwMode="auto">
          <a:xfrm>
            <a:off x="1066800" y="3338513"/>
            <a:ext cx="7010400" cy="1098550"/>
            <a:chOff x="864" y="2256"/>
            <a:chExt cx="4416" cy="692"/>
          </a:xfrm>
        </p:grpSpPr>
        <p:sp>
          <p:nvSpPr>
            <p:cNvPr id="29700" name="Text Box 16"/>
            <p:cNvSpPr txBox="1">
              <a:spLocks noChangeArrowheads="1"/>
            </p:cNvSpPr>
            <p:nvPr/>
          </p:nvSpPr>
          <p:spPr bwMode="auto">
            <a:xfrm>
              <a:off x="1728" y="2256"/>
              <a:ext cx="283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29701" name="Text Box 17"/>
            <p:cNvSpPr txBox="1">
              <a:spLocks noChangeArrowheads="1"/>
            </p:cNvSpPr>
            <p:nvPr/>
          </p:nvSpPr>
          <p:spPr bwMode="auto">
            <a:xfrm>
              <a:off x="1590" y="2472"/>
              <a:ext cx="321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/>
                <a:t>DOSIS SINAR-X 250 kV YANG MEMBERI EFEK TERTENTU</a:t>
              </a:r>
            </a:p>
          </p:txBody>
        </p:sp>
        <p:sp>
          <p:nvSpPr>
            <p:cNvPr id="29702" name="Text Box 19"/>
            <p:cNvSpPr txBox="1">
              <a:spLocks noChangeArrowheads="1"/>
            </p:cNvSpPr>
            <p:nvPr/>
          </p:nvSpPr>
          <p:spPr bwMode="auto">
            <a:xfrm>
              <a:off x="864" y="2496"/>
              <a:ext cx="57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/>
                <a:t>RBE</a:t>
              </a:r>
            </a:p>
          </p:txBody>
        </p:sp>
        <p:sp>
          <p:nvSpPr>
            <p:cNvPr id="29703" name="Text Box 20"/>
            <p:cNvSpPr txBox="1">
              <a:spLocks noChangeArrowheads="1"/>
            </p:cNvSpPr>
            <p:nvPr/>
          </p:nvSpPr>
          <p:spPr bwMode="auto">
            <a:xfrm>
              <a:off x="1335" y="2517"/>
              <a:ext cx="2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/>
                <a:t>=</a:t>
              </a:r>
            </a:p>
          </p:txBody>
        </p:sp>
        <p:sp>
          <p:nvSpPr>
            <p:cNvPr id="29704" name="Line 21"/>
            <p:cNvSpPr>
              <a:spLocks noChangeShapeType="1"/>
            </p:cNvSpPr>
            <p:nvPr/>
          </p:nvSpPr>
          <p:spPr bwMode="auto">
            <a:xfrm>
              <a:off x="1680" y="2687"/>
              <a:ext cx="3600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9705" name="Text Box 22"/>
            <p:cNvSpPr txBox="1">
              <a:spLocks noChangeArrowheads="1"/>
            </p:cNvSpPr>
            <p:nvPr/>
          </p:nvSpPr>
          <p:spPr bwMode="auto">
            <a:xfrm>
              <a:off x="1614" y="2756"/>
              <a:ext cx="360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/>
                <a:t>DOSIS SUATU RADIASI YANG LAIN YG MEMBERI EFEK YG SAMA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533400"/>
            <a:ext cx="7772400" cy="3276600"/>
          </a:xfrm>
        </p:spPr>
        <p:txBody>
          <a:bodyPr/>
          <a:lstStyle/>
          <a:p>
            <a:pPr eaLnBrk="1" hangingPunct="1"/>
            <a:r>
              <a:rPr lang="en-US" sz="2800" smtClean="0"/>
              <a:t>Contoh Soal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800" smtClean="0"/>
              <a:t>1. Berapa besarnya dosis serap (dalam gray) dari suatu  materi yang massanya 100 gram, bila materi tersebut menyerap energi radiasi pengion sinar-X sebesar 2.10</a:t>
            </a:r>
            <a:r>
              <a:rPr lang="en-US" sz="2800" baseline="30000" smtClean="0"/>
              <a:t>-4 </a:t>
            </a:r>
            <a:r>
              <a:rPr lang="en-US" sz="2800" smtClean="0"/>
              <a:t>Joule ?  </a:t>
            </a:r>
          </a:p>
        </p:txBody>
      </p:sp>
      <p:graphicFrame>
        <p:nvGraphicFramePr>
          <p:cNvPr id="3074" name="Object 6"/>
          <p:cNvGraphicFramePr>
            <a:graphicFrameLocks noChangeAspect="1"/>
          </p:cNvGraphicFramePr>
          <p:nvPr>
            <p:ph sz="half" idx="2"/>
          </p:nvPr>
        </p:nvGraphicFramePr>
        <p:xfrm>
          <a:off x="1804988" y="3486150"/>
          <a:ext cx="5838825" cy="2851150"/>
        </p:xfrm>
        <a:graphic>
          <a:graphicData uri="http://schemas.openxmlformats.org/presentationml/2006/ole">
            <p:oleObj spid="_x0000_s3074" name="Equation" r:id="rId4" imgW="2705040" imgH="1320480" progId="Equation.3">
              <p:embed/>
            </p:oleObj>
          </a:graphicData>
        </a:graphic>
      </p:graphicFrame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1143000" y="2971800"/>
            <a:ext cx="152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JAWAB  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4"/>
          <p:cNvSpPr>
            <a:spLocks noChangeArrowheads="1"/>
          </p:cNvSpPr>
          <p:nvPr/>
        </p:nvSpPr>
        <p:spPr bwMode="auto">
          <a:xfrm>
            <a:off x="685800" y="533400"/>
            <a:ext cx="77724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l"/>
            </a:pPr>
            <a:r>
              <a:rPr lang="en-US" sz="2800"/>
              <a:t>Contoh Soal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</a:pPr>
            <a:r>
              <a:rPr lang="en-US" sz="2800"/>
              <a:t>2. Dosis serap dari suatu  materi terhadap energi   radiasi pengion adalah sebesar 0,5 joule/gram. Dosis ini sesuai dengan berapa Gy?</a:t>
            </a:r>
          </a:p>
        </p:txBody>
      </p:sp>
      <p:sp>
        <p:nvSpPr>
          <p:cNvPr id="30723" name="Text Box 5"/>
          <p:cNvSpPr txBox="1">
            <a:spLocks noChangeArrowheads="1"/>
          </p:cNvSpPr>
          <p:nvPr/>
        </p:nvSpPr>
        <p:spPr bwMode="auto">
          <a:xfrm>
            <a:off x="1066800" y="2819400"/>
            <a:ext cx="1219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Jawab :</a:t>
            </a:r>
          </a:p>
        </p:txBody>
      </p:sp>
      <p:sp>
        <p:nvSpPr>
          <p:cNvPr id="30724" name="Text Box 6"/>
          <p:cNvSpPr txBox="1">
            <a:spLocks noChangeArrowheads="1"/>
          </p:cNvSpPr>
          <p:nvPr/>
        </p:nvSpPr>
        <p:spPr bwMode="auto">
          <a:xfrm>
            <a:off x="1219200" y="3581400"/>
            <a:ext cx="5638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 Joule /kg = 1gray = 100 rad</a:t>
            </a:r>
          </a:p>
        </p:txBody>
      </p:sp>
      <p:sp>
        <p:nvSpPr>
          <p:cNvPr id="30725" name="Text Box 7"/>
          <p:cNvSpPr txBox="1">
            <a:spLocks noChangeArrowheads="1"/>
          </p:cNvSpPr>
          <p:nvPr/>
        </p:nvSpPr>
        <p:spPr bwMode="auto">
          <a:xfrm>
            <a:off x="1219200" y="4038600"/>
            <a:ext cx="67818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maka; 0,5 Joule /gram = 0,5 joule/10</a:t>
            </a:r>
            <a:r>
              <a:rPr lang="en-US" baseline="30000"/>
              <a:t>-3 </a:t>
            </a:r>
            <a:r>
              <a:rPr lang="en-US"/>
              <a:t>kg</a:t>
            </a:r>
          </a:p>
          <a:p>
            <a:pPr>
              <a:spcBef>
                <a:spcPct val="50000"/>
              </a:spcBef>
            </a:pPr>
            <a:r>
              <a:rPr lang="en-US"/>
              <a:t>                                    </a:t>
            </a:r>
            <a:r>
              <a:rPr lang="en-US" baseline="30000"/>
              <a:t> </a:t>
            </a:r>
            <a:r>
              <a:rPr lang="en-US"/>
              <a:t>=  500 Joule/kg</a:t>
            </a:r>
          </a:p>
          <a:p>
            <a:pPr>
              <a:spcBef>
                <a:spcPct val="50000"/>
              </a:spcBef>
            </a:pPr>
            <a:r>
              <a:rPr lang="en-US"/>
              <a:t>              500 Joule/ kg =  500 Gy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304800"/>
            <a:ext cx="8534400" cy="2590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800" smtClean="0"/>
              <a:t>Contoh Soal :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800" smtClean="0"/>
              <a:t>3. Suatu material mempunyai HVL sebesar 3 cm, maka koefisien pelemahan material tersebut adalah</a:t>
            </a:r>
            <a:r>
              <a:rPr lang="id-ID" sz="2800" smtClean="0"/>
              <a:t> sebesar</a:t>
            </a:r>
            <a:r>
              <a:rPr lang="en-US" sz="2800" smtClean="0"/>
              <a:t>…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800" smtClean="0"/>
              <a:t>   Jawab: </a:t>
            </a:r>
          </a:p>
        </p:txBody>
      </p:sp>
      <p:graphicFrame>
        <p:nvGraphicFramePr>
          <p:cNvPr id="4098" name="Object 14"/>
          <p:cNvGraphicFramePr>
            <a:graphicFrameLocks noChangeAspect="1"/>
          </p:cNvGraphicFramePr>
          <p:nvPr>
            <p:ph sz="half" idx="2"/>
          </p:nvPr>
        </p:nvGraphicFramePr>
        <p:xfrm>
          <a:off x="1508125" y="2514600"/>
          <a:ext cx="4984750" cy="2667000"/>
        </p:xfrm>
        <a:graphic>
          <a:graphicData uri="http://schemas.openxmlformats.org/presentationml/2006/ole">
            <p:oleObj spid="_x0000_s4098" name="Equation" r:id="rId4" imgW="1993680" imgH="10666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1027"/>
          <p:cNvSpPr>
            <a:spLocks noGrp="1" noChangeArrowheads="1"/>
          </p:cNvSpPr>
          <p:nvPr>
            <p:ph idx="1"/>
          </p:nvPr>
        </p:nvSpPr>
        <p:spPr>
          <a:xfrm>
            <a:off x="533400" y="228600"/>
            <a:ext cx="8382000" cy="5867400"/>
          </a:xfrm>
        </p:spPr>
        <p:txBody>
          <a:bodyPr/>
          <a:lstStyle/>
          <a:p>
            <a:pPr eaLnBrk="1" hangingPunct="1">
              <a:buClr>
                <a:schemeClr val="tx1"/>
              </a:buClr>
              <a:buFont typeface="Wingdings" pitchFamily="2" charset="2"/>
              <a:buNone/>
            </a:pPr>
            <a:r>
              <a:rPr lang="en-US" sz="2400" b="1" u="sng" smtClean="0"/>
              <a:t>EFEK BIOLOGIS OLEH RADIASI PENGION</a:t>
            </a:r>
          </a:p>
          <a:p>
            <a:pPr eaLnBrk="1" hangingPunct="1">
              <a:buClr>
                <a:schemeClr val="tx1"/>
              </a:buClr>
              <a:buFont typeface="Wingdings" pitchFamily="2" charset="2"/>
              <a:buNone/>
            </a:pPr>
            <a:endParaRPr lang="en-US" sz="2000" b="1" u="sng" smtClean="0"/>
          </a:p>
          <a:p>
            <a:pPr eaLnBrk="1" hangingPunct="1">
              <a:buClr>
                <a:schemeClr val="tx1"/>
              </a:buClr>
              <a:buFont typeface="Wingdings" pitchFamily="2" charset="2"/>
              <a:buChar char="v"/>
            </a:pPr>
            <a:r>
              <a:rPr lang="en-US" sz="2000" smtClean="0"/>
              <a:t>EFEK BIOLOGIS DARI RADIASI PENGION  BAIK  KARENA PENGARUH EFEK FOTOLISTRIK DAN EFEK CHOMTON PADA HAKEKATNYA TERGANTUNG DARI ENERGI YANG DIABSORPSI </a:t>
            </a:r>
          </a:p>
          <a:p>
            <a:pPr eaLnBrk="1" hangingPunct="1">
              <a:buClr>
                <a:schemeClr val="tx1"/>
              </a:buClr>
              <a:buFont typeface="Wingdings" pitchFamily="2" charset="2"/>
              <a:buChar char="v"/>
            </a:pPr>
            <a:r>
              <a:rPr lang="en-US" sz="2000" smtClean="0"/>
              <a:t>EFEK BIOLOGIS BERDASARKAN KERUSAKAN  SEL JARINGAN YANG DITIMBULKAN OLEH RADIASI PENGION DIBAGI ATAS 2 BAGIAN YAITU:</a:t>
            </a:r>
          </a:p>
          <a:p>
            <a:pPr eaLnBrk="1" hangingPunct="1">
              <a:buClr>
                <a:schemeClr val="tx1"/>
              </a:buClr>
              <a:buFont typeface="Wingdings" pitchFamily="2" charset="2"/>
              <a:buNone/>
            </a:pPr>
            <a:r>
              <a:rPr lang="en-US" sz="2000" smtClean="0"/>
              <a:t>		1. EFEK SOMATIS</a:t>
            </a:r>
          </a:p>
          <a:p>
            <a:pPr lvl="3" eaLnBrk="1" hangingPunct="1">
              <a:buFont typeface="Wingdings" pitchFamily="2" charset="2"/>
              <a:buChar char="Ø"/>
            </a:pPr>
            <a:r>
              <a:rPr lang="en-US" smtClean="0"/>
              <a:t>TERJADI KERUSAKAN FUNGSI PADA ORGAN TUBUH KARENA PERUBAHAN STRUKTUR MOLEKUL PADA SEL-SEL ORGAN TUBUH</a:t>
            </a:r>
          </a:p>
          <a:p>
            <a:pPr lvl="3" eaLnBrk="1" hangingPunct="1">
              <a:buFont typeface="Wingdings" pitchFamily="2" charset="2"/>
              <a:buNone/>
            </a:pPr>
            <a:endParaRPr lang="en-US" sz="1400" smtClean="0"/>
          </a:p>
          <a:p>
            <a:pPr eaLnBrk="1" hangingPunct="1">
              <a:buClr>
                <a:schemeClr val="tx1"/>
              </a:buClr>
              <a:buFont typeface="Wingdings" pitchFamily="2" charset="2"/>
              <a:buNone/>
            </a:pPr>
            <a:r>
              <a:rPr lang="en-US" sz="2000" smtClean="0"/>
              <a:t>		2. EFEK GENETIS</a:t>
            </a:r>
          </a:p>
          <a:p>
            <a:pPr lvl="3" eaLnBrk="1" hangingPunct="1">
              <a:buFont typeface="Wingdings" pitchFamily="2" charset="2"/>
              <a:buChar char="Ø"/>
            </a:pPr>
            <a:r>
              <a:rPr lang="en-US" smtClean="0"/>
              <a:t>TERJADI PERUBAHAN / KERUSAKAN STRUKTUR MOLEKUL PADA SEL-SEL GENETIS (MUTASI GEN)</a:t>
            </a:r>
          </a:p>
          <a:p>
            <a:pPr lvl="3" eaLnBrk="1" hangingPunct="1">
              <a:buFont typeface="Wingdings" pitchFamily="2" charset="2"/>
              <a:buNone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1027"/>
          <p:cNvSpPr>
            <a:spLocks noGrp="1" noChangeArrowheads="1"/>
          </p:cNvSpPr>
          <p:nvPr>
            <p:ph idx="1"/>
          </p:nvPr>
        </p:nvSpPr>
        <p:spPr>
          <a:xfrm>
            <a:off x="404813" y="457200"/>
            <a:ext cx="8458200" cy="5638800"/>
          </a:xfrm>
        </p:spPr>
        <p:txBody>
          <a:bodyPr/>
          <a:lstStyle/>
          <a:p>
            <a:pPr eaLnBrk="1" hangingPunct="1">
              <a:buClr>
                <a:schemeClr val="tx1"/>
              </a:buClr>
              <a:buFont typeface="Wingdings" pitchFamily="2" charset="2"/>
              <a:buChar char="v"/>
            </a:pPr>
            <a:r>
              <a:rPr lang="en-US" sz="2000" smtClean="0"/>
              <a:t>EFEK SOMATIS YANG DITIMBULKAN OLEH RADIASI PENGION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sz="1800" smtClean="0"/>
              <a:t>TERHADAP KULIT; DERMATITIS ERITHEMATOSA, RADIODERMATITIS BULLOSA, RADIODERMATITIS ESKHAROTIKA, DERMATITIS KHRONIKA. 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sz="1800" smtClean="0"/>
              <a:t>TERHADAP MATA; MENIMBULKAN KONJUNGTIVITIS DAN KERATITIS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sz="1800" smtClean="0"/>
              <a:t>TERHADAP ALAT KELAMIN; STERILITAS, MUTASI GEN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sz="1800" smtClean="0"/>
              <a:t>TERHADAP PARU-PARU; MENIMBULKAN BATUK, SESAK NAPAS, NYERI DADA SERTA FIBROSIS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sz="1800" smtClean="0"/>
              <a:t>TERHADAP TULANG; GANNGUAN PERTUMBUHAN TULANG, OSTEOPOROSIS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sz="1800" smtClean="0"/>
              <a:t>TERHADAP SYARAF; MYELITIS, DEGENERASI JARINGAN OTAK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sz="1800" smtClean="0"/>
              <a:t>PENNYAKIT RADIASI; DEMAM, RASA LEMAH, KURANG NAFSU MAKAN, MUAL, NYERI KEPALA, MUDAH MENCRET</a:t>
            </a:r>
          </a:p>
          <a:p>
            <a:pPr lvl="1" eaLnBrk="1" hangingPunct="1">
              <a:buFont typeface="Wingdings" pitchFamily="2" charset="2"/>
              <a:buChar char="Ø"/>
            </a:pPr>
            <a:endParaRPr lang="en-US" sz="1800" smtClean="0"/>
          </a:p>
          <a:p>
            <a:pPr eaLnBrk="1" hangingPunct="1">
              <a:buClr>
                <a:schemeClr val="tx1"/>
              </a:buClr>
              <a:buFont typeface="Wingdings" pitchFamily="2" charset="2"/>
              <a:buChar char="v"/>
            </a:pPr>
            <a:r>
              <a:rPr lang="en-US" sz="2000" smtClean="0"/>
              <a:t>EFEK GENETIS 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sz="1800" smtClean="0"/>
              <a:t>TERJADI MUTASI GEN DIPERKIRAKAN PADA DOSIS 25-150 REM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050"/>
          <p:cNvSpPr>
            <a:spLocks noGrp="1" noChangeArrowheads="1"/>
          </p:cNvSpPr>
          <p:nvPr>
            <p:ph type="title"/>
          </p:nvPr>
        </p:nvSpPr>
        <p:spPr>
          <a:xfrm>
            <a:off x="50800" y="-11113"/>
            <a:ext cx="4191000" cy="762001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dirty="0" smtClean="0"/>
              <a:t>ERNEST RUTHERFORD</a:t>
            </a:r>
          </a:p>
        </p:txBody>
      </p:sp>
      <p:sp>
        <p:nvSpPr>
          <p:cNvPr id="10243" name="Rectangle 2051"/>
          <p:cNvSpPr>
            <a:spLocks noGrp="1" noChangeArrowheads="1"/>
          </p:cNvSpPr>
          <p:nvPr>
            <p:ph idx="1"/>
          </p:nvPr>
        </p:nvSpPr>
        <p:spPr>
          <a:xfrm>
            <a:off x="685800" y="685800"/>
            <a:ext cx="7772400" cy="5791200"/>
          </a:xfrm>
        </p:spPr>
        <p:txBody>
          <a:bodyPr/>
          <a:lstStyle/>
          <a:p>
            <a:pPr eaLnBrk="1" hangingPunct="1">
              <a:buClr>
                <a:schemeClr val="tx1"/>
              </a:buClr>
              <a:buFont typeface="Wingdings" pitchFamily="2" charset="2"/>
              <a:buChar char="v"/>
            </a:pPr>
            <a:r>
              <a:rPr lang="en-US" sz="2200" dirty="0" smtClean="0"/>
              <a:t>BAGIAN LUAR SUATU ATOM DIBATASI OLEH ELEKTRON SEDANGKAN BAGIAN TENGAH TERDAPAT INTI BERMUATAN POSITIF.                     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sz="2000" dirty="0" smtClean="0"/>
              <a:t>DIBUKTIKAN DENGAN PENEMBAKAN LEMPENGAN LOGAM DENGAN SINAR RADIOAKTIF ZAT POLONIUM, TAMPAK ADANYA HAMBURAN</a:t>
            </a:r>
          </a:p>
        </p:txBody>
      </p:sp>
      <p:sp>
        <p:nvSpPr>
          <p:cNvPr id="10245" name="Text Box 2056"/>
          <p:cNvSpPr txBox="1">
            <a:spLocks noChangeArrowheads="1"/>
          </p:cNvSpPr>
          <p:nvPr/>
        </p:nvSpPr>
        <p:spPr bwMode="auto">
          <a:xfrm>
            <a:off x="381000" y="5181600"/>
            <a:ext cx="83820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200" dirty="0"/>
              <a:t>ELEKTRON  BERMUATAN NEGATIF SEDANGKAN INTI BERMUATAN POSITIF                   TERJADI GAYA TARIK</a:t>
            </a:r>
            <a:r>
              <a:rPr lang="en-US" dirty="0"/>
              <a:t> </a:t>
            </a:r>
            <a:r>
              <a:rPr lang="en-US" sz="2800" dirty="0" err="1">
                <a:solidFill>
                  <a:schemeClr val="hlink"/>
                </a:solidFill>
              </a:rPr>
              <a:t>Mengapa</a:t>
            </a:r>
            <a:r>
              <a:rPr lang="en-US" sz="2800" dirty="0">
                <a:solidFill>
                  <a:schemeClr val="hlink"/>
                </a:solidFill>
              </a:rPr>
              <a:t> </a:t>
            </a:r>
            <a:r>
              <a:rPr lang="en-US" sz="2800" dirty="0" err="1">
                <a:solidFill>
                  <a:schemeClr val="hlink"/>
                </a:solidFill>
              </a:rPr>
              <a:t>elektron</a:t>
            </a:r>
            <a:r>
              <a:rPr lang="en-US" sz="2800" dirty="0">
                <a:solidFill>
                  <a:schemeClr val="hlink"/>
                </a:solidFill>
              </a:rPr>
              <a:t>  </a:t>
            </a:r>
            <a:r>
              <a:rPr lang="en-US" sz="2800" dirty="0" err="1">
                <a:solidFill>
                  <a:schemeClr val="hlink"/>
                </a:solidFill>
              </a:rPr>
              <a:t>tidak</a:t>
            </a:r>
            <a:r>
              <a:rPr lang="en-US" sz="2800" dirty="0">
                <a:solidFill>
                  <a:schemeClr val="hlink"/>
                </a:solidFill>
              </a:rPr>
              <a:t> </a:t>
            </a:r>
            <a:r>
              <a:rPr lang="en-US" sz="2800" dirty="0" err="1">
                <a:solidFill>
                  <a:schemeClr val="hlink"/>
                </a:solidFill>
              </a:rPr>
              <a:t>jatuh</a:t>
            </a:r>
            <a:r>
              <a:rPr lang="en-US" sz="2800" dirty="0">
                <a:solidFill>
                  <a:schemeClr val="hlink"/>
                </a:solidFill>
              </a:rPr>
              <a:t> </a:t>
            </a:r>
            <a:r>
              <a:rPr lang="en-US" sz="2800" dirty="0" err="1">
                <a:solidFill>
                  <a:schemeClr val="hlink"/>
                </a:solidFill>
              </a:rPr>
              <a:t>ke</a:t>
            </a:r>
            <a:r>
              <a:rPr lang="en-US" sz="2800" dirty="0">
                <a:solidFill>
                  <a:schemeClr val="hlink"/>
                </a:solidFill>
              </a:rPr>
              <a:t> proton?</a:t>
            </a:r>
          </a:p>
        </p:txBody>
      </p:sp>
      <p:sp>
        <p:nvSpPr>
          <p:cNvPr id="10246" name="Line 2057"/>
          <p:cNvSpPr>
            <a:spLocks noChangeShapeType="1"/>
          </p:cNvSpPr>
          <p:nvPr/>
        </p:nvSpPr>
        <p:spPr bwMode="auto">
          <a:xfrm>
            <a:off x="4000500" y="57912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0249" name="Oval 2079"/>
          <p:cNvSpPr>
            <a:spLocks noChangeArrowheads="1"/>
          </p:cNvSpPr>
          <p:nvPr/>
        </p:nvSpPr>
        <p:spPr bwMode="auto">
          <a:xfrm>
            <a:off x="1600200" y="2895600"/>
            <a:ext cx="685800" cy="711200"/>
          </a:xfrm>
          <a:prstGeom prst="ellipse">
            <a:avLst/>
          </a:prstGeom>
          <a:gradFill rotWithShape="1">
            <a:gsLst>
              <a:gs pos="0">
                <a:srgbClr val="762F00"/>
              </a:gs>
              <a:gs pos="100000">
                <a:srgbClr val="FF6600">
                  <a:alpha val="50998"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P-</a:t>
            </a:r>
          </a:p>
        </p:txBody>
      </p:sp>
      <p:sp>
        <p:nvSpPr>
          <p:cNvPr id="10250" name="Freeform 2084"/>
          <p:cNvSpPr>
            <a:spLocks/>
          </p:cNvSpPr>
          <p:nvPr/>
        </p:nvSpPr>
        <p:spPr bwMode="auto">
          <a:xfrm>
            <a:off x="304800" y="1447800"/>
            <a:ext cx="5105400" cy="1790700"/>
          </a:xfrm>
          <a:custGeom>
            <a:avLst/>
            <a:gdLst>
              <a:gd name="T0" fmla="*/ 0 w 3216"/>
              <a:gd name="T1" fmla="*/ 1104 h 1128"/>
              <a:gd name="T2" fmla="*/ 1200 w 3216"/>
              <a:gd name="T3" fmla="*/ 1104 h 1128"/>
              <a:gd name="T4" fmla="*/ 1680 w 3216"/>
              <a:gd name="T5" fmla="*/ 960 h 1128"/>
              <a:gd name="T6" fmla="*/ 2688 w 3216"/>
              <a:gd name="T7" fmla="*/ 336 h 1128"/>
              <a:gd name="T8" fmla="*/ 3216 w 3216"/>
              <a:gd name="T9" fmla="*/ 0 h 112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216"/>
              <a:gd name="T16" fmla="*/ 0 h 1128"/>
              <a:gd name="T17" fmla="*/ 3216 w 3216"/>
              <a:gd name="T18" fmla="*/ 1128 h 112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216" h="1128">
                <a:moveTo>
                  <a:pt x="0" y="1104"/>
                </a:moveTo>
                <a:cubicBezTo>
                  <a:pt x="460" y="1116"/>
                  <a:pt x="920" y="1128"/>
                  <a:pt x="1200" y="1104"/>
                </a:cubicBezTo>
                <a:cubicBezTo>
                  <a:pt x="1480" y="1080"/>
                  <a:pt x="1432" y="1088"/>
                  <a:pt x="1680" y="960"/>
                </a:cubicBezTo>
                <a:cubicBezTo>
                  <a:pt x="1928" y="832"/>
                  <a:pt x="2432" y="496"/>
                  <a:pt x="2688" y="336"/>
                </a:cubicBezTo>
                <a:cubicBezTo>
                  <a:pt x="2944" y="176"/>
                  <a:pt x="3128" y="56"/>
                  <a:pt x="3216" y="0"/>
                </a:cubicBezTo>
              </a:path>
            </a:pathLst>
          </a:custGeom>
          <a:noFill/>
          <a:ln w="76200" cap="rnd">
            <a:solidFill>
              <a:schemeClr val="folHlink"/>
            </a:solidFill>
            <a:prstDash val="sysDot"/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grpSp>
        <p:nvGrpSpPr>
          <p:cNvPr id="47" name="Group 46"/>
          <p:cNvGrpSpPr/>
          <p:nvPr/>
        </p:nvGrpSpPr>
        <p:grpSpPr>
          <a:xfrm>
            <a:off x="3505200" y="2819400"/>
            <a:ext cx="2362200" cy="2057400"/>
            <a:chOff x="3149600" y="2540000"/>
            <a:chExt cx="3289300" cy="3022600"/>
          </a:xfrm>
        </p:grpSpPr>
        <p:sp>
          <p:nvSpPr>
            <p:cNvPr id="10244" name="Oval 2053"/>
            <p:cNvSpPr>
              <a:spLocks noChangeArrowheads="1"/>
            </p:cNvSpPr>
            <p:nvPr/>
          </p:nvSpPr>
          <p:spPr bwMode="auto">
            <a:xfrm>
              <a:off x="3733800" y="3057525"/>
              <a:ext cx="2133600" cy="2057400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7" name="Oval 2064"/>
            <p:cNvSpPr>
              <a:spLocks noChangeArrowheads="1"/>
            </p:cNvSpPr>
            <p:nvPr/>
          </p:nvSpPr>
          <p:spPr bwMode="auto">
            <a:xfrm>
              <a:off x="4127500" y="3378200"/>
              <a:ext cx="1371600" cy="13716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8" name="Oval 2065"/>
            <p:cNvSpPr>
              <a:spLocks noChangeArrowheads="1"/>
            </p:cNvSpPr>
            <p:nvPr/>
          </p:nvSpPr>
          <p:spPr bwMode="auto">
            <a:xfrm>
              <a:off x="3238500" y="2628900"/>
              <a:ext cx="3124200" cy="28956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51" name="Oval 2118"/>
            <p:cNvSpPr>
              <a:spLocks noChangeArrowheads="1"/>
            </p:cNvSpPr>
            <p:nvPr/>
          </p:nvSpPr>
          <p:spPr bwMode="auto">
            <a:xfrm>
              <a:off x="4724400" y="4191000"/>
              <a:ext cx="152400" cy="152400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+</a:t>
              </a:r>
            </a:p>
          </p:txBody>
        </p:sp>
        <p:sp>
          <p:nvSpPr>
            <p:cNvPr id="10252" name="Oval 2119"/>
            <p:cNvSpPr>
              <a:spLocks noChangeArrowheads="1"/>
            </p:cNvSpPr>
            <p:nvPr/>
          </p:nvSpPr>
          <p:spPr bwMode="auto">
            <a:xfrm>
              <a:off x="4724400" y="3733800"/>
              <a:ext cx="152400" cy="152400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+</a:t>
              </a:r>
            </a:p>
          </p:txBody>
        </p:sp>
        <p:sp>
          <p:nvSpPr>
            <p:cNvPr id="10253" name="Oval 2120"/>
            <p:cNvSpPr>
              <a:spLocks noChangeArrowheads="1"/>
            </p:cNvSpPr>
            <p:nvPr/>
          </p:nvSpPr>
          <p:spPr bwMode="auto">
            <a:xfrm>
              <a:off x="4953000" y="3962400"/>
              <a:ext cx="152400" cy="152400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+</a:t>
              </a:r>
            </a:p>
          </p:txBody>
        </p:sp>
        <p:sp>
          <p:nvSpPr>
            <p:cNvPr id="10254" name="Oval 2121"/>
            <p:cNvSpPr>
              <a:spLocks noChangeArrowheads="1"/>
            </p:cNvSpPr>
            <p:nvPr/>
          </p:nvSpPr>
          <p:spPr bwMode="auto">
            <a:xfrm>
              <a:off x="4686300" y="3911600"/>
              <a:ext cx="152400" cy="152400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+</a:t>
              </a:r>
            </a:p>
          </p:txBody>
        </p:sp>
        <p:sp>
          <p:nvSpPr>
            <p:cNvPr id="10255" name="Oval 2122"/>
            <p:cNvSpPr>
              <a:spLocks noChangeArrowheads="1"/>
            </p:cNvSpPr>
            <p:nvPr/>
          </p:nvSpPr>
          <p:spPr bwMode="auto">
            <a:xfrm>
              <a:off x="4521200" y="3962400"/>
              <a:ext cx="152400" cy="152400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+</a:t>
              </a:r>
            </a:p>
          </p:txBody>
        </p:sp>
        <p:sp>
          <p:nvSpPr>
            <p:cNvPr id="10256" name="Oval 2123"/>
            <p:cNvSpPr>
              <a:spLocks noChangeArrowheads="1"/>
            </p:cNvSpPr>
            <p:nvPr/>
          </p:nvSpPr>
          <p:spPr bwMode="auto">
            <a:xfrm>
              <a:off x="4038600" y="3962400"/>
              <a:ext cx="152400" cy="152400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-</a:t>
              </a:r>
            </a:p>
          </p:txBody>
        </p:sp>
        <p:sp>
          <p:nvSpPr>
            <p:cNvPr id="10257" name="Oval 2125"/>
            <p:cNvSpPr>
              <a:spLocks noChangeArrowheads="1"/>
            </p:cNvSpPr>
            <p:nvPr/>
          </p:nvSpPr>
          <p:spPr bwMode="auto">
            <a:xfrm>
              <a:off x="5410200" y="3962400"/>
              <a:ext cx="152400" cy="152400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/>
                <a:t>-</a:t>
              </a:r>
            </a:p>
          </p:txBody>
        </p:sp>
        <p:sp>
          <p:nvSpPr>
            <p:cNvPr id="10258" name="Oval 2126"/>
            <p:cNvSpPr>
              <a:spLocks noChangeArrowheads="1"/>
            </p:cNvSpPr>
            <p:nvPr/>
          </p:nvSpPr>
          <p:spPr bwMode="auto">
            <a:xfrm>
              <a:off x="4889500" y="3784600"/>
              <a:ext cx="152400" cy="152400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0259" name="Oval 2127"/>
            <p:cNvSpPr>
              <a:spLocks noChangeArrowheads="1"/>
            </p:cNvSpPr>
            <p:nvPr/>
          </p:nvSpPr>
          <p:spPr bwMode="auto">
            <a:xfrm>
              <a:off x="4572000" y="3810000"/>
              <a:ext cx="152400" cy="152400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0260" name="Oval 2128"/>
            <p:cNvSpPr>
              <a:spLocks noChangeArrowheads="1"/>
            </p:cNvSpPr>
            <p:nvPr/>
          </p:nvSpPr>
          <p:spPr bwMode="auto">
            <a:xfrm>
              <a:off x="4572000" y="4114800"/>
              <a:ext cx="152400" cy="152400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0261" name="Oval 2129"/>
            <p:cNvSpPr>
              <a:spLocks noChangeArrowheads="1"/>
            </p:cNvSpPr>
            <p:nvPr/>
          </p:nvSpPr>
          <p:spPr bwMode="auto">
            <a:xfrm>
              <a:off x="4940300" y="4152900"/>
              <a:ext cx="152400" cy="152400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0262" name="Oval 2130"/>
            <p:cNvSpPr>
              <a:spLocks noChangeArrowheads="1"/>
            </p:cNvSpPr>
            <p:nvPr/>
          </p:nvSpPr>
          <p:spPr bwMode="auto">
            <a:xfrm>
              <a:off x="4800600" y="4038600"/>
              <a:ext cx="152400" cy="152400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0263" name="Oval 2131"/>
            <p:cNvSpPr>
              <a:spLocks noChangeArrowheads="1"/>
            </p:cNvSpPr>
            <p:nvPr/>
          </p:nvSpPr>
          <p:spPr bwMode="auto">
            <a:xfrm>
              <a:off x="4724400" y="5029200"/>
              <a:ext cx="152400" cy="152400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-</a:t>
              </a:r>
            </a:p>
          </p:txBody>
        </p:sp>
        <p:sp>
          <p:nvSpPr>
            <p:cNvPr id="10264" name="Oval 2132"/>
            <p:cNvSpPr>
              <a:spLocks noChangeArrowheads="1"/>
            </p:cNvSpPr>
            <p:nvPr/>
          </p:nvSpPr>
          <p:spPr bwMode="auto">
            <a:xfrm>
              <a:off x="4699000" y="2997200"/>
              <a:ext cx="152400" cy="152400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-</a:t>
              </a:r>
            </a:p>
          </p:txBody>
        </p:sp>
        <p:sp>
          <p:nvSpPr>
            <p:cNvPr id="10265" name="Oval 2133"/>
            <p:cNvSpPr>
              <a:spLocks noChangeArrowheads="1"/>
            </p:cNvSpPr>
            <p:nvPr/>
          </p:nvSpPr>
          <p:spPr bwMode="auto">
            <a:xfrm>
              <a:off x="3657600" y="3975100"/>
              <a:ext cx="152400" cy="152400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-</a:t>
              </a:r>
            </a:p>
          </p:txBody>
        </p:sp>
        <p:sp>
          <p:nvSpPr>
            <p:cNvPr id="10266" name="Oval 2134"/>
            <p:cNvSpPr>
              <a:spLocks noChangeArrowheads="1"/>
            </p:cNvSpPr>
            <p:nvPr/>
          </p:nvSpPr>
          <p:spPr bwMode="auto">
            <a:xfrm>
              <a:off x="5791200" y="3962400"/>
              <a:ext cx="152400" cy="152400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-</a:t>
              </a:r>
            </a:p>
          </p:txBody>
        </p:sp>
        <p:sp>
          <p:nvSpPr>
            <p:cNvPr id="10267" name="Oval 2135"/>
            <p:cNvSpPr>
              <a:spLocks noChangeArrowheads="1"/>
            </p:cNvSpPr>
            <p:nvPr/>
          </p:nvSpPr>
          <p:spPr bwMode="auto">
            <a:xfrm>
              <a:off x="3581400" y="4978400"/>
              <a:ext cx="152400" cy="152400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-</a:t>
              </a:r>
            </a:p>
          </p:txBody>
        </p:sp>
        <p:sp>
          <p:nvSpPr>
            <p:cNvPr id="10268" name="Oval 2136"/>
            <p:cNvSpPr>
              <a:spLocks noChangeArrowheads="1"/>
            </p:cNvSpPr>
            <p:nvPr/>
          </p:nvSpPr>
          <p:spPr bwMode="auto">
            <a:xfrm>
              <a:off x="3352800" y="3302000"/>
              <a:ext cx="152400" cy="152400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-</a:t>
              </a:r>
            </a:p>
          </p:txBody>
        </p:sp>
        <p:sp>
          <p:nvSpPr>
            <p:cNvPr id="10269" name="Oval 2137"/>
            <p:cNvSpPr>
              <a:spLocks noChangeArrowheads="1"/>
            </p:cNvSpPr>
            <p:nvPr/>
          </p:nvSpPr>
          <p:spPr bwMode="auto">
            <a:xfrm>
              <a:off x="3962400" y="3276600"/>
              <a:ext cx="152400" cy="152400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-</a:t>
              </a:r>
            </a:p>
          </p:txBody>
        </p:sp>
        <p:sp>
          <p:nvSpPr>
            <p:cNvPr id="10270" name="Oval 2138"/>
            <p:cNvSpPr>
              <a:spLocks noChangeArrowheads="1"/>
            </p:cNvSpPr>
            <p:nvPr/>
          </p:nvSpPr>
          <p:spPr bwMode="auto">
            <a:xfrm>
              <a:off x="3962400" y="4724400"/>
              <a:ext cx="152400" cy="152400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-</a:t>
              </a:r>
            </a:p>
          </p:txBody>
        </p:sp>
        <p:sp>
          <p:nvSpPr>
            <p:cNvPr id="10271" name="Oval 2139"/>
            <p:cNvSpPr>
              <a:spLocks noChangeArrowheads="1"/>
            </p:cNvSpPr>
            <p:nvPr/>
          </p:nvSpPr>
          <p:spPr bwMode="auto">
            <a:xfrm>
              <a:off x="5511800" y="4724400"/>
              <a:ext cx="152400" cy="152400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-</a:t>
              </a:r>
            </a:p>
          </p:txBody>
        </p:sp>
        <p:sp>
          <p:nvSpPr>
            <p:cNvPr id="10272" name="Oval 2140"/>
            <p:cNvSpPr>
              <a:spLocks noChangeArrowheads="1"/>
            </p:cNvSpPr>
            <p:nvPr/>
          </p:nvSpPr>
          <p:spPr bwMode="auto">
            <a:xfrm>
              <a:off x="5410200" y="3238500"/>
              <a:ext cx="152400" cy="152400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-</a:t>
              </a:r>
            </a:p>
          </p:txBody>
        </p:sp>
        <p:sp>
          <p:nvSpPr>
            <p:cNvPr id="10273" name="Oval 2141"/>
            <p:cNvSpPr>
              <a:spLocks noChangeArrowheads="1"/>
            </p:cNvSpPr>
            <p:nvPr/>
          </p:nvSpPr>
          <p:spPr bwMode="auto">
            <a:xfrm>
              <a:off x="3149600" y="3975100"/>
              <a:ext cx="152400" cy="152400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-</a:t>
              </a:r>
            </a:p>
          </p:txBody>
        </p:sp>
        <p:sp>
          <p:nvSpPr>
            <p:cNvPr id="10274" name="Oval 2142"/>
            <p:cNvSpPr>
              <a:spLocks noChangeArrowheads="1"/>
            </p:cNvSpPr>
            <p:nvPr/>
          </p:nvSpPr>
          <p:spPr bwMode="auto">
            <a:xfrm>
              <a:off x="3263900" y="4495800"/>
              <a:ext cx="152400" cy="152400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-</a:t>
              </a:r>
            </a:p>
          </p:txBody>
        </p:sp>
        <p:sp>
          <p:nvSpPr>
            <p:cNvPr id="10275" name="Oval 2143"/>
            <p:cNvSpPr>
              <a:spLocks noChangeArrowheads="1"/>
            </p:cNvSpPr>
            <p:nvPr/>
          </p:nvSpPr>
          <p:spPr bwMode="auto">
            <a:xfrm>
              <a:off x="3657600" y="2959100"/>
              <a:ext cx="152400" cy="152400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-</a:t>
              </a:r>
            </a:p>
          </p:txBody>
        </p:sp>
        <p:sp>
          <p:nvSpPr>
            <p:cNvPr id="10276" name="Oval 2144"/>
            <p:cNvSpPr>
              <a:spLocks noChangeArrowheads="1"/>
            </p:cNvSpPr>
            <p:nvPr/>
          </p:nvSpPr>
          <p:spPr bwMode="auto">
            <a:xfrm>
              <a:off x="4114800" y="2667000"/>
              <a:ext cx="152400" cy="152400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-</a:t>
              </a:r>
            </a:p>
          </p:txBody>
        </p:sp>
        <p:sp>
          <p:nvSpPr>
            <p:cNvPr id="10277" name="Oval 2145"/>
            <p:cNvSpPr>
              <a:spLocks noChangeArrowheads="1"/>
            </p:cNvSpPr>
            <p:nvPr/>
          </p:nvSpPr>
          <p:spPr bwMode="auto">
            <a:xfrm>
              <a:off x="4622800" y="2540000"/>
              <a:ext cx="152400" cy="152400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-</a:t>
              </a:r>
            </a:p>
          </p:txBody>
        </p:sp>
        <p:sp>
          <p:nvSpPr>
            <p:cNvPr id="10278" name="Oval 2146"/>
            <p:cNvSpPr>
              <a:spLocks noChangeArrowheads="1"/>
            </p:cNvSpPr>
            <p:nvPr/>
          </p:nvSpPr>
          <p:spPr bwMode="auto">
            <a:xfrm>
              <a:off x="5181600" y="2603500"/>
              <a:ext cx="152400" cy="152400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-</a:t>
              </a:r>
            </a:p>
          </p:txBody>
        </p:sp>
        <p:sp>
          <p:nvSpPr>
            <p:cNvPr id="10279" name="Oval 2147"/>
            <p:cNvSpPr>
              <a:spLocks noChangeArrowheads="1"/>
            </p:cNvSpPr>
            <p:nvPr/>
          </p:nvSpPr>
          <p:spPr bwMode="auto">
            <a:xfrm>
              <a:off x="5626100" y="2819400"/>
              <a:ext cx="152400" cy="152400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-</a:t>
              </a:r>
            </a:p>
          </p:txBody>
        </p:sp>
        <p:sp>
          <p:nvSpPr>
            <p:cNvPr id="10280" name="Oval 2148"/>
            <p:cNvSpPr>
              <a:spLocks noChangeArrowheads="1"/>
            </p:cNvSpPr>
            <p:nvPr/>
          </p:nvSpPr>
          <p:spPr bwMode="auto">
            <a:xfrm>
              <a:off x="6019800" y="3200400"/>
              <a:ext cx="152400" cy="152400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-</a:t>
              </a:r>
            </a:p>
          </p:txBody>
        </p:sp>
        <p:sp>
          <p:nvSpPr>
            <p:cNvPr id="10281" name="Oval 2149"/>
            <p:cNvSpPr>
              <a:spLocks noChangeArrowheads="1"/>
            </p:cNvSpPr>
            <p:nvPr/>
          </p:nvSpPr>
          <p:spPr bwMode="auto">
            <a:xfrm>
              <a:off x="6248400" y="3581400"/>
              <a:ext cx="152400" cy="152400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-</a:t>
              </a:r>
            </a:p>
          </p:txBody>
        </p:sp>
        <p:sp>
          <p:nvSpPr>
            <p:cNvPr id="10282" name="Oval 2150"/>
            <p:cNvSpPr>
              <a:spLocks noChangeArrowheads="1"/>
            </p:cNvSpPr>
            <p:nvPr/>
          </p:nvSpPr>
          <p:spPr bwMode="auto">
            <a:xfrm>
              <a:off x="6286500" y="4140200"/>
              <a:ext cx="152400" cy="152400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-</a:t>
              </a:r>
            </a:p>
          </p:txBody>
        </p:sp>
        <p:sp>
          <p:nvSpPr>
            <p:cNvPr id="10283" name="Oval 2151"/>
            <p:cNvSpPr>
              <a:spLocks noChangeArrowheads="1"/>
            </p:cNvSpPr>
            <p:nvPr/>
          </p:nvSpPr>
          <p:spPr bwMode="auto">
            <a:xfrm>
              <a:off x="6057900" y="4737100"/>
              <a:ext cx="152400" cy="152400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-</a:t>
              </a:r>
            </a:p>
          </p:txBody>
        </p:sp>
        <p:sp>
          <p:nvSpPr>
            <p:cNvPr id="10284" name="Oval 2152"/>
            <p:cNvSpPr>
              <a:spLocks noChangeArrowheads="1"/>
            </p:cNvSpPr>
            <p:nvPr/>
          </p:nvSpPr>
          <p:spPr bwMode="auto">
            <a:xfrm>
              <a:off x="5600700" y="5219700"/>
              <a:ext cx="152400" cy="152400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-</a:t>
              </a:r>
            </a:p>
          </p:txBody>
        </p:sp>
        <p:sp>
          <p:nvSpPr>
            <p:cNvPr id="10285" name="Oval 2153"/>
            <p:cNvSpPr>
              <a:spLocks noChangeArrowheads="1"/>
            </p:cNvSpPr>
            <p:nvPr/>
          </p:nvSpPr>
          <p:spPr bwMode="auto">
            <a:xfrm>
              <a:off x="5029200" y="5410200"/>
              <a:ext cx="152400" cy="152400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-</a:t>
              </a:r>
            </a:p>
          </p:txBody>
        </p:sp>
        <p:sp>
          <p:nvSpPr>
            <p:cNvPr id="10286" name="Oval 2154"/>
            <p:cNvSpPr>
              <a:spLocks noChangeArrowheads="1"/>
            </p:cNvSpPr>
            <p:nvPr/>
          </p:nvSpPr>
          <p:spPr bwMode="auto">
            <a:xfrm>
              <a:off x="4191000" y="5346700"/>
              <a:ext cx="152400" cy="152400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-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433388"/>
            <a:ext cx="8458200" cy="6019800"/>
          </a:xfrm>
        </p:spPr>
        <p:txBody>
          <a:bodyPr/>
          <a:lstStyle/>
          <a:p>
            <a:pPr eaLnBrk="1" hangingPunct="1">
              <a:buClr>
                <a:schemeClr val="tx1"/>
              </a:buClr>
              <a:buFont typeface="Wingdings" pitchFamily="2" charset="2"/>
              <a:buChar char="v"/>
            </a:pPr>
            <a:r>
              <a:rPr lang="en-US" sz="2000" smtClean="0"/>
              <a:t>BERDASARKAN MEKANISME KERUSAKAN SEL  KARENA RADIASI PENGION DAPAT DIBEDAKAN MENJADI DUA:</a:t>
            </a:r>
          </a:p>
          <a:p>
            <a:pPr eaLnBrk="1" hangingPunct="1">
              <a:buClr>
                <a:schemeClr val="tx1"/>
              </a:buClr>
              <a:buFont typeface="Wingdings" pitchFamily="2" charset="2"/>
              <a:buNone/>
            </a:pPr>
            <a:r>
              <a:rPr lang="en-US" sz="2000" smtClean="0"/>
              <a:t>      1.  PROSES IONISASI   </a:t>
            </a:r>
          </a:p>
          <a:p>
            <a:pPr lvl="2" eaLnBrk="1" hangingPunct="1">
              <a:buClr>
                <a:schemeClr val="tx1"/>
              </a:buClr>
              <a:buFont typeface="Wingdings" pitchFamily="2" charset="2"/>
              <a:buChar char="Ø"/>
            </a:pPr>
            <a:r>
              <a:rPr lang="en-US" sz="1800" smtClean="0"/>
              <a:t>PADA SEL-SEL YG TERIONISASI, ELEKTRON2X AKAN LEPAS DARI STRUKTUR ATOM DENGAN AKIBAT TERPECAHNYA MOLEKUL-MOLEKUL DARI SEL SEHINGGA TERJADI KERUSAKAN SEL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    </a:t>
            </a:r>
            <a:r>
              <a:rPr lang="en-US" sz="2000" smtClean="0"/>
              <a:t>2. PROSES BIOKIMIA</a:t>
            </a:r>
          </a:p>
          <a:p>
            <a:pPr lvl="2" eaLnBrk="1" hangingPunct="1">
              <a:buClr>
                <a:schemeClr val="tx1"/>
              </a:buClr>
              <a:buFont typeface="Wingdings" pitchFamily="2" charset="2"/>
              <a:buChar char="Ø"/>
            </a:pPr>
            <a:r>
              <a:rPr lang="en-US" sz="1800" smtClean="0"/>
              <a:t>SEBAGIAN BESAR JARINGAN TERDIRI DARI AIR. RADIASI PENGION AKAN MENYEBABKAN MOLEKUL AIR TERPECAH MENJADI ION H</a:t>
            </a:r>
            <a:r>
              <a:rPr lang="en-US" sz="1800" baseline="30000" smtClean="0"/>
              <a:t>+</a:t>
            </a:r>
            <a:r>
              <a:rPr lang="en-US" sz="1800" smtClean="0"/>
              <a:t> DAN OH</a:t>
            </a:r>
            <a:r>
              <a:rPr lang="en-US" sz="1800" baseline="30000" smtClean="0"/>
              <a:t>- </a:t>
            </a:r>
            <a:r>
              <a:rPr lang="en-US" sz="1800" smtClean="0"/>
              <a:t>, TERPECAHNYA MOLEKUL JARINGAN AKAN MENGAKIBATKAN KERUSAKAN JARINGAN</a:t>
            </a:r>
            <a:endParaRPr lang="en-US" sz="1600" smtClean="0"/>
          </a:p>
          <a:p>
            <a:pPr eaLnBrk="1" hangingPunct="1">
              <a:buClr>
                <a:schemeClr val="tx1"/>
              </a:buClr>
              <a:buFont typeface="Wingdings" pitchFamily="2" charset="2"/>
              <a:buChar char="v"/>
            </a:pPr>
            <a:r>
              <a:rPr lang="en-US" sz="2000" smtClean="0"/>
              <a:t>URUT-RUTAN MENURUN SENSITIVITAS JARINGAN TERHADAP RADIASI :</a:t>
            </a:r>
          </a:p>
          <a:p>
            <a:pPr lvl="2" eaLnBrk="1" hangingPunct="1">
              <a:buClr>
                <a:schemeClr val="tx1"/>
              </a:buClr>
              <a:buFont typeface="Wingdings" pitchFamily="2" charset="2"/>
              <a:buNone/>
            </a:pPr>
            <a:r>
              <a:rPr lang="en-US" sz="1600" smtClean="0"/>
              <a:t>     </a:t>
            </a:r>
            <a:r>
              <a:rPr lang="en-US" sz="1800" smtClean="0"/>
              <a:t>1. SUMSUM TULANG DAN SISTEM HEMOPOETIK, 2. JARINGAN ALAT KELAMIN, 3. JARINGAN ALAT PENCERNAAN, 4.KULIT,  5.JARINGAN IKAT, 6. JARINGAN KELENJAR, 7. TULANG,  8. OTOT, 9.URAT SARAF</a:t>
            </a:r>
            <a:endParaRPr lang="en-US" sz="16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558800"/>
            <a:ext cx="7772400" cy="5638800"/>
          </a:xfrm>
        </p:spPr>
        <p:txBody>
          <a:bodyPr/>
          <a:lstStyle/>
          <a:p>
            <a:pPr eaLnBrk="1" hangingPunct="1">
              <a:buClr>
                <a:schemeClr val="tx1"/>
              </a:buClr>
              <a:buFont typeface="Wingdings" pitchFamily="2" charset="2"/>
              <a:buChar char="v"/>
            </a:pPr>
            <a:r>
              <a:rPr lang="en-US" sz="1900" smtClean="0"/>
              <a:t>SENSITIVITAS JARINGAN TERHADAP RADIASI  DIDASARKAN PENDAPAT BERGONIE DAN TRIBONDEAU YAITU SIFAT PROLIFERASI ( MEMPERBANYAK DIRI DENGAN MEMBELAH) SUATU SEL. SEMAKIN PROLIFERASI AKTIF MAKA SEMAKIN SENSITIF TERHADAP RADIASI</a:t>
            </a:r>
          </a:p>
          <a:p>
            <a:pPr eaLnBrk="1" hangingPunct="1">
              <a:buClr>
                <a:schemeClr val="tx1"/>
              </a:buClr>
              <a:buFont typeface="Wingdings" pitchFamily="2" charset="2"/>
              <a:buChar char="v"/>
            </a:pPr>
            <a:r>
              <a:rPr lang="en-US" sz="1900" smtClean="0"/>
              <a:t>BERDASARKAN HKM  BERGONIE DAN TRIBONDEAU  TUMOR DAPAT DIBAGI MENJADI 3:</a:t>
            </a:r>
          </a:p>
          <a:p>
            <a:pPr eaLnBrk="1" hangingPunct="1">
              <a:buClr>
                <a:schemeClr val="tx1"/>
              </a:buClr>
              <a:buFont typeface="Wingdings" pitchFamily="2" charset="2"/>
              <a:buNone/>
            </a:pPr>
            <a:r>
              <a:rPr lang="en-US" sz="1800" smtClean="0"/>
              <a:t>		</a:t>
            </a:r>
            <a:r>
              <a:rPr lang="en-US" sz="1900" smtClean="0"/>
              <a:t>A. TUMOR GANAS YANG RADIOSENSITIF</a:t>
            </a:r>
          </a:p>
          <a:p>
            <a:pPr lvl="3" eaLnBrk="1" hangingPunct="1">
              <a:buFont typeface="Wingdings" pitchFamily="2" charset="2"/>
              <a:buChar char="Ø"/>
            </a:pPr>
            <a:r>
              <a:rPr lang="en-US" sz="1700" smtClean="0"/>
              <a:t>TUMOR GANAS  YANG MUDAH DIHANCURKAN  DOSIS PENYINARAN 3.000-4.000 rad DALAM  3-4 MINGGU </a:t>
            </a:r>
          </a:p>
          <a:p>
            <a:pPr eaLnBrk="1" hangingPunct="1">
              <a:buClr>
                <a:schemeClr val="tx1"/>
              </a:buClr>
              <a:buFont typeface="Wingdings" pitchFamily="2" charset="2"/>
              <a:buNone/>
            </a:pPr>
            <a:r>
              <a:rPr lang="en-US" sz="1800" smtClean="0"/>
              <a:t>		</a:t>
            </a:r>
            <a:r>
              <a:rPr lang="en-US" sz="1900" smtClean="0"/>
              <a:t>B. TUMOR GANAS YANG RADIORESPONSIF</a:t>
            </a:r>
          </a:p>
          <a:p>
            <a:pPr lvl="3" eaLnBrk="1" hangingPunct="1">
              <a:buFont typeface="Wingdings" pitchFamily="2" charset="2"/>
              <a:buChar char="Ø"/>
            </a:pPr>
            <a:r>
              <a:rPr lang="en-US" sz="1700" smtClean="0"/>
              <a:t>TUMOR GANAS  YANG DAPAT DIHANCURKAN, DOSIS PENYINARAN 4.000-5.000 rad DALAM  4-5 MINGGU </a:t>
            </a:r>
          </a:p>
          <a:p>
            <a:pPr eaLnBrk="1" hangingPunct="1">
              <a:buClr>
                <a:schemeClr val="tx1"/>
              </a:buClr>
              <a:buFont typeface="Wingdings" pitchFamily="2" charset="2"/>
              <a:buNone/>
            </a:pPr>
            <a:r>
              <a:rPr lang="en-US" sz="1800" smtClean="0"/>
              <a:t>		</a:t>
            </a:r>
            <a:r>
              <a:rPr lang="en-US" sz="1900" smtClean="0"/>
              <a:t>C. TUMOR GANAS YANG RADIORESISTEN</a:t>
            </a:r>
          </a:p>
          <a:p>
            <a:pPr lvl="3" eaLnBrk="1" hangingPunct="1">
              <a:buFont typeface="Wingdings" pitchFamily="2" charset="2"/>
              <a:buChar char="Ø"/>
            </a:pPr>
            <a:r>
              <a:rPr lang="en-US" sz="1700" smtClean="0"/>
              <a:t>TUMOR GANAS  YANG SUKAR UNTUK DIHANCURKAN, WALAUPUN DOSIS PENYINARAN DIATAS 6.000 rad (MELEBIHI DOSIS TOLERANSI YANG AMAN UNTUK JARINGAN SEHAT DI SEKITARNYA)</a:t>
            </a:r>
          </a:p>
          <a:p>
            <a:pPr lvl="3" eaLnBrk="1" hangingPunct="1">
              <a:buFont typeface="Wingdings" pitchFamily="2" charset="2"/>
              <a:buNone/>
            </a:pPr>
            <a:endParaRPr lang="en-US" sz="17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04775"/>
            <a:ext cx="8229600" cy="47625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smtClean="0"/>
              <a:t>TERAPI RADIASI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533400"/>
            <a:ext cx="8610600" cy="5943600"/>
          </a:xfrm>
        </p:spPr>
        <p:txBody>
          <a:bodyPr/>
          <a:lstStyle/>
          <a:p>
            <a:pPr eaLnBrk="1" hangingPunct="1">
              <a:buClr>
                <a:schemeClr val="tx1"/>
              </a:buClr>
              <a:buFont typeface="Wingdings" pitchFamily="2" charset="2"/>
              <a:buChar char="v"/>
            </a:pPr>
            <a:r>
              <a:rPr lang="en-US" sz="1800" smtClean="0"/>
              <a:t>PRINSIP DASAR TERAPI RADIASI ADALAH MENIMBULKAN KERUSAKAN PADA  JARINGAN TUMOR SEBESAR MUNGKIN SERAYA KERUSAKAN SEMINIMAL MUNGKIN PD JARINGAN NORMAL DISEKITAR TUMOR .</a:t>
            </a:r>
          </a:p>
          <a:p>
            <a:pPr eaLnBrk="1" hangingPunct="1">
              <a:buClr>
                <a:schemeClr val="tx1"/>
              </a:buClr>
              <a:buFont typeface="Wingdings" pitchFamily="2" charset="2"/>
              <a:buChar char="v"/>
            </a:pPr>
            <a:r>
              <a:rPr lang="en-US" sz="1800" smtClean="0"/>
              <a:t>FAKTOR2x YG PERLU DIPERHATIKAN DLM TERAPI  RADIASI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1800" smtClean="0"/>
              <a:t>1. JENIS RADIASI : HIGH VOLTAGE  X-RAY , URANIUM, RADIUM,</a:t>
            </a:r>
            <a:r>
              <a:rPr lang="en-US" sz="1800" baseline="30000" smtClean="0"/>
              <a:t>60</a:t>
            </a:r>
            <a:r>
              <a:rPr lang="en-US" sz="1800" smtClean="0"/>
              <a:t>Co  dll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1800" smtClean="0"/>
              <a:t>2. JENIS SEL : JENIS SEL EMBRIONAL ATAU BUKAN ( HUKUM BERGONIE DAN TRIBONDEAU ) 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1800" smtClean="0"/>
              <a:t>3. LINGKUNGAN SEL : APAKAH TERJAMIN ADANYA PENYALURAN DARAH DISEKITAR DARAH ATAU TIDAK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1800" smtClean="0"/>
              <a:t>4. DOSIS RADIASI : RBE SANGAT TINGGI MEMPUNYAI KEMAMPUAN MEMATIKAN SEL LEBIH BESAR</a:t>
            </a:r>
            <a:r>
              <a:rPr lang="en-US" sz="2000" smtClean="0"/>
              <a:t>.</a:t>
            </a:r>
            <a:endParaRPr lang="en-US" sz="1600" smtClean="0"/>
          </a:p>
          <a:p>
            <a:pPr eaLnBrk="1" hangingPunct="1">
              <a:buClr>
                <a:schemeClr val="tx1"/>
              </a:buClr>
              <a:buFont typeface="Wingdings" pitchFamily="2" charset="2"/>
              <a:buChar char="v"/>
            </a:pPr>
            <a:r>
              <a:rPr lang="en-US" sz="1800" smtClean="0"/>
              <a:t>FAKTOR RBE UNTUK BERBAGAI RADIASI</a:t>
            </a:r>
          </a:p>
        </p:txBody>
      </p:sp>
      <p:graphicFrame>
        <p:nvGraphicFramePr>
          <p:cNvPr id="75847" name="Group 71"/>
          <p:cNvGraphicFramePr>
            <a:graphicFrameLocks noGrp="1"/>
          </p:cNvGraphicFramePr>
          <p:nvPr/>
        </p:nvGraphicFramePr>
        <p:xfrm>
          <a:off x="1295400" y="4419600"/>
          <a:ext cx="6629400" cy="1960563"/>
        </p:xfrm>
        <a:graphic>
          <a:graphicData uri="http://schemas.openxmlformats.org/drawingml/2006/table">
            <a:tbl>
              <a:tblPr/>
              <a:tblGrid>
                <a:gridCol w="4572000"/>
                <a:gridCol w="2057400"/>
              </a:tblGrid>
              <a:tr h="254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RADIASI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RBE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4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SINAR X 0,1-100 MeV ATAU SINAR GAMMA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ELEKTRON 0,1-100 MeV ATAU SINAR BETA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NEUTRON BERKECEPATAN TINGGI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NEUTRON 10 MeV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4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PROTON SAMPAI 10 MeV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SINAR ALFA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3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HEAVY RECOIL NULEI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304800"/>
            <a:ext cx="7772400" cy="5486400"/>
          </a:xfrm>
        </p:spPr>
        <p:txBody>
          <a:bodyPr/>
          <a:lstStyle/>
          <a:p>
            <a:pPr eaLnBrk="1" hangingPunct="1">
              <a:buClr>
                <a:schemeClr val="tx1"/>
              </a:buClr>
              <a:buFont typeface="Wingdings" pitchFamily="2" charset="2"/>
              <a:buChar char="v"/>
            </a:pPr>
            <a:r>
              <a:rPr lang="en-US" sz="2000" smtClean="0"/>
              <a:t>FAKTOR-FAKTOR YANG HARUS DIPERHATIKAN SEBELUM MELAKUKAN PENYINARAN: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2400" smtClean="0"/>
              <a:t>1. MENETAPKAN LETAK DAN LUAS TUMOR</a:t>
            </a:r>
          </a:p>
          <a:p>
            <a:pPr lvl="2" eaLnBrk="1" hangingPunct="1">
              <a:buFont typeface="Wingdings" pitchFamily="2" charset="2"/>
              <a:buChar char="ü"/>
            </a:pPr>
            <a:r>
              <a:rPr lang="en-US" sz="1700" smtClean="0"/>
              <a:t>TUMOR YANG TERLETAK DIPERMUKAAN KULIT, DISINARI DENGAN VOLTAGE RENDAH (50 KV) DAN VOLTAGE MENENGAH (100-140 KV)</a:t>
            </a:r>
          </a:p>
          <a:p>
            <a:pPr lvl="2" eaLnBrk="1" hangingPunct="1">
              <a:buFont typeface="Wingdings" pitchFamily="2" charset="2"/>
              <a:buChar char="ü"/>
            </a:pPr>
            <a:r>
              <a:rPr lang="en-US" sz="1700" smtClean="0"/>
              <a:t>TUMOR YANG TERLETAK DIBAWAH KULIT, DISINARI DENGAN VOLTAGE TINGGI (200 KV)</a:t>
            </a:r>
          </a:p>
          <a:p>
            <a:pPr lvl="2" eaLnBrk="1" hangingPunct="1">
              <a:buFont typeface="Wingdings" pitchFamily="2" charset="2"/>
              <a:buChar char="ü"/>
            </a:pPr>
            <a:r>
              <a:rPr lang="en-US" sz="1700" smtClean="0"/>
              <a:t>TUMOR YANG TERLETAK JAUH DIBAWAH KULIT SEPERTI TUMOR OVARIUM, BRRONKHUS DAN OESOFAGUS DISINARI DENGAN SUPER VOLTAGE  (1.000 KV KEATAS)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2400" smtClean="0"/>
              <a:t>2. TEKNIS PENYINARAN DAN DISTRIBUSI DOSIS</a:t>
            </a:r>
          </a:p>
          <a:p>
            <a:pPr lvl="2" eaLnBrk="1" hangingPunct="1">
              <a:buFont typeface="Wingdings" pitchFamily="2" charset="2"/>
              <a:buChar char="ü"/>
            </a:pPr>
            <a:r>
              <a:rPr lang="en-US" sz="1700" smtClean="0"/>
              <a:t>BERDASARKAN LETAK TUMOR MAKA PENYINARAN DIBAGI DALAM:</a:t>
            </a:r>
          </a:p>
          <a:p>
            <a:pPr lvl="2" eaLnBrk="1" hangingPunct="1">
              <a:buFont typeface="Wingdings" pitchFamily="2" charset="2"/>
              <a:buNone/>
            </a:pPr>
            <a:r>
              <a:rPr lang="en-US" sz="1700" smtClean="0"/>
              <a:t>	1. MENGGUNAKAN SATU LAPANGAN</a:t>
            </a:r>
          </a:p>
          <a:p>
            <a:pPr lvl="2" eaLnBrk="1" hangingPunct="1">
              <a:buFont typeface="Wingdings" pitchFamily="2" charset="2"/>
              <a:buNone/>
            </a:pPr>
            <a:r>
              <a:rPr lang="en-US" sz="1700" smtClean="0"/>
              <a:t>	2. MENGGUNAKAN BEBERAPA LAPANGAN ATAU TERAPI </a:t>
            </a:r>
          </a:p>
          <a:p>
            <a:pPr lvl="2" eaLnBrk="1" hangingPunct="1">
              <a:buFont typeface="Wingdings" pitchFamily="2" charset="2"/>
              <a:buNone/>
            </a:pPr>
            <a:r>
              <a:rPr lang="en-US" sz="1700" smtClean="0"/>
              <a:t>        DENGAN TEKNIK ROTASI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457200"/>
            <a:ext cx="7772400" cy="5638800"/>
          </a:xfrm>
        </p:spPr>
        <p:txBody>
          <a:bodyPr/>
          <a:lstStyle/>
          <a:p>
            <a:pPr lvl="1" eaLnBrk="1" hangingPunct="1">
              <a:buFont typeface="Wingdings" pitchFamily="2" charset="2"/>
              <a:buChar char="ü"/>
            </a:pPr>
            <a:r>
              <a:rPr lang="en-US" sz="1900" smtClean="0"/>
              <a:t>BERDASARKAN DISTRIBUSI DOSIS YANG HENDAK DICAPAI TEKNIK PENYINARAN DIBAGI DALAM</a:t>
            </a:r>
          </a:p>
          <a:p>
            <a:pPr lvl="2" eaLnBrk="1" hangingPunct="1">
              <a:buFont typeface="Wingdings" pitchFamily="2" charset="2"/>
              <a:buNone/>
            </a:pPr>
            <a:r>
              <a:rPr lang="en-US" sz="1700" smtClean="0"/>
              <a:t>   1. TEKNIK TERAPI  LAPANGAN TETAP</a:t>
            </a:r>
          </a:p>
          <a:p>
            <a:pPr lvl="2" eaLnBrk="1" hangingPunct="1">
              <a:buFont typeface="Wingdings" pitchFamily="2" charset="2"/>
              <a:buNone/>
            </a:pPr>
            <a:r>
              <a:rPr lang="en-US" sz="1700" smtClean="0"/>
              <a:t>	       - </a:t>
            </a:r>
            <a:r>
              <a:rPr lang="en-US" sz="1600" smtClean="0"/>
              <a:t>SATU LAPANGAN </a:t>
            </a:r>
          </a:p>
          <a:p>
            <a:pPr lvl="2" eaLnBrk="1" hangingPunct="1">
              <a:buFont typeface="Wingdings" pitchFamily="2" charset="2"/>
              <a:buNone/>
            </a:pPr>
            <a:r>
              <a:rPr lang="en-US" sz="1600" smtClean="0"/>
              <a:t>           -  DUA LAPANGAN (CROSS FIRE TECHNIC DAN TEHNIK 			             TANGENSIAL)</a:t>
            </a:r>
          </a:p>
          <a:p>
            <a:pPr lvl="2" eaLnBrk="1" hangingPunct="1">
              <a:buFont typeface="Wingdings" pitchFamily="2" charset="2"/>
              <a:buNone/>
            </a:pPr>
            <a:r>
              <a:rPr lang="en-US" sz="1600" smtClean="0"/>
              <a:t>	       - TIGA LAPANGAN BERHADAP-HADAPAN (OPPOSING FIELD)</a:t>
            </a:r>
          </a:p>
          <a:p>
            <a:pPr lvl="2" eaLnBrk="1" hangingPunct="1">
              <a:buFont typeface="Wingdings" pitchFamily="2" charset="2"/>
              <a:buNone/>
            </a:pPr>
            <a:r>
              <a:rPr lang="en-US" sz="1700" smtClean="0"/>
              <a:t>	2. TEKNIK ROTASI</a:t>
            </a:r>
          </a:p>
          <a:p>
            <a:pPr lvl="2" eaLnBrk="1" hangingPunct="1">
              <a:buFont typeface="Wingdings" pitchFamily="2" charset="2"/>
              <a:buNone/>
            </a:pPr>
            <a:endParaRPr lang="en-US" smtClean="0"/>
          </a:p>
          <a:p>
            <a:pPr eaLnBrk="1" hangingPunct="1"/>
            <a:r>
              <a:rPr lang="en-US" sz="2400" smtClean="0"/>
              <a:t>3. TOLERANSI JARINGAN</a:t>
            </a:r>
          </a:p>
          <a:p>
            <a:pPr lvl="2" eaLnBrk="1" hangingPunct="1">
              <a:buClr>
                <a:schemeClr val="tx1"/>
              </a:buClr>
              <a:buFont typeface="Wingdings" pitchFamily="2" charset="2"/>
              <a:buChar char="Ø"/>
            </a:pPr>
            <a:r>
              <a:rPr lang="en-US" sz="1800" smtClean="0"/>
              <a:t>BATAS TOLERANSI JARINGAN HARUS DIPERHATIKAN, MENGHINDARI TERJADINYA DOSIS YANG BERLEBIHAN ATAU RADIONEKROSIS PADA JARINGAN SEHAT</a:t>
            </a:r>
          </a:p>
          <a:p>
            <a:pPr lvl="2" eaLnBrk="1" hangingPunct="1">
              <a:buClr>
                <a:schemeClr val="tx1"/>
              </a:buClr>
              <a:buFont typeface="Wingdings" pitchFamily="2" charset="2"/>
              <a:buChar char="Ø"/>
            </a:pPr>
            <a:r>
              <a:rPr lang="en-US" sz="1800" smtClean="0"/>
              <a:t>LAPANGAN YANG DIPAKAI HARUS SESUAI DENGAN BESAR KECILNYA TUMOR YANG HARUS DISINARI </a:t>
            </a:r>
          </a:p>
          <a:p>
            <a:pPr lvl="2" eaLnBrk="1" hangingPunct="1">
              <a:buClr>
                <a:schemeClr val="tx1"/>
              </a:buClr>
              <a:buFont typeface="Wingdings" pitchFamily="2" charset="2"/>
              <a:buChar char="Ø"/>
            </a:pPr>
            <a:r>
              <a:rPr lang="en-US" sz="1800" smtClean="0"/>
              <a:t>LAPANGAN PENYINARAN MAKIN TINGGI MAKA TOLERANSI JARINGAN MAKIN TINGGI DAN SEBALIKNYA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8382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smtClean="0"/>
              <a:t>PENGGUNAAN RADIOISOTOP DALAM DIAGNOSTIK KLINIK</a:t>
            </a:r>
          </a:p>
        </p:txBody>
      </p:sp>
      <p:sp>
        <p:nvSpPr>
          <p:cNvPr id="38915" name="Rectangle 1027"/>
          <p:cNvSpPr>
            <a:spLocks noGrp="1" noChangeArrowheads="1"/>
          </p:cNvSpPr>
          <p:nvPr>
            <p:ph idx="1"/>
          </p:nvPr>
        </p:nvSpPr>
        <p:spPr>
          <a:xfrm>
            <a:off x="685800" y="1379538"/>
            <a:ext cx="7772400" cy="5105400"/>
          </a:xfrm>
        </p:spPr>
        <p:txBody>
          <a:bodyPr/>
          <a:lstStyle/>
          <a:p>
            <a:pPr eaLnBrk="1" hangingPunct="1">
              <a:buClr>
                <a:schemeClr val="tx1"/>
              </a:buClr>
              <a:buFont typeface="Wingdings" pitchFamily="2" charset="2"/>
              <a:buChar char="Ø"/>
            </a:pPr>
            <a:r>
              <a:rPr lang="en-US" sz="2400" smtClean="0"/>
              <a:t>TUMOR OTAK</a:t>
            </a:r>
          </a:p>
          <a:p>
            <a:pPr eaLnBrk="1" hangingPunct="1">
              <a:buClr>
                <a:schemeClr val="tx1"/>
              </a:buClr>
              <a:buFont typeface="Wingdings" pitchFamily="2" charset="2"/>
              <a:buChar char="Ø"/>
            </a:pPr>
            <a:r>
              <a:rPr lang="en-US" sz="2400" smtClean="0"/>
              <a:t>KELENJAR THIROID</a:t>
            </a:r>
          </a:p>
          <a:p>
            <a:pPr eaLnBrk="1" hangingPunct="1">
              <a:buClr>
                <a:schemeClr val="tx1"/>
              </a:buClr>
              <a:buFont typeface="Wingdings" pitchFamily="2" charset="2"/>
              <a:buChar char="Ø"/>
            </a:pPr>
            <a:r>
              <a:rPr lang="en-US" sz="2400" smtClean="0"/>
              <a:t>GINJAL</a:t>
            </a:r>
          </a:p>
          <a:p>
            <a:pPr eaLnBrk="1" hangingPunct="1">
              <a:buClr>
                <a:schemeClr val="tx1"/>
              </a:buClr>
              <a:buFont typeface="Wingdings" pitchFamily="2" charset="2"/>
              <a:buChar char="Ø"/>
            </a:pPr>
            <a:r>
              <a:rPr lang="en-US" sz="2400" smtClean="0"/>
              <a:t>VOLUME AIR DAN DARAH DALAM TUBUH</a:t>
            </a:r>
          </a:p>
          <a:p>
            <a:pPr eaLnBrk="1" hangingPunct="1">
              <a:buClr>
                <a:schemeClr val="tx1"/>
              </a:buClr>
              <a:buFont typeface="Wingdings" pitchFamily="2" charset="2"/>
              <a:buChar char="Ø"/>
            </a:pPr>
            <a:r>
              <a:rPr lang="en-US" sz="2400" smtClean="0"/>
              <a:t>METASTASIS KANKER KE HEPAR</a:t>
            </a:r>
          </a:p>
          <a:p>
            <a:pPr eaLnBrk="1" hangingPunct="1">
              <a:buClr>
                <a:schemeClr val="tx1"/>
              </a:buClr>
              <a:buFont typeface="Wingdings" pitchFamily="2" charset="2"/>
              <a:buChar char="Ø"/>
            </a:pPr>
            <a:r>
              <a:rPr lang="en-US" sz="2400" smtClean="0"/>
              <a:t>METASTASIS KANKER KE TULANG</a:t>
            </a:r>
          </a:p>
          <a:p>
            <a:pPr eaLnBrk="1" hangingPunct="1">
              <a:buClr>
                <a:schemeClr val="tx1"/>
              </a:buClr>
              <a:buFont typeface="Wingdings" pitchFamily="2" charset="2"/>
              <a:buChar char="Ø"/>
            </a:pPr>
            <a:r>
              <a:rPr lang="en-US" sz="2400" smtClean="0"/>
              <a:t>EMBOLI PARU-PARU</a:t>
            </a:r>
          </a:p>
          <a:p>
            <a:pPr eaLnBrk="1" hangingPunct="1">
              <a:buClr>
                <a:schemeClr val="tx1"/>
              </a:buClr>
              <a:buFont typeface="Wingdings" pitchFamily="2" charset="2"/>
              <a:buChar char="Ø"/>
            </a:pPr>
            <a:r>
              <a:rPr lang="en-US" sz="2400" smtClean="0"/>
              <a:t>SIRKULASI UDARA DALAM PARU-PARU</a:t>
            </a:r>
          </a:p>
          <a:p>
            <a:pPr eaLnBrk="1" hangingPunct="1">
              <a:buClr>
                <a:schemeClr val="tx1"/>
              </a:buClr>
              <a:buFont typeface="Wingdings" pitchFamily="2" charset="2"/>
              <a:buChar char="Ø"/>
            </a:pPr>
            <a:r>
              <a:rPr lang="en-US" sz="2400" smtClean="0"/>
              <a:t>LOKASI PERDARAHAN</a:t>
            </a:r>
          </a:p>
          <a:p>
            <a:pPr eaLnBrk="1" hangingPunct="1">
              <a:buClr>
                <a:schemeClr val="tx1"/>
              </a:buClr>
              <a:buFont typeface="Wingdings" pitchFamily="2" charset="2"/>
              <a:buChar char="Ø"/>
            </a:pPr>
            <a:r>
              <a:rPr lang="en-US" sz="2400" smtClean="0"/>
              <a:t>FUNGSI JANTUNG</a:t>
            </a:r>
          </a:p>
          <a:p>
            <a:pPr eaLnBrk="1" hangingPunct="1">
              <a:buClr>
                <a:schemeClr val="tx1"/>
              </a:buClr>
              <a:buFont typeface="Wingdings" pitchFamily="2" charset="2"/>
              <a:buChar char="Ø"/>
            </a:pPr>
            <a:r>
              <a:rPr lang="en-US" sz="2400" smtClean="0"/>
              <a:t>DOSIS RADIASI DALAM KEDOKTERAN NUKLIR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>
          <a:xfrm>
            <a:off x="698500" y="358775"/>
            <a:ext cx="7772400" cy="873125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smtClean="0"/>
              <a:t>PROTEKSI    RADIASI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>
          <a:xfrm>
            <a:off x="215900" y="1536700"/>
            <a:ext cx="8763000" cy="4648200"/>
          </a:xfrm>
        </p:spPr>
        <p:txBody>
          <a:bodyPr/>
          <a:lstStyle/>
          <a:p>
            <a:pPr eaLnBrk="1" hangingPunct="1">
              <a:buClr>
                <a:schemeClr val="tx1"/>
              </a:buClr>
              <a:buFont typeface="Wingdings" pitchFamily="2" charset="2"/>
              <a:buChar char="v"/>
            </a:pPr>
            <a:r>
              <a:rPr lang="en-US" sz="2400" smtClean="0"/>
              <a:t>PROTEKSI RADIASI BAGI ORANG YANG BERHUBUNGAN LANGSUNG DENGAN SUMBER PENGION BERDASARKAN SIFAT INTERAKSINYA DAPAT DIBAGI DALAM 3 GOLONGAN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1800" smtClean="0"/>
              <a:t>1. </a:t>
            </a:r>
            <a:r>
              <a:rPr lang="en-US" sz="2400" smtClean="0"/>
              <a:t>PROTEKSI RADIASI THADAP PENDERITA DGN TERAPI RADIASI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2400" smtClean="0"/>
              <a:t>2. PROTEKSI RADIASI THADAP PEKERJA DIAGNOSTIK RADIOLOGI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2400" smtClean="0"/>
              <a:t>3. PROTEKSI RADIASI TERHADAP KEDOKTERAN NUKLIR</a:t>
            </a:r>
          </a:p>
          <a:p>
            <a:pPr lvl="1" eaLnBrk="1" hangingPunct="1">
              <a:buFont typeface="Wingdings" pitchFamily="2" charset="2"/>
              <a:buNone/>
            </a:pPr>
            <a:endParaRPr lang="en-US" sz="1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1027"/>
          <p:cNvSpPr>
            <a:spLocks noGrp="1" noChangeArrowheads="1"/>
          </p:cNvSpPr>
          <p:nvPr>
            <p:ph idx="1"/>
          </p:nvPr>
        </p:nvSpPr>
        <p:spPr>
          <a:xfrm>
            <a:off x="304800" y="457200"/>
            <a:ext cx="8610600" cy="5638800"/>
          </a:xfrm>
        </p:spPr>
        <p:txBody>
          <a:bodyPr/>
          <a:lstStyle/>
          <a:p>
            <a:pPr eaLnBrk="1" hangingPunct="1">
              <a:buClr>
                <a:srgbClr val="FF0000"/>
              </a:buClr>
              <a:buFont typeface="Wingdings" pitchFamily="2" charset="2"/>
              <a:buChar char="v"/>
            </a:pPr>
            <a:r>
              <a:rPr lang="en-US" sz="2400" u="sng" smtClean="0"/>
              <a:t>PROTEKSI RADIASI YANG PERLU DIPERHATIKAN TERHADAP PENDERITA YANG DIBERI  TERAPI RADIASI ADALAH: 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en-US" sz="2200" smtClean="0"/>
              <a:t>PADA DOSIS TERTENTU  YANG DIBERI  RADIASI ,</a:t>
            </a:r>
            <a:r>
              <a:rPr lang="en-US" sz="2200" smtClean="0">
                <a:solidFill>
                  <a:schemeClr val="folHlink"/>
                </a:solidFill>
              </a:rPr>
              <a:t> </a:t>
            </a:r>
            <a:r>
              <a:rPr lang="en-US" sz="2200" smtClean="0">
                <a:solidFill>
                  <a:schemeClr val="folHlink"/>
                </a:solidFill>
                <a:latin typeface="Brush Script MT" pitchFamily="66" charset="0"/>
              </a:rPr>
              <a:t>maka </a:t>
            </a:r>
            <a:r>
              <a:rPr lang="en-US" sz="2200" smtClean="0"/>
              <a:t>JARINGAN SEHAT DI SEKITAR NYA PERLU MENDAPAT PERLINDUNGAN 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en-US" sz="2200" smtClean="0"/>
              <a:t>PADA PENYINARAN SEKITAR MATA ,</a:t>
            </a:r>
            <a:r>
              <a:rPr lang="en-US" sz="2200" smtClean="0">
                <a:solidFill>
                  <a:srgbClr val="FF0000"/>
                </a:solidFill>
              </a:rPr>
              <a:t> </a:t>
            </a:r>
            <a:r>
              <a:rPr lang="en-US" sz="2200" smtClean="0">
                <a:solidFill>
                  <a:schemeClr val="folHlink"/>
                </a:solidFill>
                <a:latin typeface="Brush Script MT" pitchFamily="66" charset="0"/>
              </a:rPr>
              <a:t>maka</a:t>
            </a:r>
            <a:r>
              <a:rPr lang="en-US" sz="2200" smtClean="0">
                <a:solidFill>
                  <a:schemeClr val="folHlink"/>
                </a:solidFill>
              </a:rPr>
              <a:t> </a:t>
            </a:r>
            <a:r>
              <a:rPr lang="en-US" sz="2200" smtClean="0"/>
              <a:t>MATA HARUS MENDAPAT PERLINDUNGAN ( MENUTUP MATA DENGAN TIMAH HITAM)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en-US" sz="2200" smtClean="0"/>
              <a:t>PADA PENYINARAN TERHADAP TUMOR YANG TIDAK GANAS DAN TERHADAP ANAK-ANAK,</a:t>
            </a:r>
            <a:r>
              <a:rPr lang="en-US" sz="2200" smtClean="0">
                <a:latin typeface="Brush Script MT" pitchFamily="66" charset="0"/>
              </a:rPr>
              <a:t> </a:t>
            </a:r>
            <a:r>
              <a:rPr lang="en-US" sz="2200" smtClean="0">
                <a:solidFill>
                  <a:schemeClr val="folHlink"/>
                </a:solidFill>
                <a:latin typeface="Brush Script MT" pitchFamily="66" charset="0"/>
              </a:rPr>
              <a:t>maka</a:t>
            </a:r>
            <a:r>
              <a:rPr lang="en-US" sz="2200" smtClean="0">
                <a:latin typeface="Brush Script MT" pitchFamily="66" charset="0"/>
              </a:rPr>
              <a:t> </a:t>
            </a:r>
            <a:r>
              <a:rPr lang="en-US" sz="2200" smtClean="0"/>
              <a:t>HARUS HATI-HATI DENGAN JUMLAH DOSIS YANG DIBERIKAN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en-US" sz="2200" smtClean="0"/>
              <a:t>JANGAN BERULANGKALI KALI MEMBERIKAN PENYINARAN KARENA RADIASI BERSIFAT KARSINOGEN ( UNSUR PENYEBAB KANKER)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4"/>
          <p:cNvSpPr>
            <a:spLocks noChangeArrowheads="1"/>
          </p:cNvSpPr>
          <p:nvPr/>
        </p:nvSpPr>
        <p:spPr bwMode="auto">
          <a:xfrm>
            <a:off x="381000" y="304800"/>
            <a:ext cx="8610600" cy="617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l"/>
            </a:pPr>
            <a:r>
              <a:rPr lang="en-US" u="sng"/>
              <a:t>PROTEKSI  RADIASI  YANG PERLU DIPERHATIKAN TERHADAP PEKERJA  DIAGNOSTIK   RADIOLOGI, ADALAH</a:t>
            </a:r>
            <a:r>
              <a:rPr lang="en-US"/>
              <a:t> :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</a:pPr>
            <a:r>
              <a:rPr lang="en-US"/>
              <a:t>	 </a:t>
            </a:r>
            <a:r>
              <a:rPr lang="en-US" sz="2000"/>
              <a:t>A. FILTER (Al setebal 3mm)</a:t>
            </a:r>
          </a:p>
          <a:p>
            <a:pPr marL="1143000" lvl="2" indent="-228600">
              <a:spcBef>
                <a:spcPct val="20000"/>
              </a:spcBef>
              <a:buClr>
                <a:schemeClr val="tx1"/>
              </a:buClr>
              <a:buSzPct val="90000"/>
              <a:buFont typeface="Wingdings" pitchFamily="2" charset="2"/>
              <a:buChar char="Ø"/>
            </a:pPr>
            <a:r>
              <a:rPr lang="en-US" sz="1800"/>
              <a:t>BERGUNA UNTUK MENGURANGI INTENSITAS SINAR-X YANG DIHASILKAN OLEH TABUNG SINAR-X (energi sinar-x yang rendah supaya tidak mencapai Tubuh).    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90000"/>
              <a:buFont typeface="Wingdings" pitchFamily="2" charset="2"/>
              <a:buNone/>
            </a:pPr>
            <a:r>
              <a:rPr lang="en-US" sz="2000"/>
              <a:t>B. KOLIMATOR</a:t>
            </a:r>
          </a:p>
          <a:p>
            <a:pPr marL="1143000" lvl="2" indent="-228600">
              <a:spcBef>
                <a:spcPct val="20000"/>
              </a:spcBef>
              <a:buClr>
                <a:schemeClr val="tx1"/>
              </a:buClr>
              <a:buSzPct val="90000"/>
              <a:buFont typeface="Wingdings" pitchFamily="2" charset="2"/>
              <a:buChar char="Ø"/>
            </a:pPr>
            <a:r>
              <a:rPr lang="en-US" sz="1800"/>
              <a:t>SUATU CELAH UNTUK MENGATUR LUAS (AREA) DARI BERKAS SINAR-X YANG DIPERLUKAN 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90000"/>
              <a:buFont typeface="Wingdings" pitchFamily="2" charset="2"/>
              <a:buNone/>
            </a:pPr>
            <a:r>
              <a:rPr lang="en-US" sz="2000"/>
              <a:t>C. KUALITAS FILM</a:t>
            </a:r>
          </a:p>
          <a:p>
            <a:pPr marL="1143000" lvl="2" indent="-228600">
              <a:spcBef>
                <a:spcPct val="20000"/>
              </a:spcBef>
              <a:buClr>
                <a:schemeClr val="tx1"/>
              </a:buClr>
              <a:buSzPct val="90000"/>
              <a:buFont typeface="Wingdings" pitchFamily="2" charset="2"/>
              <a:buChar char="Ø"/>
            </a:pPr>
            <a:r>
              <a:rPr lang="en-US" sz="1800"/>
              <a:t>APABILA MENGGUNAKAN FILM YANG KURANG SENSITIF AKAN DIPEROLEH GAMBARAN YANG KURANG JELAS, BILA INGIN MEMPEROLEH GAMBARAN YANG  JELAS DIPERLUKAN SINAR-X YANG BERENERGI TINGGI.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90000"/>
              <a:buFont typeface="Wingdings" pitchFamily="2" charset="2"/>
              <a:buNone/>
            </a:pPr>
            <a:r>
              <a:rPr lang="en-US" sz="2000"/>
              <a:t>D. DISTRIBUSI DARI HASIL PENYINARAN.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3"/>
          <p:cNvSpPr>
            <a:spLocks noGrp="1" noChangeArrowheads="1"/>
          </p:cNvSpPr>
          <p:nvPr>
            <p:ph idx="1"/>
          </p:nvPr>
        </p:nvSpPr>
        <p:spPr>
          <a:xfrm>
            <a:off x="-88900" y="914400"/>
            <a:ext cx="9144000" cy="5029200"/>
          </a:xfrm>
        </p:spPr>
        <p:txBody>
          <a:bodyPr/>
          <a:lstStyle/>
          <a:p>
            <a:pPr lvl="1" eaLnBrk="1" hangingPunct="1">
              <a:buFont typeface="Wingdings" pitchFamily="2" charset="2"/>
              <a:buNone/>
            </a:pPr>
            <a:r>
              <a:rPr lang="en-US" sz="2400" u="sng" smtClean="0"/>
              <a:t>PROTEKSI RADIASI TERHADAP KEDOKTERAN NUKLIR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sz="2400" smtClean="0"/>
              <a:t>UNTUK MENCAPAI TUJUAN PROTEKSI RADIASI  INI SEORANG DOKTER DALAM BIDANG KEDOKTERAN NUKLIR HARUS BENAR-BENAR MENGETAHUI: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2400" smtClean="0"/>
              <a:t>		A. PENGGUNAAN ZAT RADIOFARMASI SECARA TEPAT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2400" smtClean="0"/>
              <a:t>		B.  BENDERITA YANG BAGAIMANA YANG LAYAK 		      MENDAPAT TERAPI RADIOISOTOP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2400" smtClean="0"/>
              <a:t>		C.  MEMBERIKAN OBAT RADIOAKTIF PADA PENDERITA 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2400" smtClean="0"/>
              <a:t>            YANG BENAR-BENAR MEMERLUKAN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2400" smtClean="0"/>
              <a:t>		D.  MEMASTIKAN BAHWA INSTRUMEN DETEKSI    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2400" smtClean="0"/>
              <a:t>             BEKERJA SECARA BAIK DAN BENAR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295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ERNEST RUTHERFORD </a:t>
            </a:r>
            <a:br>
              <a:rPr lang="en-US" dirty="0" smtClean="0"/>
            </a:br>
            <a:r>
              <a:rPr lang="en-US" sz="3100" dirty="0" smtClean="0"/>
              <a:t>BERPENDAPAT</a:t>
            </a:r>
            <a:r>
              <a:rPr lang="en-US" dirty="0" smtClean="0"/>
              <a:t> 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648200"/>
          </a:xfrm>
        </p:spPr>
        <p:txBody>
          <a:bodyPr>
            <a:normAutofit fontScale="92500"/>
          </a:bodyPr>
          <a:lstStyle/>
          <a:p>
            <a:r>
              <a:rPr lang="id-ID" dirty="0" smtClean="0"/>
              <a:t>Partikel </a:t>
            </a:r>
            <a:r>
              <a:rPr lang="id-ID" b="1" dirty="0" smtClean="0">
                <a:sym typeface="Symbol"/>
              </a:rPr>
              <a:t></a:t>
            </a:r>
            <a:r>
              <a:rPr lang="id-ID" dirty="0" smtClean="0"/>
              <a:t> (inti Helium) ditembakkan ke lapisan tipis emas</a:t>
            </a:r>
            <a:endParaRPr lang="en-US" dirty="0" smtClean="0"/>
          </a:p>
          <a:p>
            <a:r>
              <a:rPr lang="id-ID" dirty="0" smtClean="0"/>
              <a:t>Ada partikel </a:t>
            </a:r>
            <a:r>
              <a:rPr lang="id-ID" b="1" dirty="0" smtClean="0">
                <a:sym typeface="Symbol"/>
              </a:rPr>
              <a:t></a:t>
            </a:r>
            <a:r>
              <a:rPr lang="id-ID" dirty="0" smtClean="0"/>
              <a:t> yang diloloskan sampai ke layar (layar berpendar), mengalami pembelokan</a:t>
            </a:r>
            <a:r>
              <a:rPr lang="en-US" dirty="0" smtClean="0"/>
              <a:t>, </a:t>
            </a:r>
            <a:r>
              <a:rPr lang="id-ID" dirty="0" smtClean="0"/>
              <a:t>dinamakan HAMBURAN</a:t>
            </a:r>
            <a:endParaRPr lang="en-US" dirty="0" smtClean="0"/>
          </a:p>
          <a:p>
            <a:pPr lvl="0"/>
            <a:r>
              <a:rPr lang="id-ID" dirty="0" smtClean="0"/>
              <a:t>Muatan positip terpusatkan di tengah atom</a:t>
            </a:r>
            <a:endParaRPr lang="en-US" dirty="0" smtClean="0"/>
          </a:p>
          <a:p>
            <a:pPr lvl="0"/>
            <a:r>
              <a:rPr lang="id-ID" dirty="0" smtClean="0"/>
              <a:t>Ruang sisa diisi dengan kabut elektron</a:t>
            </a:r>
            <a:endParaRPr lang="en-US" dirty="0" smtClean="0"/>
          </a:p>
          <a:p>
            <a:pPr lvl="0"/>
            <a:r>
              <a:rPr lang="id-ID" dirty="0" smtClean="0"/>
              <a:t>Jumlah muatan positip sama dengan muatan negatip</a:t>
            </a:r>
            <a:endParaRPr lang="en-US" dirty="0" smtClean="0"/>
          </a:p>
          <a:p>
            <a:r>
              <a:rPr lang="id-ID" dirty="0" smtClean="0"/>
              <a:t>Interaksi partikel </a:t>
            </a:r>
            <a:r>
              <a:rPr lang="id-ID" sz="3000" dirty="0" smtClean="0">
                <a:sym typeface="Symbol"/>
              </a:rPr>
              <a:t></a:t>
            </a:r>
            <a:r>
              <a:rPr lang="id-ID" dirty="0" smtClean="0"/>
              <a:t> dengan elektron diabaikan</a:t>
            </a:r>
            <a:endParaRPr lang="en-US" dirty="0" smtClean="0"/>
          </a:p>
          <a:p>
            <a:r>
              <a:rPr lang="id-ID" dirty="0" smtClean="0"/>
              <a:t>Interaksi partikel </a:t>
            </a:r>
            <a:r>
              <a:rPr lang="id-ID" sz="3000" dirty="0" smtClean="0">
                <a:sym typeface="Symbol"/>
              </a:rPr>
              <a:t></a:t>
            </a:r>
            <a:r>
              <a:rPr lang="id-ID" dirty="0" smtClean="0"/>
              <a:t> dengan inti menyebabkab partikel </a:t>
            </a:r>
            <a:r>
              <a:rPr lang="id-ID" sz="3000" dirty="0" smtClean="0">
                <a:sym typeface="Symbol"/>
              </a:rPr>
              <a:t></a:t>
            </a:r>
            <a:r>
              <a:rPr lang="id-ID" sz="3000" dirty="0" smtClean="0"/>
              <a:t> dibelokkan</a:t>
            </a:r>
            <a:endParaRPr lang="en-US" dirty="0" smtClean="0"/>
          </a:p>
          <a:p>
            <a:pPr lvl="0"/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838200" y="228600"/>
            <a:ext cx="7340600" cy="534988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smtClean="0"/>
              <a:t>MODEL ATOM NIELS BOHR</a:t>
            </a:r>
          </a:p>
        </p:txBody>
      </p:sp>
      <p:sp>
        <p:nvSpPr>
          <p:cNvPr id="11267" name="Rectangle 1027"/>
          <p:cNvSpPr>
            <a:spLocks noGrp="1" noChangeArrowheads="1"/>
          </p:cNvSpPr>
          <p:nvPr>
            <p:ph idx="1"/>
          </p:nvPr>
        </p:nvSpPr>
        <p:spPr>
          <a:xfrm>
            <a:off x="685800" y="990600"/>
            <a:ext cx="7772400" cy="5105400"/>
          </a:xfrm>
        </p:spPr>
        <p:txBody>
          <a:bodyPr/>
          <a:lstStyle/>
          <a:p>
            <a:pPr eaLnBrk="1" hangingPunct="1"/>
            <a:r>
              <a:rPr lang="en-US" sz="2000" smtClean="0">
                <a:sym typeface="Symbol" pitchFamily="18" charset="2"/>
              </a:rPr>
              <a:t>MODEL ATOM BOHR SAMA DENGAN YANG DILUKISKAN RUTHERFORD, HANYA SAJA BERBEDA DALAM HAL GERAKAN DAN LINTASAN ELEKTRON</a:t>
            </a:r>
          </a:p>
        </p:txBody>
      </p:sp>
      <p:grpSp>
        <p:nvGrpSpPr>
          <p:cNvPr id="11268" name="Group 1038"/>
          <p:cNvGrpSpPr>
            <a:grpSpLocks/>
          </p:cNvGrpSpPr>
          <p:nvPr/>
        </p:nvGrpSpPr>
        <p:grpSpPr bwMode="auto">
          <a:xfrm>
            <a:off x="2713038" y="2393950"/>
            <a:ext cx="3763962" cy="3352800"/>
            <a:chOff x="1709" y="1508"/>
            <a:chExt cx="2371" cy="2112"/>
          </a:xfrm>
        </p:grpSpPr>
        <p:sp>
          <p:nvSpPr>
            <p:cNvPr id="11270" name="Oval 1032"/>
            <p:cNvSpPr>
              <a:spLocks noChangeArrowheads="1"/>
            </p:cNvSpPr>
            <p:nvPr/>
          </p:nvSpPr>
          <p:spPr bwMode="auto">
            <a:xfrm>
              <a:off x="1709" y="1508"/>
              <a:ext cx="2131" cy="2112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1" name="Oval 1029"/>
            <p:cNvSpPr>
              <a:spLocks noChangeArrowheads="1"/>
            </p:cNvSpPr>
            <p:nvPr/>
          </p:nvSpPr>
          <p:spPr bwMode="auto">
            <a:xfrm>
              <a:off x="2107" y="1926"/>
              <a:ext cx="1344" cy="1296"/>
            </a:xfrm>
            <a:prstGeom prst="ellipse">
              <a:avLst/>
            </a:prstGeom>
            <a:solidFill>
              <a:schemeClr val="accent2"/>
            </a:solidFill>
            <a:ln w="19050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2" name="Oval 1030"/>
            <p:cNvSpPr>
              <a:spLocks noChangeArrowheads="1"/>
            </p:cNvSpPr>
            <p:nvPr/>
          </p:nvSpPr>
          <p:spPr bwMode="auto">
            <a:xfrm>
              <a:off x="2648" y="2402"/>
              <a:ext cx="288" cy="288"/>
            </a:xfrm>
            <a:prstGeom prst="ellipse">
              <a:avLst/>
            </a:prstGeom>
            <a:solidFill>
              <a:srgbClr val="FF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600" b="1"/>
                <a:t>+</a:t>
              </a:r>
            </a:p>
          </p:txBody>
        </p:sp>
        <p:sp>
          <p:nvSpPr>
            <p:cNvPr id="11273" name="Oval 1031"/>
            <p:cNvSpPr>
              <a:spLocks noChangeArrowheads="1"/>
            </p:cNvSpPr>
            <p:nvPr/>
          </p:nvSpPr>
          <p:spPr bwMode="auto">
            <a:xfrm>
              <a:off x="2688" y="1844"/>
              <a:ext cx="192" cy="192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-</a:t>
              </a:r>
            </a:p>
          </p:txBody>
        </p:sp>
        <p:sp>
          <p:nvSpPr>
            <p:cNvPr id="11274" name="Oval 1033"/>
            <p:cNvSpPr>
              <a:spLocks noChangeArrowheads="1"/>
            </p:cNvSpPr>
            <p:nvPr/>
          </p:nvSpPr>
          <p:spPr bwMode="auto">
            <a:xfrm>
              <a:off x="3730" y="2256"/>
              <a:ext cx="192" cy="192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-</a:t>
              </a:r>
            </a:p>
          </p:txBody>
        </p:sp>
        <p:sp>
          <p:nvSpPr>
            <p:cNvPr id="11275" name="Arc 1034"/>
            <p:cNvSpPr>
              <a:spLocks/>
            </p:cNvSpPr>
            <p:nvPr/>
          </p:nvSpPr>
          <p:spPr bwMode="auto">
            <a:xfrm flipH="1" flipV="1">
              <a:off x="2256" y="1654"/>
              <a:ext cx="432" cy="288"/>
            </a:xfrm>
            <a:custGeom>
              <a:avLst/>
              <a:gdLst>
                <a:gd name="T0" fmla="*/ 0 w 21600"/>
                <a:gd name="T1" fmla="*/ 0 h 21600"/>
                <a:gd name="T2" fmla="*/ 432 w 21600"/>
                <a:gd name="T3" fmla="*/ 288 h 21600"/>
                <a:gd name="T4" fmla="*/ 0 w 21600"/>
                <a:gd name="T5" fmla="*/ 288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rgbClr val="FF00FF"/>
              </a:solidFill>
              <a:miter lim="800000"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6" name="Arc 1036"/>
            <p:cNvSpPr>
              <a:spLocks/>
            </p:cNvSpPr>
            <p:nvPr/>
          </p:nvSpPr>
          <p:spPr bwMode="auto">
            <a:xfrm flipV="1">
              <a:off x="3360" y="2448"/>
              <a:ext cx="480" cy="480"/>
            </a:xfrm>
            <a:custGeom>
              <a:avLst/>
              <a:gdLst>
                <a:gd name="T0" fmla="*/ 0 w 21600"/>
                <a:gd name="T1" fmla="*/ 0 h 21600"/>
                <a:gd name="T2" fmla="*/ 480 w 21600"/>
                <a:gd name="T3" fmla="*/ 480 h 21600"/>
                <a:gd name="T4" fmla="*/ 0 w 21600"/>
                <a:gd name="T5" fmla="*/ 48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chemeClr val="hlink"/>
              </a:solidFill>
              <a:miter lim="800000"/>
              <a:headEnd type="triangle" w="med" len="med"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7" name="Text Box 1037"/>
            <p:cNvSpPr txBox="1">
              <a:spLocks noChangeArrowheads="1"/>
            </p:cNvSpPr>
            <p:nvPr/>
          </p:nvSpPr>
          <p:spPr bwMode="auto">
            <a:xfrm>
              <a:off x="3072" y="1632"/>
              <a:ext cx="1008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>
                  <a:solidFill>
                    <a:schemeClr val="bg2"/>
                  </a:solidFill>
                </a:rPr>
                <a:t>LINTA</a:t>
              </a:r>
              <a:r>
                <a:rPr lang="en-US" sz="1200"/>
                <a:t>SAN ORBIT</a:t>
              </a:r>
            </a:p>
          </p:txBody>
        </p:sp>
      </p:grpSp>
      <p:sp>
        <p:nvSpPr>
          <p:cNvPr id="11269" name="Text Box 1041"/>
          <p:cNvSpPr txBox="1">
            <a:spLocks noChangeArrowheads="1"/>
          </p:cNvSpPr>
          <p:nvPr/>
        </p:nvSpPr>
        <p:spPr bwMode="auto">
          <a:xfrm>
            <a:off x="990600" y="2209800"/>
            <a:ext cx="7086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4478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id-ID" b="1" dirty="0" smtClean="0"/>
              <a:t>NIELS BOHR</a:t>
            </a:r>
            <a:r>
              <a:rPr lang="en-US" b="1" dirty="0" smtClean="0"/>
              <a:t>  </a:t>
            </a:r>
            <a:br>
              <a:rPr lang="en-US" b="1" dirty="0" smtClean="0"/>
            </a:br>
            <a:r>
              <a:rPr lang="en-US" sz="3100" b="1" dirty="0" smtClean="0"/>
              <a:t>BERPENDAPAT :</a:t>
            </a:r>
            <a:r>
              <a:rPr lang="en-US" sz="3100" dirty="0" smtClean="0"/>
              <a:t/>
            </a:r>
            <a:br>
              <a:rPr lang="en-US" sz="3100" dirty="0" smtClean="0"/>
            </a:br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4114800"/>
          </a:xfrm>
        </p:spPr>
        <p:txBody>
          <a:bodyPr/>
          <a:lstStyle/>
          <a:p>
            <a:r>
              <a:rPr lang="id-ID" dirty="0" smtClean="0"/>
              <a:t>ATOM TERDIRI ATAS MUATAN POSITIP DAN MUATAN NEGATIP, DIMANA :</a:t>
            </a:r>
            <a:endParaRPr lang="en-US" dirty="0" smtClean="0"/>
          </a:p>
          <a:p>
            <a:pPr lvl="1"/>
            <a:r>
              <a:rPr lang="id-ID" dirty="0" smtClean="0"/>
              <a:t>MUATAN POSITIP TERPUSATKAN DI TENGAH ATOM SEBAGAI INTI ATOM</a:t>
            </a:r>
            <a:endParaRPr lang="en-US" dirty="0" smtClean="0"/>
          </a:p>
          <a:p>
            <a:pPr lvl="1"/>
            <a:r>
              <a:rPr lang="id-ID" dirty="0" smtClean="0"/>
              <a:t>ELEKTRON MENGITARI INTI DENGAN LINTASAN TERTENTU</a:t>
            </a:r>
            <a:endParaRPr lang="en-US" dirty="0" smtClean="0"/>
          </a:p>
          <a:p>
            <a:pPr lvl="1"/>
            <a:r>
              <a:rPr lang="id-ID" dirty="0" smtClean="0"/>
              <a:t>JUMLAH MUATAN POSITIP SAMA DENGAN MUATAN NEGATIP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304800"/>
            <a:ext cx="8305800" cy="6248400"/>
          </a:xfrm>
        </p:spPr>
        <p:txBody>
          <a:bodyPr>
            <a:normAutofit lnSpcReduction="10000"/>
          </a:bodyPr>
          <a:lstStyle/>
          <a:p>
            <a:pPr marL="609600" indent="-609600" eaLnBrk="1" hangingPunct="1"/>
            <a:r>
              <a:rPr lang="en-US" sz="2000" dirty="0" smtClean="0">
                <a:sym typeface="Symbol" pitchFamily="18" charset="2"/>
              </a:rPr>
              <a:t>DIKATAKAN OLEH BOHR BAHWA GERAKAN DAN LINTASAN ATOM  BOHR  ADALAH :</a:t>
            </a:r>
          </a:p>
          <a:p>
            <a:pPr marL="990600" lvl="1" indent="-533400" eaLnBrk="1" hangingPunct="1">
              <a:buFont typeface="Wingdings" pitchFamily="2" charset="2"/>
              <a:buChar char="ü"/>
            </a:pPr>
            <a:r>
              <a:rPr lang="en-US" sz="1800" dirty="0" smtClean="0">
                <a:sym typeface="Symbol" pitchFamily="18" charset="2"/>
              </a:rPr>
              <a:t>ELEKTRON DALAM GERAKANNYA MENGELILINGI INTI HANYA MUNGKIN APABILA MEMILIKI MOMENTUM SUDUT SEBESAR:    </a:t>
            </a:r>
          </a:p>
          <a:p>
            <a:pPr marL="990600" lvl="1" indent="-533400" eaLnBrk="1" hangingPunct="1">
              <a:buFont typeface="Wingdings" pitchFamily="2" charset="2"/>
              <a:buNone/>
            </a:pPr>
            <a:endParaRPr lang="en-US" sz="2400" dirty="0" smtClean="0">
              <a:cs typeface="Times New Roman" pitchFamily="18" charset="0"/>
              <a:sym typeface="Symbol" pitchFamily="18" charset="2"/>
            </a:endParaRPr>
          </a:p>
          <a:p>
            <a:pPr marL="990600" lvl="1" indent="-533400" eaLnBrk="1" hangingPunct="1">
              <a:buFont typeface="Wingdings" pitchFamily="2" charset="2"/>
              <a:buNone/>
            </a:pPr>
            <a:endParaRPr lang="en-US" sz="2400" dirty="0" smtClean="0">
              <a:cs typeface="Times New Roman" pitchFamily="18" charset="0"/>
              <a:sym typeface="Symbol" pitchFamily="18" charset="2"/>
            </a:endParaRPr>
          </a:p>
          <a:p>
            <a:pPr marL="990600" lvl="1" indent="-533400" eaLnBrk="1" hangingPunct="1">
              <a:buFont typeface="Wingdings" pitchFamily="2" charset="2"/>
              <a:buNone/>
            </a:pPr>
            <a:r>
              <a:rPr lang="en-US" sz="1800" dirty="0" smtClean="0">
                <a:cs typeface="Times New Roman" pitchFamily="18" charset="0"/>
                <a:sym typeface="Symbol" pitchFamily="18" charset="2"/>
              </a:rPr>
              <a:t>                        n = BILANGAN KUANTUM DASAR  YAITU 1 ,2 ,3 ,4</a:t>
            </a:r>
          </a:p>
          <a:p>
            <a:pPr marL="990600" lvl="1" indent="-533400" eaLnBrk="1" hangingPunct="1">
              <a:buFont typeface="Wingdings" pitchFamily="2" charset="2"/>
              <a:buNone/>
            </a:pPr>
            <a:r>
              <a:rPr lang="en-US" sz="1800" dirty="0" smtClean="0">
                <a:cs typeface="Times New Roman" pitchFamily="18" charset="0"/>
                <a:sym typeface="Symbol" pitchFamily="18" charset="2"/>
              </a:rPr>
              <a:t>	               h = KONSTANTA PLANK 6,626 x 10</a:t>
            </a:r>
            <a:r>
              <a:rPr lang="en-US" sz="1800" baseline="30000" dirty="0" smtClean="0">
                <a:cs typeface="Times New Roman" pitchFamily="18" charset="0"/>
                <a:sym typeface="Symbol" pitchFamily="18" charset="2"/>
              </a:rPr>
              <a:t>-34</a:t>
            </a:r>
            <a:r>
              <a:rPr lang="en-US" sz="1800" dirty="0" smtClean="0">
                <a:cs typeface="Times New Roman" pitchFamily="18" charset="0"/>
                <a:sym typeface="Symbol" pitchFamily="18" charset="2"/>
              </a:rPr>
              <a:t> Joule </a:t>
            </a:r>
            <a:r>
              <a:rPr lang="en-US" sz="1800" dirty="0" err="1" smtClean="0">
                <a:cs typeface="Times New Roman" pitchFamily="18" charset="0"/>
                <a:sym typeface="Symbol" pitchFamily="18" charset="2"/>
              </a:rPr>
              <a:t>detik</a:t>
            </a:r>
            <a:endParaRPr lang="en-US" sz="1800" dirty="0" smtClean="0">
              <a:cs typeface="Times New Roman" pitchFamily="18" charset="0"/>
              <a:sym typeface="Symbol" pitchFamily="18" charset="2"/>
            </a:endParaRPr>
          </a:p>
          <a:p>
            <a:pPr marL="990600" lvl="1" indent="-533400" eaLnBrk="1" hangingPunct="1">
              <a:buFont typeface="Wingdings" pitchFamily="2" charset="2"/>
              <a:buChar char="ü"/>
            </a:pPr>
            <a:r>
              <a:rPr lang="en-US" sz="1800" dirty="0" smtClean="0">
                <a:sym typeface="Symbol" pitchFamily="18" charset="2"/>
              </a:rPr>
              <a:t>ELKEKTRON-ELEKTRON BERGERAK DALAM LINTASAN STASIONER TANPA MEMANCARKAN ENERGI</a:t>
            </a:r>
          </a:p>
          <a:p>
            <a:pPr marL="990600" lvl="1" indent="-533400" eaLnBrk="1" hangingPunct="1">
              <a:buFont typeface="Wingdings" pitchFamily="2" charset="2"/>
              <a:buChar char="ü"/>
            </a:pPr>
            <a:r>
              <a:rPr lang="en-US" sz="1800" dirty="0" smtClean="0">
                <a:sym typeface="Symbol" pitchFamily="18" charset="2"/>
              </a:rPr>
              <a:t>ELEKTRON DAPAT PINDAH DARI LINTASAN SATU KELINTASAN YANG LAIN SAMBIL MEMANCARKAN ATAU MENYERAP ENERGI BERUPA GELOMBANG ELEKTROMAGNETIK SEBESAR :</a:t>
            </a:r>
          </a:p>
          <a:p>
            <a:pPr marL="990600" lvl="1" indent="-533400" eaLnBrk="1" hangingPunct="1">
              <a:buFont typeface="Wingdings" pitchFamily="2" charset="2"/>
              <a:buNone/>
            </a:pPr>
            <a:r>
              <a:rPr lang="en-US" sz="1800" dirty="0" smtClean="0">
                <a:sym typeface="Symbol" pitchFamily="18" charset="2"/>
              </a:rPr>
              <a:t>	 </a:t>
            </a:r>
          </a:p>
          <a:p>
            <a:pPr marL="990600" lvl="1" indent="-533400" eaLnBrk="1" hangingPunct="1">
              <a:buFont typeface="Wingdings" pitchFamily="2" charset="2"/>
              <a:buNone/>
            </a:pPr>
            <a:endParaRPr lang="en-US" sz="1800" dirty="0" smtClean="0">
              <a:sym typeface="Symbol" pitchFamily="18" charset="2"/>
            </a:endParaRPr>
          </a:p>
          <a:p>
            <a:pPr marL="990600" lvl="1" indent="-533400" eaLnBrk="1" hangingPunct="1">
              <a:buFont typeface="Wingdings" pitchFamily="2" charset="2"/>
              <a:buNone/>
            </a:pPr>
            <a:r>
              <a:rPr lang="en-US" sz="1800" dirty="0" smtClean="0">
                <a:sym typeface="Symbol" pitchFamily="18" charset="2"/>
              </a:rPr>
              <a:t>	 E = PERBEDAAN ENERGI ANTARA DUA LINTASAN</a:t>
            </a:r>
          </a:p>
          <a:p>
            <a:pPr marL="990600" lvl="1" indent="-533400" eaLnBrk="1" hangingPunct="1">
              <a:buFont typeface="Wingdings" pitchFamily="2" charset="2"/>
              <a:buNone/>
            </a:pPr>
            <a:r>
              <a:rPr lang="en-US" sz="1800" dirty="0" smtClean="0">
                <a:sym typeface="Symbol" pitchFamily="18" charset="2"/>
              </a:rPr>
              <a:t>	 f    =  FREKUENSI GELOMBANG ELEKTROMAGNETIS YANG         </a:t>
            </a:r>
          </a:p>
          <a:p>
            <a:pPr marL="990600" lvl="1" indent="-533400" eaLnBrk="1" hangingPunct="1">
              <a:buFont typeface="Wingdings" pitchFamily="2" charset="2"/>
              <a:buNone/>
            </a:pPr>
            <a:r>
              <a:rPr lang="en-US" sz="1800" dirty="0" smtClean="0">
                <a:sym typeface="Symbol" pitchFamily="18" charset="2"/>
              </a:rPr>
              <a:t>                    DIPANCARKAN/DISERAP</a:t>
            </a:r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en-US" sz="2000" dirty="0" smtClean="0">
                <a:sym typeface="Symbol" pitchFamily="18" charset="2"/>
              </a:rPr>
              <a:t>             </a:t>
            </a:r>
          </a:p>
        </p:txBody>
      </p:sp>
      <p:graphicFrame>
        <p:nvGraphicFramePr>
          <p:cNvPr id="1026" name="Object 2048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1026" name="Equation" r:id="rId4" imgW="114120" imgH="215640" progId="Equation.3">
              <p:embed/>
            </p:oleObj>
          </a:graphicData>
        </a:graphic>
      </p:graphicFrame>
      <p:graphicFrame>
        <p:nvGraphicFramePr>
          <p:cNvPr id="1027" name="Object 2049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1027" name="Equation" r:id="rId5" imgW="114120" imgH="215640" progId="Equation.3">
              <p:embed/>
            </p:oleObj>
          </a:graphicData>
        </a:graphic>
      </p:graphicFrame>
      <p:sp>
        <p:nvSpPr>
          <p:cNvPr id="1029" name="Text Box 7"/>
          <p:cNvSpPr txBox="1">
            <a:spLocks noChangeArrowheads="1"/>
          </p:cNvSpPr>
          <p:nvPr/>
        </p:nvSpPr>
        <p:spPr bwMode="auto">
          <a:xfrm>
            <a:off x="4114800" y="297180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030" name="Text Box 9"/>
          <p:cNvSpPr txBox="1">
            <a:spLocks noChangeArrowheads="1"/>
          </p:cNvSpPr>
          <p:nvPr/>
        </p:nvSpPr>
        <p:spPr bwMode="auto">
          <a:xfrm>
            <a:off x="2743200" y="1524000"/>
            <a:ext cx="2743200" cy="528637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dirty="0">
                <a:sym typeface="Symbol" pitchFamily="18" charset="2"/>
              </a:rPr>
              <a:t>L = n h</a:t>
            </a:r>
            <a:r>
              <a:rPr lang="en-US" sz="2800" dirty="0">
                <a:cs typeface="Times New Roman" pitchFamily="18" charset="0"/>
                <a:sym typeface="Symbol" pitchFamily="18" charset="2"/>
              </a:rPr>
              <a:t>/2 = n ħ</a:t>
            </a:r>
          </a:p>
        </p:txBody>
      </p:sp>
      <p:sp>
        <p:nvSpPr>
          <p:cNvPr id="1031" name="Text Box 10"/>
          <p:cNvSpPr txBox="1">
            <a:spLocks noChangeArrowheads="1"/>
          </p:cNvSpPr>
          <p:nvPr/>
        </p:nvSpPr>
        <p:spPr bwMode="auto">
          <a:xfrm>
            <a:off x="2743200" y="4267200"/>
            <a:ext cx="2667000" cy="528637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lvl="1">
              <a:spcBef>
                <a:spcPct val="20000"/>
              </a:spcBef>
              <a:buClr>
                <a:schemeClr val="tx1"/>
              </a:buClr>
              <a:buSzPct val="90000"/>
              <a:buFont typeface="Wingdings" pitchFamily="2" charset="2"/>
              <a:buNone/>
            </a:pPr>
            <a:r>
              <a:rPr lang="en-US" sz="1800">
                <a:sym typeface="Symbol" pitchFamily="18" charset="2"/>
              </a:rPr>
              <a:t> </a:t>
            </a:r>
            <a:r>
              <a:rPr lang="en-US" sz="2800">
                <a:sym typeface="Symbol" pitchFamily="18" charset="2"/>
              </a:rPr>
              <a:t>E = h.f</a:t>
            </a:r>
            <a:endParaRPr lang="en-US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33400"/>
            <a:ext cx="8229600" cy="704088"/>
          </a:xfrm>
        </p:spPr>
        <p:txBody>
          <a:bodyPr>
            <a:normAutofit fontScale="90000"/>
          </a:bodyPr>
          <a:lstStyle/>
          <a:p>
            <a:r>
              <a:rPr lang="id-ID" dirty="0" smtClean="0"/>
              <a:t>Hidrogen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76800"/>
          </a:xfrm>
        </p:spPr>
        <p:txBody>
          <a:bodyPr/>
          <a:lstStyle/>
          <a:p>
            <a:r>
              <a:rPr lang="id-ID" u="sng" dirty="0" smtClean="0"/>
              <a:t>Atom hidrogen terdiri atas inti (1 proton), dan sebuah elektron mengitari inti</a:t>
            </a:r>
            <a:endParaRPr lang="en-US" u="sng" dirty="0" smtClean="0"/>
          </a:p>
          <a:p>
            <a:endParaRPr lang="en-US" u="sng" dirty="0" smtClean="0"/>
          </a:p>
          <a:p>
            <a:endParaRPr lang="en-US" u="sng" dirty="0" smtClean="0"/>
          </a:p>
          <a:p>
            <a:endParaRPr lang="en-US" u="sng" dirty="0" smtClean="0"/>
          </a:p>
          <a:p>
            <a:endParaRPr lang="en-US" u="sng" dirty="0" smtClean="0"/>
          </a:p>
          <a:p>
            <a:r>
              <a:rPr lang="id-ID" dirty="0" smtClean="0"/>
              <a:t>elektron mengitari inti mengalami gaya centrifugal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grpSp>
        <p:nvGrpSpPr>
          <p:cNvPr id="193538" name="Group 2"/>
          <p:cNvGrpSpPr>
            <a:grpSpLocks/>
          </p:cNvGrpSpPr>
          <p:nvPr/>
        </p:nvGrpSpPr>
        <p:grpSpPr bwMode="auto">
          <a:xfrm>
            <a:off x="2971800" y="2362200"/>
            <a:ext cx="1828800" cy="1714500"/>
            <a:chOff x="4335" y="12613"/>
            <a:chExt cx="2400" cy="2313"/>
          </a:xfrm>
        </p:grpSpPr>
        <p:sp>
          <p:nvSpPr>
            <p:cNvPr id="193539" name="Arc 3"/>
            <p:cNvSpPr>
              <a:spLocks/>
            </p:cNvSpPr>
            <p:nvPr/>
          </p:nvSpPr>
          <p:spPr bwMode="auto">
            <a:xfrm>
              <a:off x="5235" y="13384"/>
              <a:ext cx="600" cy="617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21600 w 43200"/>
                <a:gd name="T1" fmla="*/ 0 h 43200"/>
                <a:gd name="T2" fmla="*/ 20829 w 43200"/>
                <a:gd name="T3" fmla="*/ 14 h 43200"/>
                <a:gd name="T4" fmla="*/ 21600 w 432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43200" fill="none" extrusionOk="0">
                  <a:moveTo>
                    <a:pt x="21599" y="0"/>
                  </a:move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-1" y="9970"/>
                    <a:pt x="9207" y="428"/>
                    <a:pt x="20828" y="13"/>
                  </a:cubicBezTo>
                </a:path>
                <a:path w="43200" h="43200" stroke="0" extrusionOk="0">
                  <a:moveTo>
                    <a:pt x="21599" y="0"/>
                  </a:move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-1" y="9970"/>
                    <a:pt x="9207" y="428"/>
                    <a:pt x="20828" y="13"/>
                  </a:cubicBezTo>
                  <a:lnTo>
                    <a:pt x="21600" y="21600"/>
                  </a:lnTo>
                  <a:close/>
                </a:path>
              </a:pathLst>
            </a:custGeom>
            <a:solidFill>
              <a:srgbClr val="C0C0C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3540" name="Line 4"/>
            <p:cNvSpPr>
              <a:spLocks noChangeShapeType="1"/>
            </p:cNvSpPr>
            <p:nvPr/>
          </p:nvSpPr>
          <p:spPr bwMode="auto">
            <a:xfrm>
              <a:off x="5535" y="13384"/>
              <a:ext cx="0" cy="617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3541" name="Line 5"/>
            <p:cNvSpPr>
              <a:spLocks noChangeShapeType="1"/>
            </p:cNvSpPr>
            <p:nvPr/>
          </p:nvSpPr>
          <p:spPr bwMode="auto">
            <a:xfrm>
              <a:off x="5235" y="13693"/>
              <a:ext cx="600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3542" name="Arc 6"/>
            <p:cNvSpPr>
              <a:spLocks/>
            </p:cNvSpPr>
            <p:nvPr/>
          </p:nvSpPr>
          <p:spPr bwMode="auto">
            <a:xfrm>
              <a:off x="4335" y="12613"/>
              <a:ext cx="2400" cy="2313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22679 w 43200"/>
                <a:gd name="T1" fmla="*/ 27 h 43200"/>
                <a:gd name="T2" fmla="*/ 22020 w 43200"/>
                <a:gd name="T3" fmla="*/ 4 h 43200"/>
                <a:gd name="T4" fmla="*/ 21600 w 432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43200" fill="none" extrusionOk="0">
                  <a:moveTo>
                    <a:pt x="22679" y="26"/>
                  </a:moveTo>
                  <a:cubicBezTo>
                    <a:pt x="34174" y="601"/>
                    <a:pt x="43200" y="10090"/>
                    <a:pt x="43200" y="21600"/>
                  </a:cubicBez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21740" y="-1"/>
                    <a:pt x="21880" y="1"/>
                    <a:pt x="22019" y="4"/>
                  </a:cubicBezTo>
                </a:path>
                <a:path w="43200" h="43200" stroke="0" extrusionOk="0">
                  <a:moveTo>
                    <a:pt x="22679" y="26"/>
                  </a:moveTo>
                  <a:cubicBezTo>
                    <a:pt x="34174" y="601"/>
                    <a:pt x="43200" y="10090"/>
                    <a:pt x="43200" y="21600"/>
                  </a:cubicBez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21740" y="-1"/>
                    <a:pt x="21880" y="1"/>
                    <a:pt x="22019" y="4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93543" name="Group 7"/>
            <p:cNvGrpSpPr>
              <a:grpSpLocks/>
            </p:cNvGrpSpPr>
            <p:nvPr/>
          </p:nvGrpSpPr>
          <p:grpSpPr bwMode="auto">
            <a:xfrm>
              <a:off x="6135" y="12767"/>
              <a:ext cx="300" cy="308"/>
              <a:chOff x="7485" y="13230"/>
              <a:chExt cx="900" cy="926"/>
            </a:xfrm>
          </p:grpSpPr>
          <p:sp>
            <p:nvSpPr>
              <p:cNvPr id="193544" name="Arc 8"/>
              <p:cNvSpPr>
                <a:spLocks/>
              </p:cNvSpPr>
              <p:nvPr/>
            </p:nvSpPr>
            <p:spPr bwMode="auto">
              <a:xfrm rot="16200000">
                <a:off x="7472" y="13243"/>
                <a:ext cx="926" cy="900"/>
              </a:xfrm>
              <a:custGeom>
                <a:avLst/>
                <a:gdLst>
                  <a:gd name="G0" fmla="+- 21600 0 0"/>
                  <a:gd name="G1" fmla="+- 21600 0 0"/>
                  <a:gd name="G2" fmla="+- 21600 0 0"/>
                  <a:gd name="T0" fmla="*/ 21600 w 43200"/>
                  <a:gd name="T1" fmla="*/ 0 h 43200"/>
                  <a:gd name="T2" fmla="*/ 19854 w 43200"/>
                  <a:gd name="T3" fmla="*/ 71 h 43200"/>
                  <a:gd name="T4" fmla="*/ 21600 w 43200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200" h="43200" fill="none" extrusionOk="0">
                    <a:moveTo>
                      <a:pt x="21599" y="0"/>
                    </a:move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33529"/>
                      <a:pt x="33529" y="43200"/>
                      <a:pt x="21600" y="43200"/>
                    </a:cubicBezTo>
                    <a:cubicBezTo>
                      <a:pt x="9670" y="43200"/>
                      <a:pt x="0" y="33529"/>
                      <a:pt x="0" y="21600"/>
                    </a:cubicBezTo>
                    <a:cubicBezTo>
                      <a:pt x="-1" y="10347"/>
                      <a:pt x="8638" y="980"/>
                      <a:pt x="19853" y="70"/>
                    </a:cubicBezTo>
                  </a:path>
                  <a:path w="43200" h="43200" stroke="0" extrusionOk="0">
                    <a:moveTo>
                      <a:pt x="21599" y="0"/>
                    </a:move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33529"/>
                      <a:pt x="33529" y="43200"/>
                      <a:pt x="21600" y="43200"/>
                    </a:cubicBezTo>
                    <a:cubicBezTo>
                      <a:pt x="9670" y="43200"/>
                      <a:pt x="0" y="33529"/>
                      <a:pt x="0" y="21600"/>
                    </a:cubicBezTo>
                    <a:cubicBezTo>
                      <a:pt x="-1" y="10347"/>
                      <a:pt x="8638" y="980"/>
                      <a:pt x="19853" y="70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3545" name="Line 9"/>
              <p:cNvSpPr>
                <a:spLocks noChangeShapeType="1"/>
              </p:cNvSpPr>
              <p:nvPr/>
            </p:nvSpPr>
            <p:spPr bwMode="auto">
              <a:xfrm>
                <a:off x="7485" y="13693"/>
                <a:ext cx="900" cy="0"/>
              </a:xfrm>
              <a:prstGeom prst="line">
                <a:avLst/>
              </a:prstGeom>
              <a:noFill/>
              <a:ln w="762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93546" name="Line 10"/>
            <p:cNvSpPr>
              <a:spLocks noChangeShapeType="1"/>
            </p:cNvSpPr>
            <p:nvPr/>
          </p:nvSpPr>
          <p:spPr bwMode="auto">
            <a:xfrm flipH="1">
              <a:off x="4635" y="13847"/>
              <a:ext cx="600" cy="61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3547" name="Line 11"/>
            <p:cNvSpPr>
              <a:spLocks noChangeShapeType="1"/>
            </p:cNvSpPr>
            <p:nvPr/>
          </p:nvSpPr>
          <p:spPr bwMode="auto">
            <a:xfrm flipH="1">
              <a:off x="5835" y="13076"/>
              <a:ext cx="300" cy="30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93549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 cap="flat" cmpd="sng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93548" name="Object 12"/>
          <p:cNvGraphicFramePr>
            <a:graphicFrameLocks noChangeAspect="1"/>
          </p:cNvGraphicFramePr>
          <p:nvPr/>
        </p:nvGraphicFramePr>
        <p:xfrm>
          <a:off x="2895600" y="4724400"/>
          <a:ext cx="1905000" cy="1219200"/>
        </p:xfrm>
        <a:graphic>
          <a:graphicData uri="http://schemas.openxmlformats.org/presentationml/2006/ole">
            <p:oleObj spid="_x0000_s193548" name="Equation" r:id="rId3" imgW="787400" imgH="508000" progId="Equation.3">
              <p:embed/>
            </p:oleObj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4F4F4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4128</TotalTime>
  <Words>2559</Words>
  <Application>Microsoft PowerPoint</Application>
  <PresentationFormat>On-screen Show (4:3)</PresentationFormat>
  <Paragraphs>611</Paragraphs>
  <Slides>49</Slides>
  <Notes>40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49</vt:i4>
      </vt:variant>
    </vt:vector>
  </HeadingPairs>
  <TitlesOfParts>
    <vt:vector size="51" baseType="lpstr">
      <vt:lpstr>Flow</vt:lpstr>
      <vt:lpstr>Equation</vt:lpstr>
      <vt:lpstr>MODEL ATOM</vt:lpstr>
      <vt:lpstr>MODEL ATOM J.J THOMSON</vt:lpstr>
      <vt:lpstr>ERNEST RUTHERFORD</vt:lpstr>
      <vt:lpstr>ERNEST RUTHERFORD</vt:lpstr>
      <vt:lpstr>ERNEST RUTHERFORD  BERPENDAPAT :</vt:lpstr>
      <vt:lpstr>MODEL ATOM NIELS BOHR</vt:lpstr>
      <vt:lpstr>        NIELS BOHR   BERPENDAPAT : </vt:lpstr>
      <vt:lpstr>Slide 8</vt:lpstr>
      <vt:lpstr>Hidrogen</vt:lpstr>
      <vt:lpstr>Slide 10</vt:lpstr>
      <vt:lpstr>Slide 11</vt:lpstr>
      <vt:lpstr>  TINGKAT ENERGI ELEKTRON </vt:lpstr>
      <vt:lpstr>POSTULAT  II  BOHR</vt:lpstr>
      <vt:lpstr>TINGKAT ENERGI</vt:lpstr>
      <vt:lpstr>Slide 15</vt:lpstr>
      <vt:lpstr>INTI ATOM </vt:lpstr>
      <vt:lpstr>Slide 17</vt:lpstr>
      <vt:lpstr>Slide 18</vt:lpstr>
      <vt:lpstr>BEBERAPA ISTILAH JENIS ATOM</vt:lpstr>
      <vt:lpstr>RADIOAKTIVITAS</vt:lpstr>
      <vt:lpstr>Slide 21</vt:lpstr>
      <vt:lpstr>Slide 22</vt:lpstr>
      <vt:lpstr>SINAR ALFA () </vt:lpstr>
      <vt:lpstr>SINAR BETA () </vt:lpstr>
      <vt:lpstr>SINAR GAMMA ()</vt:lpstr>
      <vt:lpstr>SINAR-X</vt:lpstr>
      <vt:lpstr>Slide 27</vt:lpstr>
      <vt:lpstr>EFEK  FOTOLISTRIK</vt:lpstr>
      <vt:lpstr>EFEK CHOMPTON</vt:lpstr>
      <vt:lpstr>PEMBENTUKAN PASANGAN</vt:lpstr>
      <vt:lpstr>Slide 31</vt:lpstr>
      <vt:lpstr>Slide 32</vt:lpstr>
      <vt:lpstr>RADIASI PENGION TERHADAP SISTEM BIOLOGIK</vt:lpstr>
      <vt:lpstr>Slide 34</vt:lpstr>
      <vt:lpstr>Slide 35</vt:lpstr>
      <vt:lpstr>Slide 36</vt:lpstr>
      <vt:lpstr>Slide 37</vt:lpstr>
      <vt:lpstr>Slide 38</vt:lpstr>
      <vt:lpstr>Slide 39</vt:lpstr>
      <vt:lpstr>Slide 40</vt:lpstr>
      <vt:lpstr>Slide 41</vt:lpstr>
      <vt:lpstr>TERAPI RADIASI</vt:lpstr>
      <vt:lpstr>Slide 43</vt:lpstr>
      <vt:lpstr>Slide 44</vt:lpstr>
      <vt:lpstr>PENGGUNAAN RADIOISOTOP DALAM DIAGNOSTIK KLINIK</vt:lpstr>
      <vt:lpstr>PROTEKSI    RADIASI</vt:lpstr>
      <vt:lpstr>Slide 47</vt:lpstr>
      <vt:lpstr>Slide 48</vt:lpstr>
      <vt:lpstr>Slide 49</vt:lpstr>
    </vt:vector>
  </TitlesOfParts>
  <Company>FISIKA LINUX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Erfw </dc:title>
  <dc:creator>dosen lab elka</dc:creator>
  <cp:lastModifiedBy>BAPAKE</cp:lastModifiedBy>
  <cp:revision>133</cp:revision>
  <dcterms:created xsi:type="dcterms:W3CDTF">2005-12-22T03:24:32Z</dcterms:created>
  <dcterms:modified xsi:type="dcterms:W3CDTF">2011-08-01T21:27:17Z</dcterms:modified>
</cp:coreProperties>
</file>