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Default Extension="xlsx" ContentType="application/vnd.openxmlformats-officedocument.spreadsheetml.sheet"/>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6" r:id="rId31"/>
    <p:sldId id="287" r:id="rId32"/>
    <p:sldId id="288" r:id="rId33"/>
    <p:sldId id="289" r:id="rId34"/>
    <p:sldId id="290" r:id="rId35"/>
    <p:sldId id="295" r:id="rId36"/>
    <p:sldId id="291" r:id="rId37"/>
    <p:sldId id="292" r:id="rId38"/>
    <p:sldId id="293" r:id="rId39"/>
    <p:sldId id="294" r:id="rId40"/>
    <p:sldId id="296" r:id="rId41"/>
    <p:sldId id="297" r:id="rId42"/>
    <p:sldId id="298" r:id="rId43"/>
    <p:sldId id="299" r:id="rId44"/>
    <p:sldId id="300" r:id="rId45"/>
    <p:sldId id="301" r:id="rId46"/>
    <p:sldId id="302" r:id="rId47"/>
    <p:sldId id="303" r:id="rId48"/>
    <p:sldId id="304" r:id="rId49"/>
    <p:sldId id="325"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6" r:id="rId71"/>
    <p:sldId id="327" r:id="rId72"/>
    <p:sldId id="328" r:id="rId73"/>
    <p:sldId id="332" r:id="rId74"/>
    <p:sldId id="333" r:id="rId75"/>
    <p:sldId id="329" r:id="rId76"/>
    <p:sldId id="334" r:id="rId77"/>
    <p:sldId id="330" r:id="rId78"/>
    <p:sldId id="335" r:id="rId79"/>
    <p:sldId id="336" r:id="rId80"/>
    <p:sldId id="337"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Sheet1!$B$1</c:f>
              <c:strCache>
                <c:ptCount val="1"/>
                <c:pt idx="0">
                  <c:v>Indonesia</c:v>
                </c:pt>
              </c:strCache>
            </c:strRef>
          </c:tx>
          <c:marker>
            <c:symbol val="none"/>
          </c:marker>
          <c:cat>
            <c:strRef>
              <c:f>Sheet1!$A$2:$A$5</c:f>
              <c:strCache>
                <c:ptCount val="4"/>
                <c:pt idx="0">
                  <c:v>1994-1998</c:v>
                </c:pt>
                <c:pt idx="1">
                  <c:v>1999-2003</c:v>
                </c:pt>
                <c:pt idx="2">
                  <c:v>2004-2008</c:v>
                </c:pt>
                <c:pt idx="3">
                  <c:v>2009-2013</c:v>
                </c:pt>
              </c:strCache>
            </c:strRef>
          </c:cat>
          <c:val>
            <c:numRef>
              <c:f>Sheet1!$B$2:$B$5</c:f>
              <c:numCache>
                <c:formatCode>General</c:formatCode>
                <c:ptCount val="4"/>
                <c:pt idx="0">
                  <c:v>29</c:v>
                </c:pt>
                <c:pt idx="1">
                  <c:v>28</c:v>
                </c:pt>
                <c:pt idx="2">
                  <c:v>27</c:v>
                </c:pt>
                <c:pt idx="3">
                  <c:v>26</c:v>
                </c:pt>
              </c:numCache>
            </c:numRef>
          </c:val>
        </c:ser>
        <c:ser>
          <c:idx val="1"/>
          <c:order val="1"/>
          <c:tx>
            <c:strRef>
              <c:f>Sheet1!$C$1</c:f>
              <c:strCache>
                <c:ptCount val="1"/>
                <c:pt idx="0">
                  <c:v>Malaysia</c:v>
                </c:pt>
              </c:strCache>
            </c:strRef>
          </c:tx>
          <c:marker>
            <c:symbol val="none"/>
          </c:marker>
          <c:cat>
            <c:strRef>
              <c:f>Sheet1!$A$2:$A$5</c:f>
              <c:strCache>
                <c:ptCount val="4"/>
                <c:pt idx="0">
                  <c:v>1994-1998</c:v>
                </c:pt>
                <c:pt idx="1">
                  <c:v>1999-2003</c:v>
                </c:pt>
                <c:pt idx="2">
                  <c:v>2004-2008</c:v>
                </c:pt>
                <c:pt idx="3">
                  <c:v>2009-2013</c:v>
                </c:pt>
              </c:strCache>
            </c:strRef>
          </c:cat>
          <c:val>
            <c:numRef>
              <c:f>Sheet1!$C$2:$C$5</c:f>
              <c:numCache>
                <c:formatCode>General</c:formatCode>
                <c:ptCount val="4"/>
                <c:pt idx="0">
                  <c:v>7</c:v>
                </c:pt>
                <c:pt idx="1">
                  <c:v>7</c:v>
                </c:pt>
                <c:pt idx="2">
                  <c:v>7</c:v>
                </c:pt>
                <c:pt idx="3">
                  <c:v>7</c:v>
                </c:pt>
              </c:numCache>
            </c:numRef>
          </c:val>
        </c:ser>
        <c:ser>
          <c:idx val="2"/>
          <c:order val="2"/>
          <c:tx>
            <c:strRef>
              <c:f>Sheet1!$D$1</c:f>
              <c:strCache>
                <c:ptCount val="1"/>
                <c:pt idx="0">
                  <c:v>Pilipina</c:v>
                </c:pt>
              </c:strCache>
            </c:strRef>
          </c:tx>
          <c:marker>
            <c:symbol val="none"/>
          </c:marker>
          <c:cat>
            <c:strRef>
              <c:f>Sheet1!$A$2:$A$5</c:f>
              <c:strCache>
                <c:ptCount val="4"/>
                <c:pt idx="0">
                  <c:v>1994-1998</c:v>
                </c:pt>
                <c:pt idx="1">
                  <c:v>1999-2003</c:v>
                </c:pt>
                <c:pt idx="2">
                  <c:v>2004-2008</c:v>
                </c:pt>
                <c:pt idx="3">
                  <c:v>2009-2013</c:v>
                </c:pt>
              </c:strCache>
            </c:strRef>
          </c:cat>
          <c:val>
            <c:numRef>
              <c:f>Sheet1!$D$2:$D$5</c:f>
              <c:numCache>
                <c:formatCode>General</c:formatCode>
                <c:ptCount val="4"/>
                <c:pt idx="0">
                  <c:v>25</c:v>
                </c:pt>
                <c:pt idx="1">
                  <c:v>25</c:v>
                </c:pt>
                <c:pt idx="2">
                  <c:v>24</c:v>
                </c:pt>
                <c:pt idx="3">
                  <c:v>24</c:v>
                </c:pt>
              </c:numCache>
            </c:numRef>
          </c:val>
        </c:ser>
        <c:ser>
          <c:idx val="3"/>
          <c:order val="3"/>
          <c:tx>
            <c:strRef>
              <c:f>Sheet1!$E$1</c:f>
              <c:strCache>
                <c:ptCount val="1"/>
                <c:pt idx="0">
                  <c:v>Singapore</c:v>
                </c:pt>
              </c:strCache>
            </c:strRef>
          </c:tx>
          <c:marker>
            <c:symbol val="none"/>
          </c:marker>
          <c:cat>
            <c:strRef>
              <c:f>Sheet1!$A$2:$A$5</c:f>
              <c:strCache>
                <c:ptCount val="4"/>
                <c:pt idx="0">
                  <c:v>1994-1998</c:v>
                </c:pt>
                <c:pt idx="1">
                  <c:v>1999-2003</c:v>
                </c:pt>
                <c:pt idx="2">
                  <c:v>2004-2008</c:v>
                </c:pt>
                <c:pt idx="3">
                  <c:v>2009-2013</c:v>
                </c:pt>
              </c:strCache>
            </c:strRef>
          </c:cat>
          <c:val>
            <c:numRef>
              <c:f>Sheet1!$E$2:$E$5</c:f>
              <c:numCache>
                <c:formatCode>General</c:formatCode>
                <c:ptCount val="4"/>
                <c:pt idx="0">
                  <c:v>2</c:v>
                </c:pt>
                <c:pt idx="1">
                  <c:v>2</c:v>
                </c:pt>
                <c:pt idx="2">
                  <c:v>2</c:v>
                </c:pt>
                <c:pt idx="3">
                  <c:v>2</c:v>
                </c:pt>
              </c:numCache>
            </c:numRef>
          </c:val>
        </c:ser>
        <c:ser>
          <c:idx val="4"/>
          <c:order val="4"/>
          <c:tx>
            <c:strRef>
              <c:f>Sheet1!$F$1</c:f>
              <c:strCache>
                <c:ptCount val="1"/>
                <c:pt idx="0">
                  <c:v>Thailand</c:v>
                </c:pt>
              </c:strCache>
            </c:strRef>
          </c:tx>
          <c:marker>
            <c:symbol val="none"/>
          </c:marker>
          <c:cat>
            <c:strRef>
              <c:f>Sheet1!$A$2:$A$5</c:f>
              <c:strCache>
                <c:ptCount val="4"/>
                <c:pt idx="0">
                  <c:v>1994-1998</c:v>
                </c:pt>
                <c:pt idx="1">
                  <c:v>1999-2003</c:v>
                </c:pt>
                <c:pt idx="2">
                  <c:v>2004-2008</c:v>
                </c:pt>
                <c:pt idx="3">
                  <c:v>2009-2013</c:v>
                </c:pt>
              </c:strCache>
            </c:strRef>
          </c:cat>
          <c:val>
            <c:numRef>
              <c:f>Sheet1!$F$2:$F$5</c:f>
              <c:numCache>
                <c:formatCode>General</c:formatCode>
                <c:ptCount val="4"/>
                <c:pt idx="0">
                  <c:v>13</c:v>
                </c:pt>
                <c:pt idx="1">
                  <c:v>12</c:v>
                </c:pt>
                <c:pt idx="2">
                  <c:v>12</c:v>
                </c:pt>
                <c:pt idx="3">
                  <c:v>11</c:v>
                </c:pt>
              </c:numCache>
            </c:numRef>
          </c:val>
        </c:ser>
        <c:ser>
          <c:idx val="5"/>
          <c:order val="5"/>
          <c:tx>
            <c:strRef>
              <c:f>Sheet1!$G$1</c:f>
              <c:strCache>
                <c:ptCount val="1"/>
                <c:pt idx="0">
                  <c:v>Brunei</c:v>
                </c:pt>
              </c:strCache>
            </c:strRef>
          </c:tx>
          <c:marker>
            <c:symbol val="none"/>
          </c:marker>
          <c:cat>
            <c:strRef>
              <c:f>Sheet1!$A$2:$A$5</c:f>
              <c:strCache>
                <c:ptCount val="4"/>
                <c:pt idx="0">
                  <c:v>1994-1998</c:v>
                </c:pt>
                <c:pt idx="1">
                  <c:v>1999-2003</c:v>
                </c:pt>
                <c:pt idx="2">
                  <c:v>2004-2008</c:v>
                </c:pt>
                <c:pt idx="3">
                  <c:v>2009-2013</c:v>
                </c:pt>
              </c:strCache>
            </c:strRef>
          </c:cat>
          <c:val>
            <c:numRef>
              <c:f>Sheet1!$G$2:$G$5</c:f>
              <c:numCache>
                <c:formatCode>General</c:formatCode>
                <c:ptCount val="4"/>
                <c:pt idx="0">
                  <c:v>7</c:v>
                </c:pt>
                <c:pt idx="1">
                  <c:v>7</c:v>
                </c:pt>
                <c:pt idx="2">
                  <c:v>7</c:v>
                </c:pt>
                <c:pt idx="3">
                  <c:v>7</c:v>
                </c:pt>
              </c:numCache>
            </c:numRef>
          </c:val>
        </c:ser>
        <c:marker val="1"/>
        <c:axId val="86108800"/>
        <c:axId val="86460288"/>
      </c:lineChart>
      <c:catAx>
        <c:axId val="86108800"/>
        <c:scaling>
          <c:orientation val="minMax"/>
        </c:scaling>
        <c:axPos val="b"/>
        <c:tickLblPos val="nextTo"/>
        <c:crossAx val="86460288"/>
        <c:crosses val="autoZero"/>
        <c:auto val="1"/>
        <c:lblAlgn val="ctr"/>
        <c:lblOffset val="100"/>
      </c:catAx>
      <c:valAx>
        <c:axId val="86460288"/>
        <c:scaling>
          <c:orientation val="minMax"/>
        </c:scaling>
        <c:axPos val="l"/>
        <c:numFmt formatCode="General" sourceLinked="1"/>
        <c:tickLblPos val="nextTo"/>
        <c:crossAx val="86108800"/>
        <c:crosses val="autoZero"/>
        <c:crossBetween val="between"/>
      </c:valAx>
    </c:plotArea>
    <c:legend>
      <c:legendPos val="r"/>
      <c:layout/>
    </c:legend>
    <c:plotVisOnly val="1"/>
  </c:chart>
  <c:txPr>
    <a:bodyPr/>
    <a:lstStyle/>
    <a:p>
      <a:pPr>
        <a:defRPr sz="1800"/>
      </a:pPr>
      <a:endParaRPr lang="en-US"/>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FBEC3DB-E27B-41C7-BF72-D53F3C20F947}" type="datetimeFigureOut">
              <a:rPr lang="en-US" smtClean="0"/>
              <a:pPr/>
              <a:t>3/16/2014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6AC00C-06D3-4FEB-9A6B-0E0446B37E2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C7FF2E6-2DB6-4257-B200-41C951BBD14D}" type="datetime1">
              <a:rPr lang="en-US" smtClean="0"/>
              <a:t>3/16/2014</a:t>
            </a:fld>
            <a:endParaRPr lang="en-US"/>
          </a:p>
        </p:txBody>
      </p:sp>
      <p:sp>
        <p:nvSpPr>
          <p:cNvPr id="17" name="Footer Placeholder 16"/>
          <p:cNvSpPr>
            <a:spLocks noGrp="1"/>
          </p:cNvSpPr>
          <p:nvPr>
            <p:ph type="ftr" sz="quarter" idx="11"/>
          </p:nvPr>
        </p:nvSpPr>
        <p:spPr/>
        <p:txBody>
          <a:bodyPr/>
          <a:lstStyle/>
          <a:p>
            <a:r>
              <a:rPr lang="en-US" smtClean="0"/>
              <a:t>kuntoro mp s1 ikm bagian ketiga</a:t>
            </a:r>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521F0BD-83CF-4D2C-9D65-7CDEE6B6DB34}"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922EC8-D56C-4DB2-AFAE-E0A4267192FA}" type="datetime1">
              <a:rPr lang="en-US" smtClean="0"/>
              <a:t>3/16/2014</a:t>
            </a:fld>
            <a:endParaRPr lang="en-US"/>
          </a:p>
        </p:txBody>
      </p:sp>
      <p:sp>
        <p:nvSpPr>
          <p:cNvPr id="5" name="Footer Placeholder 4"/>
          <p:cNvSpPr>
            <a:spLocks noGrp="1"/>
          </p:cNvSpPr>
          <p:nvPr>
            <p:ph type="ftr" sz="quarter" idx="11"/>
          </p:nvPr>
        </p:nvSpPr>
        <p:spPr/>
        <p:txBody>
          <a:bodyPr/>
          <a:lstStyle/>
          <a:p>
            <a:r>
              <a:rPr lang="en-US" smtClean="0"/>
              <a:t>kuntoro mp s1 ikm bagian ketiga</a:t>
            </a:r>
            <a:endParaRPr lang="en-US"/>
          </a:p>
        </p:txBody>
      </p:sp>
      <p:sp>
        <p:nvSpPr>
          <p:cNvPr id="6" name="Slide Number Placeholder 5"/>
          <p:cNvSpPr>
            <a:spLocks noGrp="1"/>
          </p:cNvSpPr>
          <p:nvPr>
            <p:ph type="sldNum" sz="quarter" idx="12"/>
          </p:nvPr>
        </p:nvSpPr>
        <p:spPr/>
        <p:txBody>
          <a:bodyPr/>
          <a:lstStyle/>
          <a:p>
            <a:fld id="{8521F0BD-83CF-4D2C-9D65-7CDEE6B6DB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2ACDAF0-E56F-4060-954F-34BA8CCA93BC}" type="datetime1">
              <a:rPr lang="en-US" smtClean="0"/>
              <a:t>3/16/2014</a:t>
            </a:fld>
            <a:endParaRPr lang="en-US"/>
          </a:p>
        </p:txBody>
      </p:sp>
      <p:sp>
        <p:nvSpPr>
          <p:cNvPr id="5" name="Footer Placeholder 4"/>
          <p:cNvSpPr>
            <a:spLocks noGrp="1"/>
          </p:cNvSpPr>
          <p:nvPr>
            <p:ph type="ftr" sz="quarter" idx="11"/>
          </p:nvPr>
        </p:nvSpPr>
        <p:spPr/>
        <p:txBody>
          <a:bodyPr/>
          <a:lstStyle/>
          <a:p>
            <a:r>
              <a:rPr lang="en-US" smtClean="0"/>
              <a:t>kuntoro mp s1 ikm bagian ketiga</a:t>
            </a:r>
            <a:endParaRPr lang="en-US"/>
          </a:p>
        </p:txBody>
      </p:sp>
      <p:sp>
        <p:nvSpPr>
          <p:cNvPr id="6" name="Slide Number Placeholder 5"/>
          <p:cNvSpPr>
            <a:spLocks noGrp="1"/>
          </p:cNvSpPr>
          <p:nvPr>
            <p:ph type="sldNum" sz="quarter" idx="12"/>
          </p:nvPr>
        </p:nvSpPr>
        <p:spPr/>
        <p:txBody>
          <a:bodyPr/>
          <a:lstStyle/>
          <a:p>
            <a:fld id="{8521F0BD-83CF-4D2C-9D65-7CDEE6B6DB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F0F7C24-C2BD-4172-8C71-9CD05C636A53}" type="datetime1">
              <a:rPr lang="en-US" smtClean="0"/>
              <a:t>3/16/2014</a:t>
            </a:fld>
            <a:endParaRPr lang="en-US"/>
          </a:p>
        </p:txBody>
      </p:sp>
      <p:sp>
        <p:nvSpPr>
          <p:cNvPr id="5" name="Footer Placeholder 4"/>
          <p:cNvSpPr>
            <a:spLocks noGrp="1"/>
          </p:cNvSpPr>
          <p:nvPr>
            <p:ph type="ftr" sz="quarter" idx="11"/>
          </p:nvPr>
        </p:nvSpPr>
        <p:spPr/>
        <p:txBody>
          <a:bodyPr/>
          <a:lstStyle/>
          <a:p>
            <a:r>
              <a:rPr lang="en-US" smtClean="0"/>
              <a:t>kuntoro mp s1 ikm bagian ketiga</a:t>
            </a:r>
            <a:endParaRPr lang="en-US"/>
          </a:p>
        </p:txBody>
      </p:sp>
      <p:sp>
        <p:nvSpPr>
          <p:cNvPr id="6" name="Slide Number Placeholder 5"/>
          <p:cNvSpPr>
            <a:spLocks noGrp="1"/>
          </p:cNvSpPr>
          <p:nvPr>
            <p:ph type="sldNum" sz="quarter" idx="12"/>
          </p:nvPr>
        </p:nvSpPr>
        <p:spPr/>
        <p:txBody>
          <a:bodyPr/>
          <a:lstStyle/>
          <a:p>
            <a:fld id="{8521F0BD-83CF-4D2C-9D65-7CDEE6B6DB34}"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61201BF-BA50-4635-A408-8C9C61957116}" type="datetime1">
              <a:rPr lang="en-US" smtClean="0"/>
              <a:t>3/16/2014</a:t>
            </a:fld>
            <a:endParaRPr lang="en-US"/>
          </a:p>
        </p:txBody>
      </p:sp>
      <p:sp>
        <p:nvSpPr>
          <p:cNvPr id="5" name="Footer Placeholder 4"/>
          <p:cNvSpPr>
            <a:spLocks noGrp="1"/>
          </p:cNvSpPr>
          <p:nvPr>
            <p:ph type="ftr" sz="quarter" idx="11"/>
          </p:nvPr>
        </p:nvSpPr>
        <p:spPr>
          <a:xfrm>
            <a:off x="800100" y="6172200"/>
            <a:ext cx="4000500" cy="457200"/>
          </a:xfrm>
        </p:spPr>
        <p:txBody>
          <a:bodyPr/>
          <a:lstStyle/>
          <a:p>
            <a:r>
              <a:rPr lang="en-US" smtClean="0"/>
              <a:t>kuntoro mp s1 ikm bagian ketiga</a:t>
            </a:r>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521F0BD-83CF-4D2C-9D65-7CDEE6B6DB3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DB0E10-28FE-4B15-9CB9-48D23E985EB5}" type="datetime1">
              <a:rPr lang="en-US" smtClean="0"/>
              <a:t>3/16/2014</a:t>
            </a:fld>
            <a:endParaRPr lang="en-US"/>
          </a:p>
        </p:txBody>
      </p:sp>
      <p:sp>
        <p:nvSpPr>
          <p:cNvPr id="6" name="Footer Placeholder 5"/>
          <p:cNvSpPr>
            <a:spLocks noGrp="1"/>
          </p:cNvSpPr>
          <p:nvPr>
            <p:ph type="ftr" sz="quarter" idx="11"/>
          </p:nvPr>
        </p:nvSpPr>
        <p:spPr/>
        <p:txBody>
          <a:bodyPr/>
          <a:lstStyle/>
          <a:p>
            <a:r>
              <a:rPr lang="en-US" smtClean="0"/>
              <a:t>kuntoro mp s1 ikm bagian ketiga</a:t>
            </a:r>
            <a:endParaRPr lang="en-US"/>
          </a:p>
        </p:txBody>
      </p:sp>
      <p:sp>
        <p:nvSpPr>
          <p:cNvPr id="7" name="Slide Number Placeholder 6"/>
          <p:cNvSpPr>
            <a:spLocks noGrp="1"/>
          </p:cNvSpPr>
          <p:nvPr>
            <p:ph type="sldNum" sz="quarter" idx="12"/>
          </p:nvPr>
        </p:nvSpPr>
        <p:spPr/>
        <p:txBody>
          <a:bodyPr/>
          <a:lstStyle/>
          <a:p>
            <a:fld id="{8521F0BD-83CF-4D2C-9D65-7CDEE6B6DB34}"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7D1E8F1-D63C-4984-B674-E544278006BF}" type="datetime1">
              <a:rPr lang="en-US" smtClean="0"/>
              <a:t>3/16/2014</a:t>
            </a:fld>
            <a:endParaRPr lang="en-US"/>
          </a:p>
        </p:txBody>
      </p:sp>
      <p:sp>
        <p:nvSpPr>
          <p:cNvPr id="8" name="Footer Placeholder 7"/>
          <p:cNvSpPr>
            <a:spLocks noGrp="1"/>
          </p:cNvSpPr>
          <p:nvPr>
            <p:ph type="ftr" sz="quarter" idx="11"/>
          </p:nvPr>
        </p:nvSpPr>
        <p:spPr/>
        <p:txBody>
          <a:bodyPr/>
          <a:lstStyle/>
          <a:p>
            <a:r>
              <a:rPr lang="en-US" smtClean="0"/>
              <a:t>kuntoro mp s1 ikm bagian ketiga</a:t>
            </a:r>
            <a:endParaRPr lang="en-US"/>
          </a:p>
        </p:txBody>
      </p:sp>
      <p:sp>
        <p:nvSpPr>
          <p:cNvPr id="9" name="Slide Number Placeholder 8"/>
          <p:cNvSpPr>
            <a:spLocks noGrp="1"/>
          </p:cNvSpPr>
          <p:nvPr>
            <p:ph type="sldNum" sz="quarter" idx="12"/>
          </p:nvPr>
        </p:nvSpPr>
        <p:spPr/>
        <p:txBody>
          <a:bodyPr/>
          <a:lstStyle/>
          <a:p>
            <a:fld id="{8521F0BD-83CF-4D2C-9D65-7CDEE6B6DB34}"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DE33E8-4E30-40EB-BC2D-CF10259BAEAF}"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0D90F-4327-47FF-B08C-C2295236013C}" type="datetime1">
              <a:rPr lang="en-US" smtClean="0"/>
              <a:t>3/16/2014</a:t>
            </a:fld>
            <a:endParaRPr lang="en-US"/>
          </a:p>
        </p:txBody>
      </p:sp>
      <p:sp>
        <p:nvSpPr>
          <p:cNvPr id="3" name="Footer Placeholder 2"/>
          <p:cNvSpPr>
            <a:spLocks noGrp="1"/>
          </p:cNvSpPr>
          <p:nvPr>
            <p:ph type="ftr" sz="quarter" idx="11"/>
          </p:nvPr>
        </p:nvSpPr>
        <p:spPr/>
        <p:txBody>
          <a:bodyPr/>
          <a:lstStyle/>
          <a:p>
            <a:r>
              <a:rPr lang="en-US" smtClean="0"/>
              <a:t>kuntoro mp s1 ikm bagian ketiga</a:t>
            </a:r>
            <a:endParaRPr lang="en-US"/>
          </a:p>
        </p:txBody>
      </p:sp>
      <p:sp>
        <p:nvSpPr>
          <p:cNvPr id="4" name="Slide Number Placeholder 3"/>
          <p:cNvSpPr>
            <a:spLocks noGrp="1"/>
          </p:cNvSpPr>
          <p:nvPr>
            <p:ph type="sldNum" sz="quarter" idx="12"/>
          </p:nvPr>
        </p:nvSpPr>
        <p:spPr/>
        <p:txBody>
          <a:bodyPr/>
          <a:lstStyle/>
          <a:p>
            <a:fld id="{8521F0BD-83CF-4D2C-9D65-7CDEE6B6DB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6A194E-9A45-4053-870B-8667D6DADE32}" type="datetime1">
              <a:rPr lang="en-US" smtClean="0"/>
              <a:t>3/16/2014</a:t>
            </a:fld>
            <a:endParaRPr lang="en-US"/>
          </a:p>
        </p:txBody>
      </p:sp>
      <p:sp>
        <p:nvSpPr>
          <p:cNvPr id="6" name="Footer Placeholder 5"/>
          <p:cNvSpPr>
            <a:spLocks noGrp="1"/>
          </p:cNvSpPr>
          <p:nvPr>
            <p:ph type="ftr" sz="quarter" idx="11"/>
          </p:nvPr>
        </p:nvSpPr>
        <p:spPr/>
        <p:txBody>
          <a:bodyPr/>
          <a:lstStyle/>
          <a:p>
            <a:r>
              <a:rPr lang="en-US" smtClean="0"/>
              <a:t>kuntoro mp s1 ikm bagian ketiga</a:t>
            </a:r>
            <a:endParaRPr lang="en-US"/>
          </a:p>
        </p:txBody>
      </p:sp>
      <p:sp>
        <p:nvSpPr>
          <p:cNvPr id="7" name="Slide Number Placeholder 6"/>
          <p:cNvSpPr>
            <a:spLocks noGrp="1"/>
          </p:cNvSpPr>
          <p:nvPr>
            <p:ph type="sldNum" sz="quarter" idx="12"/>
          </p:nvPr>
        </p:nvSpPr>
        <p:spPr/>
        <p:txBody>
          <a:bodyPr/>
          <a:lstStyle/>
          <a:p>
            <a:fld id="{8521F0BD-83CF-4D2C-9D65-7CDEE6B6DB34}"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8FAE18E-3422-483E-B923-8219B1296E86}" type="datetime1">
              <a:rPr lang="en-US" smtClean="0"/>
              <a:t>3/16/2014</a:t>
            </a:fld>
            <a:endParaRPr lang="en-US"/>
          </a:p>
        </p:txBody>
      </p:sp>
      <p:sp>
        <p:nvSpPr>
          <p:cNvPr id="6" name="Footer Placeholder 5"/>
          <p:cNvSpPr>
            <a:spLocks noGrp="1"/>
          </p:cNvSpPr>
          <p:nvPr>
            <p:ph type="ftr" sz="quarter" idx="11"/>
          </p:nvPr>
        </p:nvSpPr>
        <p:spPr>
          <a:xfrm>
            <a:off x="914400" y="6172200"/>
            <a:ext cx="3886200" cy="457200"/>
          </a:xfrm>
        </p:spPr>
        <p:txBody>
          <a:bodyPr/>
          <a:lstStyle/>
          <a:p>
            <a:r>
              <a:rPr lang="en-US" smtClean="0"/>
              <a:t>kuntoro mp s1 ikm bagian ketiga</a:t>
            </a:r>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521F0BD-83CF-4D2C-9D65-7CDEE6B6DB34}"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535871-EC51-46C8-BD69-50614B45A535}" type="datetime1">
              <a:rPr lang="en-US" smtClean="0"/>
              <a:t>3/16/2014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r>
              <a:rPr lang="en-US" smtClean="0"/>
              <a:t>kuntoro mp s1 ikm bagian ketiga</a:t>
            </a:r>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521F0BD-83CF-4D2C-9D65-7CDEE6B6DB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mtClean="0">
                <a:latin typeface="Times New Roman" pitchFamily="18" charset="0"/>
                <a:cs typeface="Times New Roman" pitchFamily="18" charset="0"/>
              </a:rPr>
              <a:t>Prof Kuntoro, dr, MPH, DrPH</a:t>
            </a:r>
          </a:p>
          <a:p>
            <a:r>
              <a:rPr lang="en-US" smtClean="0">
                <a:latin typeface="Times New Roman" pitchFamily="18" charset="0"/>
                <a:cs typeface="Times New Roman" pitchFamily="18" charset="0"/>
              </a:rPr>
              <a:t>Departemen Biostatistika dan Kependudukan FKM Unair</a:t>
            </a:r>
            <a:endParaRPr lang="en-US">
              <a:latin typeface="Times New Roman" pitchFamily="18" charset="0"/>
              <a:cs typeface="Times New Roman" pitchFamily="18" charset="0"/>
            </a:endParaRPr>
          </a:p>
        </p:txBody>
      </p:sp>
      <p:sp>
        <p:nvSpPr>
          <p:cNvPr id="2" name="Title 1"/>
          <p:cNvSpPr>
            <a:spLocks noGrp="1"/>
          </p:cNvSpPr>
          <p:nvPr>
            <p:ph type="ctrTitle"/>
          </p:nvPr>
        </p:nvSpPr>
        <p:spPr/>
        <p:txBody>
          <a:bodyPr/>
          <a:lstStyle/>
          <a:p>
            <a:r>
              <a:rPr lang="en-US" b="1" smtClean="0">
                <a:latin typeface="Times New Roman" pitchFamily="18" charset="0"/>
                <a:cs typeface="Times New Roman" pitchFamily="18" charset="0"/>
              </a:rPr>
              <a:t>Metodologi Penelitian</a:t>
            </a:r>
            <a:br>
              <a:rPr lang="en-US" b="1" smtClean="0">
                <a:latin typeface="Times New Roman" pitchFamily="18" charset="0"/>
                <a:cs typeface="Times New Roman" pitchFamily="18" charset="0"/>
              </a:rPr>
            </a:br>
            <a:r>
              <a:rPr lang="en-US" b="1" smtClean="0">
                <a:latin typeface="Times New Roman" pitchFamily="18" charset="0"/>
                <a:cs typeface="Times New Roman" pitchFamily="18" charset="0"/>
              </a:rPr>
              <a:t>Dimensi Penelitian 2</a:t>
            </a:r>
            <a:endParaRPr lang="en-US" b="1">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C748D31E-9BFB-4F67-A8BA-0C99D4E64D88}" type="datetime1">
              <a:rPr lang="en-US" smtClean="0"/>
              <a:t>3/16/2014</a:t>
            </a:fld>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kuntoro mp s1 ikm bagian ketiga</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D2DE99-8DF8-4C84-82A0-FE87415390B3}" type="datetime1">
              <a:rPr lang="en-US" smtClean="0"/>
              <a:t>3/16/2014</a:t>
            </a:fld>
            <a:endParaRPr lang="en-US"/>
          </a:p>
        </p:txBody>
      </p:sp>
      <p:sp>
        <p:nvSpPr>
          <p:cNvPr id="3" name="Footer Placeholder 2"/>
          <p:cNvSpPr>
            <a:spLocks noGrp="1"/>
          </p:cNvSpPr>
          <p:nvPr>
            <p:ph type="ftr" sz="quarter" idx="11"/>
          </p:nvPr>
        </p:nvSpPr>
        <p:spPr/>
        <p:txBody>
          <a:bodyPr/>
          <a:lstStyle/>
          <a:p>
            <a:r>
              <a:rPr lang="en-US" smtClean="0"/>
              <a:t>kuntoro mp s1 ikm bagian ketiga</a:t>
            </a:r>
            <a:endParaRPr lang="en-US"/>
          </a:p>
        </p:txBody>
      </p:sp>
      <p:sp>
        <p:nvSpPr>
          <p:cNvPr id="4" name="Slide Number Placeholder 3"/>
          <p:cNvSpPr>
            <a:spLocks noGrp="1"/>
          </p:cNvSpPr>
          <p:nvPr>
            <p:ph type="sldNum" sz="quarter" idx="12"/>
          </p:nvPr>
        </p:nvSpPr>
        <p:spPr/>
        <p:txBody>
          <a:bodyPr/>
          <a:lstStyle/>
          <a:p>
            <a:fld id="{8521F0BD-83CF-4D2C-9D65-7CDEE6B6DB34}" type="slidenum">
              <a:rPr lang="en-US" smtClean="0"/>
              <a:pPr/>
              <a:t>10</a:t>
            </a:fld>
            <a:endParaRPr lang="en-US"/>
          </a:p>
        </p:txBody>
      </p:sp>
      <p:sp>
        <p:nvSpPr>
          <p:cNvPr id="5" name="Oval 4"/>
          <p:cNvSpPr/>
          <p:nvPr/>
        </p:nvSpPr>
        <p:spPr>
          <a:xfrm>
            <a:off x="3286116" y="2000240"/>
            <a:ext cx="1714512" cy="164307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p:nvPr/>
        </p:nvCxnSpPr>
        <p:spPr>
          <a:xfrm rot="16200000" flipH="1">
            <a:off x="1571604" y="2786058"/>
            <a:ext cx="5072098" cy="71438"/>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Right Arrow 7"/>
          <p:cNvSpPr/>
          <p:nvPr/>
        </p:nvSpPr>
        <p:spPr>
          <a:xfrm>
            <a:off x="1214414" y="2571744"/>
            <a:ext cx="6286544" cy="642942"/>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2786050" y="5429264"/>
            <a:ext cx="2786082" cy="785818"/>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rgbClr val="00B0F0"/>
                </a:solidFill>
                <a:latin typeface="Times New Roman" pitchFamily="18" charset="0"/>
                <a:cs typeface="Times New Roman" pitchFamily="18" charset="0"/>
              </a:rPr>
              <a:t>SNAP-SHOT</a:t>
            </a:r>
            <a:endParaRPr lang="en-US" sz="2800" b="1">
              <a:solidFill>
                <a:srgbClr val="00B0F0"/>
              </a:solidFill>
              <a:latin typeface="Times New Roman" pitchFamily="18" charset="0"/>
              <a:cs typeface="Times New Roman" pitchFamily="18" charset="0"/>
            </a:endParaRPr>
          </a:p>
        </p:txBody>
      </p:sp>
      <p:cxnSp>
        <p:nvCxnSpPr>
          <p:cNvPr id="11" name="Straight Arrow Connector 10"/>
          <p:cNvCxnSpPr/>
          <p:nvPr/>
        </p:nvCxnSpPr>
        <p:spPr>
          <a:xfrm rot="5400000">
            <a:off x="3929058" y="1000108"/>
            <a:ext cx="2071702" cy="1785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5857884" y="428604"/>
            <a:ext cx="2214578" cy="1143008"/>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FF0000"/>
                </a:solidFill>
                <a:latin typeface="Times New Roman" pitchFamily="18" charset="0"/>
                <a:cs typeface="Times New Roman" pitchFamily="18" charset="0"/>
              </a:rPr>
              <a:t>Faktor dan Peristiwa diamati pada saat yang bersamaan</a:t>
            </a:r>
            <a:endParaRPr lang="en-US"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496"/>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3.2 Penelitian  Longitudinal</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7057F0C-F4FD-4248-89E4-8535989BD165}"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92BB0CF3-AC08-41C8-979A-9224DAE4DDB6}"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12</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Peneliti memeriksa fiture orang atau unit (Puskesmas, RS) pada lebih dari satu titik waktu</a:t>
            </a:r>
          </a:p>
          <a:p>
            <a:r>
              <a:rPr lang="en-US" smtClean="0">
                <a:latin typeface="Times New Roman" pitchFamily="18" charset="0"/>
                <a:cs typeface="Times New Roman" pitchFamily="18" charset="0"/>
              </a:rPr>
              <a:t>Lebih kompleks</a:t>
            </a:r>
          </a:p>
          <a:p>
            <a:r>
              <a:rPr lang="en-US" smtClean="0">
                <a:latin typeface="Times New Roman" pitchFamily="18" charset="0"/>
                <a:cs typeface="Times New Roman" pitchFamily="18" charset="0"/>
              </a:rPr>
              <a:t>Lebih mahal</a:t>
            </a:r>
          </a:p>
          <a:p>
            <a:r>
              <a:rPr lang="en-US" smtClean="0">
                <a:latin typeface="Times New Roman" pitchFamily="18" charset="0"/>
                <a:cs typeface="Times New Roman" pitchFamily="18" charset="0"/>
              </a:rPr>
              <a:t>Lebih kuat untuk menjawab  pertanyaan : apakah terjadi perubahan fenomena lintas waktu ?</a:t>
            </a:r>
          </a:p>
          <a:p>
            <a:r>
              <a:rPr lang="en-US" smtClean="0">
                <a:latin typeface="Times New Roman" pitchFamily="18" charset="0"/>
                <a:cs typeface="Times New Roman" pitchFamily="18" charset="0"/>
              </a:rPr>
              <a:t>Penelitian longitudinal bisa :  Penelitian longitudinal deskriptif bisa penelitian longitudinal eksplanatorik</a:t>
            </a:r>
            <a:endParaRPr lang="en-US">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Jenis Penelitian Longitudinal</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388531E-0CFD-4EE4-BCEF-88A2C0640486}"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13</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lphaLcParenR"/>
            </a:pPr>
            <a:r>
              <a:rPr lang="en-US" sz="6000" smtClean="0">
                <a:latin typeface="Times New Roman" pitchFamily="18" charset="0"/>
                <a:cs typeface="Times New Roman" pitchFamily="18" charset="0"/>
              </a:rPr>
              <a:t>Time series study</a:t>
            </a:r>
          </a:p>
          <a:p>
            <a:pPr marL="514350" indent="-514350">
              <a:buFont typeface="+mj-lt"/>
              <a:buAutoNum type="alphaLcParenR"/>
            </a:pPr>
            <a:r>
              <a:rPr lang="en-US" sz="6000" smtClean="0">
                <a:latin typeface="Times New Roman" pitchFamily="18" charset="0"/>
                <a:cs typeface="Times New Roman" pitchFamily="18" charset="0"/>
              </a:rPr>
              <a:t>Panel study</a:t>
            </a:r>
          </a:p>
          <a:p>
            <a:pPr marL="514350" indent="-514350">
              <a:buFont typeface="+mj-lt"/>
              <a:buAutoNum type="alphaLcParenR"/>
            </a:pPr>
            <a:r>
              <a:rPr lang="en-US" sz="6000" smtClean="0">
                <a:latin typeface="Times New Roman" pitchFamily="18" charset="0"/>
                <a:cs typeface="Times New Roman" pitchFamily="18" charset="0"/>
              </a:rPr>
              <a:t>Cohort study</a:t>
            </a:r>
            <a:endParaRPr lang="en-US" sz="600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14620"/>
            <a:ext cx="7772400" cy="1143000"/>
          </a:xfrm>
          <a:solidFill>
            <a:srgbClr val="92D050"/>
          </a:solidFill>
          <a:ln w="50800">
            <a:solidFill>
              <a:srgbClr val="FF0000"/>
            </a:solidFill>
          </a:ln>
        </p:spPr>
        <p:txBody>
          <a:bodyPr/>
          <a:lstStyle/>
          <a:p>
            <a:pPr marL="742950" indent="-742950">
              <a:buFont typeface="+mj-lt"/>
              <a:buAutoNum type="alphaLcParenR"/>
            </a:pPr>
            <a:r>
              <a:rPr lang="en-US" b="1" smtClean="0">
                <a:solidFill>
                  <a:srgbClr val="FF0000"/>
                </a:solidFill>
                <a:latin typeface="Times New Roman" pitchFamily="18" charset="0"/>
                <a:cs typeface="Times New Roman" pitchFamily="18" charset="0"/>
              </a:rPr>
              <a:t>Time Series Study</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4D988C0-8D6B-42C7-8FF4-7A5131EA5867}"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time series study</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76AF830-2B9F-4A17-A7D2-CFF2D5713FD5}"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15</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Suatu penelitian longitudinal dalam mana informasi (kasus atau orang) yang berbeda dalam periode waktu diperiksa.</a:t>
            </a:r>
          </a:p>
          <a:p>
            <a:r>
              <a:rPr lang="en-US" smtClean="0">
                <a:latin typeface="Times New Roman" pitchFamily="18" charset="0"/>
                <a:cs typeface="Times New Roman" pitchFamily="18" charset="0"/>
              </a:rPr>
              <a:t>Jenis informasi yang sama dikumpulkan dari sekelompok orang atau  unit lintas periode waktu</a:t>
            </a:r>
          </a:p>
          <a:p>
            <a:r>
              <a:rPr lang="en-US" smtClean="0">
                <a:latin typeface="Times New Roman" pitchFamily="18" charset="0"/>
                <a:cs typeface="Times New Roman" pitchFamily="18" charset="0"/>
              </a:rPr>
              <a:t>Dapat mengamati  stabilitas atau perubahan  fitur orang atau unit lain.</a:t>
            </a:r>
          </a:p>
          <a:p>
            <a:r>
              <a:rPr lang="en-US" smtClean="0">
                <a:latin typeface="Times New Roman" pitchFamily="18" charset="0"/>
                <a:cs typeface="Times New Roman" pitchFamily="18" charset="0"/>
              </a:rPr>
              <a:t>Dapat melacak kondisi lintas waktu</a:t>
            </a:r>
            <a:endParaRPr lang="en-US">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mtClean="0">
                <a:latin typeface="Times New Roman" pitchFamily="18" charset="0"/>
                <a:cs typeface="Times New Roman" pitchFamily="18" charset="0"/>
              </a:rPr>
              <a:t>Angka Kelahiran di  6 Negara ASEAN</a:t>
            </a:r>
            <a:r>
              <a:rPr lang="en-US" smtClean="0"/>
              <a:t/>
            </a:r>
            <a:br>
              <a:rPr lang="en-US" smtClean="0"/>
            </a:br>
            <a:r>
              <a:rPr lang="en-US" sz="2000" smtClean="0">
                <a:latin typeface="Times New Roman" pitchFamily="18" charset="0"/>
                <a:cs typeface="Times New Roman" pitchFamily="18" charset="0"/>
              </a:rPr>
              <a:t>(Sumber : The World Bank)</a:t>
            </a:r>
            <a:endParaRPr lang="en-US" sz="200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D7FA919-1114-470E-B00C-379DB5668DD4}"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16</a:t>
            </a:fld>
            <a:endParaRPr lang="en-US"/>
          </a:p>
        </p:txBody>
      </p:sp>
      <p:graphicFrame>
        <p:nvGraphicFramePr>
          <p:cNvPr id="7" name="Content Placeholder 6"/>
          <p:cNvGraphicFramePr>
            <a:graphicFrameLocks noGrp="1"/>
          </p:cNvGraphicFramePr>
          <p:nvPr>
            <p:ph sz="quarter" idx="1"/>
          </p:nvPr>
        </p:nvGraphicFramePr>
        <p:xfrm>
          <a:off x="914400" y="14478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Penjelasan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DFAB5A91-7DCA-4E61-AD16-E9733D138392}"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17</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Angka kelahiran : jumlah kelahiran hidup per jumlah penduduk pertengahan tahun</a:t>
            </a:r>
          </a:p>
          <a:p>
            <a:r>
              <a:rPr lang="en-US" smtClean="0">
                <a:latin typeface="Times New Roman" pitchFamily="18" charset="0"/>
                <a:cs typeface="Times New Roman" pitchFamily="18" charset="0"/>
              </a:rPr>
              <a:t>Untuk setiap periode waktu (1994-1998), ……(2009-2013)  individu bayi yang lahir maupun individu penduduk tengah tahun adalah berbeda.</a:t>
            </a:r>
          </a:p>
          <a:p>
            <a:r>
              <a:rPr lang="en-US" smtClean="0">
                <a:latin typeface="Times New Roman" pitchFamily="18" charset="0"/>
                <a:cs typeface="Times New Roman" pitchFamily="18" charset="0"/>
              </a:rPr>
              <a:t>Yang menunjukkan time series adalah agregat lintas periode waktu. Jadi ada 4 agregat  bayi lahir dan penduduk tengah tahun.</a:t>
            </a:r>
          </a:p>
          <a:p>
            <a:r>
              <a:rPr lang="en-US" smtClean="0">
                <a:latin typeface="Times New Roman" pitchFamily="18" charset="0"/>
                <a:cs typeface="Times New Roman" pitchFamily="18" charset="0"/>
              </a:rPr>
              <a:t>Bayi yang sama tidak mungkin berada di periode yang berbeda dalam status bayi</a:t>
            </a:r>
            <a:endParaRPr lang="en-US">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3000372"/>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b) Panel Study</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C1ACB3F-69DD-449A-ADD4-50CAC5AFE95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panel study</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9F63D63-5450-46C7-B8B3-23F01E1D5C8E}"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19</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 Penelitian longitudinal dalam mana informasi tentang kasus atau orang identik diperiksa lintas periode waktu.</a:t>
            </a:r>
          </a:p>
          <a:p>
            <a:r>
              <a:rPr lang="en-US" smtClean="0">
                <a:latin typeface="Times New Roman" pitchFamily="18" charset="0"/>
                <a:cs typeface="Times New Roman" pitchFamily="18" charset="0"/>
              </a:rPr>
              <a:t>Merupakan penelitian longitudinal yang paling kuat kualitas dalam memeriksa perubahan individual lintas periode waktu.</a:t>
            </a:r>
          </a:p>
          <a:p>
            <a:r>
              <a:rPr lang="en-US" smtClean="0">
                <a:latin typeface="Times New Roman" pitchFamily="18" charset="0"/>
                <a:cs typeface="Times New Roman" pitchFamily="18" charset="0"/>
              </a:rPr>
              <a:t>Sulit dilaksanakan karena adanya peristiwa drop out yang tidak bisa dihindari</a:t>
            </a:r>
            <a:endParaRPr lang="en-US">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14620"/>
            <a:ext cx="9144000" cy="857256"/>
          </a:xfrm>
          <a:solidFill>
            <a:srgbClr val="FFFF00"/>
          </a:solidFill>
          <a:ln w="50800">
            <a:solidFill>
              <a:srgbClr val="00B050"/>
            </a:solidFill>
          </a:ln>
        </p:spPr>
        <p:txBody>
          <a:bodyPr>
            <a:normAutofit/>
          </a:bodyPr>
          <a:lstStyle/>
          <a:p>
            <a:r>
              <a:rPr lang="en-US" sz="3200" b="1" smtClean="0">
                <a:solidFill>
                  <a:srgbClr val="FF0000"/>
                </a:solidFill>
                <a:latin typeface="Times New Roman" pitchFamily="18" charset="0"/>
                <a:cs typeface="Times New Roman" pitchFamily="18" charset="0"/>
              </a:rPr>
              <a:t>3. Metode Penelitian Menurut Dimensi Waktu</a:t>
            </a:r>
            <a:endParaRPr lang="en-US" sz="3200"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D44593B3-52B7-4990-922B-93ECAE1909B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59B6F401-5773-40E2-8416-7AB9A3DC67F6}"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20</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Peneliti mengamati secara eksak orang, unit, organisasi yang sama lintas periode waktu.</a:t>
            </a:r>
          </a:p>
          <a:p>
            <a:r>
              <a:rPr lang="en-US" smtClean="0">
                <a:latin typeface="Times New Roman" pitchFamily="18" charset="0"/>
                <a:cs typeface="Times New Roman" pitchFamily="18" charset="0"/>
              </a:rPr>
              <a:t>Berat dalam pelaksanaan</a:t>
            </a:r>
          </a:p>
          <a:p>
            <a:r>
              <a:rPr lang="en-US" smtClean="0">
                <a:latin typeface="Times New Roman" pitchFamily="18" charset="0"/>
                <a:cs typeface="Times New Roman" pitchFamily="18" charset="0"/>
              </a:rPr>
              <a:t>Mahal dalam pembiayaan</a:t>
            </a:r>
          </a:p>
          <a:p>
            <a:r>
              <a:rPr lang="en-US" smtClean="0">
                <a:latin typeface="Times New Roman" pitchFamily="18" charset="0"/>
                <a:cs typeface="Times New Roman" pitchFamily="18" charset="0"/>
              </a:rPr>
              <a:t>Sulit melacak masing-masing individu dalam periode waktu panjang.</a:t>
            </a:r>
          </a:p>
          <a:p>
            <a:r>
              <a:rPr lang="en-US" smtClean="0">
                <a:latin typeface="Times New Roman" pitchFamily="18" charset="0"/>
                <a:cs typeface="Times New Roman" pitchFamily="18" charset="0"/>
              </a:rPr>
              <a:t>Hasil sangat berharga.</a:t>
            </a:r>
          </a:p>
          <a:p>
            <a:r>
              <a:rPr lang="en-US" smtClean="0">
                <a:latin typeface="Times New Roman" pitchFamily="18" charset="0"/>
                <a:cs typeface="Times New Roman" pitchFamily="18" charset="0"/>
              </a:rPr>
              <a:t>Dapat dengan jelas menunjukkan dampak dari peristiwa kehidupan secara khusus.</a:t>
            </a:r>
            <a:endParaRPr lang="en-US">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Contoh</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13486E3-8277-453D-BBFC-0FDF39E25D8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21</a:t>
            </a:fld>
            <a:endParaRPr lang="en-US"/>
          </a:p>
        </p:txBody>
      </p:sp>
      <p:graphicFrame>
        <p:nvGraphicFramePr>
          <p:cNvPr id="7" name="Content Placeholder 6"/>
          <p:cNvGraphicFramePr>
            <a:graphicFrameLocks noGrp="1"/>
          </p:cNvGraphicFramePr>
          <p:nvPr>
            <p:ph sz="quarter" idx="1"/>
          </p:nvPr>
        </p:nvGraphicFramePr>
        <p:xfrm>
          <a:off x="914400" y="1447800"/>
          <a:ext cx="7772400" cy="259588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rowSpan="2">
                  <a:txBody>
                    <a:bodyPr/>
                    <a:lstStyle/>
                    <a:p>
                      <a:r>
                        <a:rPr lang="en-US" smtClean="0"/>
                        <a:t>Nama Balita</a:t>
                      </a:r>
                      <a:endParaRPr lang="en-US"/>
                    </a:p>
                  </a:txBody>
                  <a:tcPr/>
                </a:tc>
                <a:tc gridSpan="4">
                  <a:txBody>
                    <a:bodyPr/>
                    <a:lstStyle/>
                    <a:p>
                      <a:pPr algn="ctr"/>
                      <a:r>
                        <a:rPr lang="en-US" smtClean="0"/>
                        <a:t>Perkembangan</a:t>
                      </a:r>
                      <a:r>
                        <a:rPr lang="en-US" baseline="0" smtClean="0"/>
                        <a:t> Berat Badan (kg) Balita Pasca PMT</a:t>
                      </a:r>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70840">
                <a:tc vMerge="1">
                  <a:txBody>
                    <a:bodyPr/>
                    <a:lstStyle/>
                    <a:p>
                      <a:endParaRPr lang="en-US"/>
                    </a:p>
                  </a:txBody>
                  <a:tcPr/>
                </a:tc>
                <a:tc>
                  <a:txBody>
                    <a:bodyPr/>
                    <a:lstStyle/>
                    <a:p>
                      <a:r>
                        <a:rPr lang="en-US" smtClean="0"/>
                        <a:t>Bulan 1</a:t>
                      </a:r>
                      <a:endParaRPr lang="en-US"/>
                    </a:p>
                  </a:txBody>
                  <a:tcPr/>
                </a:tc>
                <a:tc>
                  <a:txBody>
                    <a:bodyPr/>
                    <a:lstStyle/>
                    <a:p>
                      <a:r>
                        <a:rPr lang="en-US" smtClean="0"/>
                        <a:t>Bulan 2</a:t>
                      </a:r>
                      <a:endParaRPr lang="en-US"/>
                    </a:p>
                  </a:txBody>
                  <a:tcPr/>
                </a:tc>
                <a:tc>
                  <a:txBody>
                    <a:bodyPr/>
                    <a:lstStyle/>
                    <a:p>
                      <a:r>
                        <a:rPr lang="en-US" smtClean="0"/>
                        <a:t>Bulan 3</a:t>
                      </a:r>
                      <a:endParaRPr lang="en-US"/>
                    </a:p>
                  </a:txBody>
                  <a:tcPr/>
                </a:tc>
                <a:tc>
                  <a:txBody>
                    <a:bodyPr/>
                    <a:lstStyle/>
                    <a:p>
                      <a:r>
                        <a:rPr lang="en-US" smtClean="0"/>
                        <a:t>Bulan</a:t>
                      </a:r>
                      <a:r>
                        <a:rPr lang="en-US" baseline="0" smtClean="0"/>
                        <a:t> 4</a:t>
                      </a:r>
                      <a:endParaRPr lang="en-US"/>
                    </a:p>
                  </a:txBody>
                  <a:tcPr/>
                </a:tc>
              </a:tr>
              <a:tr h="370840">
                <a:tc>
                  <a:txBody>
                    <a:bodyPr/>
                    <a:lstStyle/>
                    <a:p>
                      <a:r>
                        <a:rPr lang="en-US" smtClean="0"/>
                        <a:t>Ani</a:t>
                      </a:r>
                      <a:endParaRPr lang="en-US"/>
                    </a:p>
                  </a:txBody>
                  <a:tcPr/>
                </a:tc>
                <a:tc>
                  <a:txBody>
                    <a:bodyPr/>
                    <a:lstStyle/>
                    <a:p>
                      <a:r>
                        <a:rPr lang="en-US" smtClean="0"/>
                        <a:t>6,5</a:t>
                      </a:r>
                      <a:endParaRPr lang="en-US"/>
                    </a:p>
                  </a:txBody>
                  <a:tcPr/>
                </a:tc>
                <a:tc>
                  <a:txBody>
                    <a:bodyPr/>
                    <a:lstStyle/>
                    <a:p>
                      <a:r>
                        <a:rPr lang="en-US" smtClean="0"/>
                        <a:t>6,9</a:t>
                      </a:r>
                      <a:endParaRPr lang="en-US"/>
                    </a:p>
                  </a:txBody>
                  <a:tcPr/>
                </a:tc>
                <a:tc>
                  <a:txBody>
                    <a:bodyPr/>
                    <a:lstStyle/>
                    <a:p>
                      <a:r>
                        <a:rPr lang="en-US" smtClean="0"/>
                        <a:t>7,2</a:t>
                      </a:r>
                      <a:endParaRPr lang="en-US"/>
                    </a:p>
                  </a:txBody>
                  <a:tcPr/>
                </a:tc>
                <a:tc>
                  <a:txBody>
                    <a:bodyPr/>
                    <a:lstStyle/>
                    <a:p>
                      <a:r>
                        <a:rPr lang="en-US" smtClean="0"/>
                        <a:t>8,1</a:t>
                      </a:r>
                      <a:endParaRPr lang="en-US"/>
                    </a:p>
                  </a:txBody>
                  <a:tcPr/>
                </a:tc>
              </a:tr>
              <a:tr h="370840">
                <a:tc>
                  <a:txBody>
                    <a:bodyPr/>
                    <a:lstStyle/>
                    <a:p>
                      <a:r>
                        <a:rPr lang="en-US" smtClean="0"/>
                        <a:t>Budi</a:t>
                      </a:r>
                      <a:endParaRPr lang="en-US"/>
                    </a:p>
                  </a:txBody>
                  <a:tcPr/>
                </a:tc>
                <a:tc>
                  <a:txBody>
                    <a:bodyPr/>
                    <a:lstStyle/>
                    <a:p>
                      <a:r>
                        <a:rPr lang="en-US" smtClean="0"/>
                        <a:t>6,2</a:t>
                      </a:r>
                      <a:endParaRPr lang="en-US"/>
                    </a:p>
                  </a:txBody>
                  <a:tcPr/>
                </a:tc>
                <a:tc>
                  <a:txBody>
                    <a:bodyPr/>
                    <a:lstStyle/>
                    <a:p>
                      <a:r>
                        <a:rPr lang="en-US" smtClean="0"/>
                        <a:t>6,8</a:t>
                      </a:r>
                      <a:endParaRPr lang="en-US"/>
                    </a:p>
                  </a:txBody>
                  <a:tcPr/>
                </a:tc>
                <a:tc>
                  <a:txBody>
                    <a:bodyPr/>
                    <a:lstStyle/>
                    <a:p>
                      <a:r>
                        <a:rPr lang="en-US" smtClean="0"/>
                        <a:t>7,4</a:t>
                      </a:r>
                      <a:endParaRPr lang="en-US"/>
                    </a:p>
                  </a:txBody>
                  <a:tcPr/>
                </a:tc>
                <a:tc>
                  <a:txBody>
                    <a:bodyPr/>
                    <a:lstStyle/>
                    <a:p>
                      <a:r>
                        <a:rPr lang="en-US" smtClean="0"/>
                        <a:t>8,4</a:t>
                      </a:r>
                      <a:endParaRPr lang="en-US"/>
                    </a:p>
                  </a:txBody>
                  <a:tcPr/>
                </a:tc>
              </a:tr>
              <a:tr h="370840">
                <a:tc>
                  <a:txBody>
                    <a:bodyPr/>
                    <a:lstStyle/>
                    <a:p>
                      <a:r>
                        <a:rPr lang="en-US" smtClean="0"/>
                        <a:t>Chandra</a:t>
                      </a:r>
                      <a:endParaRPr lang="en-US"/>
                    </a:p>
                  </a:txBody>
                  <a:tcPr/>
                </a:tc>
                <a:tc>
                  <a:txBody>
                    <a:bodyPr/>
                    <a:lstStyle/>
                    <a:p>
                      <a:r>
                        <a:rPr lang="en-US" smtClean="0"/>
                        <a:t>6,1</a:t>
                      </a:r>
                      <a:endParaRPr lang="en-US"/>
                    </a:p>
                  </a:txBody>
                  <a:tcPr/>
                </a:tc>
                <a:tc>
                  <a:txBody>
                    <a:bodyPr/>
                    <a:lstStyle/>
                    <a:p>
                      <a:r>
                        <a:rPr lang="en-US" smtClean="0"/>
                        <a:t>6,6</a:t>
                      </a:r>
                      <a:endParaRPr lang="en-US"/>
                    </a:p>
                  </a:txBody>
                  <a:tcPr/>
                </a:tc>
                <a:tc>
                  <a:txBody>
                    <a:bodyPr/>
                    <a:lstStyle/>
                    <a:p>
                      <a:r>
                        <a:rPr lang="en-US" smtClean="0"/>
                        <a:t>7,5</a:t>
                      </a:r>
                      <a:endParaRPr lang="en-US"/>
                    </a:p>
                  </a:txBody>
                  <a:tcPr/>
                </a:tc>
                <a:tc>
                  <a:txBody>
                    <a:bodyPr/>
                    <a:lstStyle/>
                    <a:p>
                      <a:r>
                        <a:rPr lang="en-US" smtClean="0"/>
                        <a:t>8,3</a:t>
                      </a:r>
                      <a:endParaRPr lang="en-US"/>
                    </a:p>
                  </a:txBody>
                  <a:tcPr/>
                </a:tc>
              </a:tr>
              <a:tr h="370840">
                <a:tc>
                  <a:txBody>
                    <a:bodyPr/>
                    <a:lstStyle/>
                    <a:p>
                      <a:r>
                        <a:rPr lang="en-US" smtClean="0"/>
                        <a:t>Dini</a:t>
                      </a:r>
                      <a:endParaRPr lang="en-US"/>
                    </a:p>
                  </a:txBody>
                  <a:tcPr/>
                </a:tc>
                <a:tc>
                  <a:txBody>
                    <a:bodyPr/>
                    <a:lstStyle/>
                    <a:p>
                      <a:r>
                        <a:rPr lang="en-US" smtClean="0"/>
                        <a:t>6,3</a:t>
                      </a:r>
                      <a:endParaRPr lang="en-US"/>
                    </a:p>
                  </a:txBody>
                  <a:tcPr/>
                </a:tc>
                <a:tc>
                  <a:txBody>
                    <a:bodyPr/>
                    <a:lstStyle/>
                    <a:p>
                      <a:r>
                        <a:rPr lang="en-US" smtClean="0"/>
                        <a:t>6,8</a:t>
                      </a:r>
                      <a:endParaRPr lang="en-US"/>
                    </a:p>
                  </a:txBody>
                  <a:tcPr/>
                </a:tc>
                <a:tc>
                  <a:txBody>
                    <a:bodyPr/>
                    <a:lstStyle/>
                    <a:p>
                      <a:r>
                        <a:rPr lang="en-US" smtClean="0"/>
                        <a:t>7,6</a:t>
                      </a:r>
                      <a:endParaRPr lang="en-US"/>
                    </a:p>
                  </a:txBody>
                  <a:tcPr/>
                </a:tc>
                <a:tc>
                  <a:txBody>
                    <a:bodyPr/>
                    <a:lstStyle/>
                    <a:p>
                      <a:r>
                        <a:rPr lang="en-US" smtClean="0"/>
                        <a:t>8,1</a:t>
                      </a:r>
                      <a:endParaRPr lang="en-US"/>
                    </a:p>
                  </a:txBody>
                  <a:tcPr/>
                </a:tc>
              </a:tr>
              <a:tr h="370840">
                <a:tc>
                  <a:txBody>
                    <a:bodyPr/>
                    <a:lstStyle/>
                    <a:p>
                      <a:r>
                        <a:rPr lang="en-US" smtClean="0"/>
                        <a:t>Evi</a:t>
                      </a:r>
                      <a:endParaRPr lang="en-US"/>
                    </a:p>
                  </a:txBody>
                  <a:tcPr/>
                </a:tc>
                <a:tc>
                  <a:txBody>
                    <a:bodyPr/>
                    <a:lstStyle/>
                    <a:p>
                      <a:r>
                        <a:rPr lang="en-US" smtClean="0"/>
                        <a:t>6,2</a:t>
                      </a:r>
                      <a:endParaRPr lang="en-US"/>
                    </a:p>
                  </a:txBody>
                  <a:tcPr/>
                </a:tc>
                <a:tc>
                  <a:txBody>
                    <a:bodyPr/>
                    <a:lstStyle/>
                    <a:p>
                      <a:r>
                        <a:rPr lang="en-US" smtClean="0"/>
                        <a:t>6,9</a:t>
                      </a:r>
                      <a:endParaRPr lang="en-US"/>
                    </a:p>
                  </a:txBody>
                  <a:tcPr/>
                </a:tc>
                <a:tc>
                  <a:txBody>
                    <a:bodyPr/>
                    <a:lstStyle/>
                    <a:p>
                      <a:r>
                        <a:rPr lang="en-US" smtClean="0"/>
                        <a:t>7,7</a:t>
                      </a:r>
                      <a:endParaRPr lang="en-US"/>
                    </a:p>
                  </a:txBody>
                  <a:tcPr/>
                </a:tc>
                <a:tc>
                  <a:txBody>
                    <a:bodyPr/>
                    <a:lstStyle/>
                    <a:p>
                      <a:r>
                        <a:rPr lang="en-US" smtClean="0"/>
                        <a:t>8,5</a:t>
                      </a:r>
                      <a:endParaRPr lang="en-US"/>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48" y="2714620"/>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c) Cohort Study</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2C030897-4B63-404F-A215-5EB5CC38708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Cohort Study</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07E6F3C-96FB-4856-9842-DC135183A363}"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23</a:t>
            </a:fld>
            <a:endParaRPr lang="en-US"/>
          </a:p>
        </p:txBody>
      </p:sp>
      <p:sp>
        <p:nvSpPr>
          <p:cNvPr id="6" name="Content Placeholder 5"/>
          <p:cNvSpPr>
            <a:spLocks noGrp="1"/>
          </p:cNvSpPr>
          <p:nvPr>
            <p:ph sz="quarter" idx="1"/>
          </p:nvPr>
        </p:nvSpPr>
        <p:spPr/>
        <p:txBody>
          <a:bodyPr>
            <a:normAutofit lnSpcReduction="10000"/>
          </a:bodyPr>
          <a:lstStyle/>
          <a:p>
            <a:r>
              <a:rPr lang="en-US" smtClean="0">
                <a:latin typeface="Times New Roman" pitchFamily="18" charset="0"/>
                <a:cs typeface="Times New Roman" pitchFamily="18" charset="0"/>
              </a:rPr>
              <a:t>Adalah penelitian longitudinal dalam mana informasi tentang suatu kategori dari kasus atau orang yang berbagi suatu pengalaman bersama pada satu periode waktu dilacak lintas periode waktu yang berurutan.</a:t>
            </a:r>
          </a:p>
          <a:p>
            <a:r>
              <a:rPr lang="en-US" smtClean="0">
                <a:latin typeface="Times New Roman" pitchFamily="18" charset="0"/>
                <a:cs typeface="Times New Roman" pitchFamily="18" charset="0"/>
              </a:rPr>
              <a:t>Di bidang epidemiologi, studi kohort  bisa digunakan untuk menentukan insiden suatu penyakit</a:t>
            </a:r>
          </a:p>
          <a:p>
            <a:r>
              <a:rPr lang="en-US" smtClean="0">
                <a:latin typeface="Times New Roman" pitchFamily="18" charset="0"/>
                <a:cs typeface="Times New Roman" pitchFamily="18" charset="0"/>
              </a:rPr>
              <a:t>Studi kohort disebut juga studi insiden</a:t>
            </a:r>
          </a:p>
          <a:p>
            <a:r>
              <a:rPr lang="en-US" smtClean="0">
                <a:latin typeface="Times New Roman" pitchFamily="18" charset="0"/>
                <a:cs typeface="Times New Roman" pitchFamily="18" charset="0"/>
              </a:rPr>
              <a:t>Bisa digunakan untuk menentukan resiko timbulnya penyakit antara kelompok yang terpapar suatu faktor dengan kelompok  yang tidak terpapar suatu faktor di awal penelitian</a:t>
            </a:r>
            <a:endParaRPr lang="en-US">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BFE0C9-AC4D-4ED9-B3F8-497C3A47467F}" type="datetime1">
              <a:rPr lang="en-US" smtClean="0"/>
              <a:t>3/16/2014</a:t>
            </a:fld>
            <a:endParaRPr lang="en-US"/>
          </a:p>
        </p:txBody>
      </p:sp>
      <p:sp>
        <p:nvSpPr>
          <p:cNvPr id="3" name="Footer Placeholder 2"/>
          <p:cNvSpPr>
            <a:spLocks noGrp="1"/>
          </p:cNvSpPr>
          <p:nvPr>
            <p:ph type="ftr" sz="quarter" idx="11"/>
          </p:nvPr>
        </p:nvSpPr>
        <p:spPr/>
        <p:txBody>
          <a:bodyPr/>
          <a:lstStyle/>
          <a:p>
            <a:r>
              <a:rPr lang="en-US" smtClean="0"/>
              <a:t>kuntoro mp s1 ikm bagian ketiga</a:t>
            </a:r>
            <a:endParaRPr lang="en-US"/>
          </a:p>
        </p:txBody>
      </p:sp>
      <p:sp>
        <p:nvSpPr>
          <p:cNvPr id="4" name="Slide Number Placeholder 3"/>
          <p:cNvSpPr>
            <a:spLocks noGrp="1"/>
          </p:cNvSpPr>
          <p:nvPr>
            <p:ph type="sldNum" sz="quarter" idx="12"/>
          </p:nvPr>
        </p:nvSpPr>
        <p:spPr/>
        <p:txBody>
          <a:bodyPr/>
          <a:lstStyle/>
          <a:p>
            <a:fld id="{8521F0BD-83CF-4D2C-9D65-7CDEE6B6DB34}" type="slidenum">
              <a:rPr lang="en-US" smtClean="0"/>
              <a:pPr/>
              <a:t>24</a:t>
            </a:fld>
            <a:endParaRPr lang="en-US"/>
          </a:p>
        </p:txBody>
      </p:sp>
      <p:sp>
        <p:nvSpPr>
          <p:cNvPr id="5" name="Oval 4"/>
          <p:cNvSpPr/>
          <p:nvPr/>
        </p:nvSpPr>
        <p:spPr>
          <a:xfrm>
            <a:off x="714348" y="857232"/>
            <a:ext cx="1500198" cy="135732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solidFill>
                  <a:schemeClr val="bg1"/>
                </a:solidFill>
                <a:latin typeface="Times New Roman" pitchFamily="18" charset="0"/>
                <a:cs typeface="Times New Roman" pitchFamily="18" charset="0"/>
              </a:rPr>
              <a:t>E</a:t>
            </a:r>
            <a:endParaRPr lang="en-US" sz="4800" b="1">
              <a:solidFill>
                <a:schemeClr val="bg1"/>
              </a:solidFill>
              <a:latin typeface="Times New Roman" pitchFamily="18" charset="0"/>
              <a:cs typeface="Times New Roman" pitchFamily="18" charset="0"/>
            </a:endParaRPr>
          </a:p>
        </p:txBody>
      </p:sp>
      <p:sp>
        <p:nvSpPr>
          <p:cNvPr id="6" name="Oval 5"/>
          <p:cNvSpPr/>
          <p:nvPr/>
        </p:nvSpPr>
        <p:spPr>
          <a:xfrm>
            <a:off x="1000100" y="4071942"/>
            <a:ext cx="1500198"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solidFill>
                  <a:schemeClr val="tx1"/>
                </a:solidFill>
                <a:latin typeface="Times New Roman" pitchFamily="18" charset="0"/>
                <a:cs typeface="Times New Roman" pitchFamily="18" charset="0"/>
              </a:rPr>
              <a:t>N E</a:t>
            </a:r>
            <a:endParaRPr lang="en-US" sz="4800" b="1">
              <a:solidFill>
                <a:schemeClr val="tx1"/>
              </a:solidFill>
              <a:latin typeface="Times New Roman" pitchFamily="18" charset="0"/>
              <a:cs typeface="Times New Roman" pitchFamily="18" charset="0"/>
            </a:endParaRPr>
          </a:p>
        </p:txBody>
      </p:sp>
      <p:sp>
        <p:nvSpPr>
          <p:cNvPr id="7" name="Oval 6"/>
          <p:cNvSpPr/>
          <p:nvPr/>
        </p:nvSpPr>
        <p:spPr>
          <a:xfrm>
            <a:off x="7429520" y="357166"/>
            <a:ext cx="78581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D</a:t>
            </a:r>
            <a:endParaRPr lang="en-US" b="1">
              <a:latin typeface="Times New Roman" pitchFamily="18" charset="0"/>
              <a:cs typeface="Times New Roman" pitchFamily="18" charset="0"/>
            </a:endParaRPr>
          </a:p>
        </p:txBody>
      </p:sp>
      <p:sp>
        <p:nvSpPr>
          <p:cNvPr id="8" name="Oval 7"/>
          <p:cNvSpPr/>
          <p:nvPr/>
        </p:nvSpPr>
        <p:spPr>
          <a:xfrm>
            <a:off x="7358082" y="1643050"/>
            <a:ext cx="1285884"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ND</a:t>
            </a:r>
            <a:endParaRPr lang="en-US" b="1">
              <a:solidFill>
                <a:schemeClr val="tx1"/>
              </a:solidFill>
              <a:latin typeface="Times New Roman" pitchFamily="18" charset="0"/>
              <a:cs typeface="Times New Roman" pitchFamily="18" charset="0"/>
            </a:endParaRPr>
          </a:p>
        </p:txBody>
      </p:sp>
      <p:sp>
        <p:nvSpPr>
          <p:cNvPr id="9" name="Oval 8"/>
          <p:cNvSpPr/>
          <p:nvPr/>
        </p:nvSpPr>
        <p:spPr>
          <a:xfrm>
            <a:off x="7858148" y="3643314"/>
            <a:ext cx="357190"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D</a:t>
            </a:r>
            <a:endParaRPr lang="en-US" b="1">
              <a:latin typeface="Times New Roman" pitchFamily="18" charset="0"/>
              <a:cs typeface="Times New Roman" pitchFamily="18" charset="0"/>
            </a:endParaRPr>
          </a:p>
        </p:txBody>
      </p:sp>
      <p:sp>
        <p:nvSpPr>
          <p:cNvPr id="10" name="Oval 9"/>
          <p:cNvSpPr/>
          <p:nvPr/>
        </p:nvSpPr>
        <p:spPr>
          <a:xfrm>
            <a:off x="7215206" y="4714884"/>
            <a:ext cx="1571636" cy="12858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ND</a:t>
            </a:r>
            <a:endParaRPr lang="en-US" b="1">
              <a:solidFill>
                <a:schemeClr val="tx1"/>
              </a:solidFill>
              <a:latin typeface="Times New Roman" pitchFamily="18" charset="0"/>
              <a:cs typeface="Times New Roman" pitchFamily="18" charset="0"/>
            </a:endParaRPr>
          </a:p>
        </p:txBody>
      </p:sp>
      <p:cxnSp>
        <p:nvCxnSpPr>
          <p:cNvPr id="14" name="Straight Connector 13"/>
          <p:cNvCxnSpPr>
            <a:stCxn id="5" idx="6"/>
          </p:cNvCxnSpPr>
          <p:nvPr/>
        </p:nvCxnSpPr>
        <p:spPr>
          <a:xfrm>
            <a:off x="2214546" y="1535893"/>
            <a:ext cx="435771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7" idx="3"/>
          </p:cNvCxnSpPr>
          <p:nvPr/>
        </p:nvCxnSpPr>
        <p:spPr>
          <a:xfrm flipV="1">
            <a:off x="6572264" y="966928"/>
            <a:ext cx="972336" cy="604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8" idx="2"/>
          </p:cNvCxnSpPr>
          <p:nvPr/>
        </p:nvCxnSpPr>
        <p:spPr>
          <a:xfrm>
            <a:off x="6572264" y="1571612"/>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6"/>
          </p:cNvCxnSpPr>
          <p:nvPr/>
        </p:nvCxnSpPr>
        <p:spPr>
          <a:xfrm>
            <a:off x="2500298" y="4750603"/>
            <a:ext cx="3929090"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9" idx="2"/>
          </p:cNvCxnSpPr>
          <p:nvPr/>
        </p:nvCxnSpPr>
        <p:spPr>
          <a:xfrm flipV="1">
            <a:off x="6429388" y="3786190"/>
            <a:ext cx="142876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0" idx="2"/>
          </p:cNvCxnSpPr>
          <p:nvPr/>
        </p:nvCxnSpPr>
        <p:spPr>
          <a:xfrm>
            <a:off x="6429388" y="4786322"/>
            <a:ext cx="78581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2571736" y="2214554"/>
            <a:ext cx="4071966" cy="1785950"/>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tx1"/>
                </a:solidFill>
                <a:latin typeface="Times New Roman" pitchFamily="18" charset="0"/>
                <a:cs typeface="Times New Roman" pitchFamily="18" charset="0"/>
              </a:rPr>
              <a:t>Resiko Relatif (RR) = Incidence rate klp terpapar/ Incidence rate klp tak terpapar</a:t>
            </a:r>
            <a:endParaRPr lang="en-US" sz="2800" b="1">
              <a:solidFill>
                <a:schemeClr val="tx1"/>
              </a:solidFill>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A9BD6-22D6-47B8-829B-B768ACDA57DD}" type="datetime1">
              <a:rPr lang="en-US" smtClean="0"/>
              <a:t>3/16/2014</a:t>
            </a:fld>
            <a:endParaRPr lang="en-US"/>
          </a:p>
        </p:txBody>
      </p:sp>
      <p:sp>
        <p:nvSpPr>
          <p:cNvPr id="3" name="Footer Placeholder 2"/>
          <p:cNvSpPr>
            <a:spLocks noGrp="1"/>
          </p:cNvSpPr>
          <p:nvPr>
            <p:ph type="ftr" sz="quarter" idx="11"/>
          </p:nvPr>
        </p:nvSpPr>
        <p:spPr/>
        <p:txBody>
          <a:bodyPr/>
          <a:lstStyle/>
          <a:p>
            <a:r>
              <a:rPr lang="en-US" smtClean="0"/>
              <a:t>kuntoro mp s1 ikm bagian ketiga</a:t>
            </a:r>
            <a:endParaRPr lang="en-US"/>
          </a:p>
        </p:txBody>
      </p:sp>
      <p:sp>
        <p:nvSpPr>
          <p:cNvPr id="4" name="Slide Number Placeholder 3"/>
          <p:cNvSpPr>
            <a:spLocks noGrp="1"/>
          </p:cNvSpPr>
          <p:nvPr>
            <p:ph type="sldNum" sz="quarter" idx="12"/>
          </p:nvPr>
        </p:nvSpPr>
        <p:spPr/>
        <p:txBody>
          <a:bodyPr/>
          <a:lstStyle/>
          <a:p>
            <a:fld id="{8521F0BD-83CF-4D2C-9D65-7CDEE6B6DB34}" type="slidenum">
              <a:rPr lang="en-US" smtClean="0"/>
              <a:pPr/>
              <a:t>25</a:t>
            </a:fld>
            <a:endParaRPr lang="en-US"/>
          </a:p>
        </p:txBody>
      </p:sp>
      <p:sp>
        <p:nvSpPr>
          <p:cNvPr id="5" name="Oval 4"/>
          <p:cNvSpPr/>
          <p:nvPr/>
        </p:nvSpPr>
        <p:spPr>
          <a:xfrm>
            <a:off x="714348" y="857232"/>
            <a:ext cx="1500198" cy="1357322"/>
          </a:xfrm>
          <a:prstGeom prst="ellipse">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solidFill>
                  <a:schemeClr val="bg1"/>
                </a:solidFill>
                <a:latin typeface="Times New Roman" pitchFamily="18" charset="0"/>
                <a:cs typeface="Times New Roman" pitchFamily="18" charset="0"/>
              </a:rPr>
              <a:t>E</a:t>
            </a:r>
            <a:endParaRPr lang="en-US" sz="4800" b="1">
              <a:solidFill>
                <a:schemeClr val="bg1"/>
              </a:solidFill>
              <a:latin typeface="Times New Roman" pitchFamily="18" charset="0"/>
              <a:cs typeface="Times New Roman" pitchFamily="18" charset="0"/>
            </a:endParaRPr>
          </a:p>
        </p:txBody>
      </p:sp>
      <p:sp>
        <p:nvSpPr>
          <p:cNvPr id="6" name="Oval 5"/>
          <p:cNvSpPr/>
          <p:nvPr/>
        </p:nvSpPr>
        <p:spPr>
          <a:xfrm>
            <a:off x="1000100" y="4071942"/>
            <a:ext cx="1500198" cy="135732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smtClean="0">
                <a:solidFill>
                  <a:schemeClr val="tx1"/>
                </a:solidFill>
                <a:latin typeface="Times New Roman" pitchFamily="18" charset="0"/>
                <a:cs typeface="Times New Roman" pitchFamily="18" charset="0"/>
              </a:rPr>
              <a:t>N E</a:t>
            </a:r>
            <a:endParaRPr lang="en-US" sz="4800" b="1">
              <a:solidFill>
                <a:schemeClr val="tx1"/>
              </a:solidFill>
              <a:latin typeface="Times New Roman" pitchFamily="18" charset="0"/>
              <a:cs typeface="Times New Roman" pitchFamily="18" charset="0"/>
            </a:endParaRPr>
          </a:p>
        </p:txBody>
      </p:sp>
      <p:sp>
        <p:nvSpPr>
          <p:cNvPr id="7" name="Oval 6"/>
          <p:cNvSpPr/>
          <p:nvPr/>
        </p:nvSpPr>
        <p:spPr>
          <a:xfrm>
            <a:off x="7429520" y="357166"/>
            <a:ext cx="785818" cy="7143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D</a:t>
            </a:r>
            <a:endParaRPr lang="en-US" b="1">
              <a:latin typeface="Times New Roman" pitchFamily="18" charset="0"/>
              <a:cs typeface="Times New Roman" pitchFamily="18" charset="0"/>
            </a:endParaRPr>
          </a:p>
        </p:txBody>
      </p:sp>
      <p:sp>
        <p:nvSpPr>
          <p:cNvPr id="8" name="Oval 7"/>
          <p:cNvSpPr/>
          <p:nvPr/>
        </p:nvSpPr>
        <p:spPr>
          <a:xfrm>
            <a:off x="7358082" y="1643050"/>
            <a:ext cx="1285884" cy="11430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ND</a:t>
            </a:r>
            <a:endParaRPr lang="en-US" b="1">
              <a:solidFill>
                <a:schemeClr val="tx1"/>
              </a:solidFill>
              <a:latin typeface="Times New Roman" pitchFamily="18" charset="0"/>
              <a:cs typeface="Times New Roman" pitchFamily="18" charset="0"/>
            </a:endParaRPr>
          </a:p>
        </p:txBody>
      </p:sp>
      <p:sp>
        <p:nvSpPr>
          <p:cNvPr id="9" name="Oval 8"/>
          <p:cNvSpPr/>
          <p:nvPr/>
        </p:nvSpPr>
        <p:spPr>
          <a:xfrm>
            <a:off x="7858148" y="3643314"/>
            <a:ext cx="357190" cy="28575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D</a:t>
            </a:r>
            <a:endParaRPr lang="en-US" b="1">
              <a:latin typeface="Times New Roman" pitchFamily="18" charset="0"/>
              <a:cs typeface="Times New Roman" pitchFamily="18" charset="0"/>
            </a:endParaRPr>
          </a:p>
        </p:txBody>
      </p:sp>
      <p:sp>
        <p:nvSpPr>
          <p:cNvPr id="10" name="Oval 9"/>
          <p:cNvSpPr/>
          <p:nvPr/>
        </p:nvSpPr>
        <p:spPr>
          <a:xfrm>
            <a:off x="7215206" y="4714884"/>
            <a:ext cx="1571636" cy="128588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ND</a:t>
            </a:r>
            <a:endParaRPr lang="en-US" b="1">
              <a:solidFill>
                <a:schemeClr val="tx1"/>
              </a:solidFill>
              <a:latin typeface="Times New Roman" pitchFamily="18" charset="0"/>
              <a:cs typeface="Times New Roman" pitchFamily="18" charset="0"/>
            </a:endParaRPr>
          </a:p>
        </p:txBody>
      </p:sp>
      <p:cxnSp>
        <p:nvCxnSpPr>
          <p:cNvPr id="14" name="Straight Connector 13"/>
          <p:cNvCxnSpPr>
            <a:stCxn id="5" idx="6"/>
          </p:cNvCxnSpPr>
          <p:nvPr/>
        </p:nvCxnSpPr>
        <p:spPr>
          <a:xfrm>
            <a:off x="2214546" y="1535893"/>
            <a:ext cx="4357718"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7" idx="3"/>
          </p:cNvCxnSpPr>
          <p:nvPr/>
        </p:nvCxnSpPr>
        <p:spPr>
          <a:xfrm flipV="1">
            <a:off x="6572264" y="966928"/>
            <a:ext cx="972336" cy="6046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8" idx="2"/>
          </p:cNvCxnSpPr>
          <p:nvPr/>
        </p:nvCxnSpPr>
        <p:spPr>
          <a:xfrm>
            <a:off x="6572264" y="1571612"/>
            <a:ext cx="78581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6"/>
          </p:cNvCxnSpPr>
          <p:nvPr/>
        </p:nvCxnSpPr>
        <p:spPr>
          <a:xfrm>
            <a:off x="2500298" y="4750603"/>
            <a:ext cx="3929090" cy="35719"/>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9" idx="2"/>
          </p:cNvCxnSpPr>
          <p:nvPr/>
        </p:nvCxnSpPr>
        <p:spPr>
          <a:xfrm flipV="1">
            <a:off x="6429388" y="3786190"/>
            <a:ext cx="1428760"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endCxn id="10" idx="2"/>
          </p:cNvCxnSpPr>
          <p:nvPr/>
        </p:nvCxnSpPr>
        <p:spPr>
          <a:xfrm>
            <a:off x="6429388" y="4786322"/>
            <a:ext cx="785818"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Rounded Rectangle 27"/>
          <p:cNvSpPr/>
          <p:nvPr/>
        </p:nvSpPr>
        <p:spPr>
          <a:xfrm>
            <a:off x="2571736" y="2214554"/>
            <a:ext cx="4071966" cy="1785950"/>
          </a:xfrm>
          <a:prstGeom prst="roundRect">
            <a:avLst/>
          </a:prstGeom>
          <a:no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smtClean="0">
                <a:solidFill>
                  <a:schemeClr val="tx1"/>
                </a:solidFill>
                <a:latin typeface="Times New Roman" pitchFamily="18" charset="0"/>
                <a:cs typeface="Times New Roman" pitchFamily="18" charset="0"/>
              </a:rPr>
              <a:t>Resiko Relatif (RR) = (50/1000) / (2/1000) = 50/2 = 25</a:t>
            </a:r>
            <a:endParaRPr lang="en-US" sz="2800" b="1">
              <a:solidFill>
                <a:schemeClr val="tx1"/>
              </a:solidFill>
              <a:latin typeface="Times New Roman" pitchFamily="18" charset="0"/>
              <a:cs typeface="Times New Roman" pitchFamily="18" charset="0"/>
            </a:endParaRPr>
          </a:p>
        </p:txBody>
      </p:sp>
      <p:sp>
        <p:nvSpPr>
          <p:cNvPr id="18" name="Rounded Rectangle 17"/>
          <p:cNvSpPr/>
          <p:nvPr/>
        </p:nvSpPr>
        <p:spPr>
          <a:xfrm>
            <a:off x="285720" y="2428868"/>
            <a:ext cx="1785950"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1000 orang</a:t>
            </a:r>
            <a:endParaRPr lang="en-US" b="1">
              <a:solidFill>
                <a:schemeClr val="tx1"/>
              </a:solidFill>
              <a:latin typeface="Times New Roman" pitchFamily="18" charset="0"/>
              <a:cs typeface="Times New Roman" pitchFamily="18" charset="0"/>
            </a:endParaRPr>
          </a:p>
        </p:txBody>
      </p:sp>
      <p:sp>
        <p:nvSpPr>
          <p:cNvPr id="20" name="Rounded Rectangle 19"/>
          <p:cNvSpPr/>
          <p:nvPr/>
        </p:nvSpPr>
        <p:spPr>
          <a:xfrm>
            <a:off x="214282" y="5500702"/>
            <a:ext cx="1785950"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1000 orang</a:t>
            </a:r>
            <a:endParaRPr lang="en-US" b="1">
              <a:solidFill>
                <a:schemeClr val="tx1"/>
              </a:solidFill>
              <a:latin typeface="Times New Roman" pitchFamily="18" charset="0"/>
              <a:cs typeface="Times New Roman" pitchFamily="18" charset="0"/>
            </a:endParaRPr>
          </a:p>
        </p:txBody>
      </p:sp>
      <p:sp>
        <p:nvSpPr>
          <p:cNvPr id="22" name="Rounded Rectangle 21"/>
          <p:cNvSpPr/>
          <p:nvPr/>
        </p:nvSpPr>
        <p:spPr>
          <a:xfrm>
            <a:off x="5357818" y="285728"/>
            <a:ext cx="1785950"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50 orang</a:t>
            </a:r>
            <a:endParaRPr lang="en-US" b="1">
              <a:solidFill>
                <a:schemeClr val="tx1"/>
              </a:solidFill>
              <a:latin typeface="Times New Roman" pitchFamily="18" charset="0"/>
              <a:cs typeface="Times New Roman" pitchFamily="18" charset="0"/>
            </a:endParaRPr>
          </a:p>
        </p:txBody>
      </p:sp>
      <p:sp>
        <p:nvSpPr>
          <p:cNvPr id="24" name="Rounded Rectangle 23"/>
          <p:cNvSpPr/>
          <p:nvPr/>
        </p:nvSpPr>
        <p:spPr>
          <a:xfrm>
            <a:off x="7072330" y="3000372"/>
            <a:ext cx="1785950" cy="57150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2 orang</a:t>
            </a:r>
            <a:endParaRPr lang="en-US" b="1">
              <a:solidFill>
                <a:schemeClr val="tx1"/>
              </a:solidFill>
              <a:latin typeface="Times New Roman" pitchFamily="18" charset="0"/>
              <a:cs typeface="Times New Roman" pitchFamily="18" charset="0"/>
            </a:endParaRPr>
          </a:p>
        </p:txBody>
      </p:sp>
      <p:sp>
        <p:nvSpPr>
          <p:cNvPr id="26" name="Rounded Rectangle 25"/>
          <p:cNvSpPr/>
          <p:nvPr/>
        </p:nvSpPr>
        <p:spPr>
          <a:xfrm>
            <a:off x="2500298" y="5143512"/>
            <a:ext cx="4214842" cy="85725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Orang yang terpapar  E mempunyai resiko untuk kena penyakit D 25 kali dari pada orang yang tak terpapar E</a:t>
            </a:r>
            <a:endParaRPr lang="en-US" b="1">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357430"/>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d) Case Control Study</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58214A20-824A-4AD2-BFDC-D00538549C9F}"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Case Control Study</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C5F4EE0-AA37-4545-BB29-C72CE7E93D5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27</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Adalah suatu penelitian  yang diawali dengan pemilihan kasus yaitu  individu yang terkena penyakit yang dipelajari dan  kontrol yaitu individu yang tidak terkena penyakit yang dipelajari, selanjutnya  untuk masing –masing kasus dan kontrol dilacak  pengalaman terpapar suatu bahan yang terkait dengan kejadian penyakit yang dipelajari di masa lampau</a:t>
            </a:r>
          </a:p>
          <a:p>
            <a:r>
              <a:rPr lang="en-US" smtClean="0">
                <a:latin typeface="Times New Roman" pitchFamily="18" charset="0"/>
                <a:cs typeface="Times New Roman" pitchFamily="18" charset="0"/>
              </a:rPr>
              <a:t>Penting diingat bahwa  jarak antara kejadian penyakit saat ini dengan pengalaman pemaparan di masa lampau bisa menjelaskan kejadian penyakit secara teoritis</a:t>
            </a:r>
            <a:endParaRPr lang="en-US">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A82A485-225E-4503-A603-A78A2D54B5F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28</a:t>
            </a:fld>
            <a:endParaRPr lang="en-US"/>
          </a:p>
        </p:txBody>
      </p:sp>
      <p:sp>
        <p:nvSpPr>
          <p:cNvPr id="6" name="Content Placeholder 5"/>
          <p:cNvSpPr>
            <a:spLocks noGrp="1"/>
          </p:cNvSpPr>
          <p:nvPr>
            <p:ph sz="quarter" idx="1"/>
          </p:nvPr>
        </p:nvSpPr>
        <p:spPr>
          <a:xfrm>
            <a:off x="914400" y="357166"/>
            <a:ext cx="7772400" cy="5662634"/>
          </a:xfrm>
        </p:spPr>
        <p:txBody>
          <a:bodyPr>
            <a:normAutofit lnSpcReduction="10000"/>
          </a:bodyPr>
          <a:lstStyle/>
          <a:p>
            <a:r>
              <a:rPr lang="en-US" smtClean="0">
                <a:latin typeface="Times New Roman" pitchFamily="18" charset="0"/>
                <a:cs typeface="Times New Roman" pitchFamily="18" charset="0"/>
              </a:rPr>
              <a:t>Sebagai contoh, seorang penderita kanker paru saat ini  tidak mungkin disebabkan oleh pengalaman merokok sebulan yang lalu. Demikian juga seorang penderita kanker payudara saat ini tidak mungkin disebabkan oleh pengalaman minum pil KB  dua minggu yang lalu</a:t>
            </a:r>
          </a:p>
          <a:p>
            <a:r>
              <a:rPr lang="en-US" smtClean="0">
                <a:latin typeface="Times New Roman" pitchFamily="18" charset="0"/>
                <a:cs typeface="Times New Roman" pitchFamily="18" charset="0"/>
              </a:rPr>
              <a:t>Pada case control study, permasalahan  “Recall Bias” menjadi penting untuk diperhitungkan terutama pada kelompok kontrol karena merasa tidak sakit maka tidak ada kewajiban untuk mengingat kembali pengalaman  terhadap pemaparan bahan yang diduga menyebabkan penyakit dalam studi.</a:t>
            </a:r>
          </a:p>
          <a:p>
            <a:r>
              <a:rPr lang="en-US" smtClean="0">
                <a:latin typeface="Times New Roman" pitchFamily="18" charset="0"/>
                <a:cs typeface="Times New Roman" pitchFamily="18" charset="0"/>
              </a:rPr>
              <a:t>Pada case control study sulit ditentukan insiden suatu penyakit, dengan demikian sangat tidak dianjurkan untuk menggunakan  Resiko relatif untuk menentukan besaran resiko timbulnya penyakit dalam studi</a:t>
            </a:r>
            <a:endParaRPr lang="en-US">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6CA3CC-480D-43D2-ADA1-5608C6890D1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29</a:t>
            </a:fld>
            <a:endParaRPr lang="en-US"/>
          </a:p>
        </p:txBody>
      </p:sp>
      <p:sp>
        <p:nvSpPr>
          <p:cNvPr id="6" name="Content Placeholder 5"/>
          <p:cNvSpPr>
            <a:spLocks noGrp="1"/>
          </p:cNvSpPr>
          <p:nvPr>
            <p:ph sz="quarter" idx="1"/>
          </p:nvPr>
        </p:nvSpPr>
        <p:spPr>
          <a:xfrm>
            <a:off x="914400" y="428604"/>
            <a:ext cx="7772400" cy="5591196"/>
          </a:xfrm>
        </p:spPr>
        <p:txBody>
          <a:bodyPr/>
          <a:lstStyle/>
          <a:p>
            <a:r>
              <a:rPr lang="en-US" smtClean="0">
                <a:latin typeface="Times New Roman" pitchFamily="18" charset="0"/>
                <a:cs typeface="Times New Roman" pitchFamily="18" charset="0"/>
              </a:rPr>
              <a:t>Perhitungan  Odds Ratio lebih tepat dari pada  Resiko Relatif.</a:t>
            </a:r>
          </a:p>
          <a:p>
            <a:r>
              <a:rPr lang="en-US" smtClean="0">
                <a:latin typeface="Times New Roman" pitchFamily="18" charset="0"/>
                <a:cs typeface="Times New Roman" pitchFamily="18" charset="0"/>
              </a:rPr>
              <a:t>Dalam berbagai studi dikonfirmasi bahwa  nilai odds ratio bisa digunakan sebagai pendekatan nilai resiko relatif.</a:t>
            </a:r>
            <a:endParaRPr lang="en-US">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Dimensi waktu</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9F0D054-1231-476E-9D0F-28DE1C119920}"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3</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Fokus : Waktu</a:t>
            </a:r>
          </a:p>
          <a:p>
            <a:r>
              <a:rPr lang="en-US" smtClean="0">
                <a:latin typeface="Times New Roman" pitchFamily="18" charset="0"/>
                <a:cs typeface="Times New Roman" pitchFamily="18" charset="0"/>
              </a:rPr>
              <a:t>Peneliti memungkinkan memotret fenomena dari berbagai sudut waktu</a:t>
            </a:r>
          </a:p>
          <a:p>
            <a:r>
              <a:rPr lang="en-US" smtClean="0">
                <a:latin typeface="Times New Roman" pitchFamily="18" charset="0"/>
                <a:cs typeface="Times New Roman" pitchFamily="18" charset="0"/>
              </a:rPr>
              <a:t>Peneliti bisa memotret fenomena pada satu titik (snapshot) kemudian menganalisis secara rinci</a:t>
            </a:r>
          </a:p>
          <a:p>
            <a:r>
              <a:rPr lang="en-US" smtClean="0">
                <a:latin typeface="Times New Roman" pitchFamily="18" charset="0"/>
                <a:cs typeface="Times New Roman" pitchFamily="18" charset="0"/>
              </a:rPr>
              <a:t>Peneliti bisa juga memotret fenomena dinamis untuk mengikuti  peristiwa, orang, hubungan sosial lintas periode waktu</a:t>
            </a:r>
            <a:endParaRPr lang="en-US">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Rumus penghitungan Odds Ratio</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4EAA037B-27BD-4AA5-9441-9BB77956006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30</a:t>
            </a:fld>
            <a:endParaRPr lang="en-US"/>
          </a:p>
        </p:txBody>
      </p:sp>
      <p:graphicFrame>
        <p:nvGraphicFramePr>
          <p:cNvPr id="7" name="Content Placeholder 6"/>
          <p:cNvGraphicFramePr>
            <a:graphicFrameLocks noGrp="1"/>
          </p:cNvGraphicFramePr>
          <p:nvPr>
            <p:ph sz="quarter" idx="1"/>
          </p:nvPr>
        </p:nvGraphicFramePr>
        <p:xfrm>
          <a:off x="914400" y="1447800"/>
          <a:ext cx="7772400" cy="18542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endParaRPr lang="en-US"/>
                    </a:p>
                  </a:txBody>
                  <a:tcPr/>
                </a:tc>
                <a:tc>
                  <a:txBody>
                    <a:bodyPr/>
                    <a:lstStyle/>
                    <a:p>
                      <a:endParaRPr lang="en-US"/>
                    </a:p>
                  </a:txBody>
                  <a:tcPr/>
                </a:tc>
                <a:tc gridSpan="2">
                  <a:txBody>
                    <a:bodyPr/>
                    <a:lstStyle/>
                    <a:p>
                      <a:pPr algn="ctr"/>
                      <a:r>
                        <a:rPr lang="en-US" smtClean="0">
                          <a:latin typeface="Times New Roman" pitchFamily="18" charset="0"/>
                          <a:cs typeface="Times New Roman" pitchFamily="18" charset="0"/>
                        </a:rPr>
                        <a:t>Penyakit (D)</a:t>
                      </a:r>
                      <a:endParaRPr lang="en-US">
                        <a:latin typeface="Times New Roman" pitchFamily="18" charset="0"/>
                        <a:cs typeface="Times New Roman" pitchFamily="18" charset="0"/>
                      </a:endParaRPr>
                    </a:p>
                  </a:txBody>
                  <a:tcPr/>
                </a:tc>
                <a:tc hMerge="1">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r>
                        <a:rPr lang="en-US" b="1" smtClean="0">
                          <a:latin typeface="Times New Roman" pitchFamily="18" charset="0"/>
                          <a:cs typeface="Times New Roman" pitchFamily="18" charset="0"/>
                        </a:rPr>
                        <a:t>Positif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r>
                        <a:rPr lang="en-US" b="1" smtClean="0">
                          <a:latin typeface="Times New Roman" pitchFamily="18" charset="0"/>
                          <a:cs typeface="Times New Roman" pitchFamily="18" charset="0"/>
                        </a:rPr>
                        <a:t>Negatif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endParaRPr lang="en-US"/>
                    </a:p>
                  </a:txBody>
                  <a:tcPr/>
                </a:tc>
              </a:tr>
              <a:tr h="370840">
                <a:tc rowSpan="2">
                  <a:txBody>
                    <a:bodyPr/>
                    <a:lstStyle/>
                    <a:p>
                      <a:r>
                        <a:rPr lang="en-US" b="1" smtClean="0">
                          <a:latin typeface="Times New Roman" pitchFamily="18" charset="0"/>
                          <a:cs typeface="Times New Roman" pitchFamily="18" charset="0"/>
                        </a:rPr>
                        <a:t>Pema</a:t>
                      </a:r>
                    </a:p>
                    <a:p>
                      <a:r>
                        <a:rPr lang="en-US" b="1" smtClean="0">
                          <a:latin typeface="Times New Roman" pitchFamily="18" charset="0"/>
                          <a:cs typeface="Times New Roman" pitchFamily="18" charset="0"/>
                        </a:rPr>
                        <a:t>paran(E)</a:t>
                      </a:r>
                      <a:endParaRPr lang="en-US" b="1">
                        <a:latin typeface="Times New Roman" pitchFamily="18" charset="0"/>
                        <a:cs typeface="Times New Roman" pitchFamily="18" charset="0"/>
                      </a:endParaRPr>
                    </a:p>
                  </a:txBody>
                  <a:tcPr/>
                </a:tc>
                <a:tc>
                  <a:txBody>
                    <a:bodyPr/>
                    <a:lstStyle/>
                    <a:p>
                      <a:r>
                        <a:rPr lang="en-US" b="1" smtClean="0">
                          <a:latin typeface="Times New Roman" pitchFamily="18" charset="0"/>
                          <a:cs typeface="Times New Roman" pitchFamily="18" charset="0"/>
                        </a:rPr>
                        <a:t>Positif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pPr algn="ctr"/>
                      <a:r>
                        <a:rPr lang="en-US" b="1" smtClean="0"/>
                        <a:t>a</a:t>
                      </a:r>
                      <a:endParaRPr lang="en-US" b="1"/>
                    </a:p>
                  </a:txBody>
                  <a:tcPr/>
                </a:tc>
                <a:tc>
                  <a:txBody>
                    <a:bodyPr/>
                    <a:lstStyle/>
                    <a:p>
                      <a:pPr algn="ctr"/>
                      <a:r>
                        <a:rPr lang="en-US" b="1" smtClean="0"/>
                        <a:t>b</a:t>
                      </a:r>
                      <a:endParaRPr lang="en-US" b="1"/>
                    </a:p>
                  </a:txBody>
                  <a:tcPr/>
                </a:tc>
                <a:tc>
                  <a:txBody>
                    <a:bodyPr/>
                    <a:lstStyle/>
                    <a:p>
                      <a:endParaRPr lang="en-US"/>
                    </a:p>
                  </a:txBody>
                  <a:tcPr/>
                </a:tc>
              </a:tr>
              <a:tr h="370840">
                <a:tc vMerge="1">
                  <a:txBody>
                    <a:bodyPr/>
                    <a:lstStyle/>
                    <a:p>
                      <a:endParaRPr lang="en-US"/>
                    </a:p>
                  </a:txBody>
                  <a:tcPr/>
                </a:tc>
                <a:tc>
                  <a:txBody>
                    <a:bodyPr/>
                    <a:lstStyle/>
                    <a:p>
                      <a:r>
                        <a:rPr lang="en-US" b="1" smtClean="0">
                          <a:latin typeface="Times New Roman" pitchFamily="18" charset="0"/>
                          <a:cs typeface="Times New Roman" pitchFamily="18" charset="0"/>
                        </a:rPr>
                        <a:t>Negatif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pPr algn="ctr"/>
                      <a:r>
                        <a:rPr lang="en-US" b="1" smtClean="0"/>
                        <a:t>c</a:t>
                      </a:r>
                      <a:endParaRPr lang="en-US" b="1"/>
                    </a:p>
                  </a:txBody>
                  <a:tcPr/>
                </a:tc>
                <a:tc>
                  <a:txBody>
                    <a:bodyPr/>
                    <a:lstStyle/>
                    <a:p>
                      <a:pPr algn="ctr"/>
                      <a:r>
                        <a:rPr lang="en-US" b="1" smtClean="0"/>
                        <a:t>d</a:t>
                      </a:r>
                      <a:endParaRPr lang="en-US" b="1"/>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bl>
          </a:graphicData>
        </a:graphic>
      </p:graphicFrame>
      <p:sp>
        <p:nvSpPr>
          <p:cNvPr id="8" name="Rounded Rectangle 7"/>
          <p:cNvSpPr/>
          <p:nvPr/>
        </p:nvSpPr>
        <p:spPr>
          <a:xfrm>
            <a:off x="1500166" y="3857628"/>
            <a:ext cx="607223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bg1"/>
                </a:solidFill>
                <a:latin typeface="Times New Roman" pitchFamily="18" charset="0"/>
                <a:cs typeface="Times New Roman" pitchFamily="18" charset="0"/>
              </a:rPr>
              <a:t>OR = ad/bc</a:t>
            </a:r>
            <a:endParaRPr lang="en-US" sz="3200" b="1">
              <a:solidFill>
                <a:schemeClr val="bg1"/>
              </a:solidFill>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Contoh</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90DB2587-4350-400F-AB71-9983FA0485EA}"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31</a:t>
            </a:fld>
            <a:endParaRPr lang="en-US"/>
          </a:p>
        </p:txBody>
      </p:sp>
      <p:graphicFrame>
        <p:nvGraphicFramePr>
          <p:cNvPr id="7" name="Content Placeholder 6"/>
          <p:cNvGraphicFramePr>
            <a:graphicFrameLocks noGrp="1"/>
          </p:cNvGraphicFramePr>
          <p:nvPr>
            <p:ph sz="quarter" idx="1"/>
          </p:nvPr>
        </p:nvGraphicFramePr>
        <p:xfrm>
          <a:off x="914400" y="1447800"/>
          <a:ext cx="7772400" cy="1854200"/>
        </p:xfrm>
        <a:graphic>
          <a:graphicData uri="http://schemas.openxmlformats.org/drawingml/2006/table">
            <a:tbl>
              <a:tblPr firstRow="1" bandRow="1">
                <a:tableStyleId>{5C22544A-7EE6-4342-B048-85BDC9FD1C3A}</a:tableStyleId>
              </a:tblPr>
              <a:tblGrid>
                <a:gridCol w="1554480"/>
                <a:gridCol w="1554480"/>
                <a:gridCol w="1554480"/>
                <a:gridCol w="1554480"/>
                <a:gridCol w="1554480"/>
              </a:tblGrid>
              <a:tr h="370840">
                <a:tc>
                  <a:txBody>
                    <a:bodyPr/>
                    <a:lstStyle/>
                    <a:p>
                      <a:endParaRPr lang="en-US"/>
                    </a:p>
                  </a:txBody>
                  <a:tcPr/>
                </a:tc>
                <a:tc>
                  <a:txBody>
                    <a:bodyPr/>
                    <a:lstStyle/>
                    <a:p>
                      <a:endParaRPr lang="en-US"/>
                    </a:p>
                  </a:txBody>
                  <a:tcPr/>
                </a:tc>
                <a:tc gridSpan="2">
                  <a:txBody>
                    <a:bodyPr/>
                    <a:lstStyle/>
                    <a:p>
                      <a:pPr algn="ctr"/>
                      <a:r>
                        <a:rPr lang="en-US" smtClean="0">
                          <a:latin typeface="Times New Roman" pitchFamily="18" charset="0"/>
                          <a:cs typeface="Times New Roman" pitchFamily="18" charset="0"/>
                        </a:rPr>
                        <a:t>Kanker</a:t>
                      </a:r>
                      <a:r>
                        <a:rPr lang="en-US" baseline="0" smtClean="0">
                          <a:latin typeface="Times New Roman" pitchFamily="18" charset="0"/>
                          <a:cs typeface="Times New Roman" pitchFamily="18" charset="0"/>
                        </a:rPr>
                        <a:t> Payudara</a:t>
                      </a:r>
                      <a:endParaRPr lang="en-US">
                        <a:latin typeface="Times New Roman" pitchFamily="18" charset="0"/>
                        <a:cs typeface="Times New Roman" pitchFamily="18" charset="0"/>
                      </a:endParaRPr>
                    </a:p>
                  </a:txBody>
                  <a:tcPr/>
                </a:tc>
                <a:tc hMerge="1">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r>
                        <a:rPr lang="en-US" b="1" smtClean="0">
                          <a:latin typeface="Times New Roman" pitchFamily="18" charset="0"/>
                          <a:cs typeface="Times New Roman" pitchFamily="18" charset="0"/>
                        </a:rPr>
                        <a:t>Positif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r>
                        <a:rPr lang="en-US" b="1" smtClean="0">
                          <a:latin typeface="Times New Roman" pitchFamily="18" charset="0"/>
                          <a:cs typeface="Times New Roman" pitchFamily="18" charset="0"/>
                        </a:rPr>
                        <a:t>Negatif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endParaRPr lang="en-US"/>
                    </a:p>
                  </a:txBody>
                  <a:tcPr/>
                </a:tc>
              </a:tr>
              <a:tr h="370840">
                <a:tc rowSpan="2">
                  <a:txBody>
                    <a:bodyPr/>
                    <a:lstStyle/>
                    <a:p>
                      <a:r>
                        <a:rPr lang="en-US" b="1" smtClean="0">
                          <a:latin typeface="Times New Roman" pitchFamily="18" charset="0"/>
                          <a:cs typeface="Times New Roman" pitchFamily="18" charset="0"/>
                        </a:rPr>
                        <a:t>Minum</a:t>
                      </a:r>
                      <a:r>
                        <a:rPr lang="en-US" b="1" baseline="0" smtClean="0">
                          <a:latin typeface="Times New Roman" pitchFamily="18" charset="0"/>
                          <a:cs typeface="Times New Roman" pitchFamily="18" charset="0"/>
                        </a:rPr>
                        <a:t> Pil KB</a:t>
                      </a:r>
                      <a:endParaRPr lang="en-US" b="1" smtClean="0">
                        <a:latin typeface="Times New Roman" pitchFamily="18" charset="0"/>
                        <a:cs typeface="Times New Roman" pitchFamily="18" charset="0"/>
                      </a:endParaRPr>
                    </a:p>
                  </a:txBody>
                  <a:tcPr/>
                </a:tc>
                <a:tc>
                  <a:txBody>
                    <a:bodyPr/>
                    <a:lstStyle/>
                    <a:p>
                      <a:r>
                        <a:rPr lang="en-US" b="1" smtClean="0">
                          <a:latin typeface="Times New Roman" pitchFamily="18" charset="0"/>
                          <a:cs typeface="Times New Roman" pitchFamily="18" charset="0"/>
                        </a:rPr>
                        <a:t>Positif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pPr algn="ctr"/>
                      <a:r>
                        <a:rPr lang="en-US" b="1" smtClean="0"/>
                        <a:t>20</a:t>
                      </a:r>
                      <a:endParaRPr lang="en-US" b="1"/>
                    </a:p>
                  </a:txBody>
                  <a:tcPr/>
                </a:tc>
                <a:tc>
                  <a:txBody>
                    <a:bodyPr/>
                    <a:lstStyle/>
                    <a:p>
                      <a:pPr algn="ctr"/>
                      <a:r>
                        <a:rPr lang="en-US" b="1" smtClean="0"/>
                        <a:t>37</a:t>
                      </a:r>
                      <a:endParaRPr lang="en-US" b="1"/>
                    </a:p>
                  </a:txBody>
                  <a:tcPr/>
                </a:tc>
                <a:tc>
                  <a:txBody>
                    <a:bodyPr/>
                    <a:lstStyle/>
                    <a:p>
                      <a:endParaRPr lang="en-US"/>
                    </a:p>
                  </a:txBody>
                  <a:tcPr/>
                </a:tc>
              </a:tr>
              <a:tr h="370840">
                <a:tc vMerge="1">
                  <a:txBody>
                    <a:bodyPr/>
                    <a:lstStyle/>
                    <a:p>
                      <a:endParaRPr lang="en-US"/>
                    </a:p>
                  </a:txBody>
                  <a:tcPr/>
                </a:tc>
                <a:tc>
                  <a:txBody>
                    <a:bodyPr/>
                    <a:lstStyle/>
                    <a:p>
                      <a:r>
                        <a:rPr lang="en-US" b="1" smtClean="0">
                          <a:latin typeface="Times New Roman" pitchFamily="18" charset="0"/>
                          <a:cs typeface="Times New Roman" pitchFamily="18" charset="0"/>
                        </a:rPr>
                        <a:t>Negatif</a:t>
                      </a:r>
                      <a:r>
                        <a:rPr lang="en-US" b="1" baseline="0" smtClean="0">
                          <a:latin typeface="Times New Roman" pitchFamily="18" charset="0"/>
                          <a:cs typeface="Times New Roman" pitchFamily="18" charset="0"/>
                        </a:rPr>
                        <a:t> (-)</a:t>
                      </a:r>
                      <a:endParaRPr lang="en-US" b="1">
                        <a:latin typeface="Times New Roman" pitchFamily="18" charset="0"/>
                        <a:cs typeface="Times New Roman" pitchFamily="18" charset="0"/>
                      </a:endParaRPr>
                    </a:p>
                  </a:txBody>
                  <a:tcPr/>
                </a:tc>
                <a:tc>
                  <a:txBody>
                    <a:bodyPr/>
                    <a:lstStyle/>
                    <a:p>
                      <a:pPr algn="ctr"/>
                      <a:r>
                        <a:rPr lang="en-US" b="1" smtClean="0"/>
                        <a:t>180</a:t>
                      </a:r>
                      <a:endParaRPr lang="en-US" b="1"/>
                    </a:p>
                  </a:txBody>
                  <a:tcPr/>
                </a:tc>
                <a:tc>
                  <a:txBody>
                    <a:bodyPr/>
                    <a:lstStyle/>
                    <a:p>
                      <a:pPr algn="ctr"/>
                      <a:r>
                        <a:rPr lang="en-US" b="1" smtClean="0"/>
                        <a:t>363</a:t>
                      </a:r>
                      <a:endParaRPr lang="en-US" b="1"/>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pPr algn="ctr"/>
                      <a:r>
                        <a:rPr lang="en-US" b="1" smtClean="0">
                          <a:latin typeface="Times New Roman" pitchFamily="18" charset="0"/>
                          <a:cs typeface="Times New Roman" pitchFamily="18" charset="0"/>
                        </a:rPr>
                        <a:t>200</a:t>
                      </a:r>
                      <a:endParaRPr lang="en-US" b="1">
                        <a:latin typeface="Times New Roman" pitchFamily="18" charset="0"/>
                        <a:cs typeface="Times New Roman" pitchFamily="18" charset="0"/>
                      </a:endParaRPr>
                    </a:p>
                  </a:txBody>
                  <a:tcPr/>
                </a:tc>
                <a:tc>
                  <a:txBody>
                    <a:bodyPr/>
                    <a:lstStyle/>
                    <a:p>
                      <a:pPr algn="ctr"/>
                      <a:r>
                        <a:rPr lang="en-US" b="1" smtClean="0">
                          <a:latin typeface="Times New Roman" pitchFamily="18" charset="0"/>
                          <a:cs typeface="Times New Roman" pitchFamily="18" charset="0"/>
                        </a:rPr>
                        <a:t>400</a:t>
                      </a:r>
                      <a:endParaRPr lang="en-US" b="1">
                        <a:latin typeface="Times New Roman" pitchFamily="18" charset="0"/>
                        <a:cs typeface="Times New Roman" pitchFamily="18" charset="0"/>
                      </a:endParaRPr>
                    </a:p>
                  </a:txBody>
                  <a:tcPr/>
                </a:tc>
                <a:tc>
                  <a:txBody>
                    <a:bodyPr/>
                    <a:lstStyle/>
                    <a:p>
                      <a:endParaRPr lang="en-US"/>
                    </a:p>
                  </a:txBody>
                  <a:tcPr/>
                </a:tc>
              </a:tr>
            </a:tbl>
          </a:graphicData>
        </a:graphic>
      </p:graphicFrame>
      <p:sp>
        <p:nvSpPr>
          <p:cNvPr id="8" name="Rounded Rectangle 7"/>
          <p:cNvSpPr/>
          <p:nvPr/>
        </p:nvSpPr>
        <p:spPr>
          <a:xfrm>
            <a:off x="1500166" y="3857628"/>
            <a:ext cx="6072230" cy="1428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smtClean="0">
                <a:solidFill>
                  <a:schemeClr val="bg1"/>
                </a:solidFill>
                <a:latin typeface="Times New Roman" pitchFamily="18" charset="0"/>
                <a:cs typeface="Times New Roman" pitchFamily="18" charset="0"/>
              </a:rPr>
              <a:t>OR = 20*363/37*180=1,09</a:t>
            </a:r>
            <a:endParaRPr lang="en-US" sz="3200" b="1">
              <a:solidFill>
                <a:schemeClr val="bg1"/>
              </a:solidFill>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2214554"/>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e</a:t>
            </a:r>
            <a:r>
              <a:rPr lang="en-US" b="1" smtClean="0">
                <a:solidFill>
                  <a:srgbClr val="FF0000"/>
                </a:solidFill>
                <a:latin typeface="Times New Roman" pitchFamily="18" charset="0"/>
                <a:cs typeface="Times New Roman" pitchFamily="18" charset="0"/>
              </a:rPr>
              <a:t>) Penelitian Kohort Historis</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50465B33-203C-46A8-8746-53F8B4577F95}"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penelitian kohort historis</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D75B4345-2ECC-44F7-8FE8-C6728BCDC245}"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33</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Adalah suatu penelitian  yang diawali dengan pemeriksaan pengalaman pemaparan di masa lampau dengan menindak lanjuti  timbulnya suatu penyakit yang diperkirakan terkait dengan pemaparan di masa lampau, saat sekarang, atau di masa mendatang.</a:t>
            </a:r>
          </a:p>
          <a:p>
            <a:r>
              <a:rPr lang="en-US" smtClean="0">
                <a:latin typeface="Times New Roman" pitchFamily="18" charset="0"/>
                <a:cs typeface="Times New Roman" pitchFamily="18" charset="0"/>
              </a:rPr>
              <a:t>Contoh paling mudah adalah peristiwa dijatuhkannya bom atom  di Hiroshima (6 Agustus 1945) dan Nagasaki ( 9 Agustus 1945) untuk mengakhiri perang dunia ke 2.  Selanjutnya dipantau timbulnya lekemia dalam tahun 1950, 1990, 2000, di masa lalu, 2014, di masa sekarang, dan  2025, di masa yang akan datang</a:t>
            </a:r>
            <a:endParaRPr lang="en-US">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3C472E-1762-4631-9855-FF515E961650}" type="datetime1">
              <a:rPr lang="en-US" smtClean="0"/>
              <a:t>3/16/2014</a:t>
            </a:fld>
            <a:endParaRPr lang="en-US"/>
          </a:p>
        </p:txBody>
      </p:sp>
      <p:sp>
        <p:nvSpPr>
          <p:cNvPr id="3" name="Footer Placeholder 2"/>
          <p:cNvSpPr>
            <a:spLocks noGrp="1"/>
          </p:cNvSpPr>
          <p:nvPr>
            <p:ph type="ftr" sz="quarter" idx="11"/>
          </p:nvPr>
        </p:nvSpPr>
        <p:spPr/>
        <p:txBody>
          <a:bodyPr/>
          <a:lstStyle/>
          <a:p>
            <a:r>
              <a:rPr lang="en-US" smtClean="0"/>
              <a:t>kuntoro mp s1 ikm bagian ketiga</a:t>
            </a:r>
            <a:endParaRPr lang="en-US"/>
          </a:p>
        </p:txBody>
      </p:sp>
      <p:sp>
        <p:nvSpPr>
          <p:cNvPr id="4" name="Slide Number Placeholder 3"/>
          <p:cNvSpPr>
            <a:spLocks noGrp="1"/>
          </p:cNvSpPr>
          <p:nvPr>
            <p:ph type="sldNum" sz="quarter" idx="12"/>
          </p:nvPr>
        </p:nvSpPr>
        <p:spPr/>
        <p:txBody>
          <a:bodyPr/>
          <a:lstStyle/>
          <a:p>
            <a:fld id="{8521F0BD-83CF-4D2C-9D65-7CDEE6B6DB34}" type="slidenum">
              <a:rPr lang="en-US" smtClean="0"/>
              <a:pPr/>
              <a:t>34</a:t>
            </a:fld>
            <a:endParaRPr lang="en-US"/>
          </a:p>
        </p:txBody>
      </p:sp>
      <p:pic>
        <p:nvPicPr>
          <p:cNvPr id="1026" name="Picture 2" descr="http://www.atomcentral.com/images/hiroshima-nagasaki/nagasaki1.jpg"/>
          <p:cNvPicPr>
            <a:picLocks noChangeAspect="1" noChangeArrowheads="1"/>
          </p:cNvPicPr>
          <p:nvPr/>
        </p:nvPicPr>
        <p:blipFill>
          <a:blip r:embed="rId2"/>
          <a:srcRect/>
          <a:stretch>
            <a:fillRect/>
          </a:stretch>
        </p:blipFill>
        <p:spPr bwMode="auto">
          <a:xfrm>
            <a:off x="0" y="0"/>
            <a:ext cx="3000365" cy="4214818"/>
          </a:xfrm>
          <a:prstGeom prst="rect">
            <a:avLst/>
          </a:prstGeom>
          <a:noFill/>
        </p:spPr>
      </p:pic>
      <p:sp>
        <p:nvSpPr>
          <p:cNvPr id="6" name="Rectangle 5"/>
          <p:cNvSpPr/>
          <p:nvPr/>
        </p:nvSpPr>
        <p:spPr>
          <a:xfrm>
            <a:off x="0" y="4214818"/>
            <a:ext cx="3000364" cy="10001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6 Agustus 1945 di Hiroshima dan 9 Agustus 1945 di Nagasaki</a:t>
            </a:r>
            <a:endParaRPr lang="en-US" b="1">
              <a:latin typeface="Times New Roman" pitchFamily="18" charset="0"/>
              <a:cs typeface="Times New Roman" pitchFamily="18" charset="0"/>
            </a:endParaRPr>
          </a:p>
        </p:txBody>
      </p:sp>
      <p:sp>
        <p:nvSpPr>
          <p:cNvPr id="7" name="Rectangle 6"/>
          <p:cNvSpPr/>
          <p:nvPr/>
        </p:nvSpPr>
        <p:spPr>
          <a:xfrm>
            <a:off x="0" y="5286388"/>
            <a:ext cx="3000364" cy="78581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Pemaparan bahan radio aktif</a:t>
            </a:r>
            <a:endParaRPr lang="en-US" b="1">
              <a:latin typeface="Times New Roman" pitchFamily="18" charset="0"/>
              <a:cs typeface="Times New Roman" pitchFamily="18" charset="0"/>
            </a:endParaRPr>
          </a:p>
        </p:txBody>
      </p:sp>
      <p:sp>
        <p:nvSpPr>
          <p:cNvPr id="8" name="Rectangle 7"/>
          <p:cNvSpPr/>
          <p:nvPr/>
        </p:nvSpPr>
        <p:spPr>
          <a:xfrm>
            <a:off x="4286248" y="0"/>
            <a:ext cx="1214446"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1990</a:t>
            </a:r>
            <a:endParaRPr lang="en-US" b="1">
              <a:latin typeface="Times New Roman" pitchFamily="18" charset="0"/>
              <a:cs typeface="Times New Roman" pitchFamily="18" charset="0"/>
            </a:endParaRPr>
          </a:p>
        </p:txBody>
      </p:sp>
      <p:sp>
        <p:nvSpPr>
          <p:cNvPr id="9" name="Rectangle 8"/>
          <p:cNvSpPr/>
          <p:nvPr/>
        </p:nvSpPr>
        <p:spPr>
          <a:xfrm>
            <a:off x="5500694" y="0"/>
            <a:ext cx="1214446"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2000</a:t>
            </a:r>
            <a:endParaRPr lang="en-US" b="1">
              <a:latin typeface="Times New Roman" pitchFamily="18" charset="0"/>
              <a:cs typeface="Times New Roman" pitchFamily="18" charset="0"/>
            </a:endParaRPr>
          </a:p>
        </p:txBody>
      </p:sp>
      <p:sp>
        <p:nvSpPr>
          <p:cNvPr id="10" name="Rectangle 9"/>
          <p:cNvSpPr/>
          <p:nvPr/>
        </p:nvSpPr>
        <p:spPr>
          <a:xfrm>
            <a:off x="6715140" y="0"/>
            <a:ext cx="1214446"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2014</a:t>
            </a:r>
            <a:endParaRPr lang="en-US" b="1">
              <a:latin typeface="Times New Roman" pitchFamily="18" charset="0"/>
              <a:cs typeface="Times New Roman" pitchFamily="18" charset="0"/>
            </a:endParaRPr>
          </a:p>
        </p:txBody>
      </p:sp>
      <p:sp>
        <p:nvSpPr>
          <p:cNvPr id="11" name="Rectangle 10"/>
          <p:cNvSpPr/>
          <p:nvPr/>
        </p:nvSpPr>
        <p:spPr>
          <a:xfrm>
            <a:off x="3071802" y="0"/>
            <a:ext cx="1214446"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1950</a:t>
            </a:r>
            <a:endParaRPr lang="en-US" b="1">
              <a:latin typeface="Times New Roman" pitchFamily="18" charset="0"/>
              <a:cs typeface="Times New Roman" pitchFamily="18" charset="0"/>
            </a:endParaRPr>
          </a:p>
        </p:txBody>
      </p:sp>
      <p:sp>
        <p:nvSpPr>
          <p:cNvPr id="12" name="Rectangle 11"/>
          <p:cNvSpPr/>
          <p:nvPr/>
        </p:nvSpPr>
        <p:spPr>
          <a:xfrm>
            <a:off x="3143240" y="1857364"/>
            <a:ext cx="1214446" cy="1000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Kasus</a:t>
            </a:r>
          </a:p>
          <a:p>
            <a:pPr algn="ctr"/>
            <a:r>
              <a:rPr lang="en-US" b="1" smtClean="0">
                <a:solidFill>
                  <a:schemeClr val="tx1"/>
                </a:solidFill>
                <a:latin typeface="Times New Roman" pitchFamily="18" charset="0"/>
                <a:cs typeface="Times New Roman" pitchFamily="18" charset="0"/>
              </a:rPr>
              <a:t>Lekemia</a:t>
            </a:r>
            <a:endParaRPr lang="en-US" b="1">
              <a:solidFill>
                <a:schemeClr val="tx1"/>
              </a:solidFill>
              <a:latin typeface="Times New Roman" pitchFamily="18" charset="0"/>
              <a:cs typeface="Times New Roman" pitchFamily="18" charset="0"/>
            </a:endParaRPr>
          </a:p>
        </p:txBody>
      </p:sp>
      <p:sp>
        <p:nvSpPr>
          <p:cNvPr id="13" name="Rectangle 12"/>
          <p:cNvSpPr/>
          <p:nvPr/>
        </p:nvSpPr>
        <p:spPr>
          <a:xfrm>
            <a:off x="7929554" y="0"/>
            <a:ext cx="1214446" cy="10001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latin typeface="Times New Roman" pitchFamily="18" charset="0"/>
                <a:cs typeface="Times New Roman" pitchFamily="18" charset="0"/>
              </a:rPr>
              <a:t>2025</a:t>
            </a:r>
            <a:endParaRPr lang="en-US" b="1">
              <a:latin typeface="Times New Roman" pitchFamily="18" charset="0"/>
              <a:cs typeface="Times New Roman" pitchFamily="18" charset="0"/>
            </a:endParaRPr>
          </a:p>
        </p:txBody>
      </p:sp>
      <p:cxnSp>
        <p:nvCxnSpPr>
          <p:cNvPr id="15" name="Straight Arrow Connector 14"/>
          <p:cNvCxnSpPr/>
          <p:nvPr/>
        </p:nvCxnSpPr>
        <p:spPr>
          <a:xfrm>
            <a:off x="3000364" y="5286388"/>
            <a:ext cx="71438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000364" y="5857892"/>
            <a:ext cx="45005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000364" y="5429264"/>
            <a:ext cx="200026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3000364" y="5643578"/>
            <a:ext cx="342902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000364" y="6000768"/>
            <a:ext cx="571504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4357686" y="1857364"/>
            <a:ext cx="1214446" cy="1000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Kasus Lekemia</a:t>
            </a:r>
            <a:endParaRPr lang="en-US" b="1">
              <a:solidFill>
                <a:schemeClr val="tx1"/>
              </a:solidFill>
              <a:latin typeface="Times New Roman" pitchFamily="18" charset="0"/>
              <a:cs typeface="Times New Roman" pitchFamily="18" charset="0"/>
            </a:endParaRPr>
          </a:p>
        </p:txBody>
      </p:sp>
      <p:sp>
        <p:nvSpPr>
          <p:cNvPr id="27" name="Rectangle 26"/>
          <p:cNvSpPr/>
          <p:nvPr/>
        </p:nvSpPr>
        <p:spPr>
          <a:xfrm>
            <a:off x="5500694" y="1857364"/>
            <a:ext cx="1214446" cy="1000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Kasus Lekemia</a:t>
            </a:r>
            <a:endParaRPr lang="en-US" b="1">
              <a:solidFill>
                <a:schemeClr val="tx1"/>
              </a:solidFill>
              <a:latin typeface="Times New Roman" pitchFamily="18" charset="0"/>
              <a:cs typeface="Times New Roman" pitchFamily="18" charset="0"/>
            </a:endParaRPr>
          </a:p>
        </p:txBody>
      </p:sp>
      <p:sp>
        <p:nvSpPr>
          <p:cNvPr id="28" name="Rectangle 27"/>
          <p:cNvSpPr/>
          <p:nvPr/>
        </p:nvSpPr>
        <p:spPr>
          <a:xfrm>
            <a:off x="6715140" y="1857364"/>
            <a:ext cx="1214446" cy="1000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Kasus Lekemia</a:t>
            </a:r>
            <a:endParaRPr lang="en-US" b="1">
              <a:solidFill>
                <a:schemeClr val="tx1"/>
              </a:solidFill>
              <a:latin typeface="Times New Roman" pitchFamily="18" charset="0"/>
              <a:cs typeface="Times New Roman" pitchFamily="18" charset="0"/>
            </a:endParaRPr>
          </a:p>
        </p:txBody>
      </p:sp>
      <p:sp>
        <p:nvSpPr>
          <p:cNvPr id="29" name="Rectangle 28"/>
          <p:cNvSpPr/>
          <p:nvPr/>
        </p:nvSpPr>
        <p:spPr>
          <a:xfrm>
            <a:off x="7929554" y="1857364"/>
            <a:ext cx="1214446" cy="100010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chemeClr val="tx1"/>
                </a:solidFill>
                <a:latin typeface="Times New Roman" pitchFamily="18" charset="0"/>
                <a:cs typeface="Times New Roman" pitchFamily="18" charset="0"/>
              </a:rPr>
              <a:t>Kasus Lekemia</a:t>
            </a:r>
            <a:endParaRPr lang="en-US" b="1">
              <a:solidFill>
                <a:schemeClr val="tx1"/>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643182"/>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f) Nested Case-Control Study</a:t>
            </a:r>
            <a:endParaRPr lang="en-US"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38B5480-63AB-4235-AF44-071D7B2D3B0E}"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rmAutofit fontScale="90000"/>
          </a:bodyPr>
          <a:lstStyle/>
          <a:p>
            <a:r>
              <a:rPr lang="en-US" smtClean="0">
                <a:latin typeface="Times New Roman" pitchFamily="18" charset="0"/>
                <a:cs typeface="Times New Roman" pitchFamily="18" charset="0"/>
              </a:rPr>
              <a:t>Definisi nested case control ctudy</a:t>
            </a:r>
            <a:endParaRPr lang="en-US">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DCD14F0D-51BB-4B20-8219-FA433D7E5B5E}"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266ECEF0-F83D-4B6C-B1A5-AD9B93A165C6}" type="slidenum">
              <a:rPr lang="en-US" smtClean="0"/>
              <a:pPr/>
              <a:t>36</a:t>
            </a:fld>
            <a:endParaRPr lang="en-US"/>
          </a:p>
        </p:txBody>
      </p:sp>
      <p:sp>
        <p:nvSpPr>
          <p:cNvPr id="6" name="Content Placeholder 5"/>
          <p:cNvSpPr>
            <a:spLocks noGrp="1"/>
          </p:cNvSpPr>
          <p:nvPr>
            <p:ph sz="quarter" idx="1"/>
          </p:nvPr>
        </p:nvSpPr>
        <p:spPr>
          <a:xfrm>
            <a:off x="914400" y="914400"/>
            <a:ext cx="7772400" cy="5105400"/>
          </a:xfrm>
        </p:spPr>
        <p:txBody>
          <a:bodyPr>
            <a:normAutofit/>
          </a:bodyPr>
          <a:lstStyle/>
          <a:p>
            <a:pPr>
              <a:buFont typeface="Wingdings" pitchFamily="2" charset="2"/>
              <a:buChar char="q"/>
            </a:pPr>
            <a:r>
              <a:rPr lang="en-US" sz="3200" smtClean="0">
                <a:latin typeface="Times New Roman" pitchFamily="18" charset="0"/>
                <a:cs typeface="Times New Roman" pitchFamily="18" charset="0"/>
              </a:rPr>
              <a:t>Disebut  </a:t>
            </a:r>
            <a:r>
              <a:rPr lang="en-US" sz="3200" smtClean="0">
                <a:latin typeface="Times New Roman" pitchFamily="18" charset="0"/>
                <a:cs typeface="Times New Roman" pitchFamily="18" charset="0"/>
              </a:rPr>
              <a:t>studi kasus kontrol tersarang</a:t>
            </a:r>
            <a:endParaRPr lang="en-US" sz="3200" smtClean="0">
              <a:latin typeface="Times New Roman" pitchFamily="18" charset="0"/>
              <a:cs typeface="Times New Roman" pitchFamily="18" charset="0"/>
            </a:endParaRPr>
          </a:p>
          <a:p>
            <a:pPr>
              <a:buFont typeface="Wingdings" pitchFamily="2" charset="2"/>
              <a:buChar char="q"/>
            </a:pPr>
            <a:r>
              <a:rPr lang="en-US" sz="3200" smtClean="0">
                <a:latin typeface="Times New Roman" pitchFamily="18" charset="0"/>
                <a:cs typeface="Times New Roman" pitchFamily="18" charset="0"/>
              </a:rPr>
              <a:t>Adalah</a:t>
            </a:r>
            <a:r>
              <a:rPr lang="en-US" sz="3200" smtClean="0">
                <a:latin typeface="Times New Roman" pitchFamily="18" charset="0"/>
                <a:cs typeface="Times New Roman" pitchFamily="18" charset="0"/>
              </a:rPr>
              <a:t> jenis  case control study  yang mengambil kasus dan kontrol dari populasi kohort yang telah diikuti selama periode waktu tertentu.</a:t>
            </a:r>
            <a:endParaRPr lang="en-US" sz="3200" smtClean="0">
              <a:latin typeface="Times New Roman" pitchFamily="18" charset="0"/>
              <a:cs typeface="Times New Roman" pitchFamily="18" charset="0"/>
            </a:endParaRPr>
          </a:p>
          <a:p>
            <a:pPr>
              <a:buFont typeface="Wingdings" pitchFamily="2" charset="2"/>
              <a:buChar char="q"/>
            </a:pPr>
            <a:r>
              <a:rPr lang="en-US" sz="3200" smtClean="0">
                <a:latin typeface="Times New Roman" pitchFamily="18" charset="0"/>
                <a:cs typeface="Times New Roman" pitchFamily="18" charset="0"/>
              </a:rPr>
              <a:t>Penjelasan :</a:t>
            </a:r>
          </a:p>
          <a:p>
            <a:pPr>
              <a:buFont typeface="Wingdings" pitchFamily="2" charset="2"/>
              <a:buChar char="q"/>
            </a:pPr>
            <a:r>
              <a:rPr lang="en-US" sz="3200" smtClean="0">
                <a:latin typeface="Times New Roman" pitchFamily="18" charset="0"/>
                <a:cs typeface="Times New Roman" pitchFamily="18" charset="0"/>
              </a:rPr>
              <a:t>N</a:t>
            </a:r>
            <a:r>
              <a:rPr lang="en-US" sz="3200" smtClean="0">
                <a:latin typeface="Times New Roman" pitchFamily="18" charset="0"/>
                <a:cs typeface="Times New Roman" pitchFamily="18" charset="0"/>
              </a:rPr>
              <a:t>ested-case control study  tergantung pada  eksistensi awal dari kohort yang telah diikuti lintas waktu. </a:t>
            </a:r>
          </a:p>
          <a:p>
            <a:pPr>
              <a:buFont typeface="Wingdings" pitchFamily="2" charset="2"/>
              <a:buChar char="q"/>
            </a:pPr>
            <a:endParaRPr lang="en-US" smtClean="0">
              <a:latin typeface="Times New Roman" pitchFamily="18" charset="0"/>
              <a:cs typeface="Times New Roman" pitchFamily="18" charset="0"/>
            </a:endParaRP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3C75A4EE-1EDD-47D8-930A-DF1EA3BBE0A9}" type="datetime1">
              <a:rPr lang="en-US" smtClean="0"/>
              <a:t>3/16/2014</a:t>
            </a:fld>
            <a:endParaRPr lang="en-US"/>
          </a:p>
        </p:txBody>
      </p:sp>
      <p:sp>
        <p:nvSpPr>
          <p:cNvPr id="4" name="Footer Placeholder 3"/>
          <p:cNvSpPr>
            <a:spLocks noGrp="1"/>
          </p:cNvSpPr>
          <p:nvPr>
            <p:ph type="ftr" sz="quarter" idx="11"/>
          </p:nvPr>
        </p:nvSpPr>
        <p:spPr/>
        <p:txBody>
          <a:bodyPr/>
          <a:lstStyle/>
          <a:p>
            <a:pPr>
              <a:defRPr/>
            </a:pPr>
            <a:r>
              <a:rPr lang="sv-SE" smtClean="0"/>
              <a:t>kuntoro mp s1 ikm bagian ketiga</a:t>
            </a:r>
            <a:endParaRPr lang="en-US"/>
          </a:p>
        </p:txBody>
      </p:sp>
      <p:sp>
        <p:nvSpPr>
          <p:cNvPr id="5" name="Slide Number Placeholder 4"/>
          <p:cNvSpPr>
            <a:spLocks noGrp="1"/>
          </p:cNvSpPr>
          <p:nvPr>
            <p:ph type="sldNum" sz="quarter" idx="12"/>
          </p:nvPr>
        </p:nvSpPr>
        <p:spPr/>
        <p:txBody>
          <a:bodyPr/>
          <a:lstStyle/>
          <a:p>
            <a:pPr>
              <a:defRPr/>
            </a:pPr>
            <a:fld id="{D5E42FE4-ADC1-462F-9F19-9530A0E8E974}" type="slidenum">
              <a:rPr lang="en-US" smtClean="0"/>
              <a:pPr>
                <a:defRPr/>
              </a:pPr>
              <a:t>37</a:t>
            </a:fld>
            <a:endParaRPr lang="en-US"/>
          </a:p>
        </p:txBody>
      </p:sp>
      <p:sp>
        <p:nvSpPr>
          <p:cNvPr id="6" name="Content Placeholder 5"/>
          <p:cNvSpPr>
            <a:spLocks noGrp="1"/>
          </p:cNvSpPr>
          <p:nvPr>
            <p:ph sz="quarter" idx="1"/>
          </p:nvPr>
        </p:nvSpPr>
        <p:spPr>
          <a:xfrm>
            <a:off x="914400" y="533400"/>
            <a:ext cx="7772400" cy="5486400"/>
          </a:xfrm>
        </p:spPr>
        <p:txBody>
          <a:bodyPr>
            <a:normAutofit lnSpcReduction="10000"/>
          </a:bodyPr>
          <a:lstStyle/>
          <a:p>
            <a:pPr>
              <a:buFont typeface="Wingdings" pitchFamily="2" charset="2"/>
              <a:buChar char="q"/>
            </a:pPr>
            <a:r>
              <a:rPr lang="en-US" smtClean="0">
                <a:latin typeface="Times New Roman" pitchFamily="18" charset="0"/>
                <a:cs typeface="Times New Roman" pitchFamily="18" charset="0"/>
              </a:rPr>
              <a:t>Kohort tersebut pada awalnya  telah mengalami pemaparan peristiwa  dan/atau telah mempunyai bio-specimen dalam studi yang memungkinkan dikumpulkan oleh peneliti. </a:t>
            </a:r>
          </a:p>
          <a:p>
            <a:pPr>
              <a:buFont typeface="Wingdings" pitchFamily="2" charset="2"/>
              <a:buChar char="q"/>
            </a:pPr>
            <a:r>
              <a:rPr lang="en-US" smtClean="0">
                <a:latin typeface="Times New Roman" pitchFamily="18" charset="0"/>
                <a:cs typeface="Times New Roman" pitchFamily="18" charset="0"/>
              </a:rPr>
              <a:t>Peneliti mengidentifikasi kasus  penyakit dalam studi yang timbul dalam kohort selama periode follow up. </a:t>
            </a:r>
          </a:p>
          <a:p>
            <a:pPr>
              <a:buFont typeface="Wingdings" pitchFamily="2" charset="2"/>
              <a:buChar char="q"/>
            </a:pPr>
            <a:r>
              <a:rPr lang="en-US" smtClean="0">
                <a:latin typeface="Times New Roman" pitchFamily="18" charset="0"/>
                <a:cs typeface="Times New Roman" pitchFamily="18" charset="0"/>
              </a:rPr>
              <a:t>Peneliti juga mengidentifikasi individu bebas penyakit di dalam kohort yang bertindak sebagai kontrol. </a:t>
            </a:r>
          </a:p>
          <a:p>
            <a:pPr>
              <a:buFont typeface="Wingdings" pitchFamily="2" charset="2"/>
              <a:buChar char="q"/>
            </a:pPr>
            <a:r>
              <a:rPr lang="en-US" smtClean="0">
                <a:latin typeface="Times New Roman" pitchFamily="18" charset="0"/>
                <a:cs typeface="Times New Roman" pitchFamily="18" charset="0"/>
              </a:rPr>
              <a:t>Dengan menggunakan data yang dikumpulkan sebelumnya dan  memperoleh  hasil pengukuran tambahan dari pemaparan dari biospecimen yang tersedia, peneliti membandingkan frekuensi pemaparan dalam kasus dan kontrol sebagaiman dalam  “A Non-nested Case-control Study”.</a:t>
            </a:r>
          </a:p>
          <a:p>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58C6BD-DC24-4D83-A696-5A6629DBA822}" type="datetime1">
              <a:rPr lang="en-US" smtClean="0"/>
              <a:t>3/16/2014</a:t>
            </a:fld>
            <a:endParaRPr lang="en-US"/>
          </a:p>
        </p:txBody>
      </p:sp>
      <p:sp>
        <p:nvSpPr>
          <p:cNvPr id="3" name="Footer Placeholder 2"/>
          <p:cNvSpPr>
            <a:spLocks noGrp="1"/>
          </p:cNvSpPr>
          <p:nvPr>
            <p:ph type="ftr" sz="quarter" idx="11"/>
          </p:nvPr>
        </p:nvSpPr>
        <p:spPr/>
        <p:txBody>
          <a:bodyPr/>
          <a:lstStyle/>
          <a:p>
            <a:r>
              <a:rPr lang="en-US" smtClean="0"/>
              <a:t>kuntoro mp s1 ikm bagian ketiga</a:t>
            </a:r>
            <a:endParaRPr lang="en-US"/>
          </a:p>
        </p:txBody>
      </p:sp>
      <p:sp>
        <p:nvSpPr>
          <p:cNvPr id="4" name="Slide Number Placeholder 3"/>
          <p:cNvSpPr>
            <a:spLocks noGrp="1"/>
          </p:cNvSpPr>
          <p:nvPr>
            <p:ph type="sldNum" sz="quarter" idx="12"/>
          </p:nvPr>
        </p:nvSpPr>
        <p:spPr/>
        <p:txBody>
          <a:bodyPr/>
          <a:lstStyle/>
          <a:p>
            <a:fld id="{266ECEF0-F83D-4B6C-B1A5-AD9B93A165C6}" type="slidenum">
              <a:rPr lang="en-US" smtClean="0"/>
              <a:pPr/>
              <a:t>38</a:t>
            </a:fld>
            <a:endParaRPr lang="en-US"/>
          </a:p>
        </p:txBody>
      </p:sp>
      <p:sp>
        <p:nvSpPr>
          <p:cNvPr id="77826" name="AutoShape 2" descr="data:image/jpeg;base64,/9j/4AAQSkZJRgABAQAAAQABAAD/2wCEAAkGBxESEhIRExIQFRMXFxYZExYYFRsWGhQVFRMXGBYbFBcaKCghGBwnHxcVIjIhJSktOi4wGB84RDMtNygvLjcBCgoKDg0OGxAQGy8kHiQ0NCwvLCw1NSwsNDYsLCwsLCwsLC8uLDQsLCwsLCwsLCwsNCwsLCw0LywsLCwsLC8vLP/AABEIAJ4BQAMBIgACEQEDEQH/xAAbAAEBAAMBAQEAAAAAAAAAAAAABQMEBgIBB//EAE8QAAIBAwEEBAgLBAcHAwUAAAECAwAEERIFBhMhFiIxVBVBUWGTlNHUFCMyM1NkcXSStNKBkaGzJEJicoKxtQc0NVJzg7JDwuElRKKjwf/EABoBAQEBAQEBAQAAAAAAAAAAAAABAgMFBAb/xAAuEQACAAQEBgEEAgMBAAAAAAAAAQIDERITIVFhBBQVMVKRQTIzcfAFI4Gx8SL/2gAMAwEAAhEDEQA/AP3GtPad+IVRiCdcsUYx4jLIEBPmBNblRN7Pm4Pvdp+YSgLdSN4dqywfB1iijlkmm4Sh5TEq4gmmLFgjnsiIxp8dV65/ej57Zn3tv9PvKxNicMDa+EVHzwjtPudh69J7vTwjtPudh69J7vValeNz87Y3aiT4R2n3Ow9ek93p4R2n3Ow9ek93qtSnPzthaiT4R2n3Ow9ek93p4R2n3Ow9ek93qtSnPzthaiT4R2n3Ow9ek93p4R2n3Ow9ek93qtSnPzthaiT4R2n3Ow9ek93p4R2n3Ow9ek93qtSnPzthaiT4R2n3Ow9ek93p4R2n3Ow9ek93qfvVtSSOe2gW5jtUkWdmmdVbLRCPTGuvqgnWzHPPEZx5aj2W+lxJHFmNB/uRllV8azdT8NeHEynqsFJyWBAYYz211h4niIlVU/chajqPCO0+52Hr0nu9PCO0+52Hr0nu9c9Yb8NO6KI0TLQkaZhI2iWV00TIUHCfqHKgnHlrXb/aOwhErW0Su0cEsaG4Yho54ZpObCMlXAhflpx2darzHE7C1VodT4R2n3Ow9ek93p4R2n3Ow9ek93qGN55jZ7Qul05iZeCCuRGj28EmXx8oLxGY8+wVjO9TW6lfhFvesZSiyFlt0TFsZ2WWVQyk4B06V/rAHsJqczxGxEkzoPCO0+52Hr0nu9PCO0+52Hr0nu9cxbb+SAyyvAzW5JMWGAlTTsuO9MZjxhv/AFOtq7WAxjnWzb76TSnhRW0DS5fURdFogEhilysgjy5xKoK6Rg+PBzVfEcStCpJl7wjtPudh69J7vTwjtPudh69J7vXN3m8V29nsuWP525YCQQCOUn+jSyfF8Yqg5oCQTywwycc8kO+U8RiguYY+MFhWcCUK/FmRmBjhAbWg09Zg3LrYBC05niNiUR0HhHafc7D16T3enhHafc7D16T3eue2d/tBVwheKJA5TrLcB0VZbaWZQz6VAk+K0lPFqU5Oa0H/ANorxxSztEjAsrRxGTQVi+Aw3EgVgja2BkPbp7RzFMfia0yLRHYeEdp9zsPXpPd6eEdp9zsPXpPd65Z995o5JOKkZCPeqFSQAEQzWyRGYsuY+U2SQcYycHkBsvv4+MrbRtoEzTEXGVCwTxxOYG0fG/OAjIX5LA4IpzHE/FCUhOg8I7T7nYevSe708I7T7nYevSe71vWVwXVidHJ5F6j6xhHKjJwMNy5r/VORk4zWxXHn52xbUSfCO0+52Hr0nu9PCO0+52Hr0nu9VqU5+dsLUSfCO0+52Hr0nu9PCO0+52Hr0nu9VqU5+dsLUSfCO0+52Hr0nu9PCO0+52Hr0nu9VqU5+dsLUSfCO0+52Hr0nu9PCO0+52Hr0nu9VqU5+dsLUSfCO0+52Hr0nu9b27203uIi7xrG6ySxsquZFzFK0ZKuVUkHTn5I7a2Kmbm/NTfe7z81JX2cHxMc2JqIkSSL1RN7Pm4Pvdp+YSrdRN7Pm4Pvdp+YSvQMFuuf3o+e2Z97b/T7yugrn96Pntmfe2/0+8rlP+1F+H/oq7lWue23vSltdW1sU1CU/GPqA4AdtEJKn5WuQ6eXZzPiroakX+7FnM0rywq7yhQ7EksAg6nDbOYsdvUxzOe3nX56C2v/AK7HU1thbyfCJXi4WgKsjZ16s8O8nt8YwO3g6v8AFjxZPmPfWybkGlLcTh6eC+rVwzLzGOQ0AsT4sGqFjsG3hZmRCCysrZZmyrzSTNyJPa8shz58dgFaezNzrK30GON+ocpqlkkx8U0OMOx5aGZcdn7q3WVV99gfIt7baS2uLmEtIsCF2XSylhw9a6cjmGHYfZWpb79WwjDTB45OoHQRyMA8kQlCKxVdTaGDEY5DNU7Ddq1hhlt0R+FKpV1MkjdQpo0qWJKKF5AKRivN1utaSIyNG2C6yZWR0YSJCsIZXUhl+LRV5EZGfKaVlVeTB8sN6rOaYW8cuqQjI6raW+LSQhWIwTpdDjz+Y1pbX31t4km4aySyJqCLocLK0cixyBHCkMEZ1DEA4qlZbuW0UxuI0ZZCMH4x9PyFTPDJ06tKKNWM8u2sXRSz1u/DbL6sjiPpUu6yOY0zpj1MqltIGSOdFhV+aDMw7c3oS1RdUbtMURzGocqoaRUJd9PUGW5FgM4PIc6+Wm99szrE7aZW18lDsoVJZYwWYqMZ4TZ5csduME7m193ra5ZXlVyyjHVlkj1KGDgOEIDgMAcNmsD7o2ZeNzGx0MWVTLIU1GRpMtHq0sdTsRkHGfMKJy6Z1qTM0Zd9tmvAZ2YvCpGrMLHSDHxFYqRyBXmD/wD2s8m9lgDPlvmmVZDw25uJAiqpx1jqIA+3I5c68tuHs8xiExy6ATgfCJsgNHwyobXnRp5aM481ZptzLJ2kdo3ZnGCTNKdPXV/iut8UdSIcpjmoq1k7jM+bu2FiEa7tw7LKNRZ3kkICsxIVZCSmGL9UAc61Tvds4xl9LFVLKVFu7FeDGshyoXkFRwc+LJ8fKq9rsKKNXQGQxPEsRjaRnUKNeT1iTqbiHLdpwPJWraboWcasixvhg6tqmkckSRLE3NmJ+QiDzY5YqXQNtuuxTxa7xwPcpawxkhuKGk0MiBoVTKqSulz1tJweWK1bLea0ZZY3hKcN7jqcJmVxb3JhLRkLhjnQSB8nX5iap2m7VrFN8IRHEnXx8bIUUyY1lYi2hS2ASQOZ51rS7lWLcUtHIeIWY5ml6rPMszGIaviiZFVjoxzUVay9xmY7Te+wkeMI2WcM4PDYYC8RGLHHIjhSLn+z5CKny772gRXtkR1AmJ1BoeHpgEw5BCcOCvMD9+MVUj3NsVMZ4bkR6ioaaVlyzO7FlZiHOZHOWB7fMKRbl2Kx8LhyFMOAGmlYgPGI2ALMSBpAAA7PFirWTX5JmeJd6rCIsjZTha//AEWC6kdUcRNjDNqkQYH/AD/bWW529YtbrdsQ0bkxKQhLlizIyAY1A5DA/YazXe7FpKCHiJB4h+W4wZnSRyCDyOqNCCPkleWK9TbuWzwLbMrmNWDKeLIHVwSdQl1a9WSeefGazWXl33LmSbbeDZcUSxJjhpAJ1HCZh8HSLUJckcxhcajz1DHbWSfenZwU6lbq6i6G2cuixxozOyacqgSSPrY7GH2V72juTaSJKFVkleB4Fl1u5SN4TEFwW6yAHVoPIt1vlc699CbIrpZJWPW1OZ5tcgdER1kk1anQqiDQxIwo5cq1WV3dSKp6j3isC8yrgmMhZCIjgl3SPGrHPJZB5x5QKxz70bPj1qchY1k1kQsVRIpWjcEgYA1xkAeM4xmtiXdGzZ5JDG+qRdJPFkGkFkb4oaviutGh6mPkikW6VmqSRcJisiMkmqSRyyvI0rZZmJ1a3ZtWc5PbyrNZe5cz3FvHa8AXCljGZDGAsbFzMZChXQBnVqz/AJ9nOtG032tykJkWRHm18NAjtkq0gAzgYY8M8vETiqJ3ct+ALbEvDDBweNJxA4fWGE2riBs+PV/CtWHcuxV45FjkDRhQvx8pB0O7rrBbEhBkfm2flGn9WfcZnzZW+FvN8EUiRJLmNXjRkbHWjaTTrxg9VWOfN5xXu+3vtIZJYpGkDxrqYcJzldUanRgdbnKg5eXzGvNhuZZQvFLGkoaIKI8zysBoR40yrMQcI7KMjkDivUu59k0skxjcu5Jb42TTkvG7EJq0rlooycAZ00eFd80JmZrDea2mmNujPxQCSrIy4ICll5j5QDrkeLPmNY23rteufjiFfQCIZCJJOKYisRAxIQ4IIHZgns51s22wbeO4e6VWEr51fGPoyQoYiPOgMdK5YDP761n3StDxOpINba+U0o4b8TiFoQG+JJfLEpjJJqf11+f3uU0RvtEXwqgwjhapWYppD/COJrQrlSht2BB8p7Mc9i331spACjSuSSNCwyM4CojligGQumSM5/tDx8qzxbp2SjAh5YUEF3bVp4vy8nrE8aUknOouSc1iTcyyCKgSbCkkH4RNqwyqrKX1aihCINBOOqOVarJ3JmYot97XIEnFjYyyRqGjbnwpREXPLkhZlGfP5jWzsveaO4uDBErlRGz8RlZA2mXh9QMBrXIPWB8XnzXx90bMuJNEmoSNIMTSganZWYYDY0FlDaOzOTjma2Nl7u21vI0sSOrMGHOSRlVWfWVjRiVRdWThQO2o8OmValzKtTNzfmpvvd5+akqnUzc35qb73efmpK+v+O+t/gzH2L1SN5Ld3SEIpYi5tmOPEqTozE+YAE163nvpYLaWeLh6o1LEOCQQoOR1SMHs51Gfe2SNmiaESur6CyMI1z2DkxJ5nPj5Dy+P2DmddWntLZkNwqrNGrhW1LnPVbSy5BHYcMw/aal7B3pjupnhSN10orZOPGqNgjxfOLjtzg9nj6CjQqReill9Av4m9tOill9Av4m9tWqVLVoCL0UsvoF/E3tp0UsvoF/E3tq1Slq0BF6KWX0C/ib206KWX0C/ib21aqPtHb6xSmBYLmaUIkjLEinSkjOqZZmUDJjfx+Klq0B56KWX0C/ib206KWX0C/ib21h8O3Zxp2XeDPjeW1UD7dMrH+FepL/aR+RZWw/6l2R/4RtS1aAydFLL6BfxN7adFLL6BfxN7axK21m7V2bH/jmm/wDbHX0Wm0yed3ZqP7Nq5/8AKWlq0Bk6KWX0C/ib206KWX0C/ib21hOxb1vlbTnXzRwW6j/9iOf416Td18Ye/wBoP59cafy0Wlq0Bk6KWX0C/ib218O6tj9Av4m9tYuiFuflyX7/AN6/usfhEgH8K5rZ8uypIw8tkQpLY1iWY6EIDu+sY0DK5YEjrVLVoDop9hbMTm6woP7UpX/Nqny+AV5Gayz94B/yataxm2RGT/8AT7aIjHNLZGIQBSzsVXkq61BJ8tW9lbx2MrvHDjVGpZwI8aAqIxz9nEA+0MPEaUhBye9cmxzZXiwDXKbeYR8NJpOuYmC81BA545nlVK3m2HpXVpjOBniiaHxeSTTVw732upUzLligyI2IXWICpYgch/SYRn+0fIa8NvbCs88DpKvCcIW0FgcxxOzHA6qDjxDJ/wCbyVbVoKmjBHsN/ky2Z8wuBn92qqMW7mzmGVjjYeUOx/yNY59tWLQpNJF8XIWCa4c6yqM2ApH9YKdPl/aKiltguc/BLXJlEeoWqqdTNpB1AA4zy/8Ailq0B0fRSy+gX8Te2nRSy+gX8Te2oFpBsqaVIUjuYncFk0yXFuGVSwypRlyOo/Z5POM203XRSSlztFftu5ZP3cUvS1aAydFLL6BfxN7adFLL6BfxN7awnd+5HyNqXw8zJbOP/wAos/xr0dn7RUdW+hb/AKlrn9+h1/ypatAZOill9Av4m9tOill9Av4m9tYiu1V7G2dJ9qyw/wAcyf5Ujvdpj5dnaH/p3bH/AM4lpatAZeill9Av4m9tOill9Av4m9tYTty7UnVsy6PnjmtmH7NciH+FbGzd4FllEDQXMEpR5FWVVGpI2RXwyMynBkTx+Olq0B56KWX0C/ib206KWX0C/ib21apS1aAi9FLL6BfxN7adFLL6BfxN7atUpatAReill9Av4m9tOill9Av4m9tWqUtWgIvRSy+gX8Te2qOztnxQJw4kVEyx0jysxZj9pJJ/bWzSiSQPhGeRrWvLiKIKz4Gp0QHSTl5GCoOQ8ZI51tVE3s+bg+92n5hKoLKxgcwADyzy8nZXqlT9sbXS2EWpZHMknDjVF1MW4bydnLlpjc/soChSofSQd0vvRD9VOkg7pfeiH6qtGZvh1LlKh9JB3S+9EP1U6SDul96IfqpRi+HUuVxsW8Nqm2Z4GmUSvBaxKmG1GRHupWGAOQCSxtk8ut28jit0kHdL70Q/VXK3Voj7Xh2p8FvepbvGRwh85nCN2/8AI8g/YtKMXw6n6NSofSQd0vvRD9VY4960ZnQW16WTGscIdXUMjx+SsxNQqryKmn2OgpUTpH9UvvRD9VOkf1S+9EP1VjGl+S9mqMt0qJ0j+qX3oh+qnSP6pfeiH6qY0vyXsUZbrQk2LbMsaNDGVjOYwRyXnnl5uzl5hWn0j+qX3oh+qnSP6pfeiH6qYsvyXsUZsvsC1OCYIjghh1fGMY+3sHLzCsttsm3jZ3SGNWcEOQoBYM7yMG8uWdz9rGtHpH9UvvRD9VOkf1S+9EP1UxZfkvYoz7HupZK8biBBw/kLjqhsxENjxsODHg+LSPIK259i2ztreGNm16ySvMuFRcny8o4x/gXyVp9I/ql96Ifqp0j+qX3oh+qmNL8l7FGbV1sWGRIYyuI4XSREGAuqI5jzyzgEA8iOzycq8Hd60yDwI8hiwOOxiQTjyc1U48oBrB0j+qX3oh+qnSP6pfeiH6qYsvyXsUZupsi3DpIIkDxjEZx8kdYcvxN+I+Wt6onSP6pfeiH6qdI/ql96IfqpjS/JexRlulROkf1S+9EP1U6R/VL70Q/VTGl+S9ijLdKidI/ql96Ifqp0j+qX3oh+qmNL8l7FGW64zbW8FrBte1SWZVc200YUhiTJcXFrwQABz1cKTmOQ088cqsdI/ql96Ifqrlds2iT7TsdoG0vf6OkoYcIdZjjhf1vEWkP2gUxpfkvYoz9FpUTpH9UvvRD9VOkf1S+9EP1UxpfkvYoy3SonSP6pfeiH6qdI/ql96IfqpjS/JexRlulROkf1S+9EP1U6R/VL70Q/VTGl+S9ijLdKidI/ql96Ifqre2PtNLmPiIHUB3Qh10sGjcowI+1TWoY4YuzqShu1E3s+bg+92n5hKt1E3s+bg+92n5hK0C3XO71n43Zn3xv9PvK6Kub3wOJNm/fG/wBPvKq7mY/pZN3g3kkt7iKMCHhHhcRmyzAyzcMDCnKeZipDHlle2sA3+hIyILk9XiADhc4SuoSfL5ZGeqesMdlW5Yo2ZXaNGdfkMVBZf7pPMfsrlLPem05mS14KMpfPCUglkmdw+kdpSBj488vNXU+FJP4LNnvlFJNHBwbhXZnVsqpETJLNHhypPa0EnMZHZWvtffdIJzFwpGRGKOw0ktKVhKJGurPMzxglgBz7a9DbVrw47lYcsXdIwI14nEJYuFPYM4diQcHn25qbZb1WcpUzQxrJKI1LFAw+Mggk0vIwGfn1AUZyPF24hbVXsU336twOcVwG4fF0FVDcPGNWM9mv4v8AvebnWJt+kUM7Qy6cZC4VXGhZWmL62C4URHGDz8Waww72WDIhCdRysIHDX5D6NIx44zxE5DOMnIGDXhd59msFThL8vSEMK5XRpwxTtUDiLgYzzPLtpUW7FzZO88VxK0KpIuBIVZtOHEThHwASy4LL8oDOfMaz7IP9Kvvtg/kivFlZwxF2jRVZ2ZnbHWYsxY5btIyTy8VfNhNm5vf70H8kV8f8h9h/4OvDfcyLtKUr86egKUpQClKUApXAbYiuo3vTFPdkpJZCEMzOgE1wnF6oxqAGc4PIZ7KyW+9e0PhEELW8eDI6SMI3US6bqWEtFljw8KiyYOvIbtUdau2C2qp/tKip3dK4/eHb99C9yYoomjia3RcxuzZnK6pCQygogLZAx4usuDU5969oMyRiFEMlszAiGRys3BkcMcsMJlVwNLduCwPKopMTVQfoNK5UbYu+Fs/h8ORpYy0ztE4+biVyFXUCjMcr1jyJ7DjFQ4d8tpPBxBBCH+NbnDKQBHambhlQ+deoaNWe0jqgjTVUmJhOp+jUr8+2lvhfwqcwxs6ynOIJNMkQht5cKdfVf49lz1s8MnTyOM1tvDfB2VY0MayDXrSRndZNozQEI2QF0oqP2Hl5iCLgRUqSp3dK43eXbN0t3Fbx9SPi2ZyI5GeZZJyJcSDqIihQGBBzr7RyzI2dvjfokYNsZP6GJAgjkaRphb8TDuTkAkafkNzwNWo4qKRE1Utc6H6TSvzw76XoW3zFGS0hDkQSaXiE0SFkOs8MgSMe1/kE8hnHmTfS/CzfEJqWZUD8CQxxRsJjmTLgu3xaLz4eDIOXYDeXiJU/RaVxO1dp30qWRWKS31SI0v8AWEg+BzTFRoYOih0CnWFJJXzg69vvVtLiWivbxESwxSsFikXPGDExoWY6WjAXVkHOexKmC6d0KnfUrmtxtuXN3E73ESxsCmMKy/KQMyMGJ6yE6Sc8/Ip5V0tc44XC6MopSlZApSlAKmbm/NTfe7z81JVOpm5vzU33u8/NSV6P8b9b/BmPsXqib2fNwfe7T8wlW6ib2fNwfe7T8wlewcy3XL77nr7N++H8heV1FSd4di/ChDiVomil4qMFVufCkiIIbljErfuFESJVTRM4laKbKtgMCCEDJONAxlg4J/aJJB/jby1Q6MT9+k9DF7KdGJ+/Sehi9ldLkfLgxGgdm25jEJhiMQOQmkadWc5x5c8814Gx7UFT8HhypUr1ByKhAuPsEcePJoXyVS6MT9+k9DF7K1W2NIJlt/h0uto3kHxEWNKMinJx25kX+NLkMGM1hsW05D4PByOodQcm6vMfgT8I8lfRse1GP6PDybUOoPlcuf8AAfuFUujE/fpPQxeynRifv0noYvZS5DBjPPErxu0f6Re/3of5IrL0Yn79J6GL2Us9154mkdb6TMhUtmGL+qukY5cuVfNxcDmy3DD3OsmW4IqsuUqb4Iuu/P6CP2U8EXXfn9BH7K8np83Y+q5FKlTfBF135/QR+yngi678/oI/ZTp83YXIpUqb4Iuu/P6CP2U8EXXfn9BH7KdPm7C5FKlTfBF135/QR+yngi678/oI/ZTp83YXIpUqb4Iuu/P6CP2U8EXXfn9BH7KdPm7C5FKlTfBF135/QR+yngi678/oI/ZTp83YXIpUqb4Iuu/P6CP2VqbSgngVXe+kw0kUYxbxHrzSrEmfNqcZp0+bsLkXaVN8EXXfn9BH7KeCLrvz+gj9lOnzdhcilSpvgi678/oI/ZTwRdd+f0Efsp0+bsLkUqVN8EXXfn9BH7KeCLrvz+gj9lOnzdhcilSpvgi678/oI/ZTwRdd+f0Efsp0+bsLkUqVN8EXXfn9BH7KeCLrvz+gj9lOnzdhcilSpvgi678/oI/ZTwRdd+f0Efsp0+bsLkUqmbm/NTfe7z81JX3wRdd+f0Efsrc2Fsz4NGYzI0hMksjMQFJaWRnbkvIDLGvr4Tho5UTcRmJ1KNRN7Pm4Pvdp+YSrdRN7Pm4Pvdp+YSvQMlulKUApSlAKhz/8Sh+6XH8+2q5XD7a3pt4NsW1u4lMrwNGiqhbUZ5oihB7NI4T5J7MUB3FKUoBSlKAUpSgFKUoBSlKAUpSgFKUoBSlKAVz++/zEH33Z/wCfgroK47/ahtmK1toHl1hPhVq2oKWA4NwkzA47CVjbHnx2UB2NczvzcXcccZtePqy2Vjj16yEOlS2l+Hk/1ihHLmRV3Zl6s8MU6BgsiK6hhhtLAEah4jg9lbNAcPNt7apa4EduoCMTEXtpeuqrcZTk+GYmOLDqcfGjq+KsF5vBtPXJbrGpdY5NRS3k1Z1XaxyqxZlQHgREIwbVxOR5V39KA5S02xtAxXrSQBWjJFuBDIxbruoyuRxuQRsoRnURgEUk2zfiKxYW4LyMBcqIZCUGtVyqkjhjBZsueQHj7K6ulAcI239ps0TLA64wrobWUiRykBZc5BQamlAkyVGDkNivOz96doT8XgpbyGPUWAiccwkpEIfXgsWRFEnYck6a72vgUDsA/wDmgOMTeO/VRrgJz8mT4NLGrBX67OjMTCAvYHPPGew4qvuftO4uYDJOgU6hwyInh1o0Ub54chLLhmdMk9bRnkDV2lCClKUKKUpQCom9nzcH3u0/MJVuom9nzcH3u0/MJQFupG8W1pLf4OsUUcsk03CUPKYlXEEsxJYI57IiMafHVeud3sPxuzPvjf6feVUZidIWx4S2l3Ow9el93p4S2l3Ow9el93rf4lOJXS1Hx48ZoeEtpdzsPXpfd6i32zbyW+tr9rOw4kEcqIPhsnPiYwSfg/8AVHEwP7Z8lUukA40kQhmZI20SzDToR+CJcEZ1EBSuSB2sB5cId6rNiFE65IZsFWGlU1Bi+R1MaH+VjsNS1GsaYbHhLaXc7D16X3enhLaXc7D16X3esVvvLaSNGiygtJnQulweqcHUCOp/ixmqnEq2omPGaHhLaXc7D16X3etvYW1JpmnjmhiieIoPi5jMrB0DA6mRCPsxWTiVp7AP9Jvv70H8gVmKFJHSVNiiioy/SlKwfSKUpQClKUApSlAK0du7Q+DW1xc6dfBhll0506uHGXxqwcZxjODW9UPfv/hu0fulz/IegMK7R2kQD8DsPXpfd6++ENp9zsPXpfdqqQ/JX7B/lXm4mVFZ2OFUFmPkCjJrw+fnbHWxE3whtPudh69L7tUfe7Z19tC1ltJLSxVX04YX0hKMrBgR/R+3lVCDeiPh8SeKa2U6THxAGMiuhfKiItzUKxYf1cZ7Ode7jeq0U4Ds54kceERj1pJRECDjDAMeeCccvKM75viK0Jaj3He7SUBRZ2AAAAHw6XkB2f8A21evCG0+52Hr0vu1Yl3rs2xpl1Fl1KNLDUDnTzIwNRVgpJ6xU4zg1tbK23BcErG2XVVLrg9TUoYAt8knmMgGo+M4hf8ABajF4Q2n3Ow9el92r1abYu+PFDPbWyLIH0tHcvKQUXVzVok5Hy5qpUu+/wB8sv8Av/yhXTh+MmRzFC+xHCqF+lKV6xgUpSgFKUoBSlKAUpSgFRN7Pm4Pvdp+YSrdcV/tX28bK1hn4LSotxCz4bGnQ/EXPI8iV058WR20B2tc1vkcSbN++N+QvKt7KuXlhildOG7ojNHnVoZlBKlvHjOM+aoO+/y9nffD+QvKq7mY/pZscWnFrUyaZNdTz6Grd7CtpZHldX1ODrAlkVGJjMepo1IUvoOnVjIAHPkK1l3UsurmJmC68BpZGHxgYNkE4OQ7D9vmFU8mmTUyLV6mhDu3aKYiEc8JtUeqWRsNkEE6ickEDt8mOyrXFrUyaZNUht8WvG7LZuL7+9D/ACBWvk1l3T+fvv70P8gVmLsdpH1HTUpSuZ9gpSlAKUpQClKUAqHv3/w3aP3S5/kPVyoe/f8Aw3aP3S5/kPQG/D8lfsH+VfXQMCpAIIIIPMEHtBr5F8lfsH+Veq/LnYgHc+z0aNM2Mgg/CJtagKUCK+vUqaWYaAcYJ5Vstu3akAcMjDahpd10njLNyweXXVT+zHZyqtStYkerFCL0Vs8xfFt8WiRoBJIFKR6uGHXViQrqYqWyQSSOdZ7DYFvDKZo0IkKBMl2bCDTyAYkAdRezyVTpS+LUPMVLvv8AfLL/AL/8oVUqXff75Zf9/wDlCu3CfehJF2L9KUr9AchSlKAUpSgFKUoBSlKAVo7b2TDdwvbzKGjfGof3WDD+IFb1KAVp7T2XBcqqTRrIqtqUN4m0lcjz4Zh+01uUoCH0PsO7R/x9tOh9h3aP+Ptq5ShKIh9D7Du0f8fbTofYd2j/AI+2rlKCiIfQ+w7tH/H206H2Hdo/4+2rlKCiIfQ+w7tH/H21vbL2Rb2wYQRJGGIL6f6xAwCf2YFb1KFoKUpQClKUApSlAKUpQCsV1bpIjxuoZHVldTzDKwwwI8hBIrLSgIvROx7un729tOidj3dP3t7atUqWrQEXonY93T97e2nROx7un729tWqUtWgIvROx7un729tOidj3dP3t7atUpatAReidj3dP3t7azWW71pC4ljhRXAIDcyQG7cZ8tVKUogKUpVApSlAKUpQClKUApSlAf//Z"/>
          <p:cNvSpPr>
            <a:spLocks noChangeAspect="1" noChangeArrowheads="1"/>
          </p:cNvSpPr>
          <p:nvPr/>
        </p:nvSpPr>
        <p:spPr bwMode="auto">
          <a:xfrm>
            <a:off x="155575" y="-1265238"/>
            <a:ext cx="5362575" cy="2647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7830" name="AutoShape 6" descr="data:image/jpeg;base64,/9j/4AAQSkZJRgABAQAAAQABAAD/2wCEAAkGBxESEhIRExIQFRMXFxYZExYYFRsWGhQVFRMXGBYbFBcaKCghGBwnHxcVIjIhJSktOi4wGB84RDMtNygvLjcBCgoKDg0OGxAQGy8kHiQ0NCwvLCw1NSwsNDYsLCwsLCwsLC8uLDQsLCwsLCwsLCwsNCwsLCw0LywsLCwsLC8vLP/AABEIAJ4BQAMBIgACEQEDEQH/xAAbAAEBAAMBAQEAAAAAAAAAAAAABQMEBgIBB//EAE8QAAIBAwEEBAgLBAcHAwUAAAECAwAEERIFBhMhFiIxVBVBUWGTlNHUFCMyM1NkcXSStNKBkaGzJEJicoKxtQc0NVJzg7JDwuElRKKjwf/EABoBAQEBAQEBAQAAAAAAAAAAAAABAgMFBAb/xAAuEQACAAQEBgEEAgMBAAAAAAAAAQIDERITIVFhBBQVMVKRQTIzcfAFI4Gx8SL/2gAMAwEAAhEDEQA/AP3GtPad+IVRiCdcsUYx4jLIEBPmBNblRN7Pm4Pvdp+YSgLdSN4dqywfB1iijlkmm4Sh5TEq4gmmLFgjnsiIxp8dV65/ej57Zn3tv9PvKxNicMDa+EVHzwjtPudh69J7vTwjtPudh69J7vValeNz87Y3aiT4R2n3Ow9ek93p4R2n3Ow9ek93qtSnPzthaiT4R2n3Ow9ek93p4R2n3Ow9ek93qtSnPzthaiT4R2n3Ow9ek93p4R2n3Ow9ek93qtSnPzthaiT4R2n3Ow9ek93p4R2n3Ow9ek93qtSnPzthaiT4R2n3Ow9ek93p4R2n3Ow9ek93qfvVtSSOe2gW5jtUkWdmmdVbLRCPTGuvqgnWzHPPEZx5aj2W+lxJHFmNB/uRllV8azdT8NeHEynqsFJyWBAYYz211h4niIlVU/chajqPCO0+52Hr0nu9PCO0+52Hr0nu9c9Yb8NO6KI0TLQkaZhI2iWV00TIUHCfqHKgnHlrXb/aOwhErW0Su0cEsaG4Yho54ZpObCMlXAhflpx2darzHE7C1VodT4R2n3Ow9ek93p4R2n3Ow9ek93qGN55jZ7Qul05iZeCCuRGj28EmXx8oLxGY8+wVjO9TW6lfhFvesZSiyFlt0TFsZ2WWVQyk4B06V/rAHsJqczxGxEkzoPCO0+52Hr0nu9PCO0+52Hr0nu9cxbb+SAyyvAzW5JMWGAlTTsuO9MZjxhv/AFOtq7WAxjnWzb76TSnhRW0DS5fURdFogEhilysgjy5xKoK6Rg+PBzVfEcStCpJl7wjtPudh69J7vTwjtPudh69J7vXN3m8V29nsuWP525YCQQCOUn+jSyfF8Yqg5oCQTywwycc8kO+U8RiguYY+MFhWcCUK/FmRmBjhAbWg09Zg3LrYBC05niNiUR0HhHafc7D16T3enhHafc7D16T3eue2d/tBVwheKJA5TrLcB0VZbaWZQz6VAk+K0lPFqU5Oa0H/ANorxxSztEjAsrRxGTQVi+Aw3EgVgja2BkPbp7RzFMfia0yLRHYeEdp9zsPXpPd6eEdp9zsPXpPd65Z995o5JOKkZCPeqFSQAEQzWyRGYsuY+U2SQcYycHkBsvv4+MrbRtoEzTEXGVCwTxxOYG0fG/OAjIX5LA4IpzHE/FCUhOg8I7T7nYevSe708I7T7nYevSe71vWVwXVidHJ5F6j6xhHKjJwMNy5r/VORk4zWxXHn52xbUSfCO0+52Hr0nu9PCO0+52Hr0nu9VqU5+dsLUSfCO0+52Hr0nu9PCO0+52Hr0nu9VqU5+dsLUSfCO0+52Hr0nu9PCO0+52Hr0nu9VqU5+dsLUSfCO0+52Hr0nu9PCO0+52Hr0nu9VqU5+dsLUSfCO0+52Hr0nu9b27203uIi7xrG6ySxsquZFzFK0ZKuVUkHTn5I7a2Kmbm/NTfe7z81JX2cHxMc2JqIkSSL1RN7Pm4Pvdp+YSrdRN7Pm4Pvdp+YSvQMFuuf3o+e2Z97b/T7yugrn96Pntmfe2/0+8rlP+1F+H/oq7lWue23vSltdW1sU1CU/GPqA4AdtEJKn5WuQ6eXZzPiroakX+7FnM0rywq7yhQ7EksAg6nDbOYsdvUxzOe3nX56C2v/AK7HU1thbyfCJXi4WgKsjZ16s8O8nt8YwO3g6v8AFjxZPmPfWybkGlLcTh6eC+rVwzLzGOQ0AsT4sGqFjsG3hZmRCCysrZZmyrzSTNyJPa8shz58dgFaezNzrK30GON+ocpqlkkx8U0OMOx5aGZcdn7q3WVV99gfIt7baS2uLmEtIsCF2XSylhw9a6cjmGHYfZWpb79WwjDTB45OoHQRyMA8kQlCKxVdTaGDEY5DNU7Ddq1hhlt0R+FKpV1MkjdQpo0qWJKKF5AKRivN1utaSIyNG2C6yZWR0YSJCsIZXUhl+LRV5EZGfKaVlVeTB8sN6rOaYW8cuqQjI6raW+LSQhWIwTpdDjz+Y1pbX31t4km4aySyJqCLocLK0cixyBHCkMEZ1DEA4qlZbuW0UxuI0ZZCMH4x9PyFTPDJ06tKKNWM8u2sXRSz1u/DbL6sjiPpUu6yOY0zpj1MqltIGSOdFhV+aDMw7c3oS1RdUbtMURzGocqoaRUJd9PUGW5FgM4PIc6+Wm99szrE7aZW18lDsoVJZYwWYqMZ4TZ5csduME7m193ra5ZXlVyyjHVlkj1KGDgOEIDgMAcNmsD7o2ZeNzGx0MWVTLIU1GRpMtHq0sdTsRkHGfMKJy6Z1qTM0Zd9tmvAZ2YvCpGrMLHSDHxFYqRyBXmD/wD2s8m9lgDPlvmmVZDw25uJAiqpx1jqIA+3I5c68tuHs8xiExy6ATgfCJsgNHwyobXnRp5aM481ZptzLJ2kdo3ZnGCTNKdPXV/iut8UdSIcpjmoq1k7jM+bu2FiEa7tw7LKNRZ3kkICsxIVZCSmGL9UAc61Tvds4xl9LFVLKVFu7FeDGshyoXkFRwc+LJ8fKq9rsKKNXQGQxPEsRjaRnUKNeT1iTqbiHLdpwPJWraboWcasixvhg6tqmkckSRLE3NmJ+QiDzY5YqXQNtuuxTxa7xwPcpawxkhuKGk0MiBoVTKqSulz1tJweWK1bLea0ZZY3hKcN7jqcJmVxb3JhLRkLhjnQSB8nX5iap2m7VrFN8IRHEnXx8bIUUyY1lYi2hS2ASQOZ51rS7lWLcUtHIeIWY5ml6rPMszGIaviiZFVjoxzUVay9xmY7Te+wkeMI2WcM4PDYYC8RGLHHIjhSLn+z5CKny772gRXtkR1AmJ1BoeHpgEw5BCcOCvMD9+MVUj3NsVMZ4bkR6ioaaVlyzO7FlZiHOZHOWB7fMKRbl2Kx8LhyFMOAGmlYgPGI2ALMSBpAAA7PFirWTX5JmeJd6rCIsjZTha//AEWC6kdUcRNjDNqkQYH/AD/bWW529YtbrdsQ0bkxKQhLlizIyAY1A5DA/YazXe7FpKCHiJB4h+W4wZnSRyCDyOqNCCPkleWK9TbuWzwLbMrmNWDKeLIHVwSdQl1a9WSeefGazWXl33LmSbbeDZcUSxJjhpAJ1HCZh8HSLUJckcxhcajz1DHbWSfenZwU6lbq6i6G2cuixxozOyacqgSSPrY7GH2V72juTaSJKFVkleB4Fl1u5SN4TEFwW6yAHVoPIt1vlc699CbIrpZJWPW1OZ5tcgdER1kk1anQqiDQxIwo5cq1WV3dSKp6j3isC8yrgmMhZCIjgl3SPGrHPJZB5x5QKxz70bPj1qchY1k1kQsVRIpWjcEgYA1xkAeM4xmtiXdGzZ5JDG+qRdJPFkGkFkb4oaviutGh6mPkikW6VmqSRcJisiMkmqSRyyvI0rZZmJ1a3ZtWc5PbyrNZe5cz3FvHa8AXCljGZDGAsbFzMZChXQBnVqz/AJ9nOtG032tykJkWRHm18NAjtkq0gAzgYY8M8vETiqJ3ct+ALbEvDDBweNJxA4fWGE2riBs+PV/CtWHcuxV45FjkDRhQvx8pB0O7rrBbEhBkfm2flGn9WfcZnzZW+FvN8EUiRJLmNXjRkbHWjaTTrxg9VWOfN5xXu+3vtIZJYpGkDxrqYcJzldUanRgdbnKg5eXzGvNhuZZQvFLGkoaIKI8zysBoR40yrMQcI7KMjkDivUu59k0skxjcu5Jb42TTkvG7EJq0rlooycAZ00eFd80JmZrDea2mmNujPxQCSrIy4ICll5j5QDrkeLPmNY23rteufjiFfQCIZCJJOKYisRAxIQ4IIHZgns51s22wbeO4e6VWEr51fGPoyQoYiPOgMdK5YDP761n3StDxOpINba+U0o4b8TiFoQG+JJfLEpjJJqf11+f3uU0RvtEXwqgwjhapWYppD/COJrQrlSht2BB8p7Mc9i331spACjSuSSNCwyM4CojligGQumSM5/tDx8qzxbp2SjAh5YUEF3bVp4vy8nrE8aUknOouSc1iTcyyCKgSbCkkH4RNqwyqrKX1aihCINBOOqOVarJ3JmYot97XIEnFjYyyRqGjbnwpREXPLkhZlGfP5jWzsveaO4uDBErlRGz8RlZA2mXh9QMBrXIPWB8XnzXx90bMuJNEmoSNIMTSganZWYYDY0FlDaOzOTjma2Nl7u21vI0sSOrMGHOSRlVWfWVjRiVRdWThQO2o8OmValzKtTNzfmpvvd5+akqnUzc35qb73efmpK+v+O+t/gzH2L1SN5Ld3SEIpYi5tmOPEqTozE+YAE163nvpYLaWeLh6o1LEOCQQoOR1SMHs51Gfe2SNmiaESur6CyMI1z2DkxJ5nPj5Dy+P2DmddWntLZkNwqrNGrhW1LnPVbSy5BHYcMw/aal7B3pjupnhSN10orZOPGqNgjxfOLjtzg9nj6CjQqReill9Av4m9tOill9Av4m9tWqVLVoCL0UsvoF/E3tp0UsvoF/E3tq1Slq0BF6KWX0C/ib206KWX0C/ib21aqPtHb6xSmBYLmaUIkjLEinSkjOqZZmUDJjfx+Klq0B56KWX0C/ib206KWX0C/ib21h8O3Zxp2XeDPjeW1UD7dMrH+FepL/aR+RZWw/6l2R/4RtS1aAydFLL6BfxN7adFLL6BfxN7axK21m7V2bH/jmm/wDbHX0Wm0yed3ZqP7Nq5/8AKWlq0Bk6KWX0C/ib206KWX0C/ib21hOxb1vlbTnXzRwW6j/9iOf416Td18Ye/wBoP59cafy0Wlq0Bk6KWX0C/ib218O6tj9Av4m9tYuiFuflyX7/AN6/usfhEgH8K5rZ8uypIw8tkQpLY1iWY6EIDu+sY0DK5YEjrVLVoDop9hbMTm6woP7UpX/Nqny+AV5Gayz94B/yataxm2RGT/8AT7aIjHNLZGIQBSzsVXkq61BJ8tW9lbx2MrvHDjVGpZwI8aAqIxz9nEA+0MPEaUhBye9cmxzZXiwDXKbeYR8NJpOuYmC81BA545nlVK3m2HpXVpjOBniiaHxeSTTVw732upUzLligyI2IXWICpYgch/SYRn+0fIa8NvbCs88DpKvCcIW0FgcxxOzHA6qDjxDJ/wCbyVbVoKmjBHsN/ky2Z8wuBn92qqMW7mzmGVjjYeUOx/yNY59tWLQpNJF8XIWCa4c6yqM2ApH9YKdPl/aKiltguc/BLXJlEeoWqqdTNpB1AA4zy/8Ailq0B0fRSy+gX8Te2nRSy+gX8Te2oFpBsqaVIUjuYncFk0yXFuGVSwypRlyOo/Z5POM203XRSSlztFftu5ZP3cUvS1aAydFLL6BfxN7adFLL6BfxN7awnd+5HyNqXw8zJbOP/wAos/xr0dn7RUdW+hb/AKlrn9+h1/ypatAZOill9Av4m9tOill9Av4m9tYiu1V7G2dJ9qyw/wAcyf5Ujvdpj5dnaH/p3bH/AM4lpatAZeill9Av4m9tOill9Av4m9tYTty7UnVsy6PnjmtmH7NciH+FbGzd4FllEDQXMEpR5FWVVGpI2RXwyMynBkTx+Olq0B56KWX0C/ib206KWX0C/ib21apS1aAi9FLL6BfxN7adFLL6BfxN7atUpatAReill9Av4m9tOill9Av4m9tWqUtWgIvRSy+gX8Te2qOztnxQJw4kVEyx0jysxZj9pJJ/bWzSiSQPhGeRrWvLiKIKz4Gp0QHSTl5GCoOQ8ZI51tVE3s+bg+92n5hKoLKxgcwADyzy8nZXqlT9sbXS2EWpZHMknDjVF1MW4bydnLlpjc/soChSofSQd0vvRD9VOkg7pfeiH6qtGZvh1LlKh9JB3S+9EP1U6SDul96IfqpRi+HUuVxsW8Nqm2Z4GmUSvBaxKmG1GRHupWGAOQCSxtk8ut28jit0kHdL70Q/VXK3Voj7Xh2p8FvepbvGRwh85nCN2/8AI8g/YtKMXw6n6NSofSQd0vvRD9VY4960ZnQW16WTGscIdXUMjx+SsxNQqryKmn2OgpUTpH9UvvRD9VOkf1S+9EP1VjGl+S9mqMt0qJ0j+qX3oh+qnSP6pfeiH6qY0vyXsUZbrQk2LbMsaNDGVjOYwRyXnnl5uzl5hWn0j+qX3oh+qnSP6pfeiH6qYsvyXsUZsvsC1OCYIjghh1fGMY+3sHLzCsttsm3jZ3SGNWcEOQoBYM7yMG8uWdz9rGtHpH9UvvRD9VOkf1S+9EP1UxZfkvYoz7HupZK8biBBw/kLjqhsxENjxsODHg+LSPIK259i2ztreGNm16ySvMuFRcny8o4x/gXyVp9I/ql96Ifqp0j+qX3oh+qmNL8l7FGbV1sWGRIYyuI4XSREGAuqI5jzyzgEA8iOzycq8Hd60yDwI8hiwOOxiQTjyc1U48oBrB0j+qX3oh+qnSP6pfeiH6qYsvyXsUZupsi3DpIIkDxjEZx8kdYcvxN+I+Wt6onSP6pfeiH6qdI/ql96IfqpjS/JexRlulROkf1S+9EP1U6R/VL70Q/VTGl+S9ijLdKidI/ql96Ifqp0j+qX3oh+qmNL8l7FGW64zbW8FrBte1SWZVc200YUhiTJcXFrwQABz1cKTmOQ088cqsdI/ql96Ifqrlds2iT7TsdoG0vf6OkoYcIdZjjhf1vEWkP2gUxpfkvYoz9FpUTpH9UvvRD9VOkf1S+9EP1UxpfkvYoy3SonSP6pfeiH6qdI/ql96IfqpjS/JexRlulROkf1S+9EP1U6R/VL70Q/VTGl+S9ijLdKidI/ql96Ifqre2PtNLmPiIHUB3Qh10sGjcowI+1TWoY4YuzqShu1E3s+bg+92n5hKt1E3s+bg+92n5hK0C3XO71n43Zn3xv9PvK6Kub3wOJNm/fG/wBPvKq7mY/pZN3g3kkt7iKMCHhHhcRmyzAyzcMDCnKeZipDHlle2sA3+hIyILk9XiADhc4SuoSfL5ZGeqesMdlW5Yo2ZXaNGdfkMVBZf7pPMfsrlLPem05mS14KMpfPCUglkmdw+kdpSBj488vNXU+FJP4LNnvlFJNHBwbhXZnVsqpETJLNHhypPa0EnMZHZWvtffdIJzFwpGRGKOw0ktKVhKJGurPMzxglgBz7a9DbVrw47lYcsXdIwI14nEJYuFPYM4diQcHn25qbZb1WcpUzQxrJKI1LFAw+Mggk0vIwGfn1AUZyPF24hbVXsU336twOcVwG4fF0FVDcPGNWM9mv4v8AvebnWJt+kUM7Qy6cZC4VXGhZWmL62C4URHGDz8Waww72WDIhCdRysIHDX5D6NIx44zxE5DOMnIGDXhd59msFThL8vSEMK5XRpwxTtUDiLgYzzPLtpUW7FzZO88VxK0KpIuBIVZtOHEThHwASy4LL8oDOfMaz7IP9Kvvtg/kivFlZwxF2jRVZ2ZnbHWYsxY5btIyTy8VfNhNm5vf70H8kV8f8h9h/4OvDfcyLtKUr86egKUpQClKUApXAbYiuo3vTFPdkpJZCEMzOgE1wnF6oxqAGc4PIZ7KyW+9e0PhEELW8eDI6SMI3US6bqWEtFljw8KiyYOvIbtUdau2C2qp/tKip3dK4/eHb99C9yYoomjia3RcxuzZnK6pCQygogLZAx4usuDU5969oMyRiFEMlszAiGRys3BkcMcsMJlVwNLduCwPKopMTVQfoNK5UbYu+Fs/h8ORpYy0ztE4+biVyFXUCjMcr1jyJ7DjFQ4d8tpPBxBBCH+NbnDKQBHambhlQ+deoaNWe0jqgjTVUmJhOp+jUr8+2lvhfwqcwxs6ynOIJNMkQht5cKdfVf49lz1s8MnTyOM1tvDfB2VY0MayDXrSRndZNozQEI2QF0oqP2Hl5iCLgRUqSp3dK43eXbN0t3Fbx9SPi2ZyI5GeZZJyJcSDqIihQGBBzr7RyzI2dvjfokYNsZP6GJAgjkaRphb8TDuTkAkafkNzwNWo4qKRE1Utc6H6TSvzw76XoW3zFGS0hDkQSaXiE0SFkOs8MgSMe1/kE8hnHmTfS/CzfEJqWZUD8CQxxRsJjmTLgu3xaLz4eDIOXYDeXiJU/RaVxO1dp30qWRWKS31SI0v8AWEg+BzTFRoYOih0CnWFJJXzg69vvVtLiWivbxESwxSsFikXPGDExoWY6WjAXVkHOexKmC6d0KnfUrmtxtuXN3E73ESxsCmMKy/KQMyMGJ6yE6Sc8/Ip5V0tc44XC6MopSlZApSlAKmbm/NTfe7z81JVOpm5vzU33u8/NSV6P8b9b/BmPsXqib2fNwfe7T8wlW6ib2fNwfe7T8wlewcy3XL77nr7N++H8heV1FSd4di/ChDiVomil4qMFVufCkiIIbljErfuFESJVTRM4laKbKtgMCCEDJONAxlg4J/aJJB/jby1Q6MT9+k9DF7KdGJ+/Sehi9ldLkfLgxGgdm25jEJhiMQOQmkadWc5x5c8814Gx7UFT8HhypUr1ByKhAuPsEcePJoXyVS6MT9+k9DF7K1W2NIJlt/h0uto3kHxEWNKMinJx25kX+NLkMGM1hsW05D4PByOodQcm6vMfgT8I8lfRse1GP6PDybUOoPlcuf8AAfuFUujE/fpPQxeynRifv0noYvZS5DBjPPErxu0f6Re/3of5IrL0Yn79J6GL2Us9154mkdb6TMhUtmGL+qukY5cuVfNxcDmy3DD3OsmW4IqsuUqb4Iuu/P6CP2U8EXXfn9BH7K8np83Y+q5FKlTfBF135/QR+yngi678/oI/ZTp83YXIpUqb4Iuu/P6CP2U8EXXfn9BH7KdPm7C5FKlTfBF135/QR+yngi678/oI/ZTp83YXIpUqb4Iuu/P6CP2U8EXXfn9BH7KdPm7C5FKlTfBF135/QR+yngi678/oI/ZTp83YXIpUqb4Iuu/P6CP2VqbSgngVXe+kw0kUYxbxHrzSrEmfNqcZp0+bsLkXaVN8EXXfn9BH7KeCLrvz+gj9lOnzdhcilSpvgi678/oI/ZTwRdd+f0Efsp0+bsLkUqVN8EXXfn9BH7KeCLrvz+gj9lOnzdhcilSpvgi678/oI/ZTwRdd+f0Efsp0+bsLkUqVN8EXXfn9BH7KeCLrvz+gj9lOnzdhcilSpvgi678/oI/ZTwRdd+f0Efsp0+bsLkUqmbm/NTfe7z81JX3wRdd+f0Efsrc2Fsz4NGYzI0hMksjMQFJaWRnbkvIDLGvr4Tho5UTcRmJ1KNRN7Pm4Pvdp+YSrdRN7Pm4Pvdp+YSvQMlulKUApSlAKhz/8Sh+6XH8+2q5XD7a3pt4NsW1u4lMrwNGiqhbUZ5oihB7NI4T5J7MUB3FKUoBSlKAUpSgFKUoBSlKAUpSgFKUoBSlKAVz++/zEH33Z/wCfgroK47/ahtmK1toHl1hPhVq2oKWA4NwkzA47CVjbHnx2UB2NczvzcXcccZtePqy2Vjj16yEOlS2l+Hk/1ihHLmRV3Zl6s8MU6BgsiK6hhhtLAEah4jg9lbNAcPNt7apa4EduoCMTEXtpeuqrcZTk+GYmOLDqcfGjq+KsF5vBtPXJbrGpdY5NRS3k1Z1XaxyqxZlQHgREIwbVxOR5V39KA5S02xtAxXrSQBWjJFuBDIxbruoyuRxuQRsoRnURgEUk2zfiKxYW4LyMBcqIZCUGtVyqkjhjBZsueQHj7K6ulAcI239ps0TLA64wrobWUiRykBZc5BQamlAkyVGDkNivOz96doT8XgpbyGPUWAiccwkpEIfXgsWRFEnYck6a72vgUDsA/wDmgOMTeO/VRrgJz8mT4NLGrBX67OjMTCAvYHPPGew4qvuftO4uYDJOgU6hwyInh1o0Ub54chLLhmdMk9bRnkDV2lCClKUKKUpQCom9nzcH3u0/MJVuom9nzcH3u0/MJQFupG8W1pLf4OsUUcsk03CUPKYlXEEsxJYI57IiMafHVeud3sPxuzPvjf6feVUZidIWx4S2l3Ow9el93p4S2l3Ow9el93rf4lOJXS1Hx48ZoeEtpdzsPXpfd6i32zbyW+tr9rOw4kEcqIPhsnPiYwSfg/8AVHEwP7Z8lUukA40kQhmZI20SzDToR+CJcEZ1EBSuSB2sB5cId6rNiFE65IZsFWGlU1Bi+R1MaH+VjsNS1GsaYbHhLaXc7D16X3enhLaXc7D16X3esVvvLaSNGiygtJnQulweqcHUCOp/ixmqnEq2omPGaHhLaXc7D16X3etvYW1JpmnjmhiieIoPi5jMrB0DA6mRCPsxWTiVp7AP9Jvv70H8gVmKFJHSVNiiioy/SlKwfSKUpQClKUApSlAK0du7Q+DW1xc6dfBhll0506uHGXxqwcZxjODW9UPfv/hu0fulz/IegMK7R2kQD8DsPXpfd6++ENp9zsPXpfdqqQ/JX7B/lXm4mVFZ2OFUFmPkCjJrw+fnbHWxE3whtPudh69L7tUfe7Z19tC1ltJLSxVX04YX0hKMrBgR/R+3lVCDeiPh8SeKa2U6THxAGMiuhfKiItzUKxYf1cZ7Ode7jeq0U4Ds54kceERj1pJRECDjDAMeeCccvKM75viK0Jaj3He7SUBRZ2AAAAHw6XkB2f8A21evCG0+52Hr0vu1Yl3rs2xpl1Fl1KNLDUDnTzIwNRVgpJ6xU4zg1tbK23BcErG2XVVLrg9TUoYAt8knmMgGo+M4hf8ABajF4Q2n3Ow9el92r1abYu+PFDPbWyLIH0tHcvKQUXVzVok5Hy5qpUu+/wB8sv8Av/yhXTh+MmRzFC+xHCqF+lKV6xgUpSgFKUoBSlKAUpSgFRN7Pm4Pvdp+YSrdcV/tX28bK1hn4LSotxCz4bGnQ/EXPI8iV058WR20B2tc1vkcSbN++N+QvKt7KuXlhildOG7ojNHnVoZlBKlvHjOM+aoO+/y9nffD+QvKq7mY/pZscWnFrUyaZNdTz6Grd7CtpZHldX1ODrAlkVGJjMepo1IUvoOnVjIAHPkK1l3UsurmJmC68BpZGHxgYNkE4OQ7D9vmFU8mmTUyLV6mhDu3aKYiEc8JtUeqWRsNkEE6ickEDt8mOyrXFrUyaZNUht8WvG7LZuL7+9D/ACBWvk1l3T+fvv70P8gVmLsdpH1HTUpSuZ9gpSlAKUpQClKUAqHv3/w3aP3S5/kPVyoe/f8Aw3aP3S5/kPQG/D8lfsH+VfXQMCpAIIIIPMEHtBr5F8lfsH+Veq/LnYgHc+z0aNM2Mgg/CJtagKUCK+vUqaWYaAcYJ5Vstu3akAcMjDahpd10njLNyweXXVT+zHZyqtStYkerFCL0Vs8xfFt8WiRoBJIFKR6uGHXViQrqYqWyQSSOdZ7DYFvDKZo0IkKBMl2bCDTyAYkAdRezyVTpS+LUPMVLvv8AfLL/AL/8oVUqXff75Zf9/wDlCu3CfehJF2L9KUr9AchSlKAUpSgFKUoBSlKAVo7b2TDdwvbzKGjfGof3WDD+IFb1KAVp7T2XBcqqTRrIqtqUN4m0lcjz4Zh+01uUoCH0PsO7R/x9tOh9h3aP+Ptq5ShKIh9D7Du0f8fbTofYd2j/AI+2rlKCiIfQ+w7tH/H206H2Hdo/4+2rlKCiIfQ+w7tH/H21vbL2Rb2wYQRJGGIL6f6xAwCf2YFb1KFoKUpQClKUApSlAKUpQCsV1bpIjxuoZHVldTzDKwwwI8hBIrLSgIvROx7un729tOidj3dP3t7atUqWrQEXonY93T97e2nROx7un729tWqUtWgIvROx7un729tOidj3dP3t7atUpatAReidj3dP3t7azWW71pC4ljhRXAIDcyQG7cZ8tVKUogKUpVApSlAKUpQClKUApSlAf//Z"/>
          <p:cNvSpPr>
            <a:spLocks noChangeAspect="1" noChangeArrowheads="1"/>
          </p:cNvSpPr>
          <p:nvPr/>
        </p:nvSpPr>
        <p:spPr bwMode="auto">
          <a:xfrm>
            <a:off x="155575" y="-1265238"/>
            <a:ext cx="5362575" cy="2647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7832" name="AutoShape 8" descr="data:image/jpeg;base64,/9j/4AAQSkZJRgABAQAAAQABAAD/2wCEAAkGBxESEhIRExIQFRMXFxYZExYYFRsWGhQVFRMXGBYbFBcaKCghGBwnHxcVIjIhJSktOi4wGB84RDMtNygvLjcBCgoKDg0OGxAQGy8kHiQ0NCwvLCw1NSwsNDYsLCwsLCwsLC8uLDQsLCwsLCwsLCwsNCwsLCw0LywsLCwsLC8vLP/AABEIAJ4BQAMBIgACEQEDEQH/xAAbAAEBAAMBAQEAAAAAAAAAAAAABQMEBgIBB//EAE8QAAIBAwEEBAgLBAcHAwUAAAECAwAEERIFBhMhFiIxVBVBUWGTlNHUFCMyM1NkcXSStNKBkaGzJEJicoKxtQc0NVJzg7JDwuElRKKjwf/EABoBAQEBAQEBAQAAAAAAAAAAAAABAgMFBAb/xAAuEQACAAQEBgEEAgMBAAAAAAAAAQIDERITIVFhBBQVMVKRQTIzcfAFI4Gx8SL/2gAMAwEAAhEDEQA/AP3GtPad+IVRiCdcsUYx4jLIEBPmBNblRN7Pm4Pvdp+YSgLdSN4dqywfB1iijlkmm4Sh5TEq4gmmLFgjnsiIxp8dV65/ej57Zn3tv9PvKxNicMDa+EVHzwjtPudh69J7vTwjtPudh69J7vValeNz87Y3aiT4R2n3Ow9ek93p4R2n3Ow9ek93qtSnPzthaiT4R2n3Ow9ek93p4R2n3Ow9ek93qtSnPzthaiT4R2n3Ow9ek93p4R2n3Ow9ek93qtSnPzthaiT4R2n3Ow9ek93p4R2n3Ow9ek93qtSnPzthaiT4R2n3Ow9ek93p4R2n3Ow9ek93qfvVtSSOe2gW5jtUkWdmmdVbLRCPTGuvqgnWzHPPEZx5aj2W+lxJHFmNB/uRllV8azdT8NeHEynqsFJyWBAYYz211h4niIlVU/chajqPCO0+52Hr0nu9PCO0+52Hr0nu9c9Yb8NO6KI0TLQkaZhI2iWV00TIUHCfqHKgnHlrXb/aOwhErW0Su0cEsaG4Yho54ZpObCMlXAhflpx2darzHE7C1VodT4R2n3Ow9ek93p4R2n3Ow9ek93qGN55jZ7Qul05iZeCCuRGj28EmXx8oLxGY8+wVjO9TW6lfhFvesZSiyFlt0TFsZ2WWVQyk4B06V/rAHsJqczxGxEkzoPCO0+52Hr0nu9PCO0+52Hr0nu9cxbb+SAyyvAzW5JMWGAlTTsuO9MZjxhv/AFOtq7WAxjnWzb76TSnhRW0DS5fURdFogEhilysgjy5xKoK6Rg+PBzVfEcStCpJl7wjtPudh69J7vTwjtPudh69J7vXN3m8V29nsuWP525YCQQCOUn+jSyfF8Yqg5oCQTywwycc8kO+U8RiguYY+MFhWcCUK/FmRmBjhAbWg09Zg3LrYBC05niNiUR0HhHafc7D16T3enhHafc7D16T3eue2d/tBVwheKJA5TrLcB0VZbaWZQz6VAk+K0lPFqU5Oa0H/ANorxxSztEjAsrRxGTQVi+Aw3EgVgja2BkPbp7RzFMfia0yLRHYeEdp9zsPXpPd6eEdp9zsPXpPd65Z995o5JOKkZCPeqFSQAEQzWyRGYsuY+U2SQcYycHkBsvv4+MrbRtoEzTEXGVCwTxxOYG0fG/OAjIX5LA4IpzHE/FCUhOg8I7T7nYevSe708I7T7nYevSe71vWVwXVidHJ5F6j6xhHKjJwMNy5r/VORk4zWxXHn52xbUSfCO0+52Hr0nu9PCO0+52Hr0nu9VqU5+dsLUSfCO0+52Hr0nu9PCO0+52Hr0nu9VqU5+dsLUSfCO0+52Hr0nu9PCO0+52Hr0nu9VqU5+dsLUSfCO0+52Hr0nu9PCO0+52Hr0nu9VqU5+dsLUSfCO0+52Hr0nu9b27203uIi7xrG6ySxsquZFzFK0ZKuVUkHTn5I7a2Kmbm/NTfe7z81JX2cHxMc2JqIkSSL1RN7Pm4Pvdp+YSrdRN7Pm4Pvdp+YSvQMFuuf3o+e2Z97b/T7yugrn96Pntmfe2/0+8rlP+1F+H/oq7lWue23vSltdW1sU1CU/GPqA4AdtEJKn5WuQ6eXZzPiroakX+7FnM0rywq7yhQ7EksAg6nDbOYsdvUxzOe3nX56C2v/AK7HU1thbyfCJXi4WgKsjZ16s8O8nt8YwO3g6v8AFjxZPmPfWybkGlLcTh6eC+rVwzLzGOQ0AsT4sGqFjsG3hZmRCCysrZZmyrzSTNyJPa8shz58dgFaezNzrK30GON+ocpqlkkx8U0OMOx5aGZcdn7q3WVV99gfIt7baS2uLmEtIsCF2XSylhw9a6cjmGHYfZWpb79WwjDTB45OoHQRyMA8kQlCKxVdTaGDEY5DNU7Ddq1hhlt0R+FKpV1MkjdQpo0qWJKKF5AKRivN1utaSIyNG2C6yZWR0YSJCsIZXUhl+LRV5EZGfKaVlVeTB8sN6rOaYW8cuqQjI6raW+LSQhWIwTpdDjz+Y1pbX31t4km4aySyJqCLocLK0cixyBHCkMEZ1DEA4qlZbuW0UxuI0ZZCMH4x9PyFTPDJ06tKKNWM8u2sXRSz1u/DbL6sjiPpUu6yOY0zpj1MqltIGSOdFhV+aDMw7c3oS1RdUbtMURzGocqoaRUJd9PUGW5FgM4PIc6+Wm99szrE7aZW18lDsoVJZYwWYqMZ4TZ5csduME7m193ra5ZXlVyyjHVlkj1KGDgOEIDgMAcNmsD7o2ZeNzGx0MWVTLIU1GRpMtHq0sdTsRkHGfMKJy6Z1qTM0Zd9tmvAZ2YvCpGrMLHSDHxFYqRyBXmD/wD2s8m9lgDPlvmmVZDw25uJAiqpx1jqIA+3I5c68tuHs8xiExy6ATgfCJsgNHwyobXnRp5aM481ZptzLJ2kdo3ZnGCTNKdPXV/iut8UdSIcpjmoq1k7jM+bu2FiEa7tw7LKNRZ3kkICsxIVZCSmGL9UAc61Tvds4xl9LFVLKVFu7FeDGshyoXkFRwc+LJ8fKq9rsKKNXQGQxPEsRjaRnUKNeT1iTqbiHLdpwPJWraboWcasixvhg6tqmkckSRLE3NmJ+QiDzY5YqXQNtuuxTxa7xwPcpawxkhuKGk0MiBoVTKqSulz1tJweWK1bLea0ZZY3hKcN7jqcJmVxb3JhLRkLhjnQSB8nX5iap2m7VrFN8IRHEnXx8bIUUyY1lYi2hS2ASQOZ51rS7lWLcUtHIeIWY5ml6rPMszGIaviiZFVjoxzUVay9xmY7Te+wkeMI2WcM4PDYYC8RGLHHIjhSLn+z5CKny772gRXtkR1AmJ1BoeHpgEw5BCcOCvMD9+MVUj3NsVMZ4bkR6ioaaVlyzO7FlZiHOZHOWB7fMKRbl2Kx8LhyFMOAGmlYgPGI2ALMSBpAAA7PFirWTX5JmeJd6rCIsjZTha//AEWC6kdUcRNjDNqkQYH/AD/bWW529YtbrdsQ0bkxKQhLlizIyAY1A5DA/YazXe7FpKCHiJB4h+W4wZnSRyCDyOqNCCPkleWK9TbuWzwLbMrmNWDKeLIHVwSdQl1a9WSeefGazWXl33LmSbbeDZcUSxJjhpAJ1HCZh8HSLUJckcxhcajz1DHbWSfenZwU6lbq6i6G2cuixxozOyacqgSSPrY7GH2V72juTaSJKFVkleB4Fl1u5SN4TEFwW6yAHVoPIt1vlc699CbIrpZJWPW1OZ5tcgdER1kk1anQqiDQxIwo5cq1WV3dSKp6j3isC8yrgmMhZCIjgl3SPGrHPJZB5x5QKxz70bPj1qchY1k1kQsVRIpWjcEgYA1xkAeM4xmtiXdGzZ5JDG+qRdJPFkGkFkb4oaviutGh6mPkikW6VmqSRcJisiMkmqSRyyvI0rZZmJ1a3ZtWc5PbyrNZe5cz3FvHa8AXCljGZDGAsbFzMZChXQBnVqz/AJ9nOtG032tykJkWRHm18NAjtkq0gAzgYY8M8vETiqJ3ct+ALbEvDDBweNJxA4fWGE2riBs+PV/CtWHcuxV45FjkDRhQvx8pB0O7rrBbEhBkfm2flGn9WfcZnzZW+FvN8EUiRJLmNXjRkbHWjaTTrxg9VWOfN5xXu+3vtIZJYpGkDxrqYcJzldUanRgdbnKg5eXzGvNhuZZQvFLGkoaIKI8zysBoR40yrMQcI7KMjkDivUu59k0skxjcu5Jb42TTkvG7EJq0rlooycAZ00eFd80JmZrDea2mmNujPxQCSrIy4ICll5j5QDrkeLPmNY23rteufjiFfQCIZCJJOKYisRAxIQ4IIHZgns51s22wbeO4e6VWEr51fGPoyQoYiPOgMdK5YDP761n3StDxOpINba+U0o4b8TiFoQG+JJfLEpjJJqf11+f3uU0RvtEXwqgwjhapWYppD/COJrQrlSht2BB8p7Mc9i331spACjSuSSNCwyM4CojligGQumSM5/tDx8qzxbp2SjAh5YUEF3bVp4vy8nrE8aUknOouSc1iTcyyCKgSbCkkH4RNqwyqrKX1aihCINBOOqOVarJ3JmYot97XIEnFjYyyRqGjbnwpREXPLkhZlGfP5jWzsveaO4uDBErlRGz8RlZA2mXh9QMBrXIPWB8XnzXx90bMuJNEmoSNIMTSganZWYYDY0FlDaOzOTjma2Nl7u21vI0sSOrMGHOSRlVWfWVjRiVRdWThQO2o8OmValzKtTNzfmpvvd5+akqnUzc35qb73efmpK+v+O+t/gzH2L1SN5Ld3SEIpYi5tmOPEqTozE+YAE163nvpYLaWeLh6o1LEOCQQoOR1SMHs51Gfe2SNmiaESur6CyMI1z2DkxJ5nPj5Dy+P2DmddWntLZkNwqrNGrhW1LnPVbSy5BHYcMw/aal7B3pjupnhSN10orZOPGqNgjxfOLjtzg9nj6CjQqReill9Av4m9tOill9Av4m9tWqVLVoCL0UsvoF/E3tp0UsvoF/E3tq1Slq0BF6KWX0C/ib206KWX0C/ib21aqPtHb6xSmBYLmaUIkjLEinSkjOqZZmUDJjfx+Klq0B56KWX0C/ib206KWX0C/ib21h8O3Zxp2XeDPjeW1UD7dMrH+FepL/aR+RZWw/6l2R/4RtS1aAydFLL6BfxN7adFLL6BfxN7axK21m7V2bH/jmm/wDbHX0Wm0yed3ZqP7Nq5/8AKWlq0Bk6KWX0C/ib206KWX0C/ib21hOxb1vlbTnXzRwW6j/9iOf416Td18Ye/wBoP59cafy0Wlq0Bk6KWX0C/ib218O6tj9Av4m9tYuiFuflyX7/AN6/usfhEgH8K5rZ8uypIw8tkQpLY1iWY6EIDu+sY0DK5YEjrVLVoDop9hbMTm6woP7UpX/Nqny+AV5Gayz94B/yataxm2RGT/8AT7aIjHNLZGIQBSzsVXkq61BJ8tW9lbx2MrvHDjVGpZwI8aAqIxz9nEA+0MPEaUhBye9cmxzZXiwDXKbeYR8NJpOuYmC81BA545nlVK3m2HpXVpjOBniiaHxeSTTVw732upUzLligyI2IXWICpYgch/SYRn+0fIa8NvbCs88DpKvCcIW0FgcxxOzHA6qDjxDJ/wCbyVbVoKmjBHsN/ky2Z8wuBn92qqMW7mzmGVjjYeUOx/yNY59tWLQpNJF8XIWCa4c6yqM2ApH9YKdPl/aKiltguc/BLXJlEeoWqqdTNpB1AA4zy/8Ailq0B0fRSy+gX8Te2nRSy+gX8Te2oFpBsqaVIUjuYncFk0yXFuGVSwypRlyOo/Z5POM203XRSSlztFftu5ZP3cUvS1aAydFLL6BfxN7adFLL6BfxN7awnd+5HyNqXw8zJbOP/wAos/xr0dn7RUdW+hb/AKlrn9+h1/ypatAZOill9Av4m9tOill9Av4m9tYiu1V7G2dJ9qyw/wAcyf5Ujvdpj5dnaH/p3bH/AM4lpatAZeill9Av4m9tOill9Av4m9tYTty7UnVsy6PnjmtmH7NciH+FbGzd4FllEDQXMEpR5FWVVGpI2RXwyMynBkTx+Olq0B56KWX0C/ib206KWX0C/ib21apS1aAi9FLL6BfxN7adFLL6BfxN7atUpatAReill9Av4m9tOill9Av4m9tWqUtWgIvRSy+gX8Te2qOztnxQJw4kVEyx0jysxZj9pJJ/bWzSiSQPhGeRrWvLiKIKz4Gp0QHSTl5GCoOQ8ZI51tVE3s+bg+92n5hKoLKxgcwADyzy8nZXqlT9sbXS2EWpZHMknDjVF1MW4bydnLlpjc/soChSofSQd0vvRD9VOkg7pfeiH6qtGZvh1LlKh9JB3S+9EP1U6SDul96IfqpRi+HUuVxsW8Nqm2Z4GmUSvBaxKmG1GRHupWGAOQCSxtk8ut28jit0kHdL70Q/VXK3Voj7Xh2p8FvepbvGRwh85nCN2/8AI8g/YtKMXw6n6NSofSQd0vvRD9VY4960ZnQW16WTGscIdXUMjx+SsxNQqryKmn2OgpUTpH9UvvRD9VOkf1S+9EP1VjGl+S9mqMt0qJ0j+qX3oh+qnSP6pfeiH6qY0vyXsUZbrQk2LbMsaNDGVjOYwRyXnnl5uzl5hWn0j+qX3oh+qnSP6pfeiH6qYsvyXsUZsvsC1OCYIjghh1fGMY+3sHLzCsttsm3jZ3SGNWcEOQoBYM7yMG8uWdz9rGtHpH9UvvRD9VOkf1S+9EP1UxZfkvYoz7HupZK8biBBw/kLjqhsxENjxsODHg+LSPIK259i2ztreGNm16ySvMuFRcny8o4x/gXyVp9I/ql96Ifqp0j+qX3oh+qmNL8l7FGbV1sWGRIYyuI4XSREGAuqI5jzyzgEA8iOzycq8Hd60yDwI8hiwOOxiQTjyc1U48oBrB0j+qX3oh+qnSP6pfeiH6qYsvyXsUZupsi3DpIIkDxjEZx8kdYcvxN+I+Wt6onSP6pfeiH6qdI/ql96IfqpjS/JexRlulROkf1S+9EP1U6R/VL70Q/VTGl+S9ijLdKidI/ql96Ifqp0j+qX3oh+qmNL8l7FGW64zbW8FrBte1SWZVc200YUhiTJcXFrwQABz1cKTmOQ088cqsdI/ql96Ifqrlds2iT7TsdoG0vf6OkoYcIdZjjhf1vEWkP2gUxpfkvYoz9FpUTpH9UvvRD9VOkf1S+9EP1UxpfkvYoy3SonSP6pfeiH6qdI/ql96IfqpjS/JexRlulROkf1S+9EP1U6R/VL70Q/VTGl+S9ijLdKidI/ql96Ifqre2PtNLmPiIHUB3Qh10sGjcowI+1TWoY4YuzqShu1E3s+bg+92n5hKt1E3s+bg+92n5hK0C3XO71n43Zn3xv9PvK6Kub3wOJNm/fG/wBPvKq7mY/pZN3g3kkt7iKMCHhHhcRmyzAyzcMDCnKeZipDHlle2sA3+hIyILk9XiADhc4SuoSfL5ZGeqesMdlW5Yo2ZXaNGdfkMVBZf7pPMfsrlLPem05mS14KMpfPCUglkmdw+kdpSBj488vNXU+FJP4LNnvlFJNHBwbhXZnVsqpETJLNHhypPa0EnMZHZWvtffdIJzFwpGRGKOw0ktKVhKJGurPMzxglgBz7a9DbVrw47lYcsXdIwI14nEJYuFPYM4diQcHn25qbZb1WcpUzQxrJKI1LFAw+Mggk0vIwGfn1AUZyPF24hbVXsU336twOcVwG4fF0FVDcPGNWM9mv4v8AvebnWJt+kUM7Qy6cZC4VXGhZWmL62C4URHGDz8Waww72WDIhCdRysIHDX5D6NIx44zxE5DOMnIGDXhd59msFThL8vSEMK5XRpwxTtUDiLgYzzPLtpUW7FzZO88VxK0KpIuBIVZtOHEThHwASy4LL8oDOfMaz7IP9Kvvtg/kivFlZwxF2jRVZ2ZnbHWYsxY5btIyTy8VfNhNm5vf70H8kV8f8h9h/4OvDfcyLtKUr86egKUpQClKUApXAbYiuo3vTFPdkpJZCEMzOgE1wnF6oxqAGc4PIZ7KyW+9e0PhEELW8eDI6SMI3US6bqWEtFljw8KiyYOvIbtUdau2C2qp/tKip3dK4/eHb99C9yYoomjia3RcxuzZnK6pCQygogLZAx4usuDU5969oMyRiFEMlszAiGRys3BkcMcsMJlVwNLduCwPKopMTVQfoNK5UbYu+Fs/h8ORpYy0ztE4+biVyFXUCjMcr1jyJ7DjFQ4d8tpPBxBBCH+NbnDKQBHambhlQ+deoaNWe0jqgjTVUmJhOp+jUr8+2lvhfwqcwxs6ynOIJNMkQht5cKdfVf49lz1s8MnTyOM1tvDfB2VY0MayDXrSRndZNozQEI2QF0oqP2Hl5iCLgRUqSp3dK43eXbN0t3Fbx9SPi2ZyI5GeZZJyJcSDqIihQGBBzr7RyzI2dvjfokYNsZP6GJAgjkaRphb8TDuTkAkafkNzwNWo4qKRE1Utc6H6TSvzw76XoW3zFGS0hDkQSaXiE0SFkOs8MgSMe1/kE8hnHmTfS/CzfEJqWZUD8CQxxRsJjmTLgu3xaLz4eDIOXYDeXiJU/RaVxO1dp30qWRWKS31SI0v8AWEg+BzTFRoYOih0CnWFJJXzg69vvVtLiWivbxESwxSsFikXPGDExoWY6WjAXVkHOexKmC6d0KnfUrmtxtuXN3E73ESxsCmMKy/KQMyMGJ6yE6Sc8/Ip5V0tc44XC6MopSlZApSlAKmbm/NTfe7z81JVOpm5vzU33u8/NSV6P8b9b/BmPsXqib2fNwfe7T8wlW6ib2fNwfe7T8wlewcy3XL77nr7N++H8heV1FSd4di/ChDiVomil4qMFVufCkiIIbljErfuFESJVTRM4laKbKtgMCCEDJONAxlg4J/aJJB/jby1Q6MT9+k9DF7KdGJ+/Sehi9ldLkfLgxGgdm25jEJhiMQOQmkadWc5x5c8814Gx7UFT8HhypUr1ByKhAuPsEcePJoXyVS6MT9+k9DF7K1W2NIJlt/h0uto3kHxEWNKMinJx25kX+NLkMGM1hsW05D4PByOodQcm6vMfgT8I8lfRse1GP6PDybUOoPlcuf8AAfuFUujE/fpPQxeynRifv0noYvZS5DBjPPErxu0f6Re/3of5IrL0Yn79J6GL2Us9154mkdb6TMhUtmGL+qukY5cuVfNxcDmy3DD3OsmW4IqsuUqb4Iuu/P6CP2U8EXXfn9BH7K8np83Y+q5FKlTfBF135/QR+yngi678/oI/ZTp83YXIpUqb4Iuu/P6CP2U8EXXfn9BH7KdPm7C5FKlTfBF135/QR+yngi678/oI/ZTp83YXIpUqb4Iuu/P6CP2U8EXXfn9BH7KdPm7C5FKlTfBF135/QR+yngi678/oI/ZTp83YXIpUqb4Iuu/P6CP2VqbSgngVXe+kw0kUYxbxHrzSrEmfNqcZp0+bsLkXaVN8EXXfn9BH7KeCLrvz+gj9lOnzdhcilSpvgi678/oI/ZTwRdd+f0Efsp0+bsLkUqVN8EXXfn9BH7KeCLrvz+gj9lOnzdhcilSpvgi678/oI/ZTwRdd+f0Efsp0+bsLkUqVN8EXXfn9BH7KeCLrvz+gj9lOnzdhcilSpvgi678/oI/ZTwRdd+f0Efsp0+bsLkUqmbm/NTfe7z81JX3wRdd+f0Efsrc2Fsz4NGYzI0hMksjMQFJaWRnbkvIDLGvr4Tho5UTcRmJ1KNRN7Pm4Pvdp+YSrdRN7Pm4Pvdp+YSvQMlulKUApSlAKhz/8Sh+6XH8+2q5XD7a3pt4NsW1u4lMrwNGiqhbUZ5oihB7NI4T5J7MUB3FKUoBSlKAUpSgFKUoBSlKAUpSgFKUoBSlKAVz++/zEH33Z/wCfgroK47/ahtmK1toHl1hPhVq2oKWA4NwkzA47CVjbHnx2UB2NczvzcXcccZtePqy2Vjj16yEOlS2l+Hk/1ihHLmRV3Zl6s8MU6BgsiK6hhhtLAEah4jg9lbNAcPNt7apa4EduoCMTEXtpeuqrcZTk+GYmOLDqcfGjq+KsF5vBtPXJbrGpdY5NRS3k1Z1XaxyqxZlQHgREIwbVxOR5V39KA5S02xtAxXrSQBWjJFuBDIxbruoyuRxuQRsoRnURgEUk2zfiKxYW4LyMBcqIZCUGtVyqkjhjBZsueQHj7K6ulAcI239ps0TLA64wrobWUiRykBZc5BQamlAkyVGDkNivOz96doT8XgpbyGPUWAiccwkpEIfXgsWRFEnYck6a72vgUDsA/wDmgOMTeO/VRrgJz8mT4NLGrBX67OjMTCAvYHPPGew4qvuftO4uYDJOgU6hwyInh1o0Ub54chLLhmdMk9bRnkDV2lCClKUKKUpQCom9nzcH3u0/MJVuom9nzcH3u0/MJQFupG8W1pLf4OsUUcsk03CUPKYlXEEsxJYI57IiMafHVeud3sPxuzPvjf6feVUZidIWx4S2l3Ow9el93p4S2l3Ow9el93rf4lOJXS1Hx48ZoeEtpdzsPXpfd6i32zbyW+tr9rOw4kEcqIPhsnPiYwSfg/8AVHEwP7Z8lUukA40kQhmZI20SzDToR+CJcEZ1EBSuSB2sB5cId6rNiFE65IZsFWGlU1Bi+R1MaH+VjsNS1GsaYbHhLaXc7D16X3enhLaXc7D16X3esVvvLaSNGiygtJnQulweqcHUCOp/ixmqnEq2omPGaHhLaXc7D16X3etvYW1JpmnjmhiieIoPi5jMrB0DA6mRCPsxWTiVp7AP9Jvv70H8gVmKFJHSVNiiioy/SlKwfSKUpQClKUApSlAK0du7Q+DW1xc6dfBhll0506uHGXxqwcZxjODW9UPfv/hu0fulz/IegMK7R2kQD8DsPXpfd6++ENp9zsPXpfdqqQ/JX7B/lXm4mVFZ2OFUFmPkCjJrw+fnbHWxE3whtPudh69L7tUfe7Z19tC1ltJLSxVX04YX0hKMrBgR/R+3lVCDeiPh8SeKa2U6THxAGMiuhfKiItzUKxYf1cZ7Ode7jeq0U4Ds54kceERj1pJRECDjDAMeeCccvKM75viK0Jaj3He7SUBRZ2AAAAHw6XkB2f8A21evCG0+52Hr0vu1Yl3rs2xpl1Fl1KNLDUDnTzIwNRVgpJ6xU4zg1tbK23BcErG2XVVLrg9TUoYAt8knmMgGo+M4hf8ABajF4Q2n3Ow9el92r1abYu+PFDPbWyLIH0tHcvKQUXVzVok5Hy5qpUu+/wB8sv8Av/yhXTh+MmRzFC+xHCqF+lKV6xgUpSgFKUoBSlKAUpSgFRN7Pm4Pvdp+YSrdcV/tX28bK1hn4LSotxCz4bGnQ/EXPI8iV058WR20B2tc1vkcSbN++N+QvKt7KuXlhildOG7ojNHnVoZlBKlvHjOM+aoO+/y9nffD+QvKq7mY/pZscWnFrUyaZNdTz6Grd7CtpZHldX1ODrAlkVGJjMepo1IUvoOnVjIAHPkK1l3UsurmJmC68BpZGHxgYNkE4OQ7D9vmFU8mmTUyLV6mhDu3aKYiEc8JtUeqWRsNkEE6ickEDt8mOyrXFrUyaZNUht8WvG7LZuL7+9D/ACBWvk1l3T+fvv70P8gVmLsdpH1HTUpSuZ9gpSlAKUpQClKUAqHv3/w3aP3S5/kPVyoe/f8Aw3aP3S5/kPQG/D8lfsH+VfXQMCpAIIIIPMEHtBr5F8lfsH+Veq/LnYgHc+z0aNM2Mgg/CJtagKUCK+vUqaWYaAcYJ5Vstu3akAcMjDahpd10njLNyweXXVT+zHZyqtStYkerFCL0Vs8xfFt8WiRoBJIFKR6uGHXViQrqYqWyQSSOdZ7DYFvDKZo0IkKBMl2bCDTyAYkAdRezyVTpS+LUPMVLvv8AfLL/AL/8oVUqXff75Zf9/wDlCu3CfehJF2L9KUr9AchSlKAUpSgFKUoBSlKAVo7b2TDdwvbzKGjfGof3WDD+IFb1KAVp7T2XBcqqTRrIqtqUN4m0lcjz4Zh+01uUoCH0PsO7R/x9tOh9h3aP+Ptq5ShKIh9D7Du0f8fbTofYd2j/AI+2rlKCiIfQ+w7tH/H206H2Hdo/4+2rlKCiIfQ+w7tH/H21vbL2Rb2wYQRJGGIL6f6xAwCf2YFb1KFoKUpQClKUApSlAKUpQCsV1bpIjxuoZHVldTzDKwwwI8hBIrLSgIvROx7un729tOidj3dP3t7atUqWrQEXonY93T97e2nROx7un729tWqUtWgIvROx7un729tOidj3dP3t7atUpatAReidj3dP3t7azWW71pC4ljhRXAIDcyQG7cZ8tVKUogKUpVApSlAKUpQClKUApSlAf//Z"/>
          <p:cNvSpPr>
            <a:spLocks noChangeAspect="1" noChangeArrowheads="1"/>
          </p:cNvSpPr>
          <p:nvPr/>
        </p:nvSpPr>
        <p:spPr bwMode="auto">
          <a:xfrm>
            <a:off x="155575" y="-1265238"/>
            <a:ext cx="5362575" cy="264795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7834" name="Picture 10" descr="http://cliomods.stanford.edu/trailmaps/design/clio_nested.gif"/>
          <p:cNvPicPr>
            <a:picLocks noChangeAspect="1" noChangeArrowheads="1"/>
          </p:cNvPicPr>
          <p:nvPr/>
        </p:nvPicPr>
        <p:blipFill>
          <a:blip r:embed="rId2"/>
          <a:srcRect/>
          <a:stretch>
            <a:fillRect/>
          </a:stretch>
        </p:blipFill>
        <p:spPr bwMode="auto">
          <a:xfrm>
            <a:off x="0" y="0"/>
            <a:ext cx="9144000" cy="6143644"/>
          </a:xfrm>
          <a:prstGeom prst="rect">
            <a:avLst/>
          </a:prstGeom>
          <a:noFill/>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25470"/>
          </a:xfrm>
        </p:spPr>
        <p:txBody>
          <a:bodyPr>
            <a:normAutofit fontScale="90000"/>
          </a:bodyPr>
          <a:lstStyle/>
          <a:p>
            <a:r>
              <a:rPr lang="en-US" smtClean="0">
                <a:latin typeface="Times New Roman" pitchFamily="18" charset="0"/>
                <a:cs typeface="Times New Roman" pitchFamily="18" charset="0"/>
              </a:rPr>
              <a:t>Contoh</a:t>
            </a:r>
            <a:endParaRPr lang="en-US">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3DFAD4B7-53B7-4BA2-8454-6B1FED9CD60A}"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266ECEF0-F83D-4B6C-B1A5-AD9B93A165C6}" type="slidenum">
              <a:rPr lang="en-US" smtClean="0"/>
              <a:pPr/>
              <a:t>39</a:t>
            </a:fld>
            <a:endParaRPr lang="en-US"/>
          </a:p>
        </p:txBody>
      </p:sp>
      <p:sp>
        <p:nvSpPr>
          <p:cNvPr id="6" name="Content Placeholder 5"/>
          <p:cNvSpPr>
            <a:spLocks noGrp="1"/>
          </p:cNvSpPr>
          <p:nvPr>
            <p:ph sz="quarter" idx="1"/>
          </p:nvPr>
        </p:nvSpPr>
        <p:spPr>
          <a:xfrm>
            <a:off x="914400" y="928670"/>
            <a:ext cx="7772400" cy="5091130"/>
          </a:xfrm>
        </p:spPr>
        <p:txBody>
          <a:bodyPr>
            <a:noAutofit/>
          </a:bodyPr>
          <a:lstStyle/>
          <a:p>
            <a:r>
              <a:rPr lang="en-US" sz="2000" smtClean="0">
                <a:latin typeface="Times New Roman" pitchFamily="18" charset="0"/>
                <a:cs typeface="Times New Roman" pitchFamily="18" charset="0"/>
              </a:rPr>
              <a:t>Untuk menentukan  apakah  infeksi Helicobacter pylori (HP) berhubungan dengan timbulnya kanker lambung. Parsonnet et al (N Engl J Med. 1991 Oct 17;325(16):1127-31)  pertama kali mengidentifikasi kohort 128.992 orang yang telah diikuti semenjak pertengahan1960. </a:t>
            </a:r>
          </a:p>
          <a:p>
            <a:r>
              <a:rPr lang="en-US" sz="2000" smtClean="0">
                <a:latin typeface="Times New Roman" pitchFamily="18" charset="0"/>
                <a:cs typeface="Times New Roman" pitchFamily="18" charset="0"/>
              </a:rPr>
              <a:t>Dari  “original cohort”, 189 penderita terkena kanker lambung.</a:t>
            </a:r>
          </a:p>
          <a:p>
            <a:r>
              <a:rPr lang="en-US" sz="2000" smtClean="0">
                <a:latin typeface="Times New Roman" pitchFamily="18" charset="0"/>
                <a:cs typeface="Times New Roman" pitchFamily="18" charset="0"/>
              </a:rPr>
              <a:t>Peneliti melakukan  “nested case-control study “ dengan memilih semua dari 189  penderita kanker lambung sebagai kasus dan 189 individu bebas kanker dari kohort yang sama sebagai kontrol. </a:t>
            </a:r>
          </a:p>
          <a:p>
            <a:r>
              <a:rPr lang="en-US" sz="2000" b="1" smtClean="0">
                <a:latin typeface="Times New Roman" pitchFamily="18" charset="0"/>
                <a:cs typeface="Times New Roman" pitchFamily="18" charset="0"/>
              </a:rPr>
              <a:t>“HP infection status was determined using serum obtained in the beginning of the follow-up”. </a:t>
            </a:r>
          </a:p>
          <a:p>
            <a:r>
              <a:rPr lang="en-US" sz="2000" smtClean="0">
                <a:latin typeface="Times New Roman" pitchFamily="18" charset="0"/>
                <a:cs typeface="Times New Roman" pitchFamily="18" charset="0"/>
              </a:rPr>
              <a:t>Dari kelompok kasus, 84%  pernah terinfeksi HPO sebelumnya, sedangkan dari kelompok kontrol hanya 61%  pernah terinfeksi HP.</a:t>
            </a:r>
          </a:p>
          <a:p>
            <a:r>
              <a:rPr lang="en-US" sz="2000" smtClean="0">
                <a:latin typeface="Times New Roman" pitchFamily="18" charset="0"/>
                <a:cs typeface="Times New Roman" pitchFamily="18" charset="0"/>
              </a:rPr>
              <a:t>Ini mengindikasikan bahwa terdapat asosiasi positif antara HP dan kanker lambung.</a:t>
            </a:r>
            <a:endParaRPr lang="en-US" sz="200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Pada penelitian kuantitatif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E23F3E7-AFC5-4BBD-9CA6-8F7217E3439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Menurut dimensi waktu dibagi dua:</a:t>
            </a:r>
          </a:p>
          <a:p>
            <a:pPr marL="514350" indent="-514350">
              <a:buFont typeface="+mj-lt"/>
              <a:buAutoNum type="arabicPeriod"/>
            </a:pPr>
            <a:r>
              <a:rPr lang="en-US" smtClean="0">
                <a:latin typeface="Times New Roman" pitchFamily="18" charset="0"/>
                <a:cs typeface="Times New Roman" pitchFamily="18" charset="0"/>
              </a:rPr>
              <a:t>Penelitian “cross-sectional” atau penempang atau belah lintang</a:t>
            </a:r>
          </a:p>
          <a:p>
            <a:pPr marL="514350" indent="-514350">
              <a:buFont typeface="+mj-lt"/>
              <a:buAutoNum type="arabicPeriod"/>
            </a:pPr>
            <a:r>
              <a:rPr lang="en-US" smtClean="0">
                <a:latin typeface="Times New Roman" pitchFamily="18" charset="0"/>
                <a:cs typeface="Times New Roman" pitchFamily="18" charset="0"/>
              </a:rPr>
              <a:t>Penelitian longitudinal</a:t>
            </a:r>
          </a:p>
          <a:p>
            <a:pPr marL="514350" indent="-514350">
              <a:buFont typeface="Wingdings" pitchFamily="2" charset="2"/>
              <a:buChar char="q"/>
            </a:pPr>
            <a:r>
              <a:rPr lang="en-US" smtClean="0">
                <a:latin typeface="Times New Roman" pitchFamily="18" charset="0"/>
                <a:cs typeface="Times New Roman" pitchFamily="18" charset="0"/>
              </a:rPr>
              <a:t>Untuk penelitian  kuantitatif baik pada penelitian belah lintang  maupun longitudinal, peneliti menggunakan sejumlah besar kelompok kasus, orang atau unit (Puskesmas, RS) selanjutnya  mengukur sejumlah terbatas fitur.</a:t>
            </a:r>
            <a:endParaRPr lang="en-US">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14348" y="2428868"/>
            <a:ext cx="7772400" cy="1143000"/>
          </a:xfrm>
          <a:solidFill>
            <a:srgbClr val="00B0F0"/>
          </a:solidFill>
          <a:ln w="63500">
            <a:solidFill>
              <a:srgbClr val="0070C0"/>
            </a:solidFill>
          </a:ln>
        </p:spPr>
        <p:txBody>
          <a:bodyPr/>
          <a:lstStyle/>
          <a:p>
            <a:pPr algn="r"/>
            <a:r>
              <a:rPr lang="en-US" b="1" smtClean="0">
                <a:solidFill>
                  <a:srgbClr val="FFFF00"/>
                </a:solidFill>
                <a:latin typeface="Times New Roman" pitchFamily="18" charset="0"/>
                <a:cs typeface="Times New Roman" pitchFamily="18" charset="0"/>
              </a:rPr>
              <a:t>Studi Kasus</a:t>
            </a:r>
            <a:endParaRPr lang="en-US" b="1">
              <a:solidFill>
                <a:srgbClr val="FFFF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CB4EA7C-E9CC-4933-A97F-62B04B13930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studi kasus</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912FB84-7587-4E1C-968A-A7223146A227}"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41</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Suatu penelitian dengan melakukan  pemeriksaan mendalam (in-depth examination) dari satu atau beberapa orang untuk  memperoleh informasi yang luas baik untuk satu titik waktu (snap-shot) atau lintas periode waktu.</a:t>
            </a:r>
            <a:endParaRPr lang="en-US">
              <a:latin typeface="Times New Roman" pitchFamily="18" charset="0"/>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97304781-DC4D-47B7-BB28-0BE80C018302}"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42</a:t>
            </a:fld>
            <a:endParaRPr lang="en-US"/>
          </a:p>
        </p:txBody>
      </p:sp>
      <p:sp>
        <p:nvSpPr>
          <p:cNvPr id="6" name="Content Placeholder 5"/>
          <p:cNvSpPr>
            <a:spLocks noGrp="1"/>
          </p:cNvSpPr>
          <p:nvPr>
            <p:ph sz="quarter" idx="1"/>
          </p:nvPr>
        </p:nvSpPr>
        <p:spPr/>
        <p:txBody>
          <a:bodyPr>
            <a:normAutofit lnSpcReduction="10000"/>
          </a:bodyPr>
          <a:lstStyle/>
          <a:p>
            <a:r>
              <a:rPr lang="en-US" sz="4000" smtClean="0">
                <a:latin typeface="Times New Roman" pitchFamily="18" charset="0"/>
                <a:cs typeface="Times New Roman" pitchFamily="18" charset="0"/>
              </a:rPr>
              <a:t>Melibatkan satu atau beberapa orang</a:t>
            </a:r>
          </a:p>
          <a:p>
            <a:r>
              <a:rPr lang="en-US" sz="4000" smtClean="0">
                <a:latin typeface="Times New Roman" pitchFamily="18" charset="0"/>
                <a:cs typeface="Times New Roman" pitchFamily="18" charset="0"/>
              </a:rPr>
              <a:t>Dilakukan pemeriksaan secara mendalam</a:t>
            </a:r>
          </a:p>
          <a:p>
            <a:r>
              <a:rPr lang="en-US" sz="4000" smtClean="0">
                <a:latin typeface="Times New Roman" pitchFamily="18" charset="0"/>
                <a:cs typeface="Times New Roman" pitchFamily="18" charset="0"/>
              </a:rPr>
              <a:t>Informasi yang diperoleh lebih luas dan mendalam</a:t>
            </a:r>
          </a:p>
          <a:p>
            <a:r>
              <a:rPr lang="en-US" sz="4000" smtClean="0">
                <a:latin typeface="Times New Roman" pitchFamily="18" charset="0"/>
                <a:cs typeface="Times New Roman" pitchFamily="18" charset="0"/>
              </a:rPr>
              <a:t>Bisa snap-shot bisa longitudinal</a:t>
            </a:r>
          </a:p>
          <a:p>
            <a:endParaRPr lang="en-US">
              <a:latin typeface="Times New Roman" pitchFamily="18" charset="0"/>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82594"/>
          </a:xfrm>
        </p:spPr>
        <p:txBody>
          <a:bodyPr>
            <a:normAutofit fontScale="90000"/>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3E749AE-BE82-4189-B6FA-CBC86AEDFA6B}"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43</a:t>
            </a:fld>
            <a:endParaRPr lang="en-US"/>
          </a:p>
        </p:txBody>
      </p:sp>
      <p:sp>
        <p:nvSpPr>
          <p:cNvPr id="6" name="Content Placeholder 5"/>
          <p:cNvSpPr>
            <a:spLocks noGrp="1"/>
          </p:cNvSpPr>
          <p:nvPr>
            <p:ph sz="quarter" idx="1"/>
          </p:nvPr>
        </p:nvSpPr>
        <p:spPr>
          <a:xfrm>
            <a:off x="914400" y="785794"/>
            <a:ext cx="7772400" cy="5234006"/>
          </a:xfrm>
        </p:spPr>
        <p:txBody>
          <a:bodyPr>
            <a:normAutofit/>
          </a:bodyPr>
          <a:lstStyle/>
          <a:p>
            <a:pPr marL="273050" indent="-273050"/>
            <a:r>
              <a:rPr lang="en-US" sz="3200" smtClean="0">
                <a:latin typeface="Times New Roman" pitchFamily="18" charset="0"/>
                <a:cs typeface="Times New Roman" pitchFamily="18" charset="0"/>
              </a:rPr>
              <a:t>Kasus bisa individu, kelompok, organisasi, gerakan, peristiwa, unit geografis</a:t>
            </a:r>
          </a:p>
          <a:p>
            <a:pPr marL="273050" indent="-273050"/>
            <a:r>
              <a:rPr lang="en-US" sz="3200" smtClean="0">
                <a:latin typeface="Times New Roman" pitchFamily="18" charset="0"/>
                <a:cs typeface="Times New Roman" pitchFamily="18" charset="0"/>
              </a:rPr>
              <a:t>Data yang diperoleh lebih rinci, bervariasi dan ekstensif.</a:t>
            </a:r>
          </a:p>
          <a:p>
            <a:pPr marL="273050" indent="-273050"/>
            <a:r>
              <a:rPr lang="en-US" sz="3200" smtClean="0">
                <a:latin typeface="Times New Roman" pitchFamily="18" charset="0"/>
                <a:cs typeface="Times New Roman" pitchFamily="18" charset="0"/>
              </a:rPr>
              <a:t>Penelitian kualitatif dan studi kasus tidak identik, tetapi sebagian besar penelitian kualitatif dalam menyusun keterwakilan berdasarkan pengetahuan kasus yang rinci dan mendalam lewat studi kasus</a:t>
            </a:r>
            <a:endParaRPr lang="en-US" sz="3200">
              <a:latin typeface="Times New Roman" pitchFamily="18" charset="0"/>
              <a:cs typeface="Times New Roman" pitchFamily="18"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EAA8CA6F-0149-48CE-A9C7-1B4A0220B02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44</a:t>
            </a:fld>
            <a:endParaRPr lang="en-US"/>
          </a:p>
        </p:txBody>
      </p:sp>
      <p:sp>
        <p:nvSpPr>
          <p:cNvPr id="6" name="Content Placeholder 5"/>
          <p:cNvSpPr>
            <a:spLocks noGrp="1"/>
          </p:cNvSpPr>
          <p:nvPr>
            <p:ph sz="quarter" idx="1"/>
          </p:nvPr>
        </p:nvSpPr>
        <p:spPr/>
        <p:txBody>
          <a:bodyPr>
            <a:normAutofit/>
          </a:bodyPr>
          <a:lstStyle/>
          <a:p>
            <a:r>
              <a:rPr lang="en-US" sz="3600" smtClean="0">
                <a:latin typeface="Times New Roman" pitchFamily="18" charset="0"/>
                <a:cs typeface="Times New Roman" pitchFamily="18" charset="0"/>
              </a:rPr>
              <a:t>Dalam studi kasus, peneliti secara intensif menyelidiki satu atau dua kasus  atau membandingkan sekumpulan kasus terbatas dengan memfokuskan pada beberapa faktor.</a:t>
            </a:r>
          </a:p>
          <a:p>
            <a:r>
              <a:rPr lang="en-US" sz="3600" smtClean="0">
                <a:latin typeface="Times New Roman" pitchFamily="18" charset="0"/>
                <a:cs typeface="Times New Roman" pitchFamily="18" charset="0"/>
              </a:rPr>
              <a:t>Studi kasus menggunakan logika induksi analitik sebagai pengganti logika induksi numerik (statistik)</a:t>
            </a:r>
            <a:endParaRPr lang="en-US" sz="3600">
              <a:latin typeface="Times New Roman" pitchFamily="18" charset="0"/>
              <a:cs typeface="Times New Roman" pitchFamily="18"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53FD75C-2A73-4DD6-9C19-B525052F080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45</a:t>
            </a:fld>
            <a:endParaRPr lang="en-US"/>
          </a:p>
        </p:txBody>
      </p:sp>
      <p:sp>
        <p:nvSpPr>
          <p:cNvPr id="6" name="Content Placeholder 5"/>
          <p:cNvSpPr>
            <a:spLocks noGrp="1"/>
          </p:cNvSpPr>
          <p:nvPr>
            <p:ph sz="quarter" idx="1"/>
          </p:nvPr>
        </p:nvSpPr>
        <p:spPr/>
        <p:txBody>
          <a:bodyPr/>
          <a:lstStyle/>
          <a:p>
            <a:r>
              <a:rPr lang="en-US" sz="3200" smtClean="0">
                <a:latin typeface="Times New Roman" pitchFamily="18" charset="0"/>
                <a:cs typeface="Times New Roman" pitchFamily="18" charset="0"/>
              </a:rPr>
              <a:t>Dalam induksi analitik, peneliti secara cermat memilih satu atau beberapa kasus kunci untuk menggambarkan suatu issue dan secara analitik melakukan studi pada kasus tersebut secara rinci.</a:t>
            </a:r>
          </a:p>
          <a:p>
            <a:r>
              <a:rPr lang="en-US" sz="3200" smtClean="0">
                <a:latin typeface="Times New Roman" pitchFamily="18" charset="0"/>
                <a:cs typeface="Times New Roman" pitchFamily="18" charset="0"/>
              </a:rPr>
              <a:t>Peneliti mempertimbangkan konteks spesifik dari kasus dan memeriksa bagaimana  bagian konteks spesifik dikonfigurasikan.</a:t>
            </a:r>
          </a:p>
          <a:p>
            <a:endParaRPr lang="en-US">
              <a:latin typeface="Times New Roman" pitchFamily="18" charset="0"/>
              <a:cs typeface="Times New Roman" pitchFamily="18"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CF594759-E820-494B-A0B7-8442EDA646D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46</a:t>
            </a:fld>
            <a:endParaRPr lang="en-US"/>
          </a:p>
        </p:txBody>
      </p:sp>
      <p:sp>
        <p:nvSpPr>
          <p:cNvPr id="6" name="Content Placeholder 5"/>
          <p:cNvSpPr>
            <a:spLocks noGrp="1"/>
          </p:cNvSpPr>
          <p:nvPr>
            <p:ph sz="quarter" idx="1"/>
          </p:nvPr>
        </p:nvSpPr>
        <p:spPr/>
        <p:txBody>
          <a:bodyPr>
            <a:noAutofit/>
          </a:bodyPr>
          <a:lstStyle/>
          <a:p>
            <a:r>
              <a:rPr lang="en-US" sz="4000" smtClean="0">
                <a:latin typeface="Times New Roman" pitchFamily="18" charset="0"/>
                <a:cs typeface="Times New Roman" pitchFamily="18" charset="0"/>
              </a:rPr>
              <a:t>Dalam induksi mumerik seperti pada penelitian longitudinal dimana fenomena dari banyak kasus dicari pola dalam bentuk angka, selanjutnya dicari rerata atau pola lintas kasus atau lintas unit (adakah keragaman antar kasus atau antar unit).</a:t>
            </a:r>
            <a:endParaRPr lang="en-US" sz="4000">
              <a:latin typeface="Times New Roman" pitchFamily="18"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143116"/>
            <a:ext cx="9144000" cy="1143008"/>
          </a:xfrm>
          <a:solidFill>
            <a:srgbClr val="FFFF00"/>
          </a:solidFill>
          <a:ln w="50800">
            <a:solidFill>
              <a:srgbClr val="00B050"/>
            </a:solidFill>
          </a:ln>
        </p:spPr>
        <p:txBody>
          <a:bodyPr>
            <a:noAutofit/>
          </a:bodyPr>
          <a:lstStyle/>
          <a:p>
            <a:r>
              <a:rPr lang="en-US" sz="3200" b="1" smtClean="0">
                <a:solidFill>
                  <a:srgbClr val="FF0000"/>
                </a:solidFill>
                <a:latin typeface="Times New Roman" pitchFamily="18" charset="0"/>
                <a:cs typeface="Times New Roman" pitchFamily="18" charset="0"/>
              </a:rPr>
              <a:t>4. Dimensi Menurut Metode Pengumpulan dan Analisis Data</a:t>
            </a:r>
            <a:endParaRPr lang="en-US" sz="3200" b="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E2EDABB1-F226-4D49-B6C2-19C7BD940446}"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Jenis penelitian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F61A7D2-C6F4-4865-9574-2BC7124C32E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48</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6000" smtClean="0">
                <a:latin typeface="Times New Roman" pitchFamily="18" charset="0"/>
                <a:cs typeface="Times New Roman" pitchFamily="18" charset="0"/>
              </a:rPr>
              <a:t>Penelitian kuantitatif</a:t>
            </a:r>
          </a:p>
          <a:p>
            <a:pPr marL="514350" indent="-514350">
              <a:buFont typeface="+mj-lt"/>
              <a:buAutoNum type="arabicPeriod"/>
            </a:pPr>
            <a:r>
              <a:rPr lang="en-US" sz="6000" smtClean="0">
                <a:latin typeface="Times New Roman" pitchFamily="18" charset="0"/>
                <a:cs typeface="Times New Roman" pitchFamily="18" charset="0"/>
              </a:rPr>
              <a:t>Penelitian kualitatif</a:t>
            </a:r>
            <a:endParaRPr lang="en-US" sz="600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428868"/>
            <a:ext cx="7772400" cy="1143000"/>
          </a:xfrm>
          <a:solidFill>
            <a:srgbClr val="FFFF00"/>
          </a:solidFill>
          <a:ln w="25400">
            <a:solidFill>
              <a:srgbClr val="FF0000"/>
            </a:solidFill>
          </a:ln>
        </p:spPr>
        <p:txBody>
          <a:bodyPr/>
          <a:lstStyle/>
          <a:p>
            <a:r>
              <a:rPr lang="en-US" b="1" smtClean="0">
                <a:latin typeface="Times New Roman" pitchFamily="18" charset="0"/>
                <a:cs typeface="Times New Roman" pitchFamily="18" charset="0"/>
              </a:rPr>
              <a:t>1. Penelitian Kuantitatif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040FA24-CD3D-4678-863C-51C6CD564A1E}"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Pada penelitian kualitatif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19399F4-4584-4793-A93C-BD243E4DC66B}"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Pada studi kasus dengan metode kualitatif, peneliti menggunakan  sejumlah terbatas kasus, orang atau unit, satu atau beberapa kasus, orang atau unit selama periode waktu terbatas.</a:t>
            </a:r>
            <a:endParaRPr lang="en-US">
              <a:latin typeface="Times New Roman" pitchFamily="18" charset="0"/>
              <a:cs typeface="Times New Roman" pitchFamily="18"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Jenis penelitian kuantitatif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2D5B498F-5748-4060-A5AC-C4A5C5089523}"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50</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4800" smtClean="0">
                <a:latin typeface="Times New Roman" pitchFamily="18" charset="0"/>
                <a:cs typeface="Times New Roman" pitchFamily="18" charset="0"/>
              </a:rPr>
              <a:t>Penelitian eksperimental</a:t>
            </a:r>
          </a:p>
          <a:p>
            <a:pPr marL="514350" indent="-514350">
              <a:buFont typeface="+mj-lt"/>
              <a:buAutoNum type="arabicPeriod"/>
            </a:pPr>
            <a:r>
              <a:rPr lang="en-US" sz="4800" smtClean="0">
                <a:latin typeface="Times New Roman" pitchFamily="18" charset="0"/>
                <a:cs typeface="Times New Roman" pitchFamily="18" charset="0"/>
              </a:rPr>
              <a:t>Penelitian survei</a:t>
            </a:r>
          </a:p>
          <a:p>
            <a:pPr marL="514350" indent="-514350">
              <a:buFont typeface="+mj-lt"/>
              <a:buAutoNum type="arabicPeriod"/>
            </a:pPr>
            <a:r>
              <a:rPr lang="en-US" sz="4800" smtClean="0">
                <a:latin typeface="Times New Roman" pitchFamily="18" charset="0"/>
                <a:cs typeface="Times New Roman" pitchFamily="18" charset="0"/>
              </a:rPr>
              <a:t>Penelitian non reaktif atau penelitian non obtrusif</a:t>
            </a:r>
            <a:endParaRPr lang="en-US" sz="4800">
              <a:latin typeface="Times New Roman" pitchFamily="18" charset="0"/>
              <a:cs typeface="Times New Roman" pitchFamily="18"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3182"/>
            <a:ext cx="9144000" cy="1143000"/>
          </a:xfrm>
          <a:solidFill>
            <a:srgbClr val="92D050"/>
          </a:solidFill>
        </p:spPr>
        <p:txBody>
          <a:bodyPr/>
          <a:lstStyle/>
          <a:p>
            <a:r>
              <a:rPr lang="en-US" b="1" smtClean="0">
                <a:latin typeface="Times New Roman" pitchFamily="18" charset="0"/>
                <a:cs typeface="Times New Roman" pitchFamily="18" charset="0"/>
              </a:rPr>
              <a:t>1. Penelitian Eksperimental</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A62DBC8-956C-476E-A64A-8B2CB6713DF3}"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0062E30-B6F3-4715-9C15-D6005FEA30D9}"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52</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Peneliti memberikan perlakuan/treatment/intervensi :</a:t>
            </a:r>
          </a:p>
          <a:p>
            <a:pPr>
              <a:buFont typeface="Wingdings" pitchFamily="2" charset="2"/>
              <a:buChar char="q"/>
            </a:pPr>
            <a:r>
              <a:rPr lang="en-US" smtClean="0">
                <a:latin typeface="Times New Roman" pitchFamily="18" charset="0"/>
                <a:cs typeface="Times New Roman" pitchFamily="18" charset="0"/>
              </a:rPr>
              <a:t>Secara terencana</a:t>
            </a:r>
          </a:p>
          <a:p>
            <a:pPr>
              <a:buFont typeface="Wingdings" pitchFamily="2" charset="2"/>
              <a:buChar char="q"/>
            </a:pPr>
            <a:r>
              <a:rPr lang="en-US" smtClean="0">
                <a:latin typeface="Times New Roman" pitchFamily="18" charset="0"/>
                <a:cs typeface="Times New Roman" pitchFamily="18" charset="0"/>
              </a:rPr>
              <a:t>Aktif  dilakukan oleh peneliti</a:t>
            </a:r>
          </a:p>
          <a:p>
            <a:pPr>
              <a:buFont typeface="Wingdings" pitchFamily="2" charset="2"/>
              <a:buChar char="q"/>
            </a:pPr>
            <a:r>
              <a:rPr lang="en-US" smtClean="0">
                <a:latin typeface="Times New Roman" pitchFamily="18" charset="0"/>
                <a:cs typeface="Times New Roman" pitchFamily="18" charset="0"/>
              </a:rPr>
              <a:t>Jelas tujuannya :  untuk menjelaskan  efek dari suatu perlakuan  terhadap  suatu penyakit dalam studi. Misalkan efek PMT terhadap peningkatan status gizi anak balita dengan gizi buruk; efek anti hipertensi berasal dari tanaman terhadap penurunan tekanan darah sistolik penderita hipertensi sedang.</a:t>
            </a:r>
            <a:endParaRPr lang="en-US">
              <a:latin typeface="Times New Roman" pitchFamily="18" charset="0"/>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139DF1C-BF68-4CE0-9201-754C2DECB56A}"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53</a:t>
            </a:fld>
            <a:endParaRPr lang="en-US"/>
          </a:p>
        </p:txBody>
      </p:sp>
      <p:sp>
        <p:nvSpPr>
          <p:cNvPr id="6" name="Content Placeholder 5"/>
          <p:cNvSpPr>
            <a:spLocks noGrp="1"/>
          </p:cNvSpPr>
          <p:nvPr>
            <p:ph sz="quarter" idx="1"/>
          </p:nvPr>
        </p:nvSpPr>
        <p:spPr/>
        <p:txBody>
          <a:bodyPr>
            <a:normAutofit fontScale="92500" lnSpcReduction="20000"/>
          </a:bodyPr>
          <a:lstStyle/>
          <a:p>
            <a:r>
              <a:rPr lang="en-US" smtClean="0">
                <a:latin typeface="Times New Roman" pitchFamily="18" charset="0"/>
                <a:cs typeface="Times New Roman" pitchFamily="18" charset="0"/>
              </a:rPr>
              <a:t>Perlakuan bisa obat, tindakan medik invasif, penyuluhan, teknologi kesehatan.</a:t>
            </a:r>
          </a:p>
          <a:p>
            <a:r>
              <a:rPr lang="en-US" smtClean="0">
                <a:latin typeface="Times New Roman" pitchFamily="18" charset="0"/>
                <a:cs typeface="Times New Roman" pitchFamily="18" charset="0"/>
              </a:rPr>
              <a:t>Bukan penelitian eksperimental : penderita kanker payudara menerima  terapi sesuai dengan protap yang dilakukan oleh RS secara rutin. Seorang peneliti masuk dalam wilayah tersebut. Sebelum penderita diberikan terapi, peneliti mengambil hasil pemeriksaan laboratorium untuk dicatat. Sesudah  serial terapi selesai  peneliti datang lagi untuk mengambil hasil pemeriksaan laboratorium untuk dicatat. Kesan seolah-olah seperti penelitian eksperimental dengan rancangan pretest – posttest design. Pada hal ini adalah penelitian observasional analitik komparatif  (membandingkan hasil pemeriksaan  laboratorium sebelum dan sesudah serial terapi).</a:t>
            </a:r>
            <a:endParaRPr lang="en-US">
              <a:latin typeface="Times New Roman" pitchFamily="18" charset="0"/>
              <a:cs typeface="Times New Roman" pitchFamily="18"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latin typeface="Times New Roman" pitchFamily="18" charset="0"/>
                <a:cs typeface="Times New Roman" pitchFamily="18" charset="0"/>
              </a:rPr>
              <a:t>1.1 Penelitian eksperimental menurut desain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33633D08-1712-4C2E-B7DD-C21C27BD15A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54</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arenR"/>
            </a:pPr>
            <a:r>
              <a:rPr lang="en-US" sz="3600" smtClean="0">
                <a:latin typeface="Times New Roman" pitchFamily="18" charset="0"/>
                <a:cs typeface="Times New Roman" pitchFamily="18" charset="0"/>
              </a:rPr>
              <a:t>Penelitian eksperimental dengan rancangan pra-eksperimental</a:t>
            </a:r>
          </a:p>
          <a:p>
            <a:pPr marL="514350" indent="-514350">
              <a:buFont typeface="+mj-lt"/>
              <a:buAutoNum type="arabicParenR"/>
            </a:pPr>
            <a:r>
              <a:rPr lang="en-US" sz="3600" smtClean="0">
                <a:latin typeface="Times New Roman" pitchFamily="18" charset="0"/>
                <a:cs typeface="Times New Roman" pitchFamily="18" charset="0"/>
              </a:rPr>
              <a:t>Penelitian eksperimental dengan rancangan  eksperimental murni/sungguhan</a:t>
            </a:r>
          </a:p>
          <a:p>
            <a:pPr marL="514350" indent="-514350">
              <a:buFont typeface="+mj-lt"/>
              <a:buAutoNum type="arabicParenR"/>
            </a:pPr>
            <a:r>
              <a:rPr lang="en-US" sz="3600" smtClean="0">
                <a:latin typeface="Times New Roman" pitchFamily="18" charset="0"/>
                <a:cs typeface="Times New Roman" pitchFamily="18" charset="0"/>
              </a:rPr>
              <a:t>Penelitian eksperimental dengan rancangan eksperimental semu (quasi)</a:t>
            </a:r>
            <a:endParaRPr lang="en-US" sz="3600">
              <a:latin typeface="Times New Roman" pitchFamily="18" charset="0"/>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latin typeface="Times New Roman" pitchFamily="18" charset="0"/>
                <a:cs typeface="Times New Roman" pitchFamily="18" charset="0"/>
              </a:rPr>
              <a:t>1.2 Penelitian eksperimental menurut lokasi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8F3671A-2A12-47F6-A8FA-0F559FD3F2B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55</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arenR"/>
            </a:pPr>
            <a:r>
              <a:rPr lang="en-US" sz="3600" smtClean="0">
                <a:latin typeface="Times New Roman" pitchFamily="18" charset="0"/>
                <a:cs typeface="Times New Roman" pitchFamily="18" charset="0"/>
              </a:rPr>
              <a:t>Penelitian eksperimental laboratorik termasuk animal experimentation.</a:t>
            </a:r>
          </a:p>
          <a:p>
            <a:pPr marL="514350" indent="-514350">
              <a:buFont typeface="+mj-lt"/>
              <a:buAutoNum type="arabicParenR"/>
            </a:pPr>
            <a:r>
              <a:rPr lang="en-US" sz="3600" smtClean="0">
                <a:latin typeface="Times New Roman" pitchFamily="18" charset="0"/>
                <a:cs typeface="Times New Roman" pitchFamily="18" charset="0"/>
              </a:rPr>
              <a:t>Penelitian eksperimental klinik yang dikenal dengan clinical trial</a:t>
            </a:r>
          </a:p>
          <a:p>
            <a:pPr marL="514350" indent="-514350">
              <a:buFont typeface="+mj-lt"/>
              <a:buAutoNum type="arabicParenR"/>
            </a:pPr>
            <a:r>
              <a:rPr lang="en-US" sz="3600" smtClean="0">
                <a:latin typeface="Times New Roman" pitchFamily="18" charset="0"/>
                <a:cs typeface="Times New Roman" pitchFamily="18" charset="0"/>
              </a:rPr>
              <a:t>Penelitian eksperimental lapangan yang dikenal dengan community trial</a:t>
            </a:r>
            <a:endParaRPr lang="en-US" sz="3600">
              <a:latin typeface="Times New Roman" pitchFamily="18" charset="0"/>
              <a:cs typeface="Times New Roman" pitchFamily="18"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430"/>
            <a:ext cx="9144000" cy="1143000"/>
          </a:xfrm>
          <a:solidFill>
            <a:srgbClr val="92D050"/>
          </a:solidFill>
        </p:spPr>
        <p:txBody>
          <a:bodyPr>
            <a:normAutofit/>
          </a:bodyPr>
          <a:lstStyle/>
          <a:p>
            <a:r>
              <a:rPr lang="en-US" b="1" smtClean="0">
                <a:latin typeface="Times New Roman" pitchFamily="18" charset="0"/>
                <a:cs typeface="Times New Roman" pitchFamily="18" charset="0"/>
              </a:rPr>
              <a:t>2. Penelitian survei </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C69D9551-672E-421B-BF48-6D88123FCD36}"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penelitian survei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2ED76B30-7F82-4137-993A-369B73F1D4D5}"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57</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Penelitian survei (survey research) adalah penelitian observasional analitik dengan tujuan untuk menghasilkan  statistik yang merupakan  deskripsi  numerik atau kuantitatif tentang aspek tertentu dari populasi studi; cara utama dalam pengumpulan informasi adalah  dengan melakukan wawancara tentang apa yang dialami responden, jawaban yang diperoleh merupakan data yang perlu dianalisis; pada umumnya informasi yang dikumpulkan  hanya sebagian  dari populasi yang dikenal dengan sampel.</a:t>
            </a:r>
            <a:endParaRPr lang="en-US">
              <a:latin typeface="Times New Roman" pitchFamily="18" charset="0"/>
              <a:cs typeface="Times New Roman" pitchFamily="18" charset="0"/>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08F6B55-2AC0-4573-AD44-96103C394A24}"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58</a:t>
            </a:fld>
            <a:endParaRPr lang="en-US"/>
          </a:p>
        </p:txBody>
      </p:sp>
      <p:sp>
        <p:nvSpPr>
          <p:cNvPr id="6" name="Content Placeholder 5"/>
          <p:cNvSpPr>
            <a:spLocks noGrp="1"/>
          </p:cNvSpPr>
          <p:nvPr>
            <p:ph sz="quarter" idx="1"/>
          </p:nvPr>
        </p:nvSpPr>
        <p:spPr/>
        <p:txBody>
          <a:bodyPr>
            <a:noAutofit/>
          </a:bodyPr>
          <a:lstStyle/>
          <a:p>
            <a:r>
              <a:rPr lang="en-US" sz="3200" smtClean="0">
                <a:latin typeface="Times New Roman" pitchFamily="18" charset="0"/>
                <a:cs typeface="Times New Roman" pitchFamily="18" charset="0"/>
              </a:rPr>
              <a:t>Studi populasi yang diwakili oleh sampel</a:t>
            </a:r>
          </a:p>
          <a:p>
            <a:r>
              <a:rPr lang="en-US" sz="3200" smtClean="0">
                <a:latin typeface="Times New Roman" pitchFamily="18" charset="0"/>
                <a:cs typeface="Times New Roman" pitchFamily="18" charset="0"/>
              </a:rPr>
              <a:t>Menghasilkan statistik (ukuran yang diperoleh dari sampel untuk digeneralisasikan ke populasi)</a:t>
            </a:r>
          </a:p>
          <a:p>
            <a:r>
              <a:rPr lang="en-US" sz="3200" smtClean="0">
                <a:latin typeface="Times New Roman" pitchFamily="18" charset="0"/>
                <a:cs typeface="Times New Roman" pitchFamily="18" charset="0"/>
              </a:rPr>
              <a:t>Deskripsi numerik/kuantitatif  diperoleh dari responden yang diwawancarai dalam bentuk data</a:t>
            </a:r>
          </a:p>
          <a:p>
            <a:r>
              <a:rPr lang="en-US" sz="3200" smtClean="0">
                <a:latin typeface="Times New Roman" pitchFamily="18" charset="0"/>
                <a:cs typeface="Times New Roman" pitchFamily="18" charset="0"/>
              </a:rPr>
              <a:t>Data dianalisis untuk disimpulkan ke populasi lewat teknik estimasi</a:t>
            </a:r>
            <a:endParaRPr lang="en-US" sz="3200">
              <a:latin typeface="Times New Roman" pitchFamily="18" charset="0"/>
              <a:cs typeface="Times New Roman" pitchFamily="18" charset="0"/>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FCFDCB42-A822-411D-BDC0-1570499AD228}"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59</a:t>
            </a:fld>
            <a:endParaRPr lang="en-US"/>
          </a:p>
        </p:txBody>
      </p:sp>
      <p:sp>
        <p:nvSpPr>
          <p:cNvPr id="6" name="Content Placeholder 5"/>
          <p:cNvSpPr>
            <a:spLocks noGrp="1"/>
          </p:cNvSpPr>
          <p:nvPr>
            <p:ph sz="quarter" idx="1"/>
          </p:nvPr>
        </p:nvSpPr>
        <p:spPr/>
        <p:txBody>
          <a:bodyPr>
            <a:normAutofit/>
          </a:bodyPr>
          <a:lstStyle/>
          <a:p>
            <a:r>
              <a:rPr lang="en-US" sz="3200" smtClean="0">
                <a:latin typeface="Times New Roman" pitchFamily="18" charset="0"/>
                <a:cs typeface="Times New Roman" pitchFamily="18" charset="0"/>
              </a:rPr>
              <a:t>Penelitian survei berbeda dengan  jajak pendapat (Poll), Quick Count, Rapid Survey.</a:t>
            </a:r>
          </a:p>
          <a:p>
            <a:r>
              <a:rPr lang="en-US" sz="3200" smtClean="0">
                <a:latin typeface="Times New Roman" pitchFamily="18" charset="0"/>
                <a:cs typeface="Times New Roman" pitchFamily="18" charset="0"/>
              </a:rPr>
              <a:t>Bisa untuk pengujian hipotesis baik untuk komparasi dua atau lebih populasi atau untuk korelasi antara dua fenomena.</a:t>
            </a:r>
          </a:p>
          <a:p>
            <a:r>
              <a:rPr lang="en-US" sz="3200" smtClean="0">
                <a:latin typeface="Times New Roman" pitchFamily="18" charset="0"/>
                <a:cs typeface="Times New Roman" pitchFamily="18" charset="0"/>
              </a:rPr>
              <a:t>Bisa untuk estimasi dengan menghasilkan taksiran  dari parameter populasi.</a:t>
            </a:r>
          </a:p>
          <a:p>
            <a:r>
              <a:rPr lang="en-US" sz="3200" smtClean="0">
                <a:latin typeface="Times New Roman" pitchFamily="18" charset="0"/>
                <a:cs typeface="Times New Roman" pitchFamily="18" charset="0"/>
              </a:rPr>
              <a:t>Termasuk dalam penelitian eksplanatorik</a:t>
            </a:r>
            <a:endParaRPr lang="en-US" sz="320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143116"/>
            <a:ext cx="7772400" cy="1143000"/>
          </a:xfrm>
          <a:solidFill>
            <a:srgbClr val="92D050"/>
          </a:solidFill>
          <a:ln w="50800">
            <a:solidFill>
              <a:srgbClr val="FF0000"/>
            </a:solidFill>
          </a:ln>
        </p:spPr>
        <p:txBody>
          <a:bodyPr/>
          <a:lstStyle/>
          <a:p>
            <a:r>
              <a:rPr lang="en-US" b="1" smtClean="0">
                <a:solidFill>
                  <a:srgbClr val="FF0000"/>
                </a:solidFill>
                <a:latin typeface="Times New Roman" pitchFamily="18" charset="0"/>
                <a:cs typeface="Times New Roman" pitchFamily="18" charset="0"/>
              </a:rPr>
              <a:t>3.1 Penelitian </a:t>
            </a:r>
            <a:r>
              <a:rPr lang="en-US" b="1" i="1" smtClean="0">
                <a:solidFill>
                  <a:srgbClr val="FF0000"/>
                </a:solidFill>
                <a:latin typeface="Times New Roman" pitchFamily="18" charset="0"/>
                <a:cs typeface="Times New Roman" pitchFamily="18" charset="0"/>
              </a:rPr>
              <a:t>Cross-sectional</a:t>
            </a:r>
            <a:endParaRPr lang="en-US" b="1" i="1">
              <a:solidFill>
                <a:srgbClr val="FF00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555CA67-9113-488E-9FC1-BAFC71262D00}"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357430"/>
            <a:ext cx="9144000" cy="1143000"/>
          </a:xfrm>
          <a:solidFill>
            <a:srgbClr val="92D050"/>
          </a:solidFill>
        </p:spPr>
        <p:txBody>
          <a:bodyPr>
            <a:normAutofit fontScale="90000"/>
          </a:bodyPr>
          <a:lstStyle/>
          <a:p>
            <a:r>
              <a:rPr lang="en-US" b="1" smtClean="0">
                <a:latin typeface="Times New Roman" pitchFamily="18" charset="0"/>
                <a:cs typeface="Times New Roman" pitchFamily="18" charset="0"/>
              </a:rPr>
              <a:t>3. Penelitian Non Reaktif atau Unobtrusif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6B6153CA-BD1B-4989-8DE7-81FDED8529D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latin typeface="Times New Roman" pitchFamily="18" charset="0"/>
                <a:cs typeface="Times New Roman" pitchFamily="18" charset="0"/>
              </a:rPr>
              <a:t>Pengertian non reaktif atau unobtrusif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323C9074-7EF7-4E74-92F2-DCE521A482EA}"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61</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Bila seorang peneliti melakukan wawancara kepada responden dalam penelitian survei, tentunya ada reaksi dari responden dalam bentuk menjawab pertanyaan dengan benar, menjawab pertanyaan dengan tidak benar, atau malah tidak mau menjawab </a:t>
            </a:r>
            <a:r>
              <a:rPr lang="en-US" smtClean="0">
                <a:latin typeface="Times New Roman" pitchFamily="18" charset="0"/>
                <a:cs typeface="Times New Roman" pitchFamily="18" charset="0"/>
                <a:sym typeface="Wingdings" pitchFamily="2" charset="2"/>
              </a:rPr>
              <a:t> dikenal dengan istilah reaksi  reaktif</a:t>
            </a:r>
          </a:p>
          <a:p>
            <a:r>
              <a:rPr lang="en-US" smtClean="0">
                <a:latin typeface="Times New Roman" pitchFamily="18" charset="0"/>
                <a:cs typeface="Times New Roman" pitchFamily="18" charset="0"/>
                <a:sym typeface="Wingdings" pitchFamily="2" charset="2"/>
              </a:rPr>
              <a:t>Bila seorang peneliti memberikan perlakukan kepada subyek dengan penyakit dalam studi, tentunya ada reaksi dari subyek dalam bentuk  penyakitnya membaik, menjadi jelek, atau tetap tidak ada perubahan  dikenal dengan istilah reaksi  reaktif</a:t>
            </a:r>
            <a:endParaRPr lang="en-US">
              <a:latin typeface="Times New Roman" pitchFamily="18" charset="0"/>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smtClean="0">
                <a:latin typeface="Times New Roman" pitchFamily="18" charset="0"/>
                <a:cs typeface="Times New Roman" pitchFamily="18" charset="0"/>
              </a:rPr>
              <a:t>Bahan yang dimiliki oleh responden atau subyek</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C35559CA-17FA-4A2C-A870-89BD4E1CD3E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62</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Disimpan dalam bentuk kuesioner</a:t>
            </a:r>
          </a:p>
          <a:p>
            <a:r>
              <a:rPr lang="en-US" smtClean="0">
                <a:latin typeface="Times New Roman" pitchFamily="18" charset="0"/>
                <a:cs typeface="Times New Roman" pitchFamily="18" charset="0"/>
              </a:rPr>
              <a:t>Disimpan dalam bentuk catatan medik, hasil pemeriksaan laboratorium</a:t>
            </a:r>
          </a:p>
          <a:p>
            <a:r>
              <a:rPr lang="en-US" smtClean="0">
                <a:latin typeface="Times New Roman" pitchFamily="18" charset="0"/>
                <a:cs typeface="Times New Roman" pitchFamily="18" charset="0"/>
              </a:rPr>
              <a:t>Disimpan dalam bentuk specimen</a:t>
            </a:r>
          </a:p>
          <a:p>
            <a:r>
              <a:rPr lang="en-US" smtClean="0">
                <a:latin typeface="Times New Roman" pitchFamily="18" charset="0"/>
                <a:cs typeface="Times New Roman" pitchFamily="18" charset="0"/>
              </a:rPr>
              <a:t>Bila kita melakukan manipulasi matematik/statistik untuk ketiga bentuk tersebut di atas, maka si pemilik bahan tersebut tidak akan memberikan  respon atau reaksi </a:t>
            </a:r>
            <a:r>
              <a:rPr lang="en-US" smtClean="0">
                <a:latin typeface="Times New Roman" pitchFamily="18" charset="0"/>
                <a:cs typeface="Times New Roman" pitchFamily="18" charset="0"/>
                <a:sym typeface="Wingdings" pitchFamily="2" charset="2"/>
              </a:rPr>
              <a:t> kondisi ini dikenal dengan non reaksi  non reaktif  atau unobtrusif (informasi tidak diperoleh secara langsung dari responden atau subyek) </a:t>
            </a:r>
            <a:endParaRPr lang="en-US">
              <a:latin typeface="Times New Roman" pitchFamily="18" charset="0"/>
              <a:cs typeface="Times New Roman" pitchFamily="18"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Penelitian non reaktif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483F11C7-C901-4CAB-8378-DAE5E933ECE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63</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4800" smtClean="0">
                <a:latin typeface="Times New Roman" pitchFamily="18" charset="0"/>
                <a:cs typeface="Times New Roman" pitchFamily="18" charset="0"/>
              </a:rPr>
              <a:t>Analisis isi (Content analysis)</a:t>
            </a:r>
          </a:p>
          <a:p>
            <a:pPr marL="514350" indent="-514350">
              <a:buFont typeface="+mj-lt"/>
              <a:buAutoNum type="arabicPeriod"/>
            </a:pPr>
            <a:r>
              <a:rPr lang="en-US" sz="4800" smtClean="0">
                <a:latin typeface="Times New Roman" pitchFamily="18" charset="0"/>
                <a:cs typeface="Times New Roman" pitchFamily="18" charset="0"/>
              </a:rPr>
              <a:t>Analisis data sekunder (secondary data analysis)</a:t>
            </a:r>
            <a:endParaRPr lang="en-US" sz="4800">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500306"/>
            <a:ext cx="9144000" cy="1143000"/>
          </a:xfrm>
          <a:solidFill>
            <a:srgbClr val="00B0F0"/>
          </a:solidFill>
        </p:spPr>
        <p:txBody>
          <a:bodyPr/>
          <a:lstStyle/>
          <a:p>
            <a:r>
              <a:rPr lang="en-US" b="1" smtClean="0">
                <a:solidFill>
                  <a:srgbClr val="FFFF00"/>
                </a:solidFill>
                <a:latin typeface="Times New Roman" pitchFamily="18" charset="0"/>
                <a:cs typeface="Times New Roman" pitchFamily="18" charset="0"/>
              </a:rPr>
              <a:t>1. Analisis Isi</a:t>
            </a:r>
            <a:endParaRPr lang="en-US" b="1">
              <a:solidFill>
                <a:srgbClr val="FFFF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91558676-7847-401F-9170-2E5C8F51BB63}"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analisis isi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EA8A9BB-C5DF-4099-B17F-AF5F370EF43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65</a:t>
            </a:fld>
            <a:endParaRPr lang="en-US"/>
          </a:p>
        </p:txBody>
      </p:sp>
      <p:sp>
        <p:nvSpPr>
          <p:cNvPr id="6" name="Content Placeholder 5"/>
          <p:cNvSpPr>
            <a:spLocks noGrp="1"/>
          </p:cNvSpPr>
          <p:nvPr>
            <p:ph sz="quarter" idx="1"/>
          </p:nvPr>
        </p:nvSpPr>
        <p:spPr/>
        <p:txBody>
          <a:bodyPr>
            <a:noAutofit/>
          </a:bodyPr>
          <a:lstStyle/>
          <a:p>
            <a:r>
              <a:rPr lang="en-US" sz="3200" smtClean="0">
                <a:latin typeface="Times New Roman" pitchFamily="18" charset="0"/>
                <a:cs typeface="Times New Roman" pitchFamily="18" charset="0"/>
              </a:rPr>
              <a:t>Analisis isi adalah suatu teknik untuk pengumpulan dan analisis  isi dari teks.</a:t>
            </a:r>
          </a:p>
          <a:p>
            <a:r>
              <a:rPr lang="en-US" sz="3200" smtClean="0">
                <a:latin typeface="Times New Roman" pitchFamily="18" charset="0"/>
                <a:cs typeface="Times New Roman" pitchFamily="18" charset="0"/>
              </a:rPr>
              <a:t>Isi merujuk ke  perkataan, arti, gambar, simbol, ide, tema, atau pesan apapun yang bisa dikomunikasikan.</a:t>
            </a:r>
          </a:p>
          <a:p>
            <a:r>
              <a:rPr lang="en-US" sz="3200" smtClean="0">
                <a:latin typeface="Times New Roman" pitchFamily="18" charset="0"/>
                <a:cs typeface="Times New Roman" pitchFamily="18" charset="0"/>
              </a:rPr>
              <a:t>Teks adalah apapun yang tertulis, tervisualisasi, dibicarakan dan berperan sebagai medium untuk komunikasi</a:t>
            </a:r>
            <a:endParaRPr lang="en-US" sz="3200">
              <a:latin typeface="Times New Roman" pitchFamily="18" charset="0"/>
              <a:cs typeface="Times New Roman" pitchFamily="18" charset="0"/>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0574059-8120-4637-93E2-6DB4410E83E9}"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66</a:t>
            </a:fld>
            <a:endParaRPr lang="en-US"/>
          </a:p>
        </p:txBody>
      </p:sp>
      <p:sp>
        <p:nvSpPr>
          <p:cNvPr id="6" name="Content Placeholder 5"/>
          <p:cNvSpPr>
            <a:spLocks noGrp="1"/>
          </p:cNvSpPr>
          <p:nvPr>
            <p:ph sz="quarter" idx="1"/>
          </p:nvPr>
        </p:nvSpPr>
        <p:spPr>
          <a:xfrm>
            <a:off x="914400" y="571480"/>
            <a:ext cx="7772400" cy="5448320"/>
          </a:xfrm>
        </p:spPr>
        <p:txBody>
          <a:bodyPr>
            <a:normAutofit/>
          </a:bodyPr>
          <a:lstStyle/>
          <a:p>
            <a:r>
              <a:rPr lang="en-US" sz="3200" smtClean="0">
                <a:latin typeface="Times New Roman" pitchFamily="18" charset="0"/>
                <a:cs typeface="Times New Roman" pitchFamily="18" charset="0"/>
              </a:rPr>
              <a:t>Termasuk teks adalah buku, koran, majalah, artikel, iklan, pidato, dokumen resmi, film, videotape, lirik musik, foto, asesoris baju, pekerjaan seni.</a:t>
            </a:r>
          </a:p>
          <a:p>
            <a:r>
              <a:rPr lang="en-US" sz="3200" smtClean="0">
                <a:latin typeface="Times New Roman" pitchFamily="18" charset="0"/>
                <a:cs typeface="Times New Roman" pitchFamily="18" charset="0"/>
              </a:rPr>
              <a:t>Analisis isi termasuk penelitian non reaktif karena pemilik materi (teks) tidak sadar kalau materinya diteliti seseorang dengan tujuan apapun tidak tahu.</a:t>
            </a:r>
            <a:endParaRPr lang="en-US" sz="3200">
              <a:latin typeface="Times New Roman" pitchFamily="18" charset="0"/>
              <a:cs typeface="Times New Roman" pitchFamily="18" charset="0"/>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143248"/>
            <a:ext cx="9144000" cy="1143000"/>
          </a:xfrm>
          <a:solidFill>
            <a:srgbClr val="00B0F0"/>
          </a:solidFill>
        </p:spPr>
        <p:txBody>
          <a:bodyPr/>
          <a:lstStyle/>
          <a:p>
            <a:r>
              <a:rPr lang="en-US" b="1" smtClean="0">
                <a:solidFill>
                  <a:srgbClr val="FFFF00"/>
                </a:solidFill>
                <a:latin typeface="Times New Roman" pitchFamily="18" charset="0"/>
                <a:cs typeface="Times New Roman" pitchFamily="18" charset="0"/>
              </a:rPr>
              <a:t>2. Analisis Data Sekunder</a:t>
            </a:r>
            <a:endParaRPr lang="en-US" b="1">
              <a:solidFill>
                <a:srgbClr val="FFFF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2379B9B0-821F-4FBB-AA43-F70F7849D8B3}"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41A7FC8-75CD-463D-A90E-6A87BE6D4CFF}"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68</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Peneliti tidak langsung mengumpulkan data</a:t>
            </a:r>
          </a:p>
          <a:p>
            <a:r>
              <a:rPr lang="en-US" smtClean="0">
                <a:latin typeface="Times New Roman" pitchFamily="18" charset="0"/>
                <a:cs typeface="Times New Roman" pitchFamily="18" charset="0"/>
              </a:rPr>
              <a:t>Peneliti tidak menghiraukan metode pengumpulan data.</a:t>
            </a:r>
          </a:p>
          <a:p>
            <a:r>
              <a:rPr lang="en-US" smtClean="0">
                <a:latin typeface="Times New Roman" pitchFamily="18" charset="0"/>
                <a:cs typeface="Times New Roman" pitchFamily="18" charset="0"/>
              </a:rPr>
              <a:t>Peneliti cukup mengambil atau membeli data dari lembaga pengumpul data seperti  BPS, Rekaman Medik RS kemudian data dianalisis, disajikan dan disimpulkan.</a:t>
            </a:r>
          </a:p>
          <a:p>
            <a:r>
              <a:rPr lang="en-US" smtClean="0">
                <a:latin typeface="Times New Roman" pitchFamily="18" charset="0"/>
                <a:cs typeface="Times New Roman" pitchFamily="18" charset="0"/>
              </a:rPr>
              <a:t>Termasuk penelitian non reaktif karena responden yang memiliki data tidak sadar atau tidak tahu miliknya mau diapakan oleh peneliti.</a:t>
            </a:r>
            <a:endParaRPr lang="en-US">
              <a:latin typeface="Times New Roman" pitchFamily="18" charset="0"/>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100" y="2214554"/>
            <a:ext cx="7772400" cy="1143000"/>
          </a:xfrm>
          <a:solidFill>
            <a:srgbClr val="FFFF00"/>
          </a:solidFill>
          <a:ln w="25400">
            <a:solidFill>
              <a:srgbClr val="FF0000"/>
            </a:solidFill>
          </a:ln>
        </p:spPr>
        <p:txBody>
          <a:bodyPr/>
          <a:lstStyle/>
          <a:p>
            <a:r>
              <a:rPr lang="en-US" b="1" smtClean="0">
                <a:latin typeface="Times New Roman" pitchFamily="18" charset="0"/>
                <a:cs typeface="Times New Roman" pitchFamily="18" charset="0"/>
              </a:rPr>
              <a:t>2. Penelitian Kualitatif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EEF127CC-43DB-4C30-A8A7-500587789C8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 penelitian </a:t>
            </a:r>
            <a:r>
              <a:rPr lang="en-US" b="1" i="1" smtClean="0">
                <a:latin typeface="Times New Roman" pitchFamily="18" charset="0"/>
                <a:cs typeface="Times New Roman" pitchFamily="18" charset="0"/>
              </a:rPr>
              <a:t>cross-sectional</a:t>
            </a:r>
            <a:endParaRPr lang="en-US" b="1" i="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ADE21316-B0E5-4940-90A3-777F3C1E87A8}"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a:t>
            </a:fld>
            <a:endParaRPr lang="en-US"/>
          </a:p>
        </p:txBody>
      </p:sp>
      <p:sp>
        <p:nvSpPr>
          <p:cNvPr id="6" name="Content Placeholder 5"/>
          <p:cNvSpPr>
            <a:spLocks noGrp="1"/>
          </p:cNvSpPr>
          <p:nvPr>
            <p:ph sz="quarter" idx="1"/>
          </p:nvPr>
        </p:nvSpPr>
        <p:spPr/>
        <p:txBody>
          <a:bodyPr>
            <a:noAutofit/>
          </a:bodyPr>
          <a:lstStyle/>
          <a:p>
            <a:r>
              <a:rPr lang="en-US" sz="3600" smtClean="0">
                <a:latin typeface="Times New Roman" pitchFamily="18" charset="0"/>
                <a:cs typeface="Times New Roman" pitchFamily="18" charset="0"/>
              </a:rPr>
              <a:t>Peneliti memeriksa informasi pada sejumlah besar kasus pada satu titik waktu</a:t>
            </a:r>
          </a:p>
          <a:p>
            <a:r>
              <a:rPr lang="en-US" sz="3600" smtClean="0">
                <a:latin typeface="Times New Roman" pitchFamily="18" charset="0"/>
                <a:cs typeface="Times New Roman" pitchFamily="18" charset="0"/>
              </a:rPr>
              <a:t>Pendekatan  “Snap-Shot”</a:t>
            </a:r>
          </a:p>
          <a:p>
            <a:r>
              <a:rPr lang="en-US" sz="3600" smtClean="0">
                <a:latin typeface="Times New Roman" pitchFamily="18" charset="0"/>
                <a:cs typeface="Times New Roman" pitchFamily="18" charset="0"/>
              </a:rPr>
              <a:t>Paling sederhana</a:t>
            </a:r>
          </a:p>
          <a:p>
            <a:r>
              <a:rPr lang="en-US" sz="3600" smtClean="0">
                <a:latin typeface="Times New Roman" pitchFamily="18" charset="0"/>
                <a:cs typeface="Times New Roman" pitchFamily="18" charset="0"/>
              </a:rPr>
              <a:t>Paling murah</a:t>
            </a:r>
          </a:p>
          <a:p>
            <a:r>
              <a:rPr lang="en-US" sz="3600" smtClean="0">
                <a:latin typeface="Times New Roman" pitchFamily="18" charset="0"/>
                <a:cs typeface="Times New Roman" pitchFamily="18" charset="0"/>
              </a:rPr>
              <a:t>Kelemahan :  tidak bisa menangkap suatu proses atau perubahan fenomena.</a:t>
            </a:r>
            <a:endParaRPr lang="en-US" sz="3600">
              <a:latin typeface="Times New Roman" pitchFamily="18" charset="0"/>
              <a:cs typeface="Times New Roman" pitchFamily="18"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Jenis penelitian kualitatif</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A49645C-7E9A-49E2-A3F7-35B9B4C4A43F}"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70</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5400" smtClean="0">
                <a:latin typeface="Times New Roman" pitchFamily="18" charset="0"/>
                <a:cs typeface="Times New Roman" pitchFamily="18" charset="0"/>
              </a:rPr>
              <a:t>Penelitian lapangan (field research)</a:t>
            </a:r>
          </a:p>
          <a:p>
            <a:pPr marL="514350" indent="-514350">
              <a:buFont typeface="+mj-lt"/>
              <a:buAutoNum type="arabicPeriod"/>
            </a:pPr>
            <a:r>
              <a:rPr lang="en-US" sz="5400" smtClean="0">
                <a:latin typeface="Times New Roman" pitchFamily="18" charset="0"/>
                <a:cs typeface="Times New Roman" pitchFamily="18" charset="0"/>
              </a:rPr>
              <a:t>Penelitian komparatf historis (historical comparative research)</a:t>
            </a:r>
            <a:endParaRPr lang="en-US" sz="5400">
              <a:latin typeface="Times New Roman" pitchFamily="18" charset="0"/>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214554"/>
            <a:ext cx="7772400" cy="1143000"/>
          </a:xfrm>
          <a:solidFill>
            <a:srgbClr val="92D050"/>
          </a:solidFill>
          <a:ln w="25400">
            <a:solidFill>
              <a:srgbClr val="0070C0"/>
            </a:solidFill>
          </a:ln>
        </p:spPr>
        <p:txBody>
          <a:bodyPr/>
          <a:lstStyle/>
          <a:p>
            <a:r>
              <a:rPr lang="en-US" b="1" smtClean="0">
                <a:latin typeface="Times New Roman" pitchFamily="18" charset="0"/>
                <a:cs typeface="Times New Roman" pitchFamily="18" charset="0"/>
              </a:rPr>
              <a:t>1. Penelitian Lapangan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03E751FD-C09B-4BB5-9ADF-60CCC3FDF631}"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penelitian lapangan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042AE71-BB2A-403A-805F-D99F954A7847}"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72</a:t>
            </a:fld>
            <a:endParaRPr lang="en-US"/>
          </a:p>
        </p:txBody>
      </p:sp>
      <p:sp>
        <p:nvSpPr>
          <p:cNvPr id="6" name="Content Placeholder 5"/>
          <p:cNvSpPr>
            <a:spLocks noGrp="1"/>
          </p:cNvSpPr>
          <p:nvPr>
            <p:ph sz="quarter" idx="1"/>
          </p:nvPr>
        </p:nvSpPr>
        <p:spPr/>
        <p:txBody>
          <a:bodyPr>
            <a:normAutofit lnSpcReduction="10000"/>
          </a:bodyPr>
          <a:lstStyle/>
          <a:p>
            <a:r>
              <a:rPr lang="en-US" sz="4400" smtClean="0">
                <a:latin typeface="Times New Roman" pitchFamily="18" charset="0"/>
                <a:cs typeface="Times New Roman" pitchFamily="18" charset="0"/>
              </a:rPr>
              <a:t>Suatu penelitian kualitatif dimana peneliti langsung mengamati dan berpartisipasi dalam kancah sosial skal kecil dalam waktu kini dan biasanya dalam budaya dimana peneliti berdomisili.</a:t>
            </a:r>
          </a:p>
          <a:p>
            <a:pPr>
              <a:buNone/>
            </a:pPr>
            <a:endParaRPr lang="en-US">
              <a:latin typeface="Times New Roman" pitchFamily="18" charset="0"/>
              <a:cs typeface="Times New Roman" pitchFamily="18" charset="0"/>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Jenis penelitian lapangan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2414B43A-C849-4C03-8337-59815A08748F}"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73</a:t>
            </a:fld>
            <a:endParaRPr lang="en-US"/>
          </a:p>
        </p:txBody>
      </p:sp>
      <p:sp>
        <p:nvSpPr>
          <p:cNvPr id="6" name="Content Placeholder 5"/>
          <p:cNvSpPr>
            <a:spLocks noGrp="1"/>
          </p:cNvSpPr>
          <p:nvPr>
            <p:ph sz="quarter" idx="1"/>
          </p:nvPr>
        </p:nvSpPr>
        <p:spPr/>
        <p:txBody>
          <a:bodyPr>
            <a:normAutofit/>
          </a:bodyPr>
          <a:lstStyle/>
          <a:p>
            <a:pPr marL="514350" indent="-514350">
              <a:buFont typeface="+mj-lt"/>
              <a:buAutoNum type="arabicPeriod"/>
            </a:pPr>
            <a:r>
              <a:rPr lang="en-US" sz="5400" smtClean="0">
                <a:latin typeface="Times New Roman" pitchFamily="18" charset="0"/>
                <a:cs typeface="Times New Roman" pitchFamily="18" charset="0"/>
              </a:rPr>
              <a:t>Etnografi (Ethnography)</a:t>
            </a:r>
          </a:p>
          <a:p>
            <a:pPr marL="514350" indent="-514350">
              <a:buFont typeface="+mj-lt"/>
              <a:buAutoNum type="arabicPeriod"/>
            </a:pPr>
            <a:r>
              <a:rPr lang="en-US" sz="5400" smtClean="0">
                <a:latin typeface="Times New Roman" pitchFamily="18" charset="0"/>
                <a:cs typeface="Times New Roman" pitchFamily="18" charset="0"/>
              </a:rPr>
              <a:t>Pengamatan partisipan (Participant Observation)</a:t>
            </a:r>
            <a:endParaRPr lang="en-US" sz="5400">
              <a:latin typeface="Times New Roman" pitchFamily="18" charset="0"/>
              <a:cs typeface="Times New Roman" pitchFamily="18"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285992"/>
            <a:ext cx="7772400" cy="1143000"/>
          </a:xfrm>
          <a:solidFill>
            <a:srgbClr val="00B0F0"/>
          </a:solidFill>
          <a:ln w="25400">
            <a:solidFill>
              <a:srgbClr val="7030A0"/>
            </a:solidFill>
          </a:ln>
        </p:spPr>
        <p:txBody>
          <a:bodyPr/>
          <a:lstStyle/>
          <a:p>
            <a:r>
              <a:rPr lang="en-US" b="1" smtClean="0">
                <a:solidFill>
                  <a:srgbClr val="FFFF00"/>
                </a:solidFill>
                <a:latin typeface="Times New Roman" pitchFamily="18" charset="0"/>
                <a:cs typeface="Times New Roman" pitchFamily="18" charset="0"/>
              </a:rPr>
              <a:t>1. Etnografi</a:t>
            </a:r>
            <a:endParaRPr lang="en-US" b="1">
              <a:solidFill>
                <a:srgbClr val="FFFF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422762E-DFC5-4A2F-B4D5-5846F65FB5E4}"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etnografi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4DAF3FFC-7E0D-4179-AF31-048A197833D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75</a:t>
            </a:fld>
            <a:endParaRPr lang="en-US"/>
          </a:p>
        </p:txBody>
      </p:sp>
      <p:sp>
        <p:nvSpPr>
          <p:cNvPr id="6" name="Content Placeholder 5"/>
          <p:cNvSpPr>
            <a:spLocks noGrp="1"/>
          </p:cNvSpPr>
          <p:nvPr>
            <p:ph sz="quarter" idx="1"/>
          </p:nvPr>
        </p:nvSpPr>
        <p:spPr/>
        <p:txBody>
          <a:bodyPr>
            <a:normAutofit/>
          </a:bodyPr>
          <a:lstStyle/>
          <a:p>
            <a:r>
              <a:rPr lang="en-US" sz="4000" smtClean="0">
                <a:latin typeface="Times New Roman" pitchFamily="18" charset="0"/>
                <a:cs typeface="Times New Roman" pitchFamily="18" charset="0"/>
              </a:rPr>
              <a:t>Merupakan penelitian lapangan yang menekankan pada penyediaan deskripsi yang sangat rinci dari budaya yang berbeda dari titik pandang orang dalam budaya tersebut untuk  memfasilitasi pemahaman tersebut.</a:t>
            </a:r>
            <a:endParaRPr lang="en-US" sz="4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285992"/>
            <a:ext cx="7772400" cy="1143000"/>
          </a:xfrm>
          <a:solidFill>
            <a:srgbClr val="00B0F0"/>
          </a:solidFill>
          <a:ln w="25400">
            <a:solidFill>
              <a:srgbClr val="7030A0"/>
            </a:solidFill>
          </a:ln>
        </p:spPr>
        <p:txBody>
          <a:bodyPr/>
          <a:lstStyle/>
          <a:p>
            <a:r>
              <a:rPr lang="en-US" b="1" smtClean="0">
                <a:solidFill>
                  <a:srgbClr val="FFFF00"/>
                </a:solidFill>
                <a:latin typeface="Times New Roman" pitchFamily="18" charset="0"/>
                <a:cs typeface="Times New Roman" pitchFamily="18" charset="0"/>
              </a:rPr>
              <a:t>1. Pengamatan Partisipan </a:t>
            </a:r>
            <a:endParaRPr lang="en-US" b="1">
              <a:solidFill>
                <a:srgbClr val="FFFF00"/>
              </a:solidFill>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75BF9632-98B5-4FDE-9B24-A9CA3D54BBA4}"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76</a:t>
            </a:fld>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Definisi pengamatan partisipan</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56617F7E-918B-46AD-9D4E-17357F651C3A}"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77</a:t>
            </a:fld>
            <a:endParaRPr lang="en-US"/>
          </a:p>
        </p:txBody>
      </p:sp>
      <p:sp>
        <p:nvSpPr>
          <p:cNvPr id="6" name="Content Placeholder 5"/>
          <p:cNvSpPr>
            <a:spLocks noGrp="1"/>
          </p:cNvSpPr>
          <p:nvPr>
            <p:ph sz="quarter" idx="1"/>
          </p:nvPr>
        </p:nvSpPr>
        <p:spPr/>
        <p:txBody>
          <a:bodyPr>
            <a:normAutofit lnSpcReduction="10000"/>
          </a:bodyPr>
          <a:lstStyle/>
          <a:p>
            <a:r>
              <a:rPr lang="en-US" smtClean="0">
                <a:latin typeface="Times New Roman" pitchFamily="18" charset="0"/>
                <a:cs typeface="Times New Roman" pitchFamily="18" charset="0"/>
              </a:rPr>
              <a:t>Merupakan bentuk kontemporer dari penelitian lapangan.</a:t>
            </a:r>
          </a:p>
          <a:p>
            <a:r>
              <a:rPr lang="en-US" smtClean="0">
                <a:latin typeface="Times New Roman" pitchFamily="18" charset="0"/>
                <a:cs typeface="Times New Roman" pitchFamily="18" charset="0"/>
              </a:rPr>
              <a:t>Muncul dari Chicago School of Sociology sekitar tahun 1928.</a:t>
            </a:r>
          </a:p>
          <a:p>
            <a:r>
              <a:rPr lang="en-US" smtClean="0">
                <a:latin typeface="Times New Roman" pitchFamily="18" charset="0"/>
                <a:cs typeface="Times New Roman" pitchFamily="18" charset="0"/>
              </a:rPr>
              <a:t>Menggunakan pendekatan “Verstehen “  untuk memahami dimensi historis dari perilaku manusia dan aspek subyektif dari pengalaman manusia.</a:t>
            </a:r>
          </a:p>
          <a:p>
            <a:r>
              <a:rPr lang="en-US" smtClean="0">
                <a:latin typeface="Times New Roman" pitchFamily="18" charset="0"/>
                <a:cs typeface="Times New Roman" pitchFamily="18" charset="0"/>
              </a:rPr>
              <a:t>Peneliti menjadi  “Insider”  baik tidak diketahui ( complete participant)  atau diketahui (participant as observer) keberadaannya di tengah-tengah subyek yang diteliti.</a:t>
            </a:r>
            <a:endParaRPr lang="en-US">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7224" y="2214554"/>
            <a:ext cx="7772400" cy="1143000"/>
          </a:xfrm>
          <a:solidFill>
            <a:srgbClr val="92D050"/>
          </a:solidFill>
          <a:ln w="25400">
            <a:solidFill>
              <a:srgbClr val="0070C0"/>
            </a:solidFill>
          </a:ln>
        </p:spPr>
        <p:txBody>
          <a:bodyPr/>
          <a:lstStyle/>
          <a:p>
            <a:r>
              <a:rPr lang="en-US" b="1" smtClean="0">
                <a:latin typeface="Times New Roman" pitchFamily="18" charset="0"/>
                <a:cs typeface="Times New Roman" pitchFamily="18" charset="0"/>
              </a:rPr>
              <a:t>1. Penelitian Komparatif  Historis</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1CE32168-CBEE-40EE-BC29-3012EA6AA9F3}"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E3FDC450-B9B9-4AA6-B9A7-27D49356494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79</a:t>
            </a:fld>
            <a:endParaRPr lang="en-US"/>
          </a:p>
        </p:txBody>
      </p:sp>
      <p:sp>
        <p:nvSpPr>
          <p:cNvPr id="6" name="Content Placeholder 5"/>
          <p:cNvSpPr>
            <a:spLocks noGrp="1"/>
          </p:cNvSpPr>
          <p:nvPr>
            <p:ph sz="quarter" idx="1"/>
          </p:nvPr>
        </p:nvSpPr>
        <p:spPr/>
        <p:txBody>
          <a:bodyPr/>
          <a:lstStyle/>
          <a:p>
            <a:r>
              <a:rPr lang="en-US" smtClean="0">
                <a:latin typeface="Times New Roman" pitchFamily="18" charset="0"/>
                <a:cs typeface="Times New Roman" pitchFamily="18" charset="0"/>
              </a:rPr>
              <a:t>Proses sosial yang memerlukan studi dengan menggunakan penelitian komparatif historis adalah:</a:t>
            </a:r>
          </a:p>
          <a:p>
            <a:pPr>
              <a:buFont typeface="Wingdings" pitchFamily="2" charset="2"/>
              <a:buChar char="q"/>
            </a:pPr>
            <a:r>
              <a:rPr lang="en-US" smtClean="0">
                <a:latin typeface="Times New Roman" pitchFamily="18" charset="0"/>
                <a:cs typeface="Times New Roman" pitchFamily="18" charset="0"/>
              </a:rPr>
              <a:t>Terorisme</a:t>
            </a:r>
          </a:p>
          <a:p>
            <a:pPr>
              <a:buFont typeface="Wingdings" pitchFamily="2" charset="2"/>
              <a:buChar char="q"/>
            </a:pPr>
            <a:r>
              <a:rPr lang="en-US" smtClean="0">
                <a:latin typeface="Times New Roman" pitchFamily="18" charset="0"/>
                <a:cs typeface="Times New Roman" pitchFamily="18" charset="0"/>
              </a:rPr>
              <a:t>Suatu bangsa berperang dengan bangsa lain</a:t>
            </a:r>
          </a:p>
          <a:p>
            <a:pPr>
              <a:buFont typeface="Wingdings" pitchFamily="2" charset="2"/>
              <a:buChar char="q"/>
            </a:pPr>
            <a:r>
              <a:rPr lang="en-US" smtClean="0">
                <a:latin typeface="Times New Roman" pitchFamily="18" charset="0"/>
                <a:cs typeface="Times New Roman" pitchFamily="18" charset="0"/>
              </a:rPr>
              <a:t>Sekelompok masyarakat menjadi miskin</a:t>
            </a:r>
          </a:p>
          <a:p>
            <a:pPr>
              <a:buFont typeface="Wingdings" pitchFamily="2" charset="2"/>
              <a:buChar char="q"/>
            </a:pPr>
            <a:r>
              <a:rPr lang="en-US" smtClean="0">
                <a:latin typeface="Times New Roman" pitchFamily="18" charset="0"/>
                <a:cs typeface="Times New Roman" pitchFamily="18" charset="0"/>
              </a:rPr>
              <a:t>Sumber ketidak adilan</a:t>
            </a:r>
          </a:p>
          <a:p>
            <a:pPr>
              <a:buFont typeface="Wingdings" pitchFamily="2" charset="2"/>
              <a:buChar char="q"/>
            </a:pPr>
            <a:r>
              <a:rPr lang="en-US" smtClean="0">
                <a:latin typeface="Times New Roman" pitchFamily="18" charset="0"/>
                <a:cs typeface="Times New Roman" pitchFamily="18" charset="0"/>
              </a:rPr>
              <a:t>Meningkatnya tingkat migrasi</a:t>
            </a:r>
          </a:p>
          <a:p>
            <a:pPr>
              <a:buFont typeface="Wingdings" pitchFamily="2" charset="2"/>
              <a:buChar char="q"/>
            </a:pPr>
            <a:r>
              <a:rPr lang="en-US" smtClean="0">
                <a:latin typeface="Times New Roman" pitchFamily="18" charset="0"/>
                <a:cs typeface="Times New Roman" pitchFamily="18" charset="0"/>
              </a:rPr>
              <a:t>Pembusukan perkotaan</a:t>
            </a:r>
          </a:p>
          <a:p>
            <a:pPr>
              <a:buNone/>
            </a:pPr>
            <a:endParaRPr lang="en-US">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latin typeface="Times New Roman" pitchFamily="18" charset="0"/>
                <a:cs typeface="Times New Roman" pitchFamily="18" charset="0"/>
              </a:rPr>
              <a:t>Ciri</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8A9B95E1-B7A6-432A-BC90-69AC8AD7E49C}"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8</a:t>
            </a:fld>
            <a:endParaRPr lang="en-US"/>
          </a:p>
        </p:txBody>
      </p:sp>
      <p:sp>
        <p:nvSpPr>
          <p:cNvPr id="6" name="Content Placeholder 5"/>
          <p:cNvSpPr>
            <a:spLocks noGrp="1"/>
          </p:cNvSpPr>
          <p:nvPr>
            <p:ph sz="quarter" idx="1"/>
          </p:nvPr>
        </p:nvSpPr>
        <p:spPr/>
        <p:txBody>
          <a:bodyPr>
            <a:normAutofit lnSpcReduction="10000"/>
          </a:bodyPr>
          <a:lstStyle/>
          <a:p>
            <a:r>
              <a:rPr lang="en-US" smtClean="0">
                <a:latin typeface="Times New Roman" pitchFamily="18" charset="0"/>
                <a:cs typeface="Times New Roman" pitchFamily="18" charset="0"/>
              </a:rPr>
              <a:t>Penelitian belah lintang bisa  dikombinasi </a:t>
            </a:r>
            <a:r>
              <a:rPr lang="en-US" smtClean="0">
                <a:latin typeface="Times New Roman" pitchFamily="18" charset="0"/>
                <a:cs typeface="Times New Roman" pitchFamily="18" charset="0"/>
              </a:rPr>
              <a:t>dengan penelitian eksploratorik, deskriptif maupun eksplanatorik</a:t>
            </a:r>
          </a:p>
          <a:p>
            <a:r>
              <a:rPr lang="en-US" smtClean="0">
                <a:latin typeface="Times New Roman" pitchFamily="18" charset="0"/>
                <a:cs typeface="Times New Roman" pitchFamily="18" charset="0"/>
              </a:rPr>
              <a:t>Namun paling sering </a:t>
            </a:r>
            <a:r>
              <a:rPr lang="en-US" smtClean="0">
                <a:latin typeface="Times New Roman" pitchFamily="18" charset="0"/>
                <a:cs typeface="Times New Roman" pitchFamily="18" charset="0"/>
              </a:rPr>
              <a:t>adalah penelitian belah lintang deskriptif</a:t>
            </a:r>
            <a:endParaRPr lang="en-US" smtClean="0">
              <a:latin typeface="Times New Roman" pitchFamily="18" charset="0"/>
              <a:cs typeface="Times New Roman" pitchFamily="18" charset="0"/>
            </a:endParaRPr>
          </a:p>
          <a:p>
            <a:r>
              <a:rPr lang="en-US" smtClean="0">
                <a:latin typeface="Times New Roman" pitchFamily="18" charset="0"/>
                <a:cs typeface="Times New Roman" pitchFamily="18" charset="0"/>
              </a:rPr>
              <a:t>Penelitian belah lintang eksplanatorik </a:t>
            </a:r>
            <a:r>
              <a:rPr lang="en-US" smtClean="0">
                <a:latin typeface="Times New Roman" pitchFamily="18" charset="0"/>
                <a:cs typeface="Times New Roman" pitchFamily="18" charset="0"/>
              </a:rPr>
              <a:t>disebut </a:t>
            </a:r>
            <a:r>
              <a:rPr lang="en-US" smtClean="0">
                <a:latin typeface="Times New Roman" pitchFamily="18" charset="0"/>
                <a:cs typeface="Times New Roman" pitchFamily="18" charset="0"/>
              </a:rPr>
              <a:t>juga penelitian </a:t>
            </a:r>
            <a:r>
              <a:rPr lang="en-US" smtClean="0">
                <a:latin typeface="Times New Roman" pitchFamily="18" charset="0"/>
                <a:cs typeface="Times New Roman" pitchFamily="18" charset="0"/>
              </a:rPr>
              <a:t>korelasional </a:t>
            </a:r>
            <a:r>
              <a:rPr lang="en-US" smtClean="0">
                <a:latin typeface="Times New Roman" pitchFamily="18" charset="0"/>
                <a:cs typeface="Times New Roman" pitchFamily="18" charset="0"/>
                <a:sym typeface="Wingdings" pitchFamily="2" charset="2"/>
              </a:rPr>
              <a:t></a:t>
            </a:r>
            <a:r>
              <a:rPr lang="en-US" smtClean="0">
                <a:latin typeface="Times New Roman" pitchFamily="18" charset="0"/>
                <a:cs typeface="Times New Roman" pitchFamily="18" charset="0"/>
              </a:rPr>
              <a:t> untuk menjelaskan pola hubungan antara dua fenomena</a:t>
            </a:r>
          </a:p>
          <a:p>
            <a:r>
              <a:rPr lang="en-US" smtClean="0">
                <a:latin typeface="Times New Roman" pitchFamily="18" charset="0"/>
                <a:cs typeface="Times New Roman" pitchFamily="18" charset="0"/>
              </a:rPr>
              <a:t>Dalam</a:t>
            </a:r>
            <a:r>
              <a:rPr lang="en-US" smtClean="0">
                <a:latin typeface="Times New Roman" pitchFamily="18" charset="0"/>
                <a:cs typeface="Times New Roman" pitchFamily="18" charset="0"/>
              </a:rPr>
              <a:t> </a:t>
            </a:r>
            <a:r>
              <a:rPr lang="en-US" smtClean="0">
                <a:latin typeface="Times New Roman" pitchFamily="18" charset="0"/>
                <a:cs typeface="Times New Roman" pitchFamily="18" charset="0"/>
              </a:rPr>
              <a:t>bidang epidemiologi, </a:t>
            </a:r>
            <a:r>
              <a:rPr lang="en-US" smtClean="0">
                <a:latin typeface="Times New Roman" pitchFamily="18" charset="0"/>
                <a:cs typeface="Times New Roman" pitchFamily="18" charset="0"/>
              </a:rPr>
              <a:t> penelitian  belah lintang eksplanatorik  mengkorelasikan antara faktor dan penyakit pada satu titik waktu (snap-shot)</a:t>
            </a:r>
            <a:endParaRPr lang="en-US">
              <a:latin typeface="Times New Roman" pitchFamily="18" charset="0"/>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smtClean="0">
                <a:latin typeface="Times New Roman" pitchFamily="18" charset="0"/>
                <a:cs typeface="Times New Roman" pitchFamily="18" charset="0"/>
              </a:rPr>
              <a:t>Diagram penelitian komparatif historis</a:t>
            </a:r>
            <a:endParaRPr lang="en-US"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E4382D09-83CB-4E4A-A6ED-F0958BFF4E0D}"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80</a:t>
            </a:fld>
            <a:endParaRPr lang="en-US"/>
          </a:p>
        </p:txBody>
      </p:sp>
      <p:graphicFrame>
        <p:nvGraphicFramePr>
          <p:cNvPr id="7" name="Content Placeholder 6"/>
          <p:cNvGraphicFramePr>
            <a:graphicFrameLocks noGrp="1"/>
          </p:cNvGraphicFramePr>
          <p:nvPr>
            <p:ph sz="quarter" idx="1"/>
          </p:nvPr>
        </p:nvGraphicFramePr>
        <p:xfrm>
          <a:off x="914400" y="1447800"/>
          <a:ext cx="7772400" cy="3840480"/>
        </p:xfrm>
        <a:graphic>
          <a:graphicData uri="http://schemas.openxmlformats.org/drawingml/2006/table">
            <a:tbl>
              <a:tblPr firstRow="1" bandRow="1">
                <a:tableStyleId>{5C22544A-7EE6-4342-B048-85BDC9FD1C3A}</a:tableStyleId>
              </a:tblPr>
              <a:tblGrid>
                <a:gridCol w="1943100"/>
                <a:gridCol w="1943100"/>
                <a:gridCol w="1943100"/>
                <a:gridCol w="1943100"/>
              </a:tblGrid>
              <a:tr h="370840">
                <a:tc rowSpan="2">
                  <a:txBody>
                    <a:bodyPr/>
                    <a:lstStyle/>
                    <a:p>
                      <a:r>
                        <a:rPr lang="en-US" sz="2400" smtClean="0">
                          <a:latin typeface="Times New Roman" pitchFamily="18" charset="0"/>
                          <a:cs typeface="Times New Roman" pitchFamily="18" charset="0"/>
                        </a:rPr>
                        <a:t>Dimensi</a:t>
                      </a:r>
                      <a:r>
                        <a:rPr lang="en-US" sz="2400" baseline="0" smtClean="0">
                          <a:latin typeface="Times New Roman" pitchFamily="18" charset="0"/>
                          <a:cs typeface="Times New Roman" pitchFamily="18" charset="0"/>
                        </a:rPr>
                        <a:t> waktu</a:t>
                      </a:r>
                      <a:endParaRPr lang="en-US" sz="2400">
                        <a:latin typeface="Times New Roman" pitchFamily="18" charset="0"/>
                        <a:cs typeface="Times New Roman" pitchFamily="18" charset="0"/>
                      </a:endParaRPr>
                    </a:p>
                  </a:txBody>
                  <a:tcPr/>
                </a:tc>
                <a:tc gridSpan="3">
                  <a:txBody>
                    <a:bodyPr/>
                    <a:lstStyle/>
                    <a:p>
                      <a:pPr algn="ctr"/>
                      <a:r>
                        <a:rPr lang="en-US" sz="2400" smtClean="0">
                          <a:latin typeface="Times New Roman" pitchFamily="18" charset="0"/>
                          <a:cs typeface="Times New Roman" pitchFamily="18" charset="0"/>
                        </a:rPr>
                        <a:t>Dimensi komparatif</a:t>
                      </a:r>
                      <a:endParaRPr lang="en-US" sz="2400">
                        <a:latin typeface="Times New Roman" pitchFamily="18" charset="0"/>
                        <a:cs typeface="Times New Roman" pitchFamily="18" charset="0"/>
                      </a:endParaRPr>
                    </a:p>
                  </a:txBody>
                  <a:tcPr/>
                </a:tc>
                <a:tc hMerge="1">
                  <a:txBody>
                    <a:bodyPr/>
                    <a:lstStyle/>
                    <a:p>
                      <a:endParaRPr lang="en-US"/>
                    </a:p>
                  </a:txBody>
                  <a:tcPr/>
                </a:tc>
                <a:tc hMerge="1">
                  <a:txBody>
                    <a:bodyPr/>
                    <a:lstStyle/>
                    <a:p>
                      <a:endParaRPr lang="en-US"/>
                    </a:p>
                  </a:txBody>
                  <a:tcPr/>
                </a:tc>
              </a:tr>
              <a:tr h="370840">
                <a:tc vMerge="1">
                  <a:txBody>
                    <a:bodyPr/>
                    <a:lstStyle/>
                    <a:p>
                      <a:endParaRPr lang="en-US"/>
                    </a:p>
                  </a:txBody>
                  <a:tcPr/>
                </a:tc>
                <a:tc>
                  <a:txBody>
                    <a:bodyPr/>
                    <a:lstStyle/>
                    <a:p>
                      <a:r>
                        <a:rPr lang="en-US" sz="2400" b="1" smtClean="0">
                          <a:latin typeface="Times New Roman" pitchFamily="18" charset="0"/>
                          <a:cs typeface="Times New Roman" pitchFamily="18" charset="0"/>
                        </a:rPr>
                        <a:t>Bangsa tunggal</a:t>
                      </a:r>
                      <a:endParaRPr lang="en-US" sz="2400" b="1">
                        <a:latin typeface="Times New Roman" pitchFamily="18" charset="0"/>
                        <a:cs typeface="Times New Roman" pitchFamily="18" charset="0"/>
                      </a:endParaRPr>
                    </a:p>
                  </a:txBody>
                  <a:tcPr/>
                </a:tc>
                <a:tc>
                  <a:txBody>
                    <a:bodyPr/>
                    <a:lstStyle/>
                    <a:p>
                      <a:r>
                        <a:rPr lang="en-US" sz="2400" b="1" smtClean="0">
                          <a:latin typeface="Times New Roman" pitchFamily="18" charset="0"/>
                          <a:cs typeface="Times New Roman" pitchFamily="18" charset="0"/>
                        </a:rPr>
                        <a:t>Beberapa bangsa</a:t>
                      </a:r>
                      <a:endParaRPr lang="en-US" sz="2400" b="1">
                        <a:latin typeface="Times New Roman" pitchFamily="18" charset="0"/>
                        <a:cs typeface="Times New Roman" pitchFamily="18" charset="0"/>
                      </a:endParaRPr>
                    </a:p>
                  </a:txBody>
                  <a:tcPr/>
                </a:tc>
                <a:tc>
                  <a:txBody>
                    <a:bodyPr/>
                    <a:lstStyle/>
                    <a:p>
                      <a:r>
                        <a:rPr lang="en-US" sz="2400" b="1" smtClean="0">
                          <a:latin typeface="Times New Roman" pitchFamily="18" charset="0"/>
                          <a:cs typeface="Times New Roman" pitchFamily="18" charset="0"/>
                        </a:rPr>
                        <a:t>Banyak bangsa</a:t>
                      </a:r>
                      <a:endParaRPr lang="en-US" sz="2400" b="1">
                        <a:latin typeface="Times New Roman" pitchFamily="18" charset="0"/>
                        <a:cs typeface="Times New Roman" pitchFamily="18" charset="0"/>
                      </a:endParaRPr>
                    </a:p>
                  </a:txBody>
                  <a:tcPr/>
                </a:tc>
              </a:tr>
              <a:tr h="370840">
                <a:tc>
                  <a:txBody>
                    <a:bodyPr/>
                    <a:lstStyle/>
                    <a:p>
                      <a:r>
                        <a:rPr lang="en-US" sz="2400" b="1" smtClean="0">
                          <a:latin typeface="Times New Roman" pitchFamily="18" charset="0"/>
                          <a:cs typeface="Times New Roman" pitchFamily="18" charset="0"/>
                        </a:rPr>
                        <a:t>Snap-shot di masa</a:t>
                      </a:r>
                      <a:r>
                        <a:rPr lang="en-US" sz="2400" b="1" baseline="0" smtClean="0">
                          <a:latin typeface="Times New Roman" pitchFamily="18" charset="0"/>
                          <a:cs typeface="Times New Roman" pitchFamily="18" charset="0"/>
                        </a:rPr>
                        <a:t> lalu</a:t>
                      </a:r>
                      <a:endParaRPr lang="en-US" sz="2400" b="1">
                        <a:latin typeface="Times New Roman" pitchFamily="18" charset="0"/>
                        <a:cs typeface="Times New Roman" pitchFamily="18" charset="0"/>
                      </a:endParaRPr>
                    </a:p>
                  </a:txBody>
                  <a:tcPr/>
                </a:tc>
                <a:tc>
                  <a:txBody>
                    <a:bodyPr/>
                    <a:lstStyle/>
                    <a:p>
                      <a:endParaRPr lang="en-US" sz="2400"/>
                    </a:p>
                  </a:txBody>
                  <a:tcPr/>
                </a:tc>
                <a:tc>
                  <a:txBody>
                    <a:bodyPr/>
                    <a:lstStyle/>
                    <a:p>
                      <a:endParaRPr lang="en-US" sz="2400"/>
                    </a:p>
                  </a:txBody>
                  <a:tcPr/>
                </a:tc>
                <a:tc>
                  <a:txBody>
                    <a:bodyPr/>
                    <a:lstStyle/>
                    <a:p>
                      <a:endParaRPr lang="en-US" sz="2400"/>
                    </a:p>
                  </a:txBody>
                  <a:tcPr/>
                </a:tc>
              </a:tr>
              <a:tr h="370840">
                <a:tc>
                  <a:txBody>
                    <a:bodyPr/>
                    <a:lstStyle/>
                    <a:p>
                      <a:r>
                        <a:rPr lang="en-US" sz="2400" b="1" smtClean="0">
                          <a:latin typeface="Times New Roman" pitchFamily="18" charset="0"/>
                          <a:cs typeface="Times New Roman" pitchFamily="18" charset="0"/>
                        </a:rPr>
                        <a:t>Longitudinal</a:t>
                      </a:r>
                      <a:endParaRPr lang="en-US" sz="2400" b="1">
                        <a:latin typeface="Times New Roman" pitchFamily="18" charset="0"/>
                        <a:cs typeface="Times New Roman" pitchFamily="18" charset="0"/>
                      </a:endParaRPr>
                    </a:p>
                  </a:txBody>
                  <a:tcPr/>
                </a:tc>
                <a:tc>
                  <a:txBody>
                    <a:bodyPr/>
                    <a:lstStyle/>
                    <a:p>
                      <a:endParaRPr lang="en-US" sz="2400"/>
                    </a:p>
                  </a:txBody>
                  <a:tcPr/>
                </a:tc>
                <a:tc>
                  <a:txBody>
                    <a:bodyPr/>
                    <a:lstStyle/>
                    <a:p>
                      <a:endParaRPr lang="en-US" sz="2400"/>
                    </a:p>
                  </a:txBody>
                  <a:tcPr/>
                </a:tc>
                <a:tc>
                  <a:txBody>
                    <a:bodyPr/>
                    <a:lstStyle/>
                    <a:p>
                      <a:endParaRPr lang="en-US" sz="2400"/>
                    </a:p>
                  </a:txBody>
                  <a:tcPr/>
                </a:tc>
              </a:tr>
              <a:tr h="370840">
                <a:tc>
                  <a:txBody>
                    <a:bodyPr/>
                    <a:lstStyle/>
                    <a:p>
                      <a:r>
                        <a:rPr lang="en-US" sz="2400" b="1" smtClean="0">
                          <a:latin typeface="Times New Roman" pitchFamily="18" charset="0"/>
                          <a:cs typeface="Times New Roman" pitchFamily="18" charset="0"/>
                        </a:rPr>
                        <a:t>Snap-shot</a:t>
                      </a:r>
                      <a:r>
                        <a:rPr lang="en-US" sz="2400" b="1" baseline="0" smtClean="0">
                          <a:latin typeface="Times New Roman" pitchFamily="18" charset="0"/>
                          <a:cs typeface="Times New Roman" pitchFamily="18" charset="0"/>
                        </a:rPr>
                        <a:t> saat ini</a:t>
                      </a:r>
                      <a:endParaRPr lang="en-US" sz="2400" b="1">
                        <a:latin typeface="Times New Roman" pitchFamily="18" charset="0"/>
                        <a:cs typeface="Times New Roman" pitchFamily="18" charset="0"/>
                      </a:endParaRPr>
                    </a:p>
                  </a:txBody>
                  <a:tcPr/>
                </a:tc>
                <a:tc>
                  <a:txBody>
                    <a:bodyPr/>
                    <a:lstStyle/>
                    <a:p>
                      <a:endParaRPr lang="en-US" sz="2400"/>
                    </a:p>
                  </a:txBody>
                  <a:tcPr/>
                </a:tc>
                <a:tc>
                  <a:txBody>
                    <a:bodyPr/>
                    <a:lstStyle/>
                    <a:p>
                      <a:endParaRPr lang="en-US" sz="2400"/>
                    </a:p>
                  </a:txBody>
                  <a:tcPr/>
                </a:tc>
                <a:tc>
                  <a:txBody>
                    <a:bodyPr/>
                    <a:lstStyle/>
                    <a:p>
                      <a:endParaRPr lang="en-US" sz="2400"/>
                    </a:p>
                  </a:txBody>
                  <a:tcPr/>
                </a:tc>
              </a:tr>
              <a:tr h="370840">
                <a:tc>
                  <a:txBody>
                    <a:bodyPr/>
                    <a:lstStyle/>
                    <a:p>
                      <a:endParaRPr lang="en-US" sz="2400" b="1">
                        <a:latin typeface="Times New Roman" pitchFamily="18" charset="0"/>
                        <a:cs typeface="Times New Roman" pitchFamily="18" charset="0"/>
                      </a:endParaRPr>
                    </a:p>
                  </a:txBody>
                  <a:tcPr/>
                </a:tc>
                <a:tc>
                  <a:txBody>
                    <a:bodyPr/>
                    <a:lstStyle/>
                    <a:p>
                      <a:endParaRPr lang="en-US" sz="2400"/>
                    </a:p>
                  </a:txBody>
                  <a:tcPr/>
                </a:tc>
                <a:tc>
                  <a:txBody>
                    <a:bodyPr/>
                    <a:lstStyle/>
                    <a:p>
                      <a:endParaRPr lang="en-US" sz="2400"/>
                    </a:p>
                  </a:txBody>
                  <a:tcPr/>
                </a:tc>
                <a:tc>
                  <a:txBody>
                    <a:bodyPr/>
                    <a:lstStyle/>
                    <a:p>
                      <a:endParaRPr lang="en-US" sz="240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E921619-F9DF-4D47-986E-0222B2BD96E4}" type="datetime1">
              <a:rPr lang="en-US" smtClean="0"/>
              <a:t>3/16/2014</a:t>
            </a:fld>
            <a:endParaRPr lang="en-US"/>
          </a:p>
        </p:txBody>
      </p:sp>
      <p:sp>
        <p:nvSpPr>
          <p:cNvPr id="4" name="Footer Placeholder 3"/>
          <p:cNvSpPr>
            <a:spLocks noGrp="1"/>
          </p:cNvSpPr>
          <p:nvPr>
            <p:ph type="ftr" sz="quarter" idx="11"/>
          </p:nvPr>
        </p:nvSpPr>
        <p:spPr/>
        <p:txBody>
          <a:bodyPr/>
          <a:lstStyle/>
          <a:p>
            <a:r>
              <a:rPr lang="en-US" smtClean="0"/>
              <a:t>kuntoro mp s1 ikm bagian ketiga</a:t>
            </a:r>
            <a:endParaRPr lang="en-US"/>
          </a:p>
        </p:txBody>
      </p:sp>
      <p:sp>
        <p:nvSpPr>
          <p:cNvPr id="5" name="Slide Number Placeholder 4"/>
          <p:cNvSpPr>
            <a:spLocks noGrp="1"/>
          </p:cNvSpPr>
          <p:nvPr>
            <p:ph type="sldNum" sz="quarter" idx="12"/>
          </p:nvPr>
        </p:nvSpPr>
        <p:spPr/>
        <p:txBody>
          <a:bodyPr/>
          <a:lstStyle/>
          <a:p>
            <a:fld id="{8521F0BD-83CF-4D2C-9D65-7CDEE6B6DB34}" type="slidenum">
              <a:rPr lang="en-US" smtClean="0"/>
              <a:pPr/>
              <a:t>9</a:t>
            </a:fld>
            <a:endParaRPr lang="en-US"/>
          </a:p>
        </p:txBody>
      </p:sp>
      <p:sp>
        <p:nvSpPr>
          <p:cNvPr id="6" name="Content Placeholder 5"/>
          <p:cNvSpPr>
            <a:spLocks noGrp="1"/>
          </p:cNvSpPr>
          <p:nvPr>
            <p:ph sz="quarter" idx="1"/>
          </p:nvPr>
        </p:nvSpPr>
        <p:spPr>
          <a:xfrm>
            <a:off x="914400" y="500042"/>
            <a:ext cx="7772400" cy="5519758"/>
          </a:xfrm>
        </p:spPr>
        <p:txBody>
          <a:bodyPr/>
          <a:lstStyle/>
          <a:p>
            <a:r>
              <a:rPr lang="en-US" smtClean="0">
                <a:latin typeface="Times New Roman" pitchFamily="18" charset="0"/>
                <a:cs typeface="Times New Roman" pitchFamily="18" charset="0"/>
              </a:rPr>
              <a:t>Penelitian belah lintang disebut juga penelitian prevalensi karena bisa digunakan untuk menghitung prevalensi suatu peristiwa di populasi bila semua subyek di populasi diambil, atau menaksir prevalensi suatu peristiwa bila yang diambil adalah sampel. </a:t>
            </a:r>
          </a:p>
          <a:p>
            <a:r>
              <a:rPr lang="en-US" smtClean="0">
                <a:latin typeface="Times New Roman" pitchFamily="18" charset="0"/>
                <a:cs typeface="Times New Roman" pitchFamily="18" charset="0"/>
              </a:rPr>
              <a:t>Contoh di bidang epidemiologi :</a:t>
            </a:r>
          </a:p>
          <a:p>
            <a:r>
              <a:rPr lang="en-US" smtClean="0">
                <a:latin typeface="Times New Roman" pitchFamily="18" charset="0"/>
                <a:cs typeface="Times New Roman" pitchFamily="18" charset="0"/>
              </a:rPr>
              <a:t>Studi hubungan antara faktor lingkungan (kandang ayam yang tidak higienis)  dengan peristiwa  flu burung pada pekerja peternakan ayam. Bila semua pekerja diambil (populasi) maka kita bisa menghitung prevalensi  flu burung di populasi tersebut. Bila sampel yang diambil, maka kita bisa menaksir prevalensi flu burung di populasi.</a:t>
            </a:r>
          </a:p>
          <a:p>
            <a:endParaRPr lang="en-US">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502</TotalTime>
  <Words>3340</Words>
  <Application>Microsoft Office PowerPoint</Application>
  <PresentationFormat>On-screen Show (4:3)</PresentationFormat>
  <Paragraphs>556</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Equity</vt:lpstr>
      <vt:lpstr>Metodologi Penelitian Dimensi Penelitian 2</vt:lpstr>
      <vt:lpstr>3. Metode Penelitian Menurut Dimensi Waktu</vt:lpstr>
      <vt:lpstr>Dimensi waktu</vt:lpstr>
      <vt:lpstr>Pada penelitian kuantitatif</vt:lpstr>
      <vt:lpstr>Pada penelitian kualitatif</vt:lpstr>
      <vt:lpstr>3.1 Penelitian Cross-sectional</vt:lpstr>
      <vt:lpstr>Ciri penelitian cross-sectional</vt:lpstr>
      <vt:lpstr>Ciri</vt:lpstr>
      <vt:lpstr>Slide 9</vt:lpstr>
      <vt:lpstr>Slide 10</vt:lpstr>
      <vt:lpstr>3.2 Penelitian  Longitudinal</vt:lpstr>
      <vt:lpstr>Ciri</vt:lpstr>
      <vt:lpstr>Jenis Penelitian Longitudinal</vt:lpstr>
      <vt:lpstr>Time Series Study</vt:lpstr>
      <vt:lpstr>Definisi time series study</vt:lpstr>
      <vt:lpstr>Angka Kelahiran di  6 Negara ASEAN (Sumber : The World Bank)</vt:lpstr>
      <vt:lpstr>Penjelasan</vt:lpstr>
      <vt:lpstr>b) Panel Study</vt:lpstr>
      <vt:lpstr>Definisi panel study</vt:lpstr>
      <vt:lpstr>Ciri</vt:lpstr>
      <vt:lpstr>Contoh</vt:lpstr>
      <vt:lpstr>c) Cohort Study</vt:lpstr>
      <vt:lpstr>Definisi Cohort Study</vt:lpstr>
      <vt:lpstr>Slide 24</vt:lpstr>
      <vt:lpstr>Slide 25</vt:lpstr>
      <vt:lpstr>d) Case Control Study</vt:lpstr>
      <vt:lpstr>Definisi Case Control Study</vt:lpstr>
      <vt:lpstr>Slide 28</vt:lpstr>
      <vt:lpstr>Slide 29</vt:lpstr>
      <vt:lpstr>Rumus penghitungan Odds Ratio</vt:lpstr>
      <vt:lpstr>Contoh</vt:lpstr>
      <vt:lpstr>e) Penelitian Kohort Historis</vt:lpstr>
      <vt:lpstr>Definisi penelitian kohort historis</vt:lpstr>
      <vt:lpstr>Slide 34</vt:lpstr>
      <vt:lpstr>f) Nested Case-Control Study</vt:lpstr>
      <vt:lpstr>Definisi nested case control ctudy</vt:lpstr>
      <vt:lpstr>Slide 37</vt:lpstr>
      <vt:lpstr>Slide 38</vt:lpstr>
      <vt:lpstr>Contoh</vt:lpstr>
      <vt:lpstr>Studi Kasus</vt:lpstr>
      <vt:lpstr>Definisi studi kasus</vt:lpstr>
      <vt:lpstr>Ciri</vt:lpstr>
      <vt:lpstr>Ciri</vt:lpstr>
      <vt:lpstr>Ciri</vt:lpstr>
      <vt:lpstr>Ciri</vt:lpstr>
      <vt:lpstr>Ciri</vt:lpstr>
      <vt:lpstr>4. Dimensi Menurut Metode Pengumpulan dan Analisis Data</vt:lpstr>
      <vt:lpstr>Jenis penelitian</vt:lpstr>
      <vt:lpstr>1. Penelitian Kuantitatif</vt:lpstr>
      <vt:lpstr>Jenis penelitian kuantitatif</vt:lpstr>
      <vt:lpstr>1. Penelitian Eksperimental</vt:lpstr>
      <vt:lpstr>Ciri</vt:lpstr>
      <vt:lpstr>Ciri</vt:lpstr>
      <vt:lpstr>1.1 Penelitian eksperimental menurut desain</vt:lpstr>
      <vt:lpstr>1.2 Penelitian eksperimental menurut lokasi</vt:lpstr>
      <vt:lpstr>2. Penelitian survei </vt:lpstr>
      <vt:lpstr>Definisi penelitian survei</vt:lpstr>
      <vt:lpstr>Ciri</vt:lpstr>
      <vt:lpstr>Ciri</vt:lpstr>
      <vt:lpstr>3. Penelitian Non Reaktif atau Unobtrusif</vt:lpstr>
      <vt:lpstr>Pengertian non reaktif atau unobtrusif</vt:lpstr>
      <vt:lpstr>Bahan yang dimiliki oleh responden atau subyek</vt:lpstr>
      <vt:lpstr>Penelitian non reaktif</vt:lpstr>
      <vt:lpstr>1. Analisis Isi</vt:lpstr>
      <vt:lpstr>Definisi analisis isi</vt:lpstr>
      <vt:lpstr>Slide 66</vt:lpstr>
      <vt:lpstr>2. Analisis Data Sekunder</vt:lpstr>
      <vt:lpstr>Ciri</vt:lpstr>
      <vt:lpstr>2. Penelitian Kualitatif</vt:lpstr>
      <vt:lpstr>Jenis penelitian kualitatif</vt:lpstr>
      <vt:lpstr>1. Penelitian Lapangan</vt:lpstr>
      <vt:lpstr>Definisi penelitian lapangan</vt:lpstr>
      <vt:lpstr>Jenis penelitian lapangan</vt:lpstr>
      <vt:lpstr>1. Etnografi</vt:lpstr>
      <vt:lpstr>Definisi etnografi</vt:lpstr>
      <vt:lpstr>1. Pengamatan Partisipan </vt:lpstr>
      <vt:lpstr>Definisi pengamatan partisipan</vt:lpstr>
      <vt:lpstr>1. Penelitian Komparatif  Historis</vt:lpstr>
      <vt:lpstr>Ciri</vt:lpstr>
      <vt:lpstr>Diagram penelitian komparatif historis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Metodologi Penelitian Dimensi Penelitian 2</dc:title>
  <dc:creator>Kuntoro</dc:creator>
  <cp:lastModifiedBy>Kuntoro</cp:lastModifiedBy>
  <cp:revision>54</cp:revision>
  <dcterms:created xsi:type="dcterms:W3CDTF">2014-03-16T04:02:51Z</dcterms:created>
  <dcterms:modified xsi:type="dcterms:W3CDTF">2014-03-16T15:34:02Z</dcterms:modified>
</cp:coreProperties>
</file>