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3" r:id="rId9"/>
    <p:sldId id="264" r:id="rId10"/>
    <p:sldId id="268" r:id="rId11"/>
    <p:sldId id="269" r:id="rId12"/>
    <p:sldId id="270" r:id="rId13"/>
    <p:sldId id="273" r:id="rId14"/>
    <p:sldId id="265" r:id="rId15"/>
    <p:sldId id="267" r:id="rId16"/>
    <p:sldId id="271" r:id="rId17"/>
    <p:sldId id="272" r:id="rId18"/>
    <p:sldId id="274" r:id="rId19"/>
    <p:sldId id="275" r:id="rId20"/>
    <p:sldId id="276" r:id="rId21"/>
    <p:sldId id="26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40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252A3B-C81E-4FA3-95E1-10A1376F42E4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F96029-63A6-4EB2-B33E-174674757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7572-8AEF-413D-8C68-D6BAA02AA4DC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C1E14-293B-4848-8ED7-C88B8E388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47554-A8EB-45B2-BD59-9E6FA8A70107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6CBC8-D60A-4A4B-A491-DC907F767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69F4-6C6D-4B28-AADF-853334E314FC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F6A0C-4FF7-4DA8-839B-42AE30F25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7957E-10D1-4F42-AF25-69FFC5062367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8A7B6-93AE-40BA-AF9F-4F191BE40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49A6C-F385-43FD-A1FC-54801551D345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A2A1-CA8A-4174-A237-CCFA3294C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3F30D-ED43-4F9A-87EB-AC124C259D23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D547-07A9-4F57-A94D-4E8C6CEB1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E41A7-3ACB-4C62-A8FA-5607E7A04189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2635A-20C1-4416-B101-D6290EBCD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5ACDF-D2F6-4578-8E2F-D0EDE4E6F7EA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38AC4-D0E0-42C9-8EC3-5EA27527B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9127A-5648-4760-AF62-1F169A84517B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F5F8-896C-405C-91E9-41745AAA2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A05D0-4959-4394-BAA8-1BDB2F0BBBC8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1492C-BA5E-41C2-BAF0-3B1795704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8F96E-59BA-451D-B6B2-08CB8DDE0840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C6EEC-ABCE-4B78-AE2A-F272D22DA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8B119-4797-4762-ACEA-F7F60A881E3E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82BE7-4B15-4537-92A6-FDCAAC2EE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C7D9B2-C34E-4230-B5FA-62BBD96B59CC}" type="datetimeFigureOut">
              <a:rPr lang="en-US"/>
              <a:pPr>
                <a:defRPr/>
              </a:pPr>
              <a:t>10/5/2012</a:t>
            </a:fld>
            <a:endParaRPr lang="en-US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4FECEF1-402A-4210-9BB5-CDE21947C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Obat anti inflamasi non steroid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70325"/>
            <a:ext cx="6400800" cy="174148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mtClean="0"/>
              <a:t>Nurina H, dr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1"/>
                </a:solidFill>
              </a:rPr>
              <a:t>Classification of</a:t>
            </a:r>
            <a:r>
              <a:rPr lang="id-ID" sz="3600" b="1" smtClean="0">
                <a:solidFill>
                  <a:schemeClr val="tx1"/>
                </a:solidFill>
              </a:rPr>
              <a:t>  NSAID</a:t>
            </a:r>
            <a:r>
              <a:rPr lang="en-US" sz="3600" b="1" smtClean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90000"/>
              </a:lnSpc>
              <a:buFontTx/>
              <a:buAutoNum type="romanUcPeriod"/>
              <a:defRPr/>
            </a:pPr>
            <a:r>
              <a:rPr lang="id-ID" sz="2400" b="1" smtClean="0"/>
              <a:t>NON SELECTIVE COX INHIBITORS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smtClean="0"/>
              <a:t>	1. SALICYLIC ACID DERIVATIVES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smtClean="0"/>
              <a:t>		   - ASPIRIN, SODIUM SALICYLATE, SALSALATE, </a:t>
            </a:r>
            <a:endParaRPr lang="en-US" sz="2400" smtClean="0"/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</a:t>
            </a:r>
            <a:r>
              <a:rPr lang="id-ID" sz="2400" smtClean="0"/>
              <a:t>2. PARA – AMINOPHENOL DERIVATIVES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smtClean="0"/>
              <a:t>		   - ACETAMINOPHEN ( PARACETAMOL )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smtClean="0"/>
              <a:t>	3. INDOLE &amp; INDENE ACETIC ACIDS 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smtClean="0"/>
              <a:t>		   - INDOMETHACIN, SULINDAC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smtClean="0"/>
              <a:t>	4. HETEROARYL ACETIC ACIDS</a:t>
            </a:r>
          </a:p>
          <a:p>
            <a:pPr marL="812800" indent="-81280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400" smtClean="0"/>
              <a:t>		   - TOL METIN, DICLOFENAC, KETOROLAC</a:t>
            </a:r>
          </a:p>
          <a:p>
            <a:pPr marL="812800" indent="-812800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1"/>
                </a:solidFill>
              </a:rPr>
              <a:t>Classification of</a:t>
            </a:r>
            <a:r>
              <a:rPr lang="id-ID" sz="3600" b="1" smtClean="0">
                <a:solidFill>
                  <a:schemeClr val="tx1"/>
                </a:solidFill>
              </a:rPr>
              <a:t>  NSAID</a:t>
            </a:r>
            <a:r>
              <a:rPr lang="en-US" sz="3600" b="1" smtClean="0">
                <a:solidFill>
                  <a:schemeClr val="tx1"/>
                </a:solidFill>
              </a:rPr>
              <a:t>s - cont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495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5. ARYL PROPIONIC ACIDS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-</a:t>
            </a:r>
            <a:r>
              <a:rPr lang="id-ID" sz="2400" smtClean="0"/>
              <a:t>IBUPROFEN, NAPROXEN, FLURBIPROFEN,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id-ID" sz="2400" smtClean="0"/>
              <a:t>KETOPROFEN, FENOPROFEN, OXAPRO</a:t>
            </a:r>
            <a:r>
              <a:rPr lang="en-US" sz="2400" smtClean="0"/>
              <a:t>Z</a:t>
            </a:r>
            <a:r>
              <a:rPr lang="id-ID" sz="2400" smtClean="0"/>
              <a:t>IN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6. ANTHRANILIC ACIDS ( FENAMATES 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id-ID" sz="2400" smtClean="0"/>
              <a:t>- MEFENAMIC ACID, MECLOFENAMIC ACID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7. ENOLIC ACIDS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id-ID" sz="2400" smtClean="0"/>
              <a:t> - OXICAM ( PIROXICAM, MELOXICAM 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smtClean="0"/>
              <a:t>8. ALKANONES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id-ID" sz="2400" smtClean="0"/>
              <a:t>- NABUMETONE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1"/>
                </a:solidFill>
              </a:rPr>
              <a:t>Classification of</a:t>
            </a:r>
            <a:r>
              <a:rPr lang="id-ID" sz="3600" b="1" smtClean="0">
                <a:solidFill>
                  <a:schemeClr val="tx1"/>
                </a:solidFill>
              </a:rPr>
              <a:t>  NSAID</a:t>
            </a:r>
            <a:r>
              <a:rPr lang="en-US" sz="3600" b="1" smtClean="0">
                <a:solidFill>
                  <a:schemeClr val="tx1"/>
                </a:solidFill>
              </a:rPr>
              <a:t>s - cont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smtClean="0"/>
              <a:t>II	</a:t>
            </a:r>
            <a:r>
              <a:rPr lang="id-ID" b="1" smtClean="0"/>
              <a:t>SELECTIVE COX – 2 INHIBITOR</a:t>
            </a:r>
            <a:endParaRPr lang="en-US" b="1" smtClean="0"/>
          </a:p>
          <a:p>
            <a:pPr marL="609600" indent="-609600" algn="just" eaLnBrk="1" hangingPunct="1">
              <a:buFontTx/>
              <a:buAutoNum type="arabicPeriod"/>
              <a:defRPr/>
            </a:pPr>
            <a:r>
              <a:rPr lang="id-ID" sz="2400" smtClean="0"/>
              <a:t>DIARYL – SUBTITUTED FURANONES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en-US" sz="2400" smtClean="0"/>
              <a:t>	</a:t>
            </a:r>
            <a:r>
              <a:rPr lang="id-ID" sz="2400" smtClean="0"/>
              <a:t>-	ROFECOXIB</a:t>
            </a:r>
          </a:p>
          <a:p>
            <a:pPr marL="609600" indent="-609600" algn="just" eaLnBrk="1" hangingPunct="1">
              <a:buFontTx/>
              <a:buAutoNum type="arabicPeriod" startAt="2"/>
              <a:defRPr/>
            </a:pPr>
            <a:r>
              <a:rPr lang="id-ID" sz="2400" smtClean="0"/>
              <a:t>DIARYL – SUBTITUTED PYRAZOLES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en-US" sz="2400" smtClean="0"/>
              <a:t>	- </a:t>
            </a:r>
            <a:r>
              <a:rPr lang="id-ID" sz="2400" smtClean="0"/>
              <a:t>CELECOXIB</a:t>
            </a:r>
          </a:p>
          <a:p>
            <a:pPr marL="609600" indent="-609600" algn="just" eaLnBrk="1" hangingPunct="1">
              <a:buFontTx/>
              <a:buAutoNum type="arabicPeriod" startAt="3"/>
              <a:defRPr/>
            </a:pPr>
            <a:r>
              <a:rPr lang="id-ID" sz="2400" smtClean="0"/>
              <a:t>INDOLE ACETIC ACIDS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en-US" sz="2400" smtClean="0"/>
              <a:t>	- </a:t>
            </a:r>
            <a:r>
              <a:rPr lang="id-ID" sz="2400" smtClean="0"/>
              <a:t>ETODOLAC</a:t>
            </a:r>
          </a:p>
          <a:p>
            <a:pPr marL="609600" indent="-609600" algn="just" eaLnBrk="1" hangingPunct="1">
              <a:buFontTx/>
              <a:buAutoNum type="arabicPeriod" startAt="4"/>
              <a:defRPr/>
            </a:pPr>
            <a:r>
              <a:rPr lang="id-ID" sz="2400" smtClean="0"/>
              <a:t>SULFONANILIDES</a:t>
            </a:r>
          </a:p>
          <a:p>
            <a:pPr marL="609600" indent="-609600" algn="just" eaLnBrk="1" hangingPunct="1">
              <a:buFontTx/>
              <a:buNone/>
              <a:defRPr/>
            </a:pPr>
            <a:r>
              <a:rPr lang="en-US" sz="2400" smtClean="0"/>
              <a:t>	- </a:t>
            </a:r>
            <a:r>
              <a:rPr lang="id-ID" sz="2400" smtClean="0"/>
              <a:t>NIMESULIDE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Clinical uses of NSAIDs</a:t>
            </a:r>
            <a:r>
              <a:rPr lang="en-US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For </a:t>
            </a:r>
            <a:r>
              <a:rPr lang="en-US" i="1" smtClean="0"/>
              <a:t>analgesia</a:t>
            </a:r>
            <a:r>
              <a:rPr lang="en-US" smtClean="0"/>
              <a:t> (e.g. headache, dysmenorrhoea, backache, bony metastases, postoperative pain)</a:t>
            </a:r>
          </a:p>
          <a:p>
            <a:pPr eaLnBrk="1" hangingPunct="1">
              <a:defRPr/>
            </a:pPr>
            <a:r>
              <a:rPr lang="en-US" smtClean="0"/>
              <a:t>For </a:t>
            </a:r>
            <a:r>
              <a:rPr lang="en-US" i="1" smtClean="0"/>
              <a:t>anti-inflammatory effects</a:t>
            </a:r>
            <a:r>
              <a:rPr lang="en-US" smtClean="0"/>
              <a:t> (e.g. rheumatoid arthritis and related connective tissue disorders, gout and soft tissue disorders)</a:t>
            </a:r>
          </a:p>
          <a:p>
            <a:pPr eaLnBrk="1" hangingPunct="1">
              <a:defRPr/>
            </a:pPr>
            <a:r>
              <a:rPr lang="en-US" smtClean="0"/>
              <a:t>To lower temperature (</a:t>
            </a:r>
            <a:r>
              <a:rPr lang="en-US" i="1" smtClean="0"/>
              <a:t>antipyretic</a:t>
            </a:r>
            <a:r>
              <a:rPr lang="en-US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NSAIDs: group-specific adverse effects</a:t>
            </a:r>
          </a:p>
        </p:txBody>
      </p:sp>
      <p:pic>
        <p:nvPicPr>
          <p:cNvPr id="16387" name="Picture 6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438275"/>
            <a:ext cx="8305800" cy="5183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Adverse Effects of NSAID Therapy</a:t>
            </a:r>
            <a:r>
              <a:rPr lang="en-US" sz="400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/>
              <a:t>Gastrointestinal</a:t>
            </a:r>
            <a:r>
              <a:rPr lang="en-US" smtClean="0"/>
              <a:t> : anorexia, nausea, dyspepsia, abdominal pain, diarrhea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</a:t>
            </a:r>
            <a:r>
              <a:rPr lang="en-US" smtClean="0">
                <a:cs typeface="Arial" charset="0"/>
              </a:rPr>
              <a:t>→ </a:t>
            </a:r>
            <a:r>
              <a:rPr lang="en-US" smtClean="0"/>
              <a:t>gastric or intestinal ulcers (</a:t>
            </a:r>
            <a:r>
              <a:rPr lang="en-US" smtClean="0">
                <a:cs typeface="Arial" charset="0"/>
              </a:rPr>
              <a:t>↓</a:t>
            </a:r>
            <a:r>
              <a:rPr lang="en-US" smtClean="0"/>
              <a:t> with COX-2-selective drugs) </a:t>
            </a:r>
          </a:p>
          <a:p>
            <a:pPr eaLnBrk="1" hangingPunct="1">
              <a:defRPr/>
            </a:pPr>
            <a:r>
              <a:rPr lang="en-US" b="1" i="1" smtClean="0"/>
              <a:t>Cardiovascular</a:t>
            </a:r>
            <a:r>
              <a:rPr lang="en-US" smtClean="0"/>
              <a:t>  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 COX-2-selective- </a:t>
            </a:r>
            <a:r>
              <a:rPr lang="en-US" smtClean="0">
                <a:cs typeface="Arial" charset="0"/>
              </a:rPr>
              <a:t>↑ </a:t>
            </a:r>
            <a:r>
              <a:rPr lang="en-US" smtClean="0"/>
              <a:t>risk of heart attack and stroke </a:t>
            </a:r>
          </a:p>
          <a:p>
            <a:pPr eaLnBrk="1" hangingPunct="1">
              <a:defRPr/>
            </a:pPr>
            <a:r>
              <a:rPr lang="en-US" b="1" i="1" smtClean="0"/>
              <a:t>Analgesic Nephropathy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Adverse Effects of NSAID Therapy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/>
              <a:t>Pregnancy</a:t>
            </a:r>
            <a:r>
              <a:rPr lang="en-US" smtClean="0"/>
              <a:t> : Prolongation of gestation, postpartum hemorrhage, closure of the ductus arteriosus and impaired fetal circulation </a:t>
            </a:r>
            <a:r>
              <a:rPr lang="en-US" i="1" smtClean="0"/>
              <a:t>in utero</a:t>
            </a:r>
            <a:r>
              <a:rPr lang="en-US" smtClean="0"/>
              <a:t> </a:t>
            </a:r>
          </a:p>
          <a:p>
            <a:pPr eaLnBrk="1" hangingPunct="1">
              <a:defRPr/>
            </a:pPr>
            <a:r>
              <a:rPr lang="en-US" b="1" i="1" smtClean="0"/>
              <a:t>Hypersensitivity: </a:t>
            </a:r>
            <a:r>
              <a:rPr lang="en-US" smtClean="0"/>
              <a:t>bronchial asthma, urticaria, shock</a:t>
            </a:r>
          </a:p>
          <a:p>
            <a:pPr eaLnBrk="1" hangingPunct="1">
              <a:defRPr/>
            </a:pPr>
            <a:r>
              <a:rPr lang="en-US" b="1" i="1" smtClean="0"/>
              <a:t>Platelets</a:t>
            </a:r>
            <a:r>
              <a:rPr lang="en-US" smtClean="0"/>
              <a:t>: </a:t>
            </a:r>
            <a:r>
              <a:rPr lang="en-US" smtClean="0">
                <a:cs typeface="Arial" charset="0"/>
              </a:rPr>
              <a:t>↑</a:t>
            </a:r>
            <a:r>
              <a:rPr lang="en-US" smtClean="0"/>
              <a:t>risk of hemorrhage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Cox -2 selective- </a:t>
            </a:r>
            <a:r>
              <a:rPr lang="en-US" smtClean="0">
                <a:cs typeface="Arial" charset="0"/>
              </a:rPr>
              <a:t>↑</a:t>
            </a:r>
            <a:r>
              <a:rPr lang="en-US" smtClean="0"/>
              <a:t>risk of thrombosis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Aspirin (acetylsalicylic acid)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oldest NSAID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Is given orally and is rapidly absorbed; 75% is metabolised in the liver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Also inhibits platelet aggregation </a:t>
            </a:r>
            <a:r>
              <a:rPr lang="en-US" smtClean="0">
                <a:cs typeface="Arial" charset="0"/>
              </a:rPr>
              <a:t>→ ↓ CHD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Unwanted effects : gastric bleeding; dizziness, deafness and tinnitus ('salicylism‘); postviral encephalitis (Reye's syndrome) in children; respiratory alkalosis followed by metabolic acidosis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Paracetamol/Acetaminophen </a:t>
            </a:r>
            <a:r>
              <a:rPr lang="en-US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potent analgesic and antipyretic actions but rather weaker anti-inflammatory effects </a:t>
            </a:r>
          </a:p>
          <a:p>
            <a:pPr eaLnBrk="1" hangingPunct="1">
              <a:defRPr/>
            </a:pPr>
            <a:r>
              <a:rPr lang="en-US" smtClean="0"/>
              <a:t>administered orally</a:t>
            </a:r>
          </a:p>
          <a:p>
            <a:pPr eaLnBrk="1" hangingPunct="1">
              <a:defRPr/>
            </a:pPr>
            <a:r>
              <a:rPr lang="en-US" smtClean="0"/>
              <a:t>mild to moderate pain: headache,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myalgia, postpartum pain</a:t>
            </a:r>
          </a:p>
          <a:p>
            <a:pPr eaLnBrk="1" hangingPunct="1">
              <a:defRPr/>
            </a:pPr>
            <a:r>
              <a:rPr lang="en-US" smtClean="0"/>
              <a:t>preferred to aspirin in children with viral infections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Paracetamol/Acetaminophen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Adverse Effects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therapeutic doses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a mild increase in hepatic enzymes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larger doses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dizziness, excitement, disorientation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15 g</a:t>
            </a:r>
            <a:r>
              <a:rPr lang="en-US" smtClean="0">
                <a:cs typeface="Arial" charset="0"/>
              </a:rPr>
              <a:t>→ </a:t>
            </a:r>
            <a:r>
              <a:rPr lang="en-US" smtClean="0"/>
              <a:t>severe hepatotoxicity; acute renal tubular necrosis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Stationery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Inflammation</a:t>
            </a:r>
          </a:p>
        </p:txBody>
      </p:sp>
      <p:sp>
        <p:nvSpPr>
          <p:cNvPr id="3075" name="Rectangle 3" descr="Parchment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953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id-ID" smtClean="0"/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990600" y="3124200"/>
            <a:ext cx="169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>
              <a:latin typeface="Arial" charset="0"/>
            </a:endParaRPr>
          </a:p>
        </p:txBody>
      </p:sp>
      <p:sp>
        <p:nvSpPr>
          <p:cNvPr id="4101" name="AutoShape 16"/>
          <p:cNvSpPr>
            <a:spLocks noChangeArrowheads="1"/>
          </p:cNvSpPr>
          <p:nvPr/>
        </p:nvSpPr>
        <p:spPr bwMode="auto">
          <a:xfrm>
            <a:off x="914400" y="1524000"/>
            <a:ext cx="2895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1219200" y="19050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injurious stimulus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03" name="AutoShape 18"/>
          <p:cNvSpPr>
            <a:spLocks noChangeArrowheads="1"/>
          </p:cNvSpPr>
          <p:nvPr/>
        </p:nvSpPr>
        <p:spPr bwMode="auto">
          <a:xfrm>
            <a:off x="3962400" y="1828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4104" name="AutoShape 19"/>
          <p:cNvSpPr>
            <a:spLocks noChangeArrowheads="1"/>
          </p:cNvSpPr>
          <p:nvPr/>
        </p:nvSpPr>
        <p:spPr bwMode="auto">
          <a:xfrm>
            <a:off x="5029200" y="1676400"/>
            <a:ext cx="2819400" cy="838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5105400" y="19812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inflammatory process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06" name="Text Box 21"/>
          <p:cNvSpPr txBox="1">
            <a:spLocks noChangeArrowheads="1"/>
          </p:cNvSpPr>
          <p:nvPr/>
        </p:nvSpPr>
        <p:spPr bwMode="auto">
          <a:xfrm>
            <a:off x="990600" y="2743200"/>
            <a:ext cx="2209800" cy="1604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noxious agents  :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Infection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Antibodies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Physical injuries</a:t>
            </a:r>
          </a:p>
        </p:txBody>
      </p:sp>
      <p:sp>
        <p:nvSpPr>
          <p:cNvPr id="4107" name="Text Box 23"/>
          <p:cNvSpPr txBox="1">
            <a:spLocks noChangeArrowheads="1"/>
          </p:cNvSpPr>
          <p:nvPr/>
        </p:nvSpPr>
        <p:spPr bwMode="auto">
          <a:xfrm>
            <a:off x="5562600" y="2438400"/>
            <a:ext cx="1981200" cy="11922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Calor	Dolor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Rubor	Tumor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Functiolesa</a:t>
            </a:r>
          </a:p>
        </p:txBody>
      </p:sp>
      <p:sp>
        <p:nvSpPr>
          <p:cNvPr id="4108" name="Text Box 24"/>
          <p:cNvSpPr txBox="1">
            <a:spLocks noChangeArrowheads="1"/>
          </p:cNvSpPr>
          <p:nvPr/>
        </p:nvSpPr>
        <p:spPr bwMode="auto">
          <a:xfrm>
            <a:off x="4648200" y="3657600"/>
            <a:ext cx="3505200" cy="7794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Phase : acute	subacute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chronic proliferative</a:t>
            </a:r>
          </a:p>
        </p:txBody>
      </p:sp>
      <p:sp>
        <p:nvSpPr>
          <p:cNvPr id="4109" name="Text Box 26"/>
          <p:cNvSpPr txBox="1">
            <a:spLocks noChangeArrowheads="1"/>
          </p:cNvSpPr>
          <p:nvPr/>
        </p:nvSpPr>
        <p:spPr bwMode="auto">
          <a:xfrm>
            <a:off x="3352800" y="5105400"/>
            <a:ext cx="1676400" cy="10541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inflammatory response</a:t>
            </a:r>
            <a:r>
              <a:rPr lang="en-US">
                <a:latin typeface="Arial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4110" name="Text Box 28"/>
          <p:cNvSpPr txBox="1">
            <a:spLocks noChangeArrowheads="1"/>
          </p:cNvSpPr>
          <p:nvPr/>
        </p:nvSpPr>
        <p:spPr bwMode="auto">
          <a:xfrm>
            <a:off x="533400" y="51054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>
              <a:latin typeface="Arial" charset="0"/>
            </a:endParaRPr>
          </a:p>
        </p:txBody>
      </p:sp>
      <p:sp>
        <p:nvSpPr>
          <p:cNvPr id="4111" name="Text Box 29"/>
          <p:cNvSpPr txBox="1">
            <a:spLocks noChangeArrowheads="1"/>
          </p:cNvSpPr>
          <p:nvPr/>
        </p:nvSpPr>
        <p:spPr bwMode="auto">
          <a:xfrm>
            <a:off x="457200" y="5105400"/>
            <a:ext cx="2895600" cy="9159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Essential for survival in the face of environmental pathogens and injury </a:t>
            </a:r>
          </a:p>
        </p:txBody>
      </p:sp>
      <p:sp>
        <p:nvSpPr>
          <p:cNvPr id="4112" name="Text Box 30"/>
          <p:cNvSpPr txBox="1">
            <a:spLocks noChangeArrowheads="1"/>
          </p:cNvSpPr>
          <p:nvPr/>
        </p:nvSpPr>
        <p:spPr bwMode="auto">
          <a:xfrm>
            <a:off x="5029200" y="5105400"/>
            <a:ext cx="3657600" cy="9159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may be exaggerated &amp; sustained without apparent benefit &amp; w/ severe adverse consequences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 b="1" smtClean="0">
                <a:solidFill>
                  <a:schemeClr val="tx1"/>
                </a:solidFill>
              </a:rPr>
              <a:t>DIPIRON</a:t>
            </a:r>
            <a:endParaRPr lang="en-US" sz="3600" b="1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mtClean="0"/>
              <a:t>analg</a:t>
            </a:r>
            <a:r>
              <a:rPr lang="en-US" smtClean="0"/>
              <a:t>esic</a:t>
            </a:r>
            <a:r>
              <a:rPr lang="id-ID" smtClean="0"/>
              <a:t> +, antip</a:t>
            </a:r>
            <a:r>
              <a:rPr lang="en-US" smtClean="0"/>
              <a:t>y</a:t>
            </a:r>
            <a:r>
              <a:rPr lang="id-ID" smtClean="0"/>
              <a:t>r</a:t>
            </a:r>
            <a:r>
              <a:rPr lang="en-US" smtClean="0"/>
              <a:t>etic</a:t>
            </a:r>
            <a:r>
              <a:rPr lang="id-ID" smtClean="0"/>
              <a:t> +, anti infl</a:t>
            </a:r>
            <a:r>
              <a:rPr lang="en-US" smtClean="0"/>
              <a:t>ammatory – (weak)</a:t>
            </a:r>
          </a:p>
          <a:p>
            <a:pPr eaLnBrk="1" hangingPunct="1">
              <a:defRPr/>
            </a:pPr>
            <a:r>
              <a:rPr lang="en-US" smtClean="0"/>
              <a:t>Administered orally; parenteral</a:t>
            </a:r>
          </a:p>
          <a:p>
            <a:pPr eaLnBrk="1" hangingPunct="1">
              <a:defRPr/>
            </a:pPr>
            <a:r>
              <a:rPr lang="en-US" smtClean="0"/>
              <a:t>Adverse Effects </a:t>
            </a:r>
            <a:r>
              <a:rPr lang="id-ID" smtClean="0"/>
              <a:t> : agranulositosis, anemia ap</a:t>
            </a:r>
            <a:r>
              <a:rPr lang="en-US" smtClean="0"/>
              <a:t>l</a:t>
            </a:r>
            <a:r>
              <a:rPr lang="id-ID" smtClean="0"/>
              <a:t>astik, trombositopeni, hemolisis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0"/>
            <a:ext cx="54864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 descr="Parchment"/>
          <p:cNvSpPr>
            <a:spLocks noGrp="1" noChangeArrowheads="1"/>
          </p:cNvSpPr>
          <p:nvPr>
            <p:ph type="body" idx="4294967295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id-ID" smtClean="0"/>
          </a:p>
        </p:txBody>
      </p:sp>
      <p:sp>
        <p:nvSpPr>
          <p:cNvPr id="4099" name="Rectangle 4" descr="Stationery"/>
          <p:cNvSpPr>
            <a:spLocks noGrp="1" noChangeArrowheads="1"/>
          </p:cNvSpPr>
          <p:nvPr>
            <p:ph type="title" idx="4294967295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Inflammation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362200" y="1828800"/>
            <a:ext cx="4267200" cy="57943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Therapeutic Strategies</a:t>
            </a: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 rot="5400000">
            <a:off x="3695700" y="2628900"/>
            <a:ext cx="952500" cy="495300"/>
          </a:xfrm>
          <a:custGeom>
            <a:avLst/>
            <a:gdLst>
              <a:gd name="T0" fmla="*/ 31501953 w 21600"/>
              <a:gd name="T1" fmla="*/ 0 h 21600"/>
              <a:gd name="T2" fmla="*/ 0 w 21600"/>
              <a:gd name="T3" fmla="*/ 5678751 h 21600"/>
              <a:gd name="T4" fmla="*/ 31501953 w 21600"/>
              <a:gd name="T5" fmla="*/ 11357503 h 21600"/>
              <a:gd name="T6" fmla="*/ 42002600 w 21600"/>
              <a:gd name="T7" fmla="*/ 567875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1981200" y="35052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>
              <a:latin typeface="Arial" charset="0"/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819400" y="3505200"/>
            <a:ext cx="2895600" cy="5191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Relief of pain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1676400" y="4343400"/>
            <a:ext cx="5181600" cy="9461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Slowing or-in theory-arrest of the tissue damaging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Stationery"/>
          <p:cNvSpPr>
            <a:spLocks noGrp="1" noChangeArrowheads="1"/>
          </p:cNvSpPr>
          <p:nvPr>
            <p:ph type="title" idx="4294967295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NSAIDS: NONSTEROIDAL ANTIINFLAMMATORY DRUGS</a:t>
            </a:r>
            <a:r>
              <a:rPr lang="en-US" sz="4000" smtClean="0"/>
              <a:t> </a:t>
            </a:r>
          </a:p>
        </p:txBody>
      </p:sp>
      <p:sp>
        <p:nvSpPr>
          <p:cNvPr id="5123" name="Rectangle 3" descr="Parchment"/>
          <p:cNvSpPr>
            <a:spLocks noGrp="1" noChangeArrowheads="1"/>
          </p:cNvSpPr>
          <p:nvPr>
            <p:ph type="body" idx="4294967295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Chemistry &amp; Pharmacokinetics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838200" y="2590800"/>
            <a:ext cx="297180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Grouped in several chemical classes</a:t>
            </a: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4114800" y="2895600"/>
            <a:ext cx="533400" cy="304800"/>
          </a:xfrm>
          <a:prstGeom prst="homePlate">
            <a:avLst>
              <a:gd name="adj" fmla="val 437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4800600" y="2590800"/>
            <a:ext cx="358140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Varied pharmacokinetic characteristics</a:t>
            </a:r>
          </a:p>
        </p:txBody>
      </p:sp>
      <p:sp>
        <p:nvSpPr>
          <p:cNvPr id="6151" name="AutoShape 8"/>
          <p:cNvSpPr>
            <a:spLocks/>
          </p:cNvSpPr>
          <p:nvPr/>
        </p:nvSpPr>
        <p:spPr bwMode="auto">
          <a:xfrm rot="-5400000">
            <a:off x="4038600" y="1447800"/>
            <a:ext cx="685800" cy="4953000"/>
          </a:xfrm>
          <a:prstGeom prst="leftBrace">
            <a:avLst>
              <a:gd name="adj1" fmla="val 601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auto">
          <a:xfrm>
            <a:off x="1371600" y="4572000"/>
            <a:ext cx="6019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2209800" y="44958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But</a:t>
            </a:r>
            <a:r>
              <a:rPr lang="en-US" sz="2400">
                <a:latin typeface="Arial" charset="0"/>
              </a:rPr>
              <a:t> NSAIDs have some general properties in 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 descr="Parchment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953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Chemistry &amp; Pharmacokinetics</a:t>
            </a:r>
          </a:p>
        </p:txBody>
      </p:sp>
      <p:sp>
        <p:nvSpPr>
          <p:cNvPr id="6147" name="Rectangle 4" descr="Papyrus"/>
          <p:cNvSpPr>
            <a:spLocks noGrp="1" noChangeArrowheads="1"/>
          </p:cNvSpPr>
          <p:nvPr>
            <p:ph type="title" idx="4294967295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NSAIDS: NONSTEROIDAL ANTIINFLAMMATORY DRUGS</a:t>
            </a:r>
            <a:r>
              <a:rPr lang="en-US" sz="4000" smtClean="0"/>
              <a:t>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143000" y="2133600"/>
            <a:ext cx="2667000" cy="7016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Weak organic acids except nabumetone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143000" y="2971800"/>
            <a:ext cx="5638800" cy="8540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Most are well absorbed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Food doesn’t substantially change bioavalability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143000" y="3962400"/>
            <a:ext cx="6705600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Most are highly metabolized : phase I &amp; II ; phase II alone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914400" y="51054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>
              <a:latin typeface="Arial" charset="0"/>
            </a:endParaRP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1143000" y="4495800"/>
            <a:ext cx="6019800" cy="8540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Elimination : most important route – renal excretion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nearly all undergo enterohepatic circulation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1143000" y="5562600"/>
            <a:ext cx="5791200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Most are highly protein bound, usually to albumin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PHARMACODYNAMICS</a:t>
            </a:r>
          </a:p>
        </p:txBody>
      </p:sp>
      <p:sp>
        <p:nvSpPr>
          <p:cNvPr id="7171" name="Rectangle 4" descr="Papyrus"/>
          <p:cNvSpPr>
            <a:spLocks noGrp="1" noChangeArrowheads="1"/>
          </p:cNvSpPr>
          <p:nvPr>
            <p:ph type="title" idx="4294967295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NSAIDS: NONSTEROIDAL ANTIINFLAMMATORY DRUGS</a:t>
            </a:r>
            <a:r>
              <a:rPr lang="en-US" sz="4000" smtClean="0"/>
              <a:t> </a:t>
            </a:r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1905000" y="2362200"/>
            <a:ext cx="5486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3200400" y="23622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antiinflammatory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2362200" y="28956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analgesic 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5029200" y="28956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antipyretic </a:t>
            </a:r>
          </a:p>
        </p:txBody>
      </p:sp>
      <p:sp>
        <p:nvSpPr>
          <p:cNvPr id="8200" name="AutoShape 9"/>
          <p:cNvSpPr>
            <a:spLocks noChangeArrowheads="1"/>
          </p:cNvSpPr>
          <p:nvPr/>
        </p:nvSpPr>
        <p:spPr bwMode="auto">
          <a:xfrm rot="-5400000">
            <a:off x="4191000" y="4648200"/>
            <a:ext cx="533400" cy="533400"/>
          </a:xfrm>
          <a:custGeom>
            <a:avLst/>
            <a:gdLst>
              <a:gd name="T0" fmla="*/ 9879012 w 21600"/>
              <a:gd name="T1" fmla="*/ 0 h 21600"/>
              <a:gd name="T2" fmla="*/ 0 w 21600"/>
              <a:gd name="T3" fmla="*/ 6586009 h 21600"/>
              <a:gd name="T4" fmla="*/ 9879012 w 21600"/>
              <a:gd name="T5" fmla="*/ 13172018 h 21600"/>
              <a:gd name="T6" fmla="*/ 13172018 w 21600"/>
              <a:gd name="T7" fmla="*/ 658600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1" hangingPunct="1"/>
            <a:endParaRPr lang="id-ID">
              <a:latin typeface="Arial" charset="0"/>
            </a:endParaRP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143000" y="5334000"/>
            <a:ext cx="7086600" cy="51911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Inhibition of Prostaglandin Biosynthesis</a:t>
            </a:r>
            <a:r>
              <a:rPr lang="en-US" sz="2800">
                <a:latin typeface="Arial" charset="0"/>
              </a:rPr>
              <a:t> 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2895600" y="3581400"/>
            <a:ext cx="358140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Except paracetamol w/ very low anti inflammatory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22563" y="0"/>
            <a:ext cx="4333875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Cyclooxygenase (COX)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 forms : cyclooxygenase-1 (COX-1) 			  cyclooxygenase-2 (COX-2)</a:t>
            </a:r>
          </a:p>
          <a:p>
            <a:pPr eaLnBrk="1" hangingPunct="1">
              <a:defRPr/>
            </a:pPr>
            <a:r>
              <a:rPr lang="en-US" smtClean="0"/>
              <a:t>COX-1 : primarily constitutive isoform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found in most normal cells and tissues – kidney, GIT, platelet     homeostasis</a:t>
            </a:r>
          </a:p>
          <a:p>
            <a:pPr eaLnBrk="1" hangingPunct="1">
              <a:defRPr/>
            </a:pPr>
            <a:r>
              <a:rPr lang="en-US" smtClean="0"/>
              <a:t>COX-2 : induced during inflammation; facilitate the inflammatory response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d-ID" smtClean="0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28194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Origin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&amp; Effects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of Prostaglandin</a:t>
            </a:r>
          </a:p>
        </p:txBody>
      </p:sp>
      <p:pic>
        <p:nvPicPr>
          <p:cNvPr id="11268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0"/>
            <a:ext cx="5926138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1315</TotalTime>
  <Words>457</Words>
  <Application>Microsoft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Tahoma</vt:lpstr>
      <vt:lpstr>Arial</vt:lpstr>
      <vt:lpstr>Wingdings</vt:lpstr>
      <vt:lpstr>Calibri</vt:lpstr>
      <vt:lpstr>Times New Roman</vt:lpstr>
      <vt:lpstr>Slit</vt:lpstr>
      <vt:lpstr>Obat anti inflamasi non steroid</vt:lpstr>
      <vt:lpstr>Inflammation</vt:lpstr>
      <vt:lpstr>Inflammation</vt:lpstr>
      <vt:lpstr>NSAIDS: NONSTEROIDAL ANTIINFLAMMATORY DRUGS </vt:lpstr>
      <vt:lpstr>NSAIDS: NONSTEROIDAL ANTIINFLAMMATORY DRUGS </vt:lpstr>
      <vt:lpstr>NSAIDS: NONSTEROIDAL ANTIINFLAMMATORY DRUGS </vt:lpstr>
      <vt:lpstr>Slide 7</vt:lpstr>
      <vt:lpstr>Cyclooxygenase (COX)</vt:lpstr>
      <vt:lpstr>Slide 9</vt:lpstr>
      <vt:lpstr>Classification of  NSAIDs</vt:lpstr>
      <vt:lpstr>Classification of  NSAIDs - cont</vt:lpstr>
      <vt:lpstr>Classification of  NSAIDs - cont</vt:lpstr>
      <vt:lpstr>Clinical uses of NSAIDs </vt:lpstr>
      <vt:lpstr>NSAIDs: group-specific adverse effects</vt:lpstr>
      <vt:lpstr>Adverse Effects of NSAID Therapy </vt:lpstr>
      <vt:lpstr>Adverse Effects of NSAID Therapy</vt:lpstr>
      <vt:lpstr>Aspirin (acetylsalicylic acid) </vt:lpstr>
      <vt:lpstr>Paracetamol/Acetaminophen  </vt:lpstr>
      <vt:lpstr>Paracetamol/Acetaminophen</vt:lpstr>
      <vt:lpstr>DIPIRON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ROYYAN</dc:creator>
  <cp:lastModifiedBy>lenovo</cp:lastModifiedBy>
  <cp:revision>22</cp:revision>
  <dcterms:created xsi:type="dcterms:W3CDTF">2009-06-30T16:34:16Z</dcterms:created>
  <dcterms:modified xsi:type="dcterms:W3CDTF">2012-10-05T02:48:49Z</dcterms:modified>
</cp:coreProperties>
</file>