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2"/>
  </p:notesMasterIdLst>
  <p:sldIdLst>
    <p:sldId id="256" r:id="rId4"/>
    <p:sldId id="298" r:id="rId5"/>
    <p:sldId id="299" r:id="rId6"/>
    <p:sldId id="309" r:id="rId7"/>
    <p:sldId id="310" r:id="rId8"/>
    <p:sldId id="311" r:id="rId9"/>
    <p:sldId id="257" r:id="rId10"/>
    <p:sldId id="258" r:id="rId11"/>
    <p:sldId id="259" r:id="rId12"/>
    <p:sldId id="260" r:id="rId13"/>
    <p:sldId id="261" r:id="rId14"/>
    <p:sldId id="262" r:id="rId15"/>
    <p:sldId id="263" r:id="rId16"/>
    <p:sldId id="265" r:id="rId17"/>
    <p:sldId id="292" r:id="rId18"/>
    <p:sldId id="301" r:id="rId19"/>
    <p:sldId id="293" r:id="rId20"/>
    <p:sldId id="295" r:id="rId21"/>
    <p:sldId id="296" r:id="rId22"/>
    <p:sldId id="302" r:id="rId23"/>
    <p:sldId id="267" r:id="rId24"/>
    <p:sldId id="268" r:id="rId25"/>
    <p:sldId id="269" r:id="rId26"/>
    <p:sldId id="270" r:id="rId27"/>
    <p:sldId id="271" r:id="rId28"/>
    <p:sldId id="272" r:id="rId29"/>
    <p:sldId id="273" r:id="rId30"/>
    <p:sldId id="274" r:id="rId31"/>
    <p:sldId id="276" r:id="rId32"/>
    <p:sldId id="277" r:id="rId33"/>
    <p:sldId id="278" r:id="rId34"/>
    <p:sldId id="303" r:id="rId35"/>
    <p:sldId id="304" r:id="rId36"/>
    <p:sldId id="305" r:id="rId37"/>
    <p:sldId id="307" r:id="rId38"/>
    <p:sldId id="312" r:id="rId39"/>
    <p:sldId id="313" r:id="rId40"/>
    <p:sldId id="30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8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1298C-C340-495F-8EA6-96ED68CA03B9}" type="datetimeFigureOut">
              <a:rPr lang="en-US" smtClean="0"/>
              <a:pPr/>
              <a:t>5/12/2013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80CE09-AB99-4111-9E49-AC98F77AF3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cap="flat"/>
        </p:spPr>
      </p:sp>
      <p:sp>
        <p:nvSpPr>
          <p:cNvPr id="768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CAA0D-BA96-45E9-A798-B21A92F3D45D}" type="datetimeFigureOut">
              <a:rPr lang="en-US" smtClean="0"/>
              <a:pPr/>
              <a:t>5/12/2013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8CAA0D-BA96-45E9-A798-B21A92F3D45D}" type="datetimeFigureOut">
              <a:rPr lang="en-US" smtClean="0"/>
              <a:pPr/>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CAA0D-BA96-45E9-A798-B21A92F3D45D}" type="datetimeFigureOut">
              <a:rPr lang="en-US" smtClean="0"/>
              <a:pPr/>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CAA0D-BA96-45E9-A798-B21A92F3D45D}" type="datetimeFigureOut">
              <a:rPr lang="en-US" smtClean="0"/>
              <a:pPr/>
              <a:t>5/12/2013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8CAA0D-BA96-45E9-A798-B21A92F3D45D}" type="datetimeFigureOut">
              <a:rPr lang="en-US" smtClean="0"/>
              <a:pPr/>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CAA0D-BA96-45E9-A798-B21A92F3D45D}" type="datetimeFigureOut">
              <a:rPr lang="en-US" smtClean="0"/>
              <a:pPr/>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CAA0D-BA96-45E9-A798-B21A92F3D45D}"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CAA0D-BA96-45E9-A798-B21A92F3D45D}" type="datetimeFigureOut">
              <a:rPr lang="en-US" smtClean="0"/>
              <a:pPr/>
              <a:t>5/12/2013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8CAA0D-BA96-45E9-A798-B21A92F3D45D}" type="datetimeFigureOut">
              <a:rPr lang="en-US" smtClean="0"/>
              <a:pPr/>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CAA0D-BA96-45E9-A798-B21A92F3D45D}" type="datetimeFigureOut">
              <a:rPr lang="en-US" smtClean="0"/>
              <a:pPr/>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CAA0D-BA96-45E9-A798-B21A92F3D45D}"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2B689-D5EF-4517-8B5C-448E6511D0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CAA0D-BA96-45E9-A798-B21A92F3D45D}" type="datetimeFigureOut">
              <a:rPr lang="en-US" smtClean="0"/>
              <a:pPr/>
              <a:t>5/12/2013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2B689-D5EF-4517-8B5C-448E6511D09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CAA0D-BA96-45E9-A798-B21A92F3D45D}" type="datetimeFigureOut">
              <a:rPr lang="en-US" smtClean="0"/>
              <a:pPr/>
              <a:t>5/12/2013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2B689-D5EF-4517-8B5C-448E6511D0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CAA0D-BA96-45E9-A798-B21A92F3D45D}" type="datetimeFigureOut">
              <a:rPr lang="en-US" smtClean="0"/>
              <a:pPr/>
              <a:t>5/12/2013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2B689-D5EF-4517-8B5C-448E6511D0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PENGENALAN &amp; IDENTIFIKASI BAHAN KIMIA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Pengukuran dan analisis bahan kimia</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dirty="0" err="1" smtClean="0"/>
              <a:t>Pengukuran</a:t>
            </a:r>
            <a:r>
              <a:rPr lang="en-US" dirty="0" smtClean="0"/>
              <a:t>, </a:t>
            </a:r>
            <a:r>
              <a:rPr lang="en-US" dirty="0" err="1" smtClean="0"/>
              <a:t>analisis</a:t>
            </a:r>
            <a:r>
              <a:rPr lang="en-US" dirty="0" smtClean="0"/>
              <a:t> </a:t>
            </a:r>
            <a:r>
              <a:rPr lang="id-ID" dirty="0" smtClean="0"/>
              <a:t>bahan </a:t>
            </a:r>
            <a:r>
              <a:rPr lang="id-ID" dirty="0"/>
              <a:t>kimia dapat dilakukan dengan berbagai cara, yaitu:</a:t>
            </a:r>
            <a:endParaRPr lang="en-US" dirty="0"/>
          </a:p>
          <a:p>
            <a:pPr lvl="0"/>
            <a:r>
              <a:rPr lang="id-ID" dirty="0"/>
              <a:t>Subyektif oleh indera manusia</a:t>
            </a:r>
            <a:endParaRPr lang="en-US" dirty="0"/>
          </a:p>
          <a:p>
            <a:pPr lvl="0"/>
            <a:r>
              <a:rPr lang="id-ID" dirty="0"/>
              <a:t>Dengan menggunakan hewan-hewan</a:t>
            </a:r>
            <a:endParaRPr lang="en-US" dirty="0"/>
          </a:p>
          <a:p>
            <a:pPr lvl="0"/>
            <a:r>
              <a:rPr lang="id-ID" dirty="0"/>
              <a:t>Dengan memakai alat-alat detektor dan indikator</a:t>
            </a:r>
            <a:endParaRPr lang="en-US" dirty="0"/>
          </a:p>
          <a:p>
            <a:pPr lvl="0"/>
            <a:r>
              <a:rPr lang="id-ID" dirty="0"/>
              <a:t>Pengambilan sample dan pemeriksaan laboratorium</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subyektif</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id-ID" sz="3600" dirty="0"/>
              <a:t>Indera manusia kadang dapat dipakai untuk evaluasi kadar bahan kimia dalam lingkungan, oleh karena untuk zat tertentu pekerja dapat mencium, melihat yang kemudian menimbulkan kesan dihubungkan dengan kadar-kadar sesuatu zat menurut pengalaman. </a:t>
            </a:r>
            <a:endParaRPr lang="en-US" sz="3600" dirty="0"/>
          </a:p>
          <a:p>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buNone/>
            </a:pPr>
            <a:r>
              <a:rPr lang="id-ID" dirty="0"/>
              <a:t>Beberapa zat seperti SO</a:t>
            </a:r>
            <a:r>
              <a:rPr lang="id-ID" baseline="-25000" dirty="0"/>
              <a:t>2</a:t>
            </a:r>
            <a:r>
              <a:rPr lang="id-ID" dirty="0"/>
              <a:t>, H</a:t>
            </a:r>
            <a:r>
              <a:rPr lang="id-ID" baseline="-25000" dirty="0"/>
              <a:t>2</a:t>
            </a:r>
            <a:r>
              <a:rPr lang="id-ID" dirty="0"/>
              <a:t>S, ammoniak, </a:t>
            </a:r>
            <a:r>
              <a:rPr lang="id-ID" i="1" dirty="0"/>
              <a:t>acrolein</a:t>
            </a:r>
            <a:r>
              <a:rPr lang="id-ID" dirty="0"/>
              <a:t>, </a:t>
            </a:r>
            <a:r>
              <a:rPr lang="id-ID" i="1" dirty="0"/>
              <a:t>formaldehyd</a:t>
            </a:r>
            <a:r>
              <a:rPr lang="id-ID" dirty="0"/>
              <a:t>, </a:t>
            </a:r>
            <a:r>
              <a:rPr lang="id-ID" i="1" dirty="0"/>
              <a:t>toluen</a:t>
            </a:r>
            <a:r>
              <a:rPr lang="id-ID" dirty="0"/>
              <a:t>, </a:t>
            </a:r>
            <a:r>
              <a:rPr lang="id-ID" i="1" dirty="0"/>
              <a:t>phosgen</a:t>
            </a:r>
            <a:r>
              <a:rPr lang="id-ID" dirty="0"/>
              <a:t>, </a:t>
            </a:r>
            <a:r>
              <a:rPr lang="id-ID" i="1" dirty="0"/>
              <a:t>ozon,</a:t>
            </a:r>
            <a:r>
              <a:rPr lang="id-ID" dirty="0"/>
              <a:t> dapat tercium </a:t>
            </a:r>
            <a:r>
              <a:rPr lang="id-ID" dirty="0" smtClean="0"/>
              <a:t>baunya</a:t>
            </a:r>
            <a:endParaRPr lang="en-US" dirty="0" smtClean="0"/>
          </a:p>
          <a:p>
            <a:pPr>
              <a:buNone/>
            </a:pPr>
            <a:r>
              <a:rPr lang="id-ID" dirty="0" smtClean="0"/>
              <a:t>SO</a:t>
            </a:r>
            <a:r>
              <a:rPr lang="id-ID" baseline="-25000" dirty="0" smtClean="0"/>
              <a:t>2</a:t>
            </a:r>
            <a:r>
              <a:rPr lang="id-ID" dirty="0" smtClean="0"/>
              <a:t>  </a:t>
            </a:r>
            <a:r>
              <a:rPr lang="id-ID" dirty="0"/>
              <a:t>pada kadar 4 bds dapat tercium, pada 20 bds menyebabkan rangsangan pada mata, pada 80-120 bds mengakibatkan batuk dan rangsangan yang sangat keras, pada 200 bds rangsangannya tidak dapat ditahan lagi; sedangkan NAB-nya hanya 5 bds. </a:t>
            </a:r>
            <a:endParaRPr lang="en-US" dirty="0" smtClean="0"/>
          </a:p>
          <a:p>
            <a:pPr>
              <a:buNone/>
            </a:pPr>
            <a:r>
              <a:rPr lang="id-ID" dirty="0" smtClean="0"/>
              <a:t>H</a:t>
            </a:r>
            <a:r>
              <a:rPr lang="id-ID" baseline="-25000" dirty="0" smtClean="0"/>
              <a:t>2</a:t>
            </a:r>
            <a:r>
              <a:rPr lang="id-ID" dirty="0" smtClean="0"/>
              <a:t>S </a:t>
            </a:r>
            <a:r>
              <a:rPr lang="id-ID" dirty="0"/>
              <a:t>tercium pada kadar 0,2 bds, jadi masih jauh dibawah NAB-nya yang besarnya 20 bds, sedangkan H</a:t>
            </a:r>
            <a:r>
              <a:rPr lang="id-ID" baseline="-25000" dirty="0"/>
              <a:t>2</a:t>
            </a:r>
            <a:r>
              <a:rPr lang="id-ID" dirty="0"/>
              <a:t>S pada kadar 150 bds jelas menimbulkan gangguan kesehatan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id-ID" sz="3600" dirty="0"/>
              <a:t>Amoniak pada konsentrasi 25 bds dapat dicium baunya, padahal NAB-nya adalah 50 </a:t>
            </a:r>
            <a:r>
              <a:rPr lang="id-ID" sz="3600" dirty="0" smtClean="0"/>
              <a:t>bds.</a:t>
            </a:r>
            <a:endParaRPr lang="en-US" sz="3600" dirty="0" smtClean="0"/>
          </a:p>
          <a:p>
            <a:pPr>
              <a:buNone/>
            </a:pPr>
            <a:r>
              <a:rPr lang="id-ID" sz="3600" dirty="0" smtClean="0"/>
              <a:t>Rangsangan </a:t>
            </a:r>
            <a:r>
              <a:rPr lang="id-ID" sz="3600" dirty="0"/>
              <a:t>ke mata telah dapat dirasakan oleh formaldehyd pada kadar 4 bds, padahal NAB-nya adalah 5 bds. </a:t>
            </a:r>
            <a:endParaRPr lang="en-US" sz="3600" dirty="0" smtClean="0"/>
          </a:p>
          <a:p>
            <a:pPr>
              <a:buNone/>
            </a:pPr>
            <a:r>
              <a:rPr lang="id-ID" sz="3600" dirty="0" smtClean="0"/>
              <a:t>NAB </a:t>
            </a:r>
            <a:r>
              <a:rPr lang="id-ID" sz="3600" dirty="0"/>
              <a:t>untuk phosgen 1 bds, padahal udara dengan kadar zat tersebut dari 0,5 bds sudah dapat dibedakan dari udara biasa.</a:t>
            </a:r>
            <a:endParaRPr lang="en-US" sz="3600" dirty="0"/>
          </a:p>
          <a:p>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92500" lnSpcReduction="20000"/>
          </a:bodyPr>
          <a:lstStyle/>
          <a:p>
            <a:pPr>
              <a:buNone/>
            </a:pPr>
            <a:r>
              <a:rPr lang="id-ID" dirty="0"/>
              <a:t>Hewan yang sering digunakan untuk menilai bahan-bahan kimia di udara adalah burung kenari, tikus, kelinci, kera, dan lain-lainnya. </a:t>
            </a:r>
            <a:endParaRPr lang="en-US" dirty="0" smtClean="0"/>
          </a:p>
          <a:p>
            <a:pPr>
              <a:buNone/>
            </a:pPr>
            <a:r>
              <a:rPr lang="id-ID" dirty="0" smtClean="0"/>
              <a:t>Sebagai </a:t>
            </a:r>
            <a:r>
              <a:rPr lang="id-ID" dirty="0"/>
              <a:t>contoh pemakaian burung kenari dan tikus dapat membantu  mengetahui secara kasar adanya  bahayanya  CO. </a:t>
            </a:r>
            <a:endParaRPr lang="en-US" dirty="0" smtClean="0"/>
          </a:p>
          <a:p>
            <a:pPr>
              <a:buNone/>
            </a:pPr>
            <a:r>
              <a:rPr lang="id-ID" dirty="0" smtClean="0"/>
              <a:t>Burung </a:t>
            </a:r>
            <a:r>
              <a:rPr lang="id-ID" dirty="0"/>
              <a:t>kenari pingsan dalam waktu 3 menit jika udara mengandung CO dengan kadar 0,25%, </a:t>
            </a:r>
            <a:endParaRPr lang="en-US" dirty="0" smtClean="0"/>
          </a:p>
          <a:p>
            <a:pPr>
              <a:buNone/>
            </a:pPr>
            <a:r>
              <a:rPr lang="en-US" dirty="0" smtClean="0"/>
              <a:t>S</a:t>
            </a:r>
            <a:r>
              <a:rPr lang="id-ID" dirty="0" smtClean="0"/>
              <a:t>edang </a:t>
            </a:r>
            <a:r>
              <a:rPr lang="id-ID" dirty="0"/>
              <a:t>sejenis tikus yang selalu bergerak kehilangan orientasi di bidang horisontal dan akan diam sama sekali setelah 5 menit menghirup udara yang berkadar CO 0,1-0,2 %, </a:t>
            </a:r>
            <a:endParaRPr lang="en-US" dirty="0" smtClean="0"/>
          </a:p>
          <a:p>
            <a:pPr>
              <a:buNone/>
            </a:pPr>
            <a:r>
              <a:rPr lang="en-US" dirty="0" smtClean="0"/>
              <a:t>M</a:t>
            </a:r>
            <a:r>
              <a:rPr lang="id-ID" dirty="0" smtClean="0"/>
              <a:t>anusia </a:t>
            </a:r>
            <a:r>
              <a:rPr lang="id-ID" dirty="0"/>
              <a:t>masih sanggup </a:t>
            </a:r>
            <a:r>
              <a:rPr lang="en-US" dirty="0" smtClean="0"/>
              <a:t> </a:t>
            </a:r>
            <a:r>
              <a:rPr lang="en-US" dirty="0" err="1" smtClean="0"/>
              <a:t>bertahan</a:t>
            </a:r>
            <a:r>
              <a:rPr lang="en-US" dirty="0" smtClean="0"/>
              <a:t> </a:t>
            </a:r>
            <a:r>
              <a:rPr lang="en-US" dirty="0" err="1" smtClean="0"/>
              <a:t>pada</a:t>
            </a:r>
            <a:r>
              <a:rPr lang="en-US" dirty="0" smtClean="0"/>
              <a:t> </a:t>
            </a:r>
            <a:r>
              <a:rPr lang="id-ID" dirty="0" smtClean="0"/>
              <a:t> </a:t>
            </a:r>
            <a:r>
              <a:rPr lang="id-ID" dirty="0"/>
              <a:t>kadar 0,25% dalam waktu 20 menit tanpa gejala dan 0,4% berakibat kematian </a:t>
            </a:r>
            <a:r>
              <a:rPr lang="en-US" dirty="0" smtClean="0"/>
              <a:t> </a:t>
            </a:r>
            <a:r>
              <a:rPr lang="id-ID" dirty="0" smtClean="0"/>
              <a:t>setelah </a:t>
            </a:r>
            <a:r>
              <a:rPr lang="id-ID" dirty="0"/>
              <a:t>1 jam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Oval 2"/>
          <p:cNvSpPr>
            <a:spLocks noChangeArrowheads="1"/>
          </p:cNvSpPr>
          <p:nvPr/>
        </p:nvSpPr>
        <p:spPr bwMode="auto">
          <a:xfrm>
            <a:off x="0" y="188913"/>
            <a:ext cx="9144000" cy="647700"/>
          </a:xfrm>
          <a:prstGeom prst="ellipse">
            <a:avLst/>
          </a:prstGeom>
          <a:noFill/>
          <a:ln w="9525" algn="ctr">
            <a:noFill/>
            <a:round/>
            <a:headEnd/>
            <a:tailEnd/>
          </a:ln>
        </p:spPr>
        <p:txBody>
          <a:bodyPr wrap="none" lIns="91429" tIns="45715" rIns="91429" bIns="45715" anchor="ctr"/>
          <a:lstStyle/>
          <a:p>
            <a:pPr algn="l">
              <a:lnSpc>
                <a:spcPct val="80000"/>
              </a:lnSpc>
            </a:pPr>
            <a:r>
              <a:rPr lang="en-US" sz="2200" i="1">
                <a:solidFill>
                  <a:schemeClr val="folHlink"/>
                </a:solidFill>
                <a:latin typeface="Verdana" pitchFamily="34" charset="0"/>
              </a:rPr>
              <a:t>TEKNIK PENGUMPULAN &amp; ANALISIS DATA</a:t>
            </a:r>
          </a:p>
          <a:p>
            <a:pPr algn="l">
              <a:lnSpc>
                <a:spcPct val="80000"/>
              </a:lnSpc>
            </a:pPr>
            <a:r>
              <a:rPr lang="en-US" sz="2200" i="1">
                <a:solidFill>
                  <a:schemeClr val="folHlink"/>
                </a:solidFill>
                <a:latin typeface="Verdana" pitchFamily="34" charset="0"/>
              </a:rPr>
              <a:t>KUALITAS UDARA AMBIEN, NOISE &amp; OPASITAS</a:t>
            </a:r>
          </a:p>
        </p:txBody>
      </p:sp>
      <p:graphicFrame>
        <p:nvGraphicFramePr>
          <p:cNvPr id="539713" name="Group 65"/>
          <p:cNvGraphicFramePr>
            <a:graphicFrameLocks noGrp="1"/>
          </p:cNvGraphicFramePr>
          <p:nvPr/>
        </p:nvGraphicFramePr>
        <p:xfrm>
          <a:off x="211138" y="962025"/>
          <a:ext cx="8721725" cy="4821238"/>
        </p:xfrm>
        <a:graphic>
          <a:graphicData uri="http://schemas.openxmlformats.org/drawingml/2006/table">
            <a:tbl>
              <a:tblPr/>
              <a:tblGrid>
                <a:gridCol w="2409825"/>
                <a:gridCol w="2270125"/>
                <a:gridCol w="1862137"/>
                <a:gridCol w="2179638"/>
              </a:tblGrid>
              <a:tr h="40005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smtClean="0">
                          <a:ln>
                            <a:noFill/>
                          </a:ln>
                          <a:solidFill>
                            <a:schemeClr val="bg1"/>
                          </a:solidFill>
                          <a:effectLst/>
                          <a:latin typeface="Calibri" pitchFamily="34" charset="0"/>
                        </a:rPr>
                        <a:t>PARAMETER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smtClean="0">
                          <a:ln>
                            <a:noFill/>
                          </a:ln>
                          <a:solidFill>
                            <a:schemeClr val="bg1"/>
                          </a:solidFill>
                          <a:effectLst/>
                          <a:latin typeface="Calibri" pitchFamily="34" charset="0"/>
                        </a:rPr>
                        <a:t>ALAT SAMPLING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smtClean="0">
                          <a:ln>
                            <a:noFill/>
                          </a:ln>
                          <a:solidFill>
                            <a:schemeClr val="bg1"/>
                          </a:solidFill>
                          <a:effectLst/>
                          <a:latin typeface="Calibri" pitchFamily="34" charset="0"/>
                        </a:rPr>
                        <a:t>METODE SAMPLING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smtClean="0">
                          <a:ln>
                            <a:noFill/>
                          </a:ln>
                          <a:solidFill>
                            <a:schemeClr val="bg1"/>
                          </a:solidFill>
                          <a:effectLst/>
                          <a:latin typeface="Calibri" pitchFamily="34" charset="0"/>
                        </a:rPr>
                        <a:t>METODE ANALISIS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HIDROCARBON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CARBON TUBE &amp; AIR PUMP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DRY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FLAME IONIZATION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SULFUR DIOKSIDA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IMPINGER &amp; AIR PUMP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WET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PARAROSANILIN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NITROGEN OKSIDA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IMPINGER &amp; AIR PUMP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WET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SALTZMAN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OZON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IMPINGER &amp; AIR PUMP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WET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CHEMILUMINESCENT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KARBON MONOKSIDA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IMPINGER &amp; AIR PUMP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WET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NDIR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KARBON DIOKSIDA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IMPINGER &amp; AIR PUMP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WET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INFRA RED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DEBU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HVAS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DRY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GRAVIMETRIK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TIMBAL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HVAS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DRY METHOD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AAS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KEBISINGAN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SOUND LEVEL METER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DIRECT READING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MATHEMATIC</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OPASITAS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OPASIMETER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DIRECT READING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bg1"/>
                          </a:solidFill>
                          <a:effectLst/>
                          <a:latin typeface="Calibri" pitchFamily="34" charset="0"/>
                        </a:rPr>
                        <a:t>DIRECT READING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762000"/>
            <a:ext cx="7848600" cy="1295400"/>
          </a:xfrm>
        </p:spPr>
        <p:txBody>
          <a:bodyPr>
            <a:normAutofit fontScale="90000"/>
          </a:bodyPr>
          <a:lstStyle/>
          <a:p>
            <a:r>
              <a:rPr lang="en-GB" b="1" smtClean="0"/>
              <a:t>SAMPLING OF AIRBORNE CONTAMINANTS (II)</a:t>
            </a:r>
          </a:p>
        </p:txBody>
      </p:sp>
      <p:sp>
        <p:nvSpPr>
          <p:cNvPr id="40963" name="Rectangle 3"/>
          <p:cNvSpPr>
            <a:spLocks noGrp="1" noChangeArrowheads="1"/>
          </p:cNvSpPr>
          <p:nvPr>
            <p:ph type="body" idx="1"/>
          </p:nvPr>
        </p:nvSpPr>
        <p:spPr>
          <a:xfrm>
            <a:off x="685800" y="2209800"/>
            <a:ext cx="7772400" cy="4343400"/>
          </a:xfrm>
        </p:spPr>
        <p:txBody>
          <a:bodyPr/>
          <a:lstStyle/>
          <a:p>
            <a:pPr>
              <a:lnSpc>
                <a:spcPct val="80000"/>
              </a:lnSpc>
            </a:pPr>
            <a:r>
              <a:rPr lang="en-GB" b="1" i="1" smtClean="0"/>
              <a:t>Types</a:t>
            </a:r>
            <a:endParaRPr lang="en-GB" b="1" smtClean="0"/>
          </a:p>
          <a:p>
            <a:pPr lvl="1">
              <a:lnSpc>
                <a:spcPct val="80000"/>
              </a:lnSpc>
            </a:pPr>
            <a:r>
              <a:rPr lang="en-GB" b="1" smtClean="0"/>
              <a:t>“spot” or “grab” sample (stain tube)</a:t>
            </a:r>
            <a:endParaRPr lang="en-GB" smtClean="0"/>
          </a:p>
          <a:p>
            <a:pPr lvl="2">
              <a:lnSpc>
                <a:spcPct val="80000"/>
              </a:lnSpc>
            </a:pPr>
            <a:r>
              <a:rPr lang="en-GB" smtClean="0"/>
              <a:t>taken at a single point at a particular time in the general working atmosphere eg ozone monitoring</a:t>
            </a:r>
          </a:p>
          <a:p>
            <a:pPr lvl="1">
              <a:lnSpc>
                <a:spcPct val="80000"/>
              </a:lnSpc>
            </a:pPr>
            <a:r>
              <a:rPr lang="en-GB" b="1" smtClean="0"/>
              <a:t>time averaged sample (dust sampling)</a:t>
            </a:r>
          </a:p>
          <a:p>
            <a:pPr lvl="2">
              <a:lnSpc>
                <a:spcPct val="80000"/>
              </a:lnSpc>
            </a:pPr>
            <a:r>
              <a:rPr lang="en-GB" smtClean="0"/>
              <a:t>taken over a period of time, analysed, and averaged over that period (operators breathing zone)</a:t>
            </a:r>
          </a:p>
          <a:p>
            <a:pPr lvl="1">
              <a:lnSpc>
                <a:spcPct val="80000"/>
              </a:lnSpc>
            </a:pPr>
            <a:r>
              <a:rPr lang="en-GB" b="1" smtClean="0"/>
              <a:t>continuous monitoring (direct reading)</a:t>
            </a:r>
          </a:p>
          <a:p>
            <a:pPr lvl="2">
              <a:lnSpc>
                <a:spcPct val="80000"/>
              </a:lnSpc>
            </a:pPr>
            <a:r>
              <a:rPr lang="en-GB" smtClean="0"/>
              <a:t>continually measured and giving a continuous record of airborne contamination (can be used in conjunction with alarm systems eg toxic chemicals)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Oval 2"/>
          <p:cNvSpPr>
            <a:spLocks noChangeArrowheads="1"/>
          </p:cNvSpPr>
          <p:nvPr/>
        </p:nvSpPr>
        <p:spPr bwMode="auto">
          <a:xfrm>
            <a:off x="0" y="152400"/>
            <a:ext cx="9144000" cy="609600"/>
          </a:xfrm>
          <a:prstGeom prst="ellipse">
            <a:avLst/>
          </a:prstGeom>
          <a:noFill/>
          <a:ln w="9525" algn="ctr">
            <a:noFill/>
            <a:round/>
            <a:headEnd/>
            <a:tailEnd/>
          </a:ln>
        </p:spPr>
        <p:txBody>
          <a:bodyPr wrap="none" lIns="91429" tIns="45715" rIns="91429" bIns="45715" anchor="ctr"/>
          <a:lstStyle/>
          <a:p>
            <a:pPr algn="l">
              <a:lnSpc>
                <a:spcPct val="80000"/>
              </a:lnSpc>
            </a:pPr>
            <a:r>
              <a:rPr lang="en-US" sz="3200" i="1">
                <a:solidFill>
                  <a:srgbClr val="660066"/>
                </a:solidFill>
                <a:latin typeface="Verdana" pitchFamily="34" charset="0"/>
              </a:rPr>
              <a:t>WAKTU SAMPLING</a:t>
            </a:r>
          </a:p>
        </p:txBody>
      </p:sp>
      <p:sp>
        <p:nvSpPr>
          <p:cNvPr id="540675" name="Text Box 3"/>
          <p:cNvSpPr txBox="1">
            <a:spLocks noChangeArrowheads="1"/>
          </p:cNvSpPr>
          <p:nvPr/>
        </p:nvSpPr>
        <p:spPr bwMode="auto">
          <a:xfrm>
            <a:off x="1406525" y="1066800"/>
            <a:ext cx="6964363" cy="4108450"/>
          </a:xfrm>
          <a:prstGeom prst="rect">
            <a:avLst/>
          </a:prstGeom>
          <a:noFill/>
          <a:ln w="9525">
            <a:noFill/>
            <a:miter lim="800000"/>
            <a:headEnd/>
            <a:tailEnd/>
          </a:ln>
        </p:spPr>
        <p:txBody>
          <a:bodyPr>
            <a:spAutoFit/>
          </a:bodyPr>
          <a:lstStyle/>
          <a:p>
            <a:pPr algn="l"/>
            <a:r>
              <a:rPr lang="en-US" sz="2400" b="0">
                <a:latin typeface="Verdana" pitchFamily="34" charset="0"/>
              </a:rPr>
              <a:t>SOx		</a:t>
            </a:r>
            <a:r>
              <a:rPr lang="en-US" sz="2400" b="0">
                <a:latin typeface="Verdana" pitchFamily="34" charset="0"/>
                <a:sym typeface="Wingdings" pitchFamily="2" charset="2"/>
              </a:rPr>
              <a:t> 	pagi 	(06.00-09.00), </a:t>
            </a:r>
          </a:p>
          <a:p>
            <a:pPr algn="l"/>
            <a:r>
              <a:rPr lang="en-US" sz="2400" b="0">
                <a:latin typeface="Verdana" pitchFamily="34" charset="0"/>
                <a:sym typeface="Wingdings" pitchFamily="2" charset="2"/>
              </a:rPr>
              <a:t>	    		siang (11.00-13.00), </a:t>
            </a:r>
          </a:p>
          <a:p>
            <a:pPr algn="l"/>
            <a:r>
              <a:rPr lang="en-US" sz="2400" b="0">
                <a:latin typeface="Verdana" pitchFamily="34" charset="0"/>
                <a:sym typeface="Wingdings" pitchFamily="2" charset="2"/>
              </a:rPr>
              <a:t>	    		sore 	(16.00-18.00).</a:t>
            </a:r>
            <a:endParaRPr lang="en-US" sz="2400" b="0">
              <a:latin typeface="Verdana" pitchFamily="34" charset="0"/>
            </a:endParaRPr>
          </a:p>
          <a:p>
            <a:pPr algn="l"/>
            <a:r>
              <a:rPr lang="en-US" sz="2400" b="0">
                <a:latin typeface="Verdana" pitchFamily="34" charset="0"/>
              </a:rPr>
              <a:t>NOx		</a:t>
            </a:r>
            <a:r>
              <a:rPr lang="en-US" sz="2400" b="0">
                <a:latin typeface="Verdana" pitchFamily="34" charset="0"/>
                <a:sym typeface="Wingdings" pitchFamily="2" charset="2"/>
              </a:rPr>
              <a:t> 	idem</a:t>
            </a:r>
            <a:endParaRPr lang="en-US" sz="2400" b="0">
              <a:latin typeface="Verdana" pitchFamily="34" charset="0"/>
            </a:endParaRPr>
          </a:p>
          <a:p>
            <a:pPr algn="l"/>
            <a:r>
              <a:rPr lang="en-US" sz="2400" b="0">
                <a:latin typeface="Verdana" pitchFamily="34" charset="0"/>
              </a:rPr>
              <a:t>CO		</a:t>
            </a:r>
            <a:r>
              <a:rPr lang="en-US" sz="2400" b="0">
                <a:latin typeface="Verdana" pitchFamily="34" charset="0"/>
                <a:sym typeface="Wingdings" pitchFamily="2" charset="2"/>
              </a:rPr>
              <a:t> 	idem</a:t>
            </a:r>
            <a:endParaRPr lang="en-US" sz="2400" b="0">
              <a:latin typeface="Verdana" pitchFamily="34" charset="0"/>
            </a:endParaRPr>
          </a:p>
          <a:p>
            <a:pPr algn="l"/>
            <a:r>
              <a:rPr lang="en-US" sz="2400" b="0">
                <a:latin typeface="Verdana" pitchFamily="34" charset="0"/>
              </a:rPr>
              <a:t>HC		</a:t>
            </a:r>
            <a:r>
              <a:rPr lang="en-US" sz="2400" b="0">
                <a:latin typeface="Verdana" pitchFamily="34" charset="0"/>
                <a:sym typeface="Wingdings" pitchFamily="2" charset="2"/>
              </a:rPr>
              <a:t> 	idem</a:t>
            </a:r>
            <a:endParaRPr lang="en-US" sz="2400" b="0">
              <a:latin typeface="Verdana" pitchFamily="34" charset="0"/>
            </a:endParaRPr>
          </a:p>
          <a:p>
            <a:pPr algn="l"/>
            <a:r>
              <a:rPr lang="en-US" sz="2400" b="0">
                <a:latin typeface="Verdana" pitchFamily="34" charset="0"/>
              </a:rPr>
              <a:t>CO2		</a:t>
            </a:r>
            <a:r>
              <a:rPr lang="en-US" sz="2400" b="0">
                <a:latin typeface="Verdana" pitchFamily="34" charset="0"/>
                <a:sym typeface="Wingdings" pitchFamily="2" charset="2"/>
              </a:rPr>
              <a:t> 	idem</a:t>
            </a:r>
            <a:endParaRPr lang="en-US" sz="2400" b="0">
              <a:latin typeface="Verdana" pitchFamily="34" charset="0"/>
            </a:endParaRPr>
          </a:p>
          <a:p>
            <a:pPr algn="l"/>
            <a:r>
              <a:rPr lang="en-US" sz="2400" b="0">
                <a:latin typeface="Verdana" pitchFamily="34" charset="0"/>
              </a:rPr>
              <a:t>Debu		</a:t>
            </a:r>
            <a:r>
              <a:rPr lang="en-US" sz="2400" b="0">
                <a:latin typeface="Verdana" pitchFamily="34" charset="0"/>
                <a:sym typeface="Wingdings" pitchFamily="2" charset="2"/>
              </a:rPr>
              <a:t> 	idem</a:t>
            </a:r>
            <a:endParaRPr lang="en-US" sz="2400" b="0">
              <a:latin typeface="Verdana" pitchFamily="34" charset="0"/>
            </a:endParaRPr>
          </a:p>
          <a:p>
            <a:pPr algn="l"/>
            <a:r>
              <a:rPr lang="en-US" sz="2400" b="0">
                <a:latin typeface="Verdana" pitchFamily="34" charset="0"/>
              </a:rPr>
              <a:t>Pb		</a:t>
            </a:r>
            <a:r>
              <a:rPr lang="en-US" sz="2400" b="0">
                <a:latin typeface="Verdana" pitchFamily="34" charset="0"/>
                <a:sym typeface="Wingdings" pitchFamily="2" charset="2"/>
              </a:rPr>
              <a:t> 	idem</a:t>
            </a:r>
          </a:p>
          <a:p>
            <a:pPr algn="l"/>
            <a:r>
              <a:rPr lang="en-US" sz="2400" b="0">
                <a:latin typeface="Verdana" pitchFamily="34" charset="0"/>
                <a:sym typeface="Wingdings" pitchFamily="2" charset="2"/>
              </a:rPr>
              <a:t>Kebisingan  	idem (+ malam hari)</a:t>
            </a:r>
          </a:p>
          <a:p>
            <a:pPr algn="l"/>
            <a:r>
              <a:rPr lang="en-US" sz="2400" b="0">
                <a:latin typeface="Verdana" pitchFamily="34" charset="0"/>
              </a:rPr>
              <a:t>O3		</a:t>
            </a:r>
            <a:r>
              <a:rPr lang="en-US" sz="2400" b="0">
                <a:latin typeface="Verdana" pitchFamily="34" charset="0"/>
                <a:sym typeface="Wingdings" pitchFamily="2" charset="2"/>
              </a:rPr>
              <a:t> 	pagi 	(06.00-09.00),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Line 2"/>
          <p:cNvSpPr>
            <a:spLocks noChangeShapeType="1"/>
          </p:cNvSpPr>
          <p:nvPr/>
        </p:nvSpPr>
        <p:spPr bwMode="auto">
          <a:xfrm>
            <a:off x="6172200" y="4191000"/>
            <a:ext cx="1905000" cy="0"/>
          </a:xfrm>
          <a:prstGeom prst="line">
            <a:avLst/>
          </a:prstGeom>
          <a:noFill/>
          <a:ln w="9525">
            <a:solidFill>
              <a:schemeClr val="bg1"/>
            </a:solidFill>
            <a:miter lim="800000"/>
            <a:headEnd/>
            <a:tailEnd/>
          </a:ln>
        </p:spPr>
        <p:txBody>
          <a:bodyPr wrap="none"/>
          <a:lstStyle/>
          <a:p>
            <a:endParaRPr lang="en-US"/>
          </a:p>
        </p:txBody>
      </p:sp>
      <p:sp>
        <p:nvSpPr>
          <p:cNvPr id="543747" name="Text Box 3"/>
          <p:cNvSpPr txBox="1">
            <a:spLocks noChangeArrowheads="1"/>
          </p:cNvSpPr>
          <p:nvPr/>
        </p:nvSpPr>
        <p:spPr bwMode="auto">
          <a:xfrm>
            <a:off x="463550" y="381000"/>
            <a:ext cx="8258175" cy="831850"/>
          </a:xfrm>
          <a:prstGeom prst="rect">
            <a:avLst/>
          </a:prstGeom>
          <a:solidFill>
            <a:schemeClr val="bg1"/>
          </a:solidFill>
          <a:ln w="9525">
            <a:solidFill>
              <a:schemeClr val="accent1"/>
            </a:solidFill>
            <a:miter lim="800000"/>
            <a:headEnd/>
            <a:tailEnd/>
          </a:ln>
        </p:spPr>
        <p:txBody>
          <a:bodyPr>
            <a:spAutoFit/>
          </a:bodyPr>
          <a:lstStyle/>
          <a:p>
            <a:r>
              <a:rPr lang="en-US" sz="2400">
                <a:solidFill>
                  <a:schemeClr val="accent1"/>
                </a:solidFill>
                <a:latin typeface="Verdana" pitchFamily="34" charset="0"/>
              </a:rPr>
              <a:t>INSTRUMEN LAPANGAN PENGUMPULAN DATA </a:t>
            </a:r>
          </a:p>
          <a:p>
            <a:r>
              <a:rPr lang="en-US" sz="2400">
                <a:solidFill>
                  <a:schemeClr val="accent1"/>
                </a:solidFill>
                <a:latin typeface="Verdana" pitchFamily="34" charset="0"/>
              </a:rPr>
              <a:t>KUALITAS KIMIA FISIKA UDARA  </a:t>
            </a:r>
          </a:p>
        </p:txBody>
      </p:sp>
      <p:sp>
        <p:nvSpPr>
          <p:cNvPr id="543748" name="Text Box 4"/>
          <p:cNvSpPr txBox="1">
            <a:spLocks noChangeArrowheads="1"/>
          </p:cNvSpPr>
          <p:nvPr/>
        </p:nvSpPr>
        <p:spPr bwMode="auto">
          <a:xfrm>
            <a:off x="211138" y="1600200"/>
            <a:ext cx="8932862" cy="4359275"/>
          </a:xfrm>
          <a:prstGeom prst="rect">
            <a:avLst/>
          </a:prstGeom>
          <a:noFill/>
          <a:ln w="9525">
            <a:noFill/>
            <a:miter lim="800000"/>
            <a:headEnd/>
            <a:tailEnd/>
          </a:ln>
        </p:spPr>
        <p:txBody>
          <a:bodyPr>
            <a:spAutoFit/>
          </a:bodyPr>
          <a:lstStyle/>
          <a:p>
            <a:pPr marL="685800" indent="-685800" algn="l">
              <a:tabLst>
                <a:tab pos="3263900" algn="l"/>
                <a:tab pos="3492500" algn="l"/>
              </a:tabLst>
            </a:pPr>
            <a:r>
              <a:rPr lang="en-US" sz="2000" i="1">
                <a:latin typeface="Verdana" pitchFamily="34" charset="0"/>
              </a:rPr>
              <a:t>KUALITAS UDARA</a:t>
            </a:r>
          </a:p>
          <a:p>
            <a:pPr marL="685800" indent="-685800" algn="l">
              <a:tabLst>
                <a:tab pos="3263900" algn="l"/>
                <a:tab pos="3492500" algn="l"/>
              </a:tabLst>
            </a:pPr>
            <a:r>
              <a:rPr lang="en-US" sz="2000" b="0">
                <a:latin typeface="Verdana" pitchFamily="34" charset="0"/>
              </a:rPr>
              <a:t>1.  	Air Pump	: Pompa udara (prinsip vakum)</a:t>
            </a:r>
          </a:p>
          <a:p>
            <a:pPr marL="685800" indent="-685800" algn="l">
              <a:tabLst>
                <a:tab pos="3263900" algn="l"/>
                <a:tab pos="3492500" algn="l"/>
              </a:tabLst>
            </a:pPr>
            <a:r>
              <a:rPr lang="en-US" sz="2000" b="0">
                <a:latin typeface="Verdana" pitchFamily="34" charset="0"/>
              </a:rPr>
              <a:t>2. 	HVAS – LVAS	: Vakum penghisap udara untuk 				sampling debu/partikulat</a:t>
            </a:r>
          </a:p>
          <a:p>
            <a:pPr marL="685800" indent="-685800" algn="l">
              <a:tabLst>
                <a:tab pos="3263900" algn="l"/>
                <a:tab pos="3492500" algn="l"/>
              </a:tabLst>
            </a:pPr>
            <a:r>
              <a:rPr lang="en-US" sz="2000" b="0">
                <a:latin typeface="Verdana" pitchFamily="34" charset="0"/>
              </a:rPr>
              <a:t>3. 	Impinger	:	Tabung larutan penyerap</a:t>
            </a:r>
          </a:p>
          <a:p>
            <a:pPr marL="685800" indent="-685800" algn="l">
              <a:tabLst>
                <a:tab pos="3263900" algn="l"/>
                <a:tab pos="3492500" algn="l"/>
              </a:tabLst>
            </a:pPr>
            <a:r>
              <a:rPr lang="en-US" sz="2000" b="0">
                <a:latin typeface="Verdana" pitchFamily="34" charset="0"/>
              </a:rPr>
              <a:t>4. 	Botol Sampel	:	Botol sampel untuk wet method</a:t>
            </a:r>
          </a:p>
          <a:p>
            <a:pPr marL="685800" indent="-685800" algn="l">
              <a:tabLst>
                <a:tab pos="3263900" algn="l"/>
                <a:tab pos="3492500" algn="l"/>
              </a:tabLst>
            </a:pPr>
            <a:r>
              <a:rPr lang="en-US" sz="2000" b="0">
                <a:latin typeface="Verdana" pitchFamily="34" charset="0"/>
              </a:rPr>
              <a:t>5. 	Anemometer	:	Ukur kecepatan angin</a:t>
            </a:r>
          </a:p>
          <a:p>
            <a:pPr marL="685800" indent="-685800" algn="l">
              <a:tabLst>
                <a:tab pos="3263900" algn="l"/>
                <a:tab pos="3492500" algn="l"/>
              </a:tabLst>
            </a:pPr>
            <a:r>
              <a:rPr lang="en-US" sz="2000" b="0">
                <a:latin typeface="Verdana" pitchFamily="34" charset="0"/>
              </a:rPr>
              <a:t>6. 	Hygrometer Sling	: Ukur kelembaban</a:t>
            </a:r>
          </a:p>
          <a:p>
            <a:pPr marL="685800" indent="-685800" algn="l">
              <a:tabLst>
                <a:tab pos="3263900" algn="l"/>
                <a:tab pos="3492500" algn="l"/>
              </a:tabLst>
            </a:pPr>
            <a:r>
              <a:rPr lang="en-US" sz="2000" b="0">
                <a:latin typeface="Verdana" pitchFamily="34" charset="0"/>
              </a:rPr>
              <a:t>7. 	Opasimeter	:	Ukur kemampuan tembus cahaya matahari</a:t>
            </a:r>
          </a:p>
          <a:p>
            <a:pPr marL="685800" indent="-685800" algn="l">
              <a:tabLst>
                <a:tab pos="3263900" algn="l"/>
                <a:tab pos="3492500" algn="l"/>
              </a:tabLst>
            </a:pPr>
            <a:r>
              <a:rPr lang="en-US" sz="2000" b="0">
                <a:latin typeface="Verdana" pitchFamily="34" charset="0"/>
              </a:rPr>
              <a:t>8. 	Sound Level Meter	: Ukur kebisingan</a:t>
            </a:r>
          </a:p>
          <a:p>
            <a:pPr marL="685800" indent="-685800" algn="l">
              <a:tabLst>
                <a:tab pos="3263900" algn="l"/>
                <a:tab pos="3492500" algn="l"/>
              </a:tabLst>
            </a:pPr>
            <a:r>
              <a:rPr lang="en-US" sz="2000" b="0">
                <a:latin typeface="Verdana" pitchFamily="34" charset="0"/>
              </a:rPr>
              <a:t>9.	Cool Box	: Tempat sampel/pendingin</a:t>
            </a:r>
          </a:p>
          <a:p>
            <a:pPr marL="685800" indent="-685800" algn="l">
              <a:tabLst>
                <a:tab pos="3263900" algn="l"/>
                <a:tab pos="3492500" algn="l"/>
              </a:tabLst>
            </a:pPr>
            <a:r>
              <a:rPr lang="en-US" sz="2000" b="0">
                <a:latin typeface="Verdana" pitchFamily="34" charset="0"/>
              </a:rPr>
              <a:t>10. 	Kertas Label	: Coding sample</a:t>
            </a:r>
          </a:p>
          <a:p>
            <a:pPr marL="685800" indent="-685800" algn="l">
              <a:tabLst>
                <a:tab pos="3263900" algn="l"/>
                <a:tab pos="3492500" algn="l"/>
              </a:tabLst>
            </a:pPr>
            <a:r>
              <a:rPr lang="en-US" sz="2000" b="0">
                <a:latin typeface="Verdana" pitchFamily="34" charset="0"/>
              </a:rPr>
              <a:t>11. 	Alat Tulis	</a:t>
            </a:r>
          </a:p>
          <a:p>
            <a:pPr marL="685800" indent="-685800" algn="l">
              <a:tabLst>
                <a:tab pos="3263900" algn="l"/>
                <a:tab pos="3492500" algn="l"/>
              </a:tabLst>
            </a:pPr>
            <a:r>
              <a:rPr lang="en-US" sz="2000" b="0">
                <a:latin typeface="Verdana" pitchFamily="34" charset="0"/>
              </a:rPr>
              <a:t>12. 	GPS	: Tentukan koordinat lokasi sampling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Text Box 2"/>
          <p:cNvSpPr txBox="1">
            <a:spLocks noChangeArrowheads="1"/>
          </p:cNvSpPr>
          <p:nvPr/>
        </p:nvSpPr>
        <p:spPr bwMode="auto">
          <a:xfrm>
            <a:off x="684213" y="620713"/>
            <a:ext cx="7991475" cy="4893647"/>
          </a:xfrm>
          <a:prstGeom prst="rect">
            <a:avLst/>
          </a:prstGeom>
          <a:noFill/>
          <a:ln w="28575" algn="ctr">
            <a:noFill/>
            <a:miter lim="800000"/>
            <a:headEnd/>
            <a:tailEnd/>
          </a:ln>
          <a:effectLst/>
        </p:spPr>
        <p:txBody>
          <a:bodyPr>
            <a:spAutoFit/>
          </a:bodyPr>
          <a:lstStyle/>
          <a:p>
            <a:pPr algn="l"/>
            <a:r>
              <a:rPr lang="en-US" sz="2600" dirty="0" err="1"/>
              <a:t>Peralatan</a:t>
            </a:r>
            <a:r>
              <a:rPr lang="en-US" sz="2600" dirty="0"/>
              <a:t> yang </a:t>
            </a:r>
            <a:r>
              <a:rPr lang="en-US" sz="2600" dirty="0" err="1"/>
              <a:t>dipakai</a:t>
            </a:r>
            <a:r>
              <a:rPr lang="en-US" sz="2600" dirty="0"/>
              <a:t> </a:t>
            </a:r>
            <a:r>
              <a:rPr lang="en-US" sz="2600" dirty="0" err="1"/>
              <a:t>untuk</a:t>
            </a:r>
            <a:r>
              <a:rPr lang="en-US" sz="2600" dirty="0"/>
              <a:t> </a:t>
            </a:r>
            <a:r>
              <a:rPr lang="en-US" sz="2600" dirty="0" err="1"/>
              <a:t>melakukan</a:t>
            </a:r>
            <a:r>
              <a:rPr lang="en-US" sz="2600" dirty="0"/>
              <a:t> </a:t>
            </a:r>
            <a:r>
              <a:rPr lang="en-US" sz="2600" dirty="0" err="1"/>
              <a:t>pengukuran</a:t>
            </a:r>
            <a:r>
              <a:rPr lang="en-US" sz="2600" dirty="0"/>
              <a:t> </a:t>
            </a:r>
            <a:r>
              <a:rPr lang="en-US" sz="2600" dirty="0" err="1"/>
              <a:t>debu</a:t>
            </a:r>
            <a:r>
              <a:rPr lang="en-US" sz="2600" dirty="0"/>
              <a:t> SPM (</a:t>
            </a:r>
            <a:r>
              <a:rPr lang="en-US" sz="2600" dirty="0" err="1"/>
              <a:t>melayang-layang</a:t>
            </a:r>
            <a:r>
              <a:rPr lang="en-US" sz="2600" dirty="0"/>
              <a:t>) </a:t>
            </a:r>
            <a:r>
              <a:rPr lang="en-US" sz="2600" dirty="0" err="1"/>
              <a:t>ada</a:t>
            </a:r>
            <a:r>
              <a:rPr lang="en-US" sz="2600" dirty="0"/>
              <a:t> </a:t>
            </a:r>
            <a:r>
              <a:rPr lang="en-US" sz="2600" dirty="0" err="1"/>
              <a:t>beberapa</a:t>
            </a:r>
            <a:r>
              <a:rPr lang="en-US" sz="2600" dirty="0"/>
              <a:t> </a:t>
            </a:r>
            <a:r>
              <a:rPr lang="en-US" sz="2600" dirty="0" err="1"/>
              <a:t>jenis</a:t>
            </a:r>
            <a:r>
              <a:rPr lang="en-US" sz="2600" dirty="0"/>
              <a:t> </a:t>
            </a:r>
            <a:r>
              <a:rPr lang="en-US" sz="2600" dirty="0" err="1"/>
              <a:t>alat</a:t>
            </a:r>
            <a:r>
              <a:rPr lang="en-US" sz="2600" dirty="0"/>
              <a:t> </a:t>
            </a:r>
            <a:r>
              <a:rPr lang="en-US" sz="2600" dirty="0" err="1"/>
              <a:t>diantaranya</a:t>
            </a:r>
            <a:r>
              <a:rPr lang="en-US" sz="2600" dirty="0"/>
              <a:t> :</a:t>
            </a:r>
          </a:p>
          <a:p>
            <a:pPr algn="l"/>
            <a:r>
              <a:rPr lang="en-US" sz="2600" dirty="0" smtClean="0">
                <a:solidFill>
                  <a:srgbClr val="F7094D"/>
                </a:solidFill>
              </a:rPr>
              <a:t> </a:t>
            </a:r>
            <a:r>
              <a:rPr lang="en-US" sz="2600" dirty="0">
                <a:solidFill>
                  <a:srgbClr val="F7094D"/>
                </a:solidFill>
              </a:rPr>
              <a:t>HVS (High Volume Sampler)</a:t>
            </a:r>
            <a:r>
              <a:rPr lang="en-US" sz="2600" dirty="0"/>
              <a:t> </a:t>
            </a:r>
          </a:p>
          <a:p>
            <a:pPr algn="l"/>
            <a:r>
              <a:rPr lang="en-US" sz="2600" dirty="0"/>
              <a:t>Cara </a:t>
            </a:r>
            <a:r>
              <a:rPr lang="en-US" sz="2600" dirty="0" err="1"/>
              <a:t>ini</a:t>
            </a:r>
            <a:r>
              <a:rPr lang="en-US" sz="2600" dirty="0"/>
              <a:t> </a:t>
            </a:r>
            <a:r>
              <a:rPr lang="en-US" sz="2600" dirty="0" err="1"/>
              <a:t>dikembangkan</a:t>
            </a:r>
            <a:r>
              <a:rPr lang="en-US" sz="2600" dirty="0"/>
              <a:t> </a:t>
            </a:r>
            <a:r>
              <a:rPr lang="en-US" sz="2600" dirty="0" err="1"/>
              <a:t>sejak</a:t>
            </a:r>
            <a:r>
              <a:rPr lang="en-US" sz="2600" dirty="0"/>
              <a:t> </a:t>
            </a:r>
            <a:r>
              <a:rPr lang="en-US" sz="2600" dirty="0" err="1"/>
              <a:t>tahun</a:t>
            </a:r>
            <a:r>
              <a:rPr lang="en-US" sz="2600" dirty="0"/>
              <a:t> 1948 </a:t>
            </a:r>
            <a:r>
              <a:rPr lang="en-US" sz="2600" dirty="0" err="1"/>
              <a:t>menggunakan</a:t>
            </a:r>
            <a:r>
              <a:rPr lang="en-US" sz="2600" dirty="0"/>
              <a:t> filter </a:t>
            </a:r>
            <a:r>
              <a:rPr lang="en-US" sz="2600" dirty="0" err="1"/>
              <a:t>berbentuk</a:t>
            </a:r>
            <a:r>
              <a:rPr lang="en-US" sz="2600" dirty="0"/>
              <a:t> </a:t>
            </a:r>
            <a:r>
              <a:rPr lang="en-US" sz="2600" dirty="0" err="1"/>
              <a:t>segi</a:t>
            </a:r>
            <a:r>
              <a:rPr lang="en-US" sz="2600" dirty="0"/>
              <a:t> </a:t>
            </a:r>
            <a:r>
              <a:rPr lang="en-US" sz="2600" dirty="0" err="1"/>
              <a:t>empat</a:t>
            </a:r>
            <a:r>
              <a:rPr lang="en-US" sz="2600" dirty="0"/>
              <a:t> </a:t>
            </a:r>
            <a:r>
              <a:rPr lang="en-US" sz="2600" dirty="0" err="1"/>
              <a:t>seukuran</a:t>
            </a:r>
            <a:r>
              <a:rPr lang="en-US" sz="2600" dirty="0"/>
              <a:t> </a:t>
            </a:r>
            <a:r>
              <a:rPr lang="en-US" sz="2600" dirty="0" err="1"/>
              <a:t>kertas</a:t>
            </a:r>
            <a:r>
              <a:rPr lang="en-US" sz="2600" dirty="0"/>
              <a:t> A4  yang </a:t>
            </a:r>
            <a:r>
              <a:rPr lang="en-US" sz="2600" dirty="0" err="1"/>
              <a:t>mempunyai</a:t>
            </a:r>
            <a:r>
              <a:rPr lang="en-US" sz="2600" dirty="0"/>
              <a:t>  </a:t>
            </a:r>
            <a:r>
              <a:rPr lang="en-US" sz="2600" dirty="0" err="1"/>
              <a:t>porositas</a:t>
            </a:r>
            <a:r>
              <a:rPr lang="en-US" sz="2600" dirty="0"/>
              <a:t> 0,3 - 0,45 µm </a:t>
            </a:r>
            <a:r>
              <a:rPr lang="en-US" sz="2600" dirty="0" err="1"/>
              <a:t>dengan</a:t>
            </a:r>
            <a:r>
              <a:rPr lang="en-US" sz="2600" dirty="0"/>
              <a:t> </a:t>
            </a:r>
            <a:r>
              <a:rPr lang="en-US" sz="2600" dirty="0" err="1"/>
              <a:t>kecepatan</a:t>
            </a:r>
            <a:r>
              <a:rPr lang="en-US" sz="2600" dirty="0"/>
              <a:t> </a:t>
            </a:r>
            <a:r>
              <a:rPr lang="en-US" sz="2600" dirty="0" err="1"/>
              <a:t>pompa</a:t>
            </a:r>
            <a:r>
              <a:rPr lang="en-US" sz="2600" dirty="0"/>
              <a:t> </a:t>
            </a:r>
            <a:r>
              <a:rPr lang="en-US" sz="2600" dirty="0" err="1"/>
              <a:t>berkisar</a:t>
            </a:r>
            <a:r>
              <a:rPr lang="en-US" sz="2600" dirty="0"/>
              <a:t> 1.000 – 1.500 </a:t>
            </a:r>
            <a:r>
              <a:rPr lang="en-US" sz="2600" dirty="0" err="1"/>
              <a:t>lpm</a:t>
            </a:r>
            <a:r>
              <a:rPr lang="en-US" sz="2600" dirty="0"/>
              <a:t>. </a:t>
            </a:r>
            <a:r>
              <a:rPr lang="en-US" sz="2600" dirty="0" err="1"/>
              <a:t>Pengukuran</a:t>
            </a:r>
            <a:r>
              <a:rPr lang="en-US" sz="2600" dirty="0"/>
              <a:t> </a:t>
            </a:r>
            <a:r>
              <a:rPr lang="en-US" sz="2600" dirty="0" err="1"/>
              <a:t>berdasarkan</a:t>
            </a:r>
            <a:r>
              <a:rPr lang="en-US" sz="2600" dirty="0"/>
              <a:t> </a:t>
            </a:r>
            <a:r>
              <a:rPr lang="en-US" sz="2600" dirty="0" err="1"/>
              <a:t>metoda</a:t>
            </a:r>
            <a:r>
              <a:rPr lang="en-US" sz="2600" dirty="0"/>
              <a:t> </a:t>
            </a:r>
            <a:r>
              <a:rPr lang="en-US" sz="2600" dirty="0" err="1"/>
              <a:t>ini</a:t>
            </a:r>
            <a:r>
              <a:rPr lang="en-US" sz="2600" dirty="0"/>
              <a:t> </a:t>
            </a:r>
            <a:r>
              <a:rPr lang="en-US" sz="2600" dirty="0" err="1"/>
              <a:t>untuk</a:t>
            </a:r>
            <a:r>
              <a:rPr lang="en-US" sz="2600" dirty="0"/>
              <a:t> </a:t>
            </a:r>
            <a:r>
              <a:rPr lang="en-US" sz="2600" dirty="0" err="1"/>
              <a:t>penentuan</a:t>
            </a:r>
            <a:r>
              <a:rPr lang="en-US" sz="2600" dirty="0"/>
              <a:t> </a:t>
            </a:r>
            <a:r>
              <a:rPr lang="en-US" sz="2600" dirty="0" err="1"/>
              <a:t>sebagai</a:t>
            </a:r>
            <a:r>
              <a:rPr lang="en-US" sz="2600" dirty="0"/>
              <a:t> TSP (</a:t>
            </a:r>
            <a:r>
              <a:rPr lang="en-US" sz="2600" i="1" dirty="0"/>
              <a:t>Total Suspended </a:t>
            </a:r>
            <a:r>
              <a:rPr lang="en-US" sz="2600" i="1" dirty="0" err="1"/>
              <a:t>Partikulate</a:t>
            </a:r>
            <a:r>
              <a:rPr lang="en-US" sz="2600" dirty="0"/>
              <a:t>). </a:t>
            </a:r>
            <a:r>
              <a:rPr lang="en-US" sz="2600" dirty="0" err="1"/>
              <a:t>Alat</a:t>
            </a:r>
            <a:r>
              <a:rPr lang="en-US" sz="2600" dirty="0"/>
              <a:t> </a:t>
            </a:r>
            <a:r>
              <a:rPr lang="en-US" sz="2600" dirty="0" err="1"/>
              <a:t>ini</a:t>
            </a:r>
            <a:r>
              <a:rPr lang="en-US" sz="2600" dirty="0"/>
              <a:t> </a:t>
            </a:r>
            <a:r>
              <a:rPr lang="en-US" sz="2600" dirty="0" err="1"/>
              <a:t>dapat</a:t>
            </a:r>
            <a:r>
              <a:rPr lang="en-US" sz="2600" dirty="0"/>
              <a:t> </a:t>
            </a:r>
            <a:r>
              <a:rPr lang="en-US" sz="2600" dirty="0" err="1"/>
              <a:t>digunakan</a:t>
            </a:r>
            <a:r>
              <a:rPr lang="en-US" sz="2600" dirty="0"/>
              <a:t> </a:t>
            </a:r>
            <a:r>
              <a:rPr lang="en-US" sz="2600" dirty="0" err="1"/>
              <a:t>selama</a:t>
            </a:r>
            <a:r>
              <a:rPr lang="en-US" sz="2600" dirty="0"/>
              <a:t> 24 </a:t>
            </a:r>
            <a:r>
              <a:rPr lang="en-US" sz="2600" dirty="0" smtClean="0"/>
              <a:t>jam.</a:t>
            </a:r>
            <a:r>
              <a:rPr lang="en-US" sz="2600" dirty="0"/>
              <a:t>  </a:t>
            </a:r>
            <a:r>
              <a:rPr lang="en-US" sz="2600" dirty="0" err="1"/>
              <a:t>Bentuk</a:t>
            </a:r>
            <a:r>
              <a:rPr lang="en-US" sz="2600" dirty="0"/>
              <a:t> </a:t>
            </a:r>
            <a:r>
              <a:rPr lang="en-US" sz="2600" dirty="0" err="1"/>
              <a:t>alat</a:t>
            </a:r>
            <a:r>
              <a:rPr lang="en-US" sz="2600" dirty="0"/>
              <a:t> HVS </a:t>
            </a:r>
            <a:r>
              <a:rPr lang="en-US" sz="2600" dirty="0" err="1"/>
              <a:t>dapat</a:t>
            </a:r>
            <a:r>
              <a:rPr lang="en-US" sz="2600" dirty="0"/>
              <a:t> </a:t>
            </a:r>
            <a:r>
              <a:rPr lang="en-US" sz="2600" dirty="0" err="1"/>
              <a:t>dilihat</a:t>
            </a:r>
            <a:r>
              <a:rPr lang="en-US" sz="2600" dirty="0"/>
              <a:t> </a:t>
            </a:r>
            <a:r>
              <a:rPr lang="en-US" sz="2600" dirty="0" err="1"/>
              <a:t>pada</a:t>
            </a:r>
            <a:r>
              <a:rPr lang="en-US" sz="2600" dirty="0"/>
              <a:t> </a:t>
            </a:r>
            <a:r>
              <a:rPr lang="en-US" sz="2600" dirty="0" err="1"/>
              <a:t>Gambar</a:t>
            </a:r>
            <a:r>
              <a:rPr lang="en-US" sz="2600" dirty="0"/>
              <a:t>  </a:t>
            </a:r>
            <a:r>
              <a:rPr lang="en-US" sz="2600" dirty="0" err="1"/>
              <a:t>di</a:t>
            </a:r>
            <a:r>
              <a:rPr lang="en-US" sz="2600" dirty="0"/>
              <a:t> </a:t>
            </a:r>
            <a:r>
              <a:rPr lang="en-US" sz="2600" dirty="0" err="1"/>
              <a:t>bawah</a:t>
            </a:r>
            <a:r>
              <a:rPr lang="en-US" sz="2600" dirty="0"/>
              <a:t> </a:t>
            </a:r>
            <a:r>
              <a:rPr lang="en-US" sz="2600" dirty="0" err="1"/>
              <a:t>ini</a:t>
            </a:r>
            <a:r>
              <a:rPr lang="en-US" sz="26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057400" y="685800"/>
            <a:ext cx="6324600" cy="1143000"/>
          </a:xfrm>
          <a:noFill/>
          <a:ln/>
        </p:spPr>
        <p:txBody>
          <a:bodyPr lIns="90488" tIns="44450" rIns="90488" bIns="44450"/>
          <a:lstStyle/>
          <a:p>
            <a:r>
              <a:rPr lang="en-US" sz="4800"/>
              <a:t>TYPES OF HAZARDS</a:t>
            </a:r>
          </a:p>
        </p:txBody>
      </p:sp>
      <p:sp>
        <p:nvSpPr>
          <p:cNvPr id="75779" name="Rectangle 3"/>
          <p:cNvSpPr>
            <a:spLocks noGrp="1" noChangeArrowheads="1"/>
          </p:cNvSpPr>
          <p:nvPr>
            <p:ph type="body" idx="1"/>
          </p:nvPr>
        </p:nvSpPr>
        <p:spPr>
          <a:xfrm>
            <a:off x="990600" y="2438400"/>
            <a:ext cx="7162800" cy="4114800"/>
          </a:xfrm>
          <a:noFill/>
          <a:ln/>
        </p:spPr>
        <p:txBody>
          <a:bodyPr lIns="90488" tIns="44450" rIns="90488" bIns="44450"/>
          <a:lstStyle/>
          <a:p>
            <a:r>
              <a:rPr lang="en-US" sz="4400"/>
              <a:t>Chemical</a:t>
            </a:r>
          </a:p>
          <a:p>
            <a:pPr lvl="1">
              <a:buClr>
                <a:schemeClr val="accent2"/>
              </a:buClr>
              <a:buSzPct val="75000"/>
              <a:buFontTx/>
              <a:buChar char="•"/>
            </a:pPr>
            <a:r>
              <a:rPr lang="en-US" sz="3600"/>
              <a:t>Inhalation exposures</a:t>
            </a:r>
          </a:p>
          <a:p>
            <a:pPr lvl="1">
              <a:buClr>
                <a:schemeClr val="accent2"/>
              </a:buClr>
              <a:buSzPct val="75000"/>
              <a:buFontTx/>
              <a:buChar char="•"/>
            </a:pPr>
            <a:r>
              <a:rPr lang="en-US" sz="3600"/>
              <a:t>Acid burns to skin</a:t>
            </a:r>
          </a:p>
          <a:p>
            <a:pPr lvl="1">
              <a:buClr>
                <a:schemeClr val="accent2"/>
              </a:buClr>
              <a:buSzPct val="75000"/>
              <a:buFontTx/>
              <a:buChar char="•"/>
            </a:pPr>
            <a:r>
              <a:rPr lang="en-US" sz="3600"/>
              <a:t>Chemical splash to eyes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Line 2"/>
          <p:cNvSpPr>
            <a:spLocks noChangeShapeType="1"/>
          </p:cNvSpPr>
          <p:nvPr/>
        </p:nvSpPr>
        <p:spPr bwMode="auto">
          <a:xfrm>
            <a:off x="6172200" y="4191000"/>
            <a:ext cx="1905000" cy="0"/>
          </a:xfrm>
          <a:prstGeom prst="line">
            <a:avLst/>
          </a:prstGeom>
          <a:noFill/>
          <a:ln w="9525">
            <a:solidFill>
              <a:schemeClr val="bg1"/>
            </a:solidFill>
            <a:miter lim="800000"/>
            <a:headEnd/>
            <a:tailEnd/>
          </a:ln>
        </p:spPr>
        <p:txBody>
          <a:bodyPr wrap="none"/>
          <a:lstStyle/>
          <a:p>
            <a:endParaRPr lang="en-US"/>
          </a:p>
        </p:txBody>
      </p:sp>
      <p:pic>
        <p:nvPicPr>
          <p:cNvPr id="488451" name="Picture 3" descr="Picture(177)"/>
          <p:cNvPicPr>
            <a:picLocks noChangeAspect="1" noChangeArrowheads="1"/>
          </p:cNvPicPr>
          <p:nvPr/>
        </p:nvPicPr>
        <p:blipFill>
          <a:blip r:embed="rId2" cstate="print"/>
          <a:srcRect/>
          <a:stretch>
            <a:fillRect/>
          </a:stretch>
        </p:blipFill>
        <p:spPr bwMode="auto">
          <a:xfrm>
            <a:off x="0" y="0"/>
            <a:ext cx="9144000" cy="6858000"/>
          </a:xfrm>
          <a:prstGeom prst="rect">
            <a:avLst/>
          </a:prstGeom>
          <a:noFill/>
          <a:effectLst>
            <a:outerShdw dist="35921" dir="2700000" algn="ctr" rotWithShape="0">
              <a:schemeClr val="tx1"/>
            </a:outerShdw>
          </a:effectLst>
        </p:spPr>
      </p:pic>
      <p:sp>
        <p:nvSpPr>
          <p:cNvPr id="488452" name="Text Box 4"/>
          <p:cNvSpPr txBox="1">
            <a:spLocks noChangeArrowheads="1"/>
          </p:cNvSpPr>
          <p:nvPr/>
        </p:nvSpPr>
        <p:spPr bwMode="auto">
          <a:xfrm>
            <a:off x="844550" y="4114800"/>
            <a:ext cx="7467600" cy="711200"/>
          </a:xfrm>
          <a:prstGeom prst="rect">
            <a:avLst/>
          </a:prstGeom>
          <a:solidFill>
            <a:srgbClr val="FFFF00"/>
          </a:solidFill>
          <a:ln w="9525">
            <a:solidFill>
              <a:schemeClr val="bg2"/>
            </a:solidFill>
            <a:miter lim="800000"/>
            <a:headEnd/>
            <a:tailEnd/>
          </a:ln>
          <a:effectLst>
            <a:outerShdw dist="107763" dir="2700000" algn="ctr" rotWithShape="0">
              <a:schemeClr val="bg2">
                <a:alpha val="50000"/>
              </a:schemeClr>
            </a:outerShdw>
          </a:effectLst>
        </p:spPr>
        <p:txBody>
          <a:bodyPr wrap="none">
            <a:spAutoFit/>
          </a:bodyPr>
          <a:lstStyle/>
          <a:p>
            <a:pPr algn="l">
              <a:defRPr/>
            </a:pPr>
            <a:r>
              <a:rPr lang="en-US" sz="2000" b="0">
                <a:latin typeface="Verdana" pitchFamily="34" charset="0"/>
              </a:rPr>
              <a:t>HIGH VOLUME AIR SAMPLER – HVAS</a:t>
            </a:r>
          </a:p>
          <a:p>
            <a:pPr algn="l">
              <a:defRPr/>
            </a:pPr>
            <a:r>
              <a:rPr lang="en-US" sz="2000" b="0">
                <a:latin typeface="Verdana" pitchFamily="34" charset="0"/>
              </a:rPr>
              <a:t>- sampling debu, logam, outdoor (dry method by filter paper)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Penggunaan</a:t>
            </a:r>
            <a:r>
              <a:rPr lang="en-US" dirty="0" smtClean="0"/>
              <a:t> </a:t>
            </a:r>
            <a:r>
              <a:rPr lang="en-US" dirty="0" err="1" smtClean="0"/>
              <a:t>Detektor</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biasanya </a:t>
            </a:r>
            <a:r>
              <a:rPr lang="id-ID" dirty="0"/>
              <a:t>khusus untuk gas atau uap. </a:t>
            </a:r>
            <a:endParaRPr lang="en-US" dirty="0" smtClean="0"/>
          </a:p>
          <a:p>
            <a:pPr>
              <a:buNone/>
            </a:pPr>
            <a:r>
              <a:rPr lang="id-ID" dirty="0" smtClean="0"/>
              <a:t>Indikator </a:t>
            </a:r>
            <a:r>
              <a:rPr lang="id-ID" dirty="0"/>
              <a:t>sederhana didasarkan atas </a:t>
            </a:r>
            <a:r>
              <a:rPr lang="id-ID" dirty="0" smtClean="0"/>
              <a:t>perubahan </a:t>
            </a:r>
            <a:r>
              <a:rPr lang="id-ID" dirty="0"/>
              <a:t>warna sebagai akibat zat-zat yang terjadi oleh karena reaksi kimia. </a:t>
            </a:r>
            <a:endParaRPr lang="en-US" dirty="0" smtClean="0"/>
          </a:p>
          <a:p>
            <a:pPr>
              <a:buNone/>
            </a:pPr>
            <a:r>
              <a:rPr lang="id-ID" dirty="0" smtClean="0"/>
              <a:t>Gas </a:t>
            </a:r>
            <a:r>
              <a:rPr lang="id-ID" dirty="0"/>
              <a:t>Cl</a:t>
            </a:r>
            <a:r>
              <a:rPr lang="id-ID" baseline="-25000" dirty="0"/>
              <a:t>2</a:t>
            </a:r>
            <a:r>
              <a:rPr lang="id-ID" dirty="0"/>
              <a:t> dapat ditunjukkan dengan menggunakan kertas yang dibasahi larutan jodkali, </a:t>
            </a:r>
            <a:endParaRPr lang="en-US" dirty="0" smtClean="0"/>
          </a:p>
          <a:p>
            <a:pPr>
              <a:buNone/>
            </a:pPr>
            <a:r>
              <a:rPr lang="id-ID" dirty="0" smtClean="0"/>
              <a:t>sedangkan </a:t>
            </a:r>
            <a:r>
              <a:rPr lang="id-ID" dirty="0"/>
              <a:t>yodium dapat memberikan warna biru dengan pati</a:t>
            </a:r>
            <a:r>
              <a:rPr lang="id-ID" dirty="0" smtClean="0"/>
              <a:t>.</a:t>
            </a:r>
            <a:endParaRPr lang="en-US" dirty="0" smtClean="0"/>
          </a:p>
          <a:p>
            <a:pPr>
              <a:buNone/>
            </a:pPr>
            <a:r>
              <a:rPr lang="id-ID" dirty="0" smtClean="0"/>
              <a:t>NH</a:t>
            </a:r>
            <a:r>
              <a:rPr lang="id-ID" baseline="-25000" dirty="0" smtClean="0"/>
              <a:t>3</a:t>
            </a:r>
            <a:r>
              <a:rPr lang="id-ID" dirty="0" smtClean="0"/>
              <a:t> </a:t>
            </a:r>
            <a:r>
              <a:rPr lang="id-ID" dirty="0"/>
              <a:t>dapat ditunjukkan, bahkan diketahui kadarnya, dengan menggunakan kertas litmus, kadar 100 bds dalam 5-7 detik. </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Penggunaan</a:t>
            </a:r>
            <a:r>
              <a:rPr lang="en-US" dirty="0" smtClean="0"/>
              <a:t> </a:t>
            </a:r>
            <a:r>
              <a:rPr lang="en-US" dirty="0" err="1" smtClean="0"/>
              <a:t>Indikator</a:t>
            </a: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20000"/>
          </a:bodyPr>
          <a:lstStyle/>
          <a:p>
            <a:pPr>
              <a:buNone/>
            </a:pPr>
            <a:r>
              <a:rPr lang="id-ID" dirty="0"/>
              <a:t>Indikator untuk menentukan kadar Asam sulfida yaitu dengan menggunakan kertas yang dibasahi dengan timah hitam asetat.  Asam sulfida akan  bereaksi dengan kertas yang dibasahi larutan timah hitam asetat, pada kadar 4 bds menyebabkan perubahan warna dalam 1 detik, sedangkan 0,3 bds dalam setengah menit. </a:t>
            </a:r>
            <a:endParaRPr lang="en-US" dirty="0" smtClean="0"/>
          </a:p>
          <a:p>
            <a:pPr>
              <a:buNone/>
            </a:pPr>
            <a:r>
              <a:rPr lang="id-ID" dirty="0" smtClean="0"/>
              <a:t>Selain </a:t>
            </a:r>
            <a:r>
              <a:rPr lang="id-ID" dirty="0"/>
              <a:t>kertas yang dibasahi </a:t>
            </a:r>
            <a:r>
              <a:rPr lang="id-ID" dirty="0" smtClean="0"/>
              <a:t>larutan</a:t>
            </a:r>
            <a:r>
              <a:rPr lang="en-US" dirty="0" smtClean="0"/>
              <a:t> </a:t>
            </a:r>
            <a:r>
              <a:rPr lang="id-ID" dirty="0" smtClean="0"/>
              <a:t>sebagai </a:t>
            </a:r>
            <a:r>
              <a:rPr lang="id-ID" dirty="0"/>
              <a:t>indikator dapat pula digunakan </a:t>
            </a:r>
            <a:r>
              <a:rPr lang="id-ID" dirty="0" smtClean="0"/>
              <a:t>larutan</a:t>
            </a:r>
            <a:r>
              <a:rPr lang="en-US" dirty="0" smtClean="0"/>
              <a:t>. </a:t>
            </a:r>
            <a:r>
              <a:rPr lang="id-ID" dirty="0" smtClean="0"/>
              <a:t> </a:t>
            </a:r>
            <a:endParaRPr lang="en-US" dirty="0" smtClean="0"/>
          </a:p>
          <a:p>
            <a:pPr>
              <a:buNone/>
            </a:pPr>
            <a:r>
              <a:rPr lang="id-ID" dirty="0" smtClean="0"/>
              <a:t>Detektor </a:t>
            </a:r>
            <a:r>
              <a:rPr lang="id-ID" dirty="0"/>
              <a:t>adalah alat khusus yang dibuat untuk menentukan bahan-bahan di udara secara kwalitatif dan kwantitatif, cara kerjanya ialah dengan menghisap </a:t>
            </a:r>
            <a:r>
              <a:rPr lang="id-ID" dirty="0" smtClean="0"/>
              <a:t>udara </a:t>
            </a:r>
            <a:r>
              <a:rPr lang="id-ID" dirty="0"/>
              <a:t>tempat kerja melalui reagens yang ada dalam tabung detektor. Sebagai contoh detektor untuk gas CO. </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None/>
            </a:pPr>
            <a:r>
              <a:rPr lang="id-ID" dirty="0"/>
              <a:t>Jika burung kenari hanya mampu menunjukkan kadar terendah 100 bds, </a:t>
            </a:r>
            <a:endParaRPr lang="en-US" dirty="0" smtClean="0"/>
          </a:p>
          <a:p>
            <a:pPr>
              <a:buNone/>
            </a:pPr>
            <a:r>
              <a:rPr lang="id-ID" dirty="0" smtClean="0"/>
              <a:t>detektor </a:t>
            </a:r>
            <a:r>
              <a:rPr lang="id-ID" dirty="0"/>
              <a:t>CO dengan memakai yodiumpentoksida (J</a:t>
            </a:r>
            <a:r>
              <a:rPr lang="id-ID" baseline="-25000" dirty="0"/>
              <a:t>2</a:t>
            </a:r>
            <a:r>
              <a:rPr lang="id-ID" dirty="0"/>
              <a:t>O</a:t>
            </a:r>
            <a:r>
              <a:rPr lang="id-ID" baseline="-25000" dirty="0"/>
              <a:t>5</a:t>
            </a:r>
            <a:r>
              <a:rPr lang="id-ID" dirty="0"/>
              <a:t>) mampu menunjukkan kadar 50 bds. </a:t>
            </a:r>
            <a:endParaRPr lang="en-US" dirty="0" smtClean="0"/>
          </a:p>
          <a:p>
            <a:pPr>
              <a:buNone/>
            </a:pPr>
            <a:r>
              <a:rPr lang="en-US" dirty="0" smtClean="0"/>
              <a:t>H</a:t>
            </a:r>
            <a:r>
              <a:rPr lang="id-ID" dirty="0" smtClean="0"/>
              <a:t>olamit </a:t>
            </a:r>
            <a:r>
              <a:rPr lang="id-ID" dirty="0"/>
              <a:t>yang mampu menunjukkan 0,05% kadar CO </a:t>
            </a:r>
            <a:endParaRPr lang="en-US" dirty="0" smtClean="0"/>
          </a:p>
          <a:p>
            <a:pPr>
              <a:buNone/>
            </a:pPr>
            <a:r>
              <a:rPr lang="en-US" dirty="0" smtClean="0"/>
              <a:t>H</a:t>
            </a:r>
            <a:r>
              <a:rPr lang="id-ID" dirty="0" smtClean="0"/>
              <a:t>opkolit </a:t>
            </a:r>
            <a:r>
              <a:rPr lang="id-ID" dirty="0"/>
              <a:t>yang mampu menunjukkan 0,005</a:t>
            </a:r>
            <a:r>
              <a:rPr lang="id-ID" dirty="0" smtClean="0"/>
              <a:t>%.</a:t>
            </a:r>
            <a:endParaRPr lang="en-US" dirty="0" smtClean="0"/>
          </a:p>
          <a:p>
            <a:pPr>
              <a:buNone/>
            </a:pPr>
            <a:r>
              <a:rPr lang="id-ID" dirty="0" smtClean="0"/>
              <a:t> </a:t>
            </a:r>
            <a:r>
              <a:rPr lang="id-ID" dirty="0"/>
              <a:t>Untuk berbagai gas dan uap telah dibuat berbagai macam </a:t>
            </a:r>
            <a:r>
              <a:rPr lang="id-ID" dirty="0" smtClean="0"/>
              <a:t>detektor</a:t>
            </a:r>
            <a:r>
              <a:rPr lang="en-US" dirty="0" smtClean="0"/>
              <a:t> : </a:t>
            </a:r>
          </a:p>
          <a:p>
            <a:pPr>
              <a:buNone/>
            </a:pPr>
            <a:r>
              <a:rPr lang="en-US" dirty="0" smtClean="0"/>
              <a:t>    - </a:t>
            </a:r>
            <a:r>
              <a:rPr lang="id-ID" dirty="0" smtClean="0"/>
              <a:t>detektor </a:t>
            </a:r>
            <a:r>
              <a:rPr lang="id-ID" dirty="0"/>
              <a:t>uap </a:t>
            </a:r>
            <a:r>
              <a:rPr lang="id-ID" dirty="0" smtClean="0"/>
              <a:t>Hg</a:t>
            </a:r>
            <a:endParaRPr lang="en-US" dirty="0" smtClean="0"/>
          </a:p>
          <a:p>
            <a:pPr>
              <a:buNone/>
            </a:pPr>
            <a:r>
              <a:rPr lang="en-US" dirty="0" smtClean="0"/>
              <a:t>    - </a:t>
            </a:r>
            <a:r>
              <a:rPr lang="id-ID" dirty="0" smtClean="0"/>
              <a:t>detektor </a:t>
            </a:r>
            <a:r>
              <a:rPr lang="id-ID" dirty="0"/>
              <a:t>benzol, </a:t>
            </a:r>
            <a:endParaRPr lang="en-US" dirty="0" smtClean="0"/>
          </a:p>
          <a:p>
            <a:pPr>
              <a:buNone/>
            </a:pPr>
            <a:r>
              <a:rPr lang="en-US" dirty="0" smtClean="0"/>
              <a:t>    -  </a:t>
            </a:r>
            <a:r>
              <a:rPr lang="id-ID" dirty="0" smtClean="0"/>
              <a:t>detektor </a:t>
            </a:r>
            <a:r>
              <a:rPr lang="id-ID" dirty="0"/>
              <a:t>keton,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id-ID" dirty="0"/>
              <a:t>Pengambilan sampel untuk gas atau uap dapat dilakukan dengan 4 cara. : </a:t>
            </a:r>
            <a:r>
              <a:rPr lang="en-US" dirty="0"/>
              <a:t/>
            </a:r>
            <a:br>
              <a:rPr lang="en-US" dirty="0"/>
            </a:br>
            <a:endParaRPr lang="en-US" dirty="0"/>
          </a:p>
        </p:txBody>
      </p:sp>
      <p:sp>
        <p:nvSpPr>
          <p:cNvPr id="3" name="Content Placeholder 2"/>
          <p:cNvSpPr>
            <a:spLocks noGrp="1"/>
          </p:cNvSpPr>
          <p:nvPr>
            <p:ph idx="1"/>
          </p:nvPr>
        </p:nvSpPr>
        <p:spPr>
          <a:xfrm>
            <a:off x="457200" y="2743200"/>
            <a:ext cx="8229600" cy="3382963"/>
          </a:xfrm>
        </p:spPr>
        <p:txBody>
          <a:bodyPr/>
          <a:lstStyle/>
          <a:p>
            <a:pPr>
              <a:buNone/>
            </a:pPr>
            <a:r>
              <a:rPr lang="id-ID" dirty="0" smtClean="0"/>
              <a:t>1. Absorpsi</a:t>
            </a:r>
            <a:endParaRPr lang="en-US" dirty="0" smtClean="0"/>
          </a:p>
          <a:p>
            <a:pPr>
              <a:buNone/>
            </a:pPr>
            <a:r>
              <a:rPr lang="id-ID" dirty="0" smtClean="0"/>
              <a:t>2. Dengan mengalirkan udara pada cairan</a:t>
            </a:r>
            <a:endParaRPr lang="en-US" dirty="0" smtClean="0"/>
          </a:p>
          <a:p>
            <a:pPr>
              <a:buNone/>
            </a:pPr>
            <a:r>
              <a:rPr lang="id-ID" dirty="0" smtClean="0"/>
              <a:t>3. Kondensasi,</a:t>
            </a:r>
            <a:endParaRPr lang="en-US" dirty="0" smtClean="0"/>
          </a:p>
          <a:p>
            <a:pPr>
              <a:buNone/>
            </a:pPr>
            <a:r>
              <a:rPr lang="id-ID" dirty="0" smtClean="0"/>
              <a:t>4. </a:t>
            </a:r>
            <a:r>
              <a:rPr lang="en-US" dirty="0" smtClean="0"/>
              <a:t>M</a:t>
            </a:r>
            <a:r>
              <a:rPr lang="id-ID" dirty="0" smtClean="0"/>
              <a:t>embakar bahan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a:t>
            </a:r>
            <a:r>
              <a:rPr lang="en-US" dirty="0" err="1" smtClean="0"/>
              <a:t>Absorpsi</a:t>
            </a:r>
            <a:endParaRPr lang="en-US" dirty="0"/>
          </a:p>
        </p:txBody>
      </p:sp>
      <p:sp>
        <p:nvSpPr>
          <p:cNvPr id="3" name="Content Placeholder 2"/>
          <p:cNvSpPr>
            <a:spLocks noGrp="1"/>
          </p:cNvSpPr>
          <p:nvPr>
            <p:ph idx="1"/>
          </p:nvPr>
        </p:nvSpPr>
        <p:spPr/>
        <p:txBody>
          <a:bodyPr>
            <a:normAutofit lnSpcReduction="10000"/>
          </a:bodyPr>
          <a:lstStyle/>
          <a:p>
            <a:pPr>
              <a:buNone/>
            </a:pPr>
            <a:r>
              <a:rPr lang="id-ID" dirty="0" smtClean="0"/>
              <a:t> </a:t>
            </a:r>
            <a:r>
              <a:rPr lang="id-ID" dirty="0"/>
              <a:t>Absorpsi </a:t>
            </a:r>
            <a:r>
              <a:rPr lang="en-US" dirty="0" err="1" smtClean="0"/>
              <a:t>menggunakan</a:t>
            </a:r>
            <a:r>
              <a:rPr lang="en-US" dirty="0" smtClean="0"/>
              <a:t> </a:t>
            </a:r>
            <a:r>
              <a:rPr lang="id-ID" dirty="0" smtClean="0"/>
              <a:t> </a:t>
            </a:r>
            <a:r>
              <a:rPr lang="id-ID" dirty="0"/>
              <a:t>bahan </a:t>
            </a:r>
            <a:r>
              <a:rPr lang="id-ID" dirty="0" smtClean="0"/>
              <a:t>pa</a:t>
            </a:r>
            <a:r>
              <a:rPr lang="en-US" dirty="0" err="1" smtClean="0"/>
              <a:t>dat</a:t>
            </a:r>
            <a:r>
              <a:rPr lang="en-US" dirty="0" smtClean="0"/>
              <a:t> </a:t>
            </a:r>
          </a:p>
          <a:p>
            <a:pPr>
              <a:buNone/>
            </a:pPr>
            <a:r>
              <a:rPr lang="id-ID" dirty="0" smtClean="0"/>
              <a:t> </a:t>
            </a:r>
            <a:r>
              <a:rPr lang="id-ID" dirty="0"/>
              <a:t>misalnya </a:t>
            </a:r>
            <a:endParaRPr lang="en-US" dirty="0" smtClean="0"/>
          </a:p>
          <a:p>
            <a:pPr>
              <a:buNone/>
            </a:pPr>
            <a:r>
              <a:rPr lang="en-US" dirty="0" smtClean="0"/>
              <a:t>1. </a:t>
            </a:r>
            <a:r>
              <a:rPr lang="id-ID" dirty="0" smtClean="0"/>
              <a:t>gas </a:t>
            </a:r>
            <a:r>
              <a:rPr lang="id-ID" dirty="0"/>
              <a:t>CO2 pada NaOH </a:t>
            </a:r>
            <a:r>
              <a:rPr lang="id-ID" dirty="0" smtClean="0"/>
              <a:t>padat</a:t>
            </a:r>
            <a:r>
              <a:rPr lang="en-US" dirty="0" smtClean="0"/>
              <a:t>.</a:t>
            </a:r>
          </a:p>
          <a:p>
            <a:pPr>
              <a:buNone/>
            </a:pPr>
            <a:r>
              <a:rPr lang="id-ID" dirty="0" smtClean="0"/>
              <a:t> </a:t>
            </a:r>
            <a:r>
              <a:rPr lang="en-US" dirty="0" smtClean="0"/>
              <a:t>2. </a:t>
            </a:r>
            <a:r>
              <a:rPr lang="id-ID" dirty="0" smtClean="0"/>
              <a:t>gas-gas </a:t>
            </a:r>
            <a:r>
              <a:rPr lang="en-US" dirty="0" smtClean="0"/>
              <a:t>yang </a:t>
            </a:r>
            <a:r>
              <a:rPr lang="en-US" dirty="0" err="1" smtClean="0"/>
              <a:t>mempunyai</a:t>
            </a:r>
            <a:r>
              <a:rPr lang="en-US" dirty="0" smtClean="0"/>
              <a:t> </a:t>
            </a:r>
            <a:r>
              <a:rPr lang="id-ID" dirty="0" smtClean="0"/>
              <a:t>sifat </a:t>
            </a:r>
            <a:r>
              <a:rPr lang="id-ID" dirty="0"/>
              <a:t>pembentuk asam </a:t>
            </a:r>
            <a:r>
              <a:rPr lang="en-US" dirty="0" err="1" smtClean="0"/>
              <a:t>dapat</a:t>
            </a:r>
            <a:r>
              <a:rPr lang="en-US" dirty="0" smtClean="0"/>
              <a:t> </a:t>
            </a:r>
            <a:r>
              <a:rPr lang="en-US" dirty="0" err="1" smtClean="0"/>
              <a:t>diabsobsi</a:t>
            </a:r>
            <a:r>
              <a:rPr lang="en-US" dirty="0" smtClean="0"/>
              <a:t> </a:t>
            </a:r>
            <a:r>
              <a:rPr lang="en-US" dirty="0" err="1" smtClean="0"/>
              <a:t>oleh</a:t>
            </a:r>
            <a:r>
              <a:rPr lang="en-US" dirty="0" smtClean="0"/>
              <a:t> </a:t>
            </a:r>
            <a:r>
              <a:rPr lang="id-ID" dirty="0" smtClean="0"/>
              <a:t>alkali </a:t>
            </a:r>
            <a:r>
              <a:rPr lang="id-ID" dirty="0"/>
              <a:t>padat lainnya, </a:t>
            </a:r>
            <a:endParaRPr lang="en-US" dirty="0" smtClean="0"/>
          </a:p>
          <a:p>
            <a:pPr>
              <a:buNone/>
            </a:pPr>
            <a:r>
              <a:rPr lang="en-US" dirty="0" smtClean="0"/>
              <a:t>3. </a:t>
            </a:r>
            <a:r>
              <a:rPr lang="id-ID" dirty="0" smtClean="0"/>
              <a:t>uap </a:t>
            </a:r>
            <a:r>
              <a:rPr lang="id-ID" dirty="0"/>
              <a:t>air </a:t>
            </a:r>
            <a:r>
              <a:rPr lang="en-US" dirty="0" err="1" smtClean="0"/>
              <a:t>menggunakan</a:t>
            </a:r>
            <a:r>
              <a:rPr lang="en-US" dirty="0" smtClean="0"/>
              <a:t> </a:t>
            </a:r>
            <a:r>
              <a:rPr lang="en-US" dirty="0" err="1" smtClean="0"/>
              <a:t>bahan</a:t>
            </a:r>
            <a:r>
              <a:rPr lang="en-US" dirty="0" smtClean="0"/>
              <a:t> </a:t>
            </a:r>
            <a:r>
              <a:rPr lang="en-US" dirty="0" err="1" smtClean="0"/>
              <a:t>padat</a:t>
            </a:r>
            <a:r>
              <a:rPr lang="en-US" dirty="0" smtClean="0"/>
              <a:t> yang </a:t>
            </a:r>
            <a:r>
              <a:rPr lang="en-US" dirty="0" err="1" smtClean="0"/>
              <a:t>mempunyai</a:t>
            </a:r>
            <a:r>
              <a:rPr lang="en-US" dirty="0" smtClean="0"/>
              <a:t> </a:t>
            </a:r>
            <a:r>
              <a:rPr lang="en-US" dirty="0" err="1" smtClean="0"/>
              <a:t>sifat</a:t>
            </a:r>
            <a:r>
              <a:rPr lang="en-US" dirty="0" smtClean="0"/>
              <a:t> </a:t>
            </a:r>
            <a:r>
              <a:rPr lang="id-ID" dirty="0" smtClean="0"/>
              <a:t>hygroskopik </a:t>
            </a:r>
            <a:r>
              <a:rPr lang="id-ID" dirty="0"/>
              <a:t>misalnya P2O5, dan uap-uap bahan organik pada karbon aktif. </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Mengalirkan</a:t>
            </a:r>
            <a:r>
              <a:rPr lang="en-US" dirty="0" smtClean="0"/>
              <a:t> </a:t>
            </a:r>
            <a:r>
              <a:rPr lang="en-US" dirty="0" err="1" smtClean="0"/>
              <a:t>Udara</a:t>
            </a:r>
            <a:r>
              <a:rPr lang="en-US" dirty="0" smtClean="0"/>
              <a:t> pd </a:t>
            </a:r>
            <a:r>
              <a:rPr lang="en-US" dirty="0" err="1" smtClean="0"/>
              <a:t>cairan</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id-ID" dirty="0" smtClean="0"/>
              <a:t> </a:t>
            </a:r>
            <a:r>
              <a:rPr lang="id-ID" dirty="0"/>
              <a:t>Dengan mengalirkan udara pada cairan yang mampu mengikat </a:t>
            </a:r>
            <a:r>
              <a:rPr lang="id-ID" dirty="0" smtClean="0"/>
              <a:t>bahan</a:t>
            </a:r>
            <a:r>
              <a:rPr lang="en-US" dirty="0" smtClean="0"/>
              <a:t> </a:t>
            </a:r>
            <a:r>
              <a:rPr lang="en-US" dirty="0" err="1" smtClean="0"/>
              <a:t>kimia</a:t>
            </a:r>
            <a:r>
              <a:rPr lang="en-US" dirty="0" smtClean="0"/>
              <a:t>.</a:t>
            </a:r>
          </a:p>
          <a:p>
            <a:pPr>
              <a:buNone/>
            </a:pPr>
            <a:r>
              <a:rPr lang="en-US" dirty="0" smtClean="0"/>
              <a:t>S</a:t>
            </a:r>
            <a:r>
              <a:rPr lang="id-ID" dirty="0" smtClean="0"/>
              <a:t>eperti </a:t>
            </a:r>
            <a:r>
              <a:rPr lang="id-ID" dirty="0"/>
              <a:t>halnya NO2 </a:t>
            </a:r>
            <a:r>
              <a:rPr lang="id-ID" dirty="0" smtClean="0"/>
              <a:t>di</a:t>
            </a:r>
            <a:r>
              <a:rPr lang="en-US" dirty="0" err="1" smtClean="0"/>
              <a:t>alirkan</a:t>
            </a:r>
            <a:r>
              <a:rPr lang="en-US" dirty="0" smtClean="0"/>
              <a:t> </a:t>
            </a:r>
            <a:r>
              <a:rPr lang="id-ID" dirty="0" smtClean="0"/>
              <a:t>pada </a:t>
            </a:r>
            <a:r>
              <a:rPr lang="id-ID" dirty="0"/>
              <a:t>air. </a:t>
            </a:r>
            <a:endParaRPr lang="en-US" dirty="0" smtClean="0"/>
          </a:p>
          <a:p>
            <a:pPr>
              <a:buNone/>
            </a:pPr>
            <a:r>
              <a:rPr lang="id-ID" dirty="0" smtClean="0"/>
              <a:t>Untuk </a:t>
            </a:r>
            <a:r>
              <a:rPr lang="id-ID" dirty="0"/>
              <a:t>maksud tersebut dibuat beberapa bentuk alat-alat pengambil sample, </a:t>
            </a:r>
            <a:r>
              <a:rPr lang="id-ID" dirty="0" smtClean="0"/>
              <a:t>mengalirkan </a:t>
            </a:r>
            <a:r>
              <a:rPr lang="id-ID" dirty="0"/>
              <a:t>udara kepada cairan atau larutan. </a:t>
            </a:r>
            <a:r>
              <a:rPr lang="id-ID" dirty="0" smtClean="0"/>
              <a:t>cara </a:t>
            </a:r>
            <a:r>
              <a:rPr lang="id-ID" dirty="0"/>
              <a:t>ini disebut “</a:t>
            </a:r>
            <a:r>
              <a:rPr lang="id-ID" i="1" dirty="0"/>
              <a:t>Schrubbing technique</a:t>
            </a:r>
            <a:r>
              <a:rPr lang="id-ID" dirty="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id-ID" dirty="0"/>
              <a:t>3. Kondensasi, yaitu dengan  menurunkan suhu udara yang mengandung uap, sehingga uap mengembun. </a:t>
            </a:r>
            <a:endParaRPr lang="en-US" dirty="0"/>
          </a:p>
          <a:p>
            <a:pPr>
              <a:buNone/>
            </a:pPr>
            <a:r>
              <a:rPr lang="id-ID" dirty="0"/>
              <a:t>4. Cara keempat ialah dengan membakar bahan-bahan di udara pada kawat pijar dengan katalisator tertentu, yang hasil pembakaranya ditampung oleh air atau larutan</a:t>
            </a:r>
            <a:r>
              <a:rPr lang="id-ID" dirty="0" smtClean="0"/>
              <a:t>.</a:t>
            </a:r>
            <a:endParaRPr lang="en-US" dirty="0" smtClean="0"/>
          </a:p>
          <a:p>
            <a:pPr>
              <a:buNone/>
            </a:pPr>
            <a:r>
              <a:rPr lang="id-ID" dirty="0" smtClean="0"/>
              <a:t> </a:t>
            </a:r>
            <a:r>
              <a:rPr lang="id-ID" dirty="0"/>
              <a:t>Selanjutnya sample gas atau uap ini diperiksa secara kwalitatif dan kwantitatif di laboratorium higiene perusahaan.</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Pengambilan</a:t>
            </a:r>
            <a:r>
              <a:rPr lang="en-US" dirty="0" smtClean="0"/>
              <a:t> </a:t>
            </a:r>
            <a:r>
              <a:rPr lang="en-US" dirty="0" err="1" smtClean="0"/>
              <a:t>sampel</a:t>
            </a:r>
            <a:r>
              <a:rPr lang="en-US" dirty="0" smtClean="0"/>
              <a:t> </a:t>
            </a:r>
            <a:r>
              <a:rPr lang="en-US" dirty="0" err="1" smtClean="0"/>
              <a:t>untuk</a:t>
            </a:r>
            <a:r>
              <a:rPr lang="en-US" dirty="0" smtClean="0"/>
              <a:t> </a:t>
            </a:r>
            <a:r>
              <a:rPr lang="en-US" dirty="0" err="1" smtClean="0"/>
              <a:t>debu</a:t>
            </a:r>
            <a:endParaRPr lang="en-US" dirty="0"/>
          </a:p>
        </p:txBody>
      </p:sp>
      <p:sp>
        <p:nvSpPr>
          <p:cNvPr id="3" name="Content Placeholder 2"/>
          <p:cNvSpPr>
            <a:spLocks noGrp="1"/>
          </p:cNvSpPr>
          <p:nvPr>
            <p:ph idx="1"/>
          </p:nvPr>
        </p:nvSpPr>
        <p:spPr/>
        <p:txBody>
          <a:bodyPr/>
          <a:lstStyle/>
          <a:p>
            <a:pPr>
              <a:buNone/>
            </a:pPr>
            <a:r>
              <a:rPr lang="id-ID" dirty="0" smtClean="0"/>
              <a:t>Cara </a:t>
            </a:r>
            <a:r>
              <a:rPr lang="id-ID" dirty="0"/>
              <a:t>tersebut adalah “</a:t>
            </a:r>
            <a:r>
              <a:rPr lang="id-ID" i="1" dirty="0"/>
              <a:t>impingement</a:t>
            </a:r>
            <a:r>
              <a:rPr lang="id-ID" dirty="0"/>
              <a:t>”, filtrasi, presipitasi, sedimentasi, dan segala kombinasinya. </a:t>
            </a:r>
            <a:endParaRPr lang="en-US" dirty="0" smtClean="0"/>
          </a:p>
          <a:p>
            <a:pPr>
              <a:buNone/>
            </a:pPr>
            <a:r>
              <a:rPr lang="id-ID" dirty="0" smtClean="0"/>
              <a:t>Tergolong </a:t>
            </a:r>
            <a:r>
              <a:rPr lang="id-ID" dirty="0"/>
              <a:t>kepada </a:t>
            </a:r>
            <a:r>
              <a:rPr lang="id-ID" i="1" dirty="0"/>
              <a:t>impingement</a:t>
            </a:r>
            <a:r>
              <a:rPr lang="id-ID" dirty="0"/>
              <a:t> terdapat alat-alat yang disebut konimeter, jet dari owens, impinger dari Goldberg dan Smith atau </a:t>
            </a:r>
            <a:r>
              <a:rPr lang="id-ID" i="1" dirty="0"/>
              <a:t>impinger</a:t>
            </a:r>
            <a:r>
              <a:rPr lang="id-ID" dirty="0"/>
              <a:t> dari Midget dan “</a:t>
            </a:r>
            <a:r>
              <a:rPr lang="id-ID" i="1" dirty="0"/>
              <a:t>cascade impacter</a:t>
            </a:r>
            <a:r>
              <a:rPr lang="id-ID" dirty="0"/>
              <a:t>”. </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id-ID" dirty="0"/>
              <a:t>Keuntungan–keuntungan pemakaian impinger adalah:</a:t>
            </a:r>
            <a:endParaRPr lang="en-US" dirty="0"/>
          </a:p>
          <a:p>
            <a:pPr lvl="0"/>
            <a:r>
              <a:rPr lang="id-ID" dirty="0"/>
              <a:t>Dapat dipakai untuk mengambil sample berulang kali</a:t>
            </a:r>
            <a:endParaRPr lang="en-US" dirty="0"/>
          </a:p>
          <a:p>
            <a:pPr lvl="0"/>
            <a:r>
              <a:rPr lang="id-ID" dirty="0"/>
              <a:t>dapat dipergunakan untuk mengambil sample sewaktu-waktu diperlukan</a:t>
            </a:r>
            <a:endParaRPr lang="en-US" dirty="0"/>
          </a:p>
          <a:p>
            <a:pPr lvl="0"/>
            <a:r>
              <a:rPr lang="id-ID" dirty="0"/>
              <a:t>selain untuk menghitung jumlah debu, juga untuk pemeriksaan kwalitatif, oleh karena sample dapat diambil besar, jika diperlukan</a:t>
            </a:r>
            <a:endParaRPr lang="en-US" dirty="0"/>
          </a:p>
          <a:p>
            <a:pPr lvl="0"/>
            <a:r>
              <a:rPr lang="id-ID" dirty="0"/>
              <a:t>effisiensi tinggi untuk debu berukuran lebih dari 1 </a:t>
            </a:r>
            <a:r>
              <a:rPr lang="id-ID" dirty="0" smtClean="0"/>
              <a:t>mikron</a:t>
            </a:r>
            <a:endParaRPr lang="en-US" dirty="0"/>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Oval 12"/>
          <p:cNvSpPr>
            <a:spLocks noChangeArrowheads="1"/>
          </p:cNvSpPr>
          <p:nvPr/>
        </p:nvSpPr>
        <p:spPr bwMode="auto">
          <a:xfrm>
            <a:off x="2819400" y="2514600"/>
            <a:ext cx="2971800" cy="3429000"/>
          </a:xfrm>
          <a:prstGeom prst="ellipse">
            <a:avLst/>
          </a:prstGeom>
          <a:solidFill>
            <a:srgbClr val="00FF00"/>
          </a:solidFill>
          <a:ln w="12700" algn="ctr">
            <a:noFill/>
            <a:round/>
            <a:headEnd/>
            <a:tailEnd/>
          </a:ln>
          <a:effectLst/>
        </p:spPr>
        <p:txBody>
          <a:bodyPr wrap="none" lIns="90488" tIns="44450" rIns="90488" bIns="44450" anchor="ctr"/>
          <a:lstStyle/>
          <a:p>
            <a:endParaRPr lang="en-US"/>
          </a:p>
        </p:txBody>
      </p:sp>
      <p:sp>
        <p:nvSpPr>
          <p:cNvPr id="6146" name="Rectangle 2"/>
          <p:cNvSpPr>
            <a:spLocks noGrp="1" noChangeArrowheads="1"/>
          </p:cNvSpPr>
          <p:nvPr>
            <p:ph type="title"/>
          </p:nvPr>
        </p:nvSpPr>
        <p:spPr>
          <a:noFill/>
          <a:ln/>
        </p:spPr>
        <p:txBody>
          <a:bodyPr lIns="90488" tIns="44450" rIns="90488" bIns="44450"/>
          <a:lstStyle/>
          <a:p>
            <a:r>
              <a:rPr lang="en-US" sz="2800"/>
              <a:t>Man + Machine + Uncontrolled Energy Release = Accident***</a:t>
            </a:r>
          </a:p>
        </p:txBody>
      </p:sp>
      <p:grpSp>
        <p:nvGrpSpPr>
          <p:cNvPr id="2" name="Group 5"/>
          <p:cNvGrpSpPr>
            <a:grpSpLocks/>
          </p:cNvGrpSpPr>
          <p:nvPr/>
        </p:nvGrpSpPr>
        <p:grpSpPr bwMode="auto">
          <a:xfrm>
            <a:off x="2362200" y="2209800"/>
            <a:ext cx="3963988" cy="3354388"/>
            <a:chOff x="1488" y="1392"/>
            <a:chExt cx="2497" cy="2113"/>
          </a:xfrm>
        </p:grpSpPr>
        <p:sp>
          <p:nvSpPr>
            <p:cNvPr id="6147" name="Freeform 3"/>
            <p:cNvSpPr>
              <a:spLocks/>
            </p:cNvSpPr>
            <p:nvPr/>
          </p:nvSpPr>
          <p:spPr bwMode="auto">
            <a:xfrm>
              <a:off x="1488" y="1392"/>
              <a:ext cx="2497" cy="2113"/>
            </a:xfrm>
            <a:custGeom>
              <a:avLst/>
              <a:gdLst/>
              <a:ahLst/>
              <a:cxnLst>
                <a:cxn ang="0">
                  <a:pos x="1248" y="0"/>
                </a:cxn>
                <a:cxn ang="0">
                  <a:pos x="2496" y="2112"/>
                </a:cxn>
                <a:cxn ang="0">
                  <a:pos x="0" y="2112"/>
                </a:cxn>
                <a:cxn ang="0">
                  <a:pos x="1248" y="0"/>
                </a:cxn>
              </a:cxnLst>
              <a:rect l="0" t="0" r="r" b="b"/>
              <a:pathLst>
                <a:path w="2497" h="2113">
                  <a:moveTo>
                    <a:pt x="1248" y="0"/>
                  </a:moveTo>
                  <a:lnTo>
                    <a:pt x="2496" y="2112"/>
                  </a:lnTo>
                  <a:lnTo>
                    <a:pt x="0" y="2112"/>
                  </a:lnTo>
                  <a:lnTo>
                    <a:pt x="1248" y="0"/>
                  </a:lnTo>
                </a:path>
              </a:pathLst>
            </a:custGeom>
            <a:solidFill>
              <a:srgbClr val="FF5050"/>
            </a:solidFill>
            <a:ln w="12700" cap="rnd" cmpd="sng">
              <a:solidFill>
                <a:schemeClr val="tx1"/>
              </a:solidFill>
              <a:prstDash val="solid"/>
              <a:round/>
              <a:headEnd type="none" w="med" len="med"/>
              <a:tailEnd type="none" w="med" len="med"/>
            </a:ln>
            <a:effectLst/>
          </p:spPr>
          <p:txBody>
            <a:bodyPr/>
            <a:lstStyle/>
            <a:p>
              <a:endParaRPr lang="en-US"/>
            </a:p>
          </p:txBody>
        </p:sp>
        <p:sp>
          <p:nvSpPr>
            <p:cNvPr id="6148" name="Rectangle 4"/>
            <p:cNvSpPr>
              <a:spLocks noChangeArrowheads="1"/>
            </p:cNvSpPr>
            <p:nvPr/>
          </p:nvSpPr>
          <p:spPr bwMode="auto">
            <a:xfrm>
              <a:off x="2143" y="2448"/>
              <a:ext cx="1186" cy="1023"/>
            </a:xfrm>
            <a:prstGeom prst="rect">
              <a:avLst/>
            </a:prstGeom>
            <a:noFill/>
            <a:ln w="12700">
              <a:noFill/>
              <a:miter lim="800000"/>
              <a:headEnd/>
              <a:tailEnd/>
            </a:ln>
            <a:effectLst/>
          </p:spPr>
          <p:txBody>
            <a:bodyPr wrap="none" anchor="ctr"/>
            <a:lstStyle/>
            <a:p>
              <a:endParaRPr lang="en-US"/>
            </a:p>
          </p:txBody>
        </p:sp>
      </p:grpSp>
      <p:sp>
        <p:nvSpPr>
          <p:cNvPr id="6150" name="Rectangle 6"/>
          <p:cNvSpPr>
            <a:spLocks noChangeArrowheads="1"/>
          </p:cNvSpPr>
          <p:nvPr/>
        </p:nvSpPr>
        <p:spPr bwMode="auto">
          <a:xfrm>
            <a:off x="2058988" y="5564188"/>
            <a:ext cx="739775" cy="454025"/>
          </a:xfrm>
          <a:prstGeom prst="rect">
            <a:avLst/>
          </a:prstGeom>
          <a:noFill/>
          <a:ln w="12700">
            <a:noFill/>
            <a:miter lim="800000"/>
            <a:headEnd/>
            <a:tailEnd/>
          </a:ln>
          <a:effectLst/>
        </p:spPr>
        <p:txBody>
          <a:bodyPr wrap="none" lIns="90488" tIns="44450" rIns="90488" bIns="44450">
            <a:spAutoFit/>
          </a:bodyPr>
          <a:lstStyle/>
          <a:p>
            <a:pPr eaLnBrk="0" hangingPunct="0">
              <a:spcBef>
                <a:spcPct val="0"/>
              </a:spcBef>
              <a:buClrTx/>
              <a:buSzTx/>
              <a:buFontTx/>
              <a:buNone/>
            </a:pPr>
            <a:r>
              <a:rPr lang="en-US" sz="2400">
                <a:solidFill>
                  <a:schemeClr val="tx1"/>
                </a:solidFill>
                <a:latin typeface="Times New Roman" pitchFamily="18" charset="0"/>
              </a:rPr>
              <a:t>Man</a:t>
            </a:r>
          </a:p>
        </p:txBody>
      </p:sp>
      <p:sp>
        <p:nvSpPr>
          <p:cNvPr id="6151" name="Rectangle 7"/>
          <p:cNvSpPr>
            <a:spLocks noChangeArrowheads="1"/>
          </p:cNvSpPr>
          <p:nvPr/>
        </p:nvSpPr>
        <p:spPr bwMode="auto">
          <a:xfrm>
            <a:off x="5792788" y="5564188"/>
            <a:ext cx="1247775" cy="454025"/>
          </a:xfrm>
          <a:prstGeom prst="rect">
            <a:avLst/>
          </a:prstGeom>
          <a:noFill/>
          <a:ln w="12700">
            <a:noFill/>
            <a:miter lim="800000"/>
            <a:headEnd/>
            <a:tailEnd/>
          </a:ln>
          <a:effectLst/>
        </p:spPr>
        <p:txBody>
          <a:bodyPr wrap="none" lIns="90488" tIns="44450" rIns="90488" bIns="44450">
            <a:spAutoFit/>
          </a:bodyPr>
          <a:lstStyle/>
          <a:p>
            <a:pPr eaLnBrk="0" hangingPunct="0">
              <a:spcBef>
                <a:spcPct val="0"/>
              </a:spcBef>
              <a:buClrTx/>
              <a:buSzTx/>
              <a:buFontTx/>
              <a:buNone/>
            </a:pPr>
            <a:r>
              <a:rPr lang="en-US" sz="2400">
                <a:solidFill>
                  <a:schemeClr val="tx1"/>
                </a:solidFill>
                <a:latin typeface="Times New Roman" pitchFamily="18" charset="0"/>
              </a:rPr>
              <a:t>Machine</a:t>
            </a:r>
          </a:p>
        </p:txBody>
      </p:sp>
      <p:sp>
        <p:nvSpPr>
          <p:cNvPr id="6152" name="Rectangle 8"/>
          <p:cNvSpPr>
            <a:spLocks noChangeArrowheads="1"/>
          </p:cNvSpPr>
          <p:nvPr/>
        </p:nvSpPr>
        <p:spPr bwMode="auto">
          <a:xfrm>
            <a:off x="3430588" y="1754188"/>
            <a:ext cx="1984375" cy="454025"/>
          </a:xfrm>
          <a:prstGeom prst="rect">
            <a:avLst/>
          </a:prstGeom>
          <a:noFill/>
          <a:ln w="12700">
            <a:noFill/>
            <a:miter lim="800000"/>
            <a:headEnd/>
            <a:tailEnd/>
          </a:ln>
          <a:effectLst/>
        </p:spPr>
        <p:txBody>
          <a:bodyPr wrap="none" lIns="90488" tIns="44450" rIns="90488" bIns="44450">
            <a:spAutoFit/>
          </a:bodyPr>
          <a:lstStyle/>
          <a:p>
            <a:pPr eaLnBrk="0" hangingPunct="0">
              <a:spcBef>
                <a:spcPct val="0"/>
              </a:spcBef>
              <a:buClrTx/>
              <a:buSzTx/>
              <a:buFontTx/>
              <a:buNone/>
            </a:pPr>
            <a:r>
              <a:rPr lang="en-US" sz="2400">
                <a:solidFill>
                  <a:schemeClr val="tx1"/>
                </a:solidFill>
                <a:latin typeface="Times New Roman" pitchFamily="18" charset="0"/>
              </a:rPr>
              <a:t>Energy Source</a:t>
            </a:r>
          </a:p>
        </p:txBody>
      </p:sp>
      <p:sp>
        <p:nvSpPr>
          <p:cNvPr id="6153" name="Rectangle 9"/>
          <p:cNvSpPr>
            <a:spLocks noChangeArrowheads="1"/>
          </p:cNvSpPr>
          <p:nvPr/>
        </p:nvSpPr>
        <p:spPr bwMode="auto">
          <a:xfrm>
            <a:off x="3659188" y="3811588"/>
            <a:ext cx="1524000" cy="942975"/>
          </a:xfrm>
          <a:prstGeom prst="rect">
            <a:avLst/>
          </a:prstGeom>
          <a:noFill/>
          <a:ln w="12700">
            <a:noFill/>
            <a:miter lim="800000"/>
            <a:headEnd/>
            <a:tailEnd/>
          </a:ln>
          <a:effectLst/>
        </p:spPr>
        <p:txBody>
          <a:bodyPr wrap="none" lIns="90488" tIns="44450" rIns="90488" bIns="44450">
            <a:spAutoFit/>
          </a:bodyPr>
          <a:lstStyle/>
          <a:p>
            <a:pPr eaLnBrk="0" hangingPunct="0">
              <a:spcBef>
                <a:spcPct val="0"/>
              </a:spcBef>
              <a:buClrTx/>
              <a:buSzTx/>
              <a:buFontTx/>
              <a:buNone/>
            </a:pPr>
            <a:r>
              <a:rPr lang="en-US" b="1">
                <a:solidFill>
                  <a:schemeClr val="tx1"/>
                </a:solidFill>
                <a:latin typeface="Times New Roman" pitchFamily="18" charset="0"/>
              </a:rPr>
              <a:t>Accident</a:t>
            </a:r>
          </a:p>
          <a:p>
            <a:pPr eaLnBrk="0" hangingPunct="0">
              <a:spcBef>
                <a:spcPct val="0"/>
              </a:spcBef>
              <a:buClrTx/>
              <a:buSzTx/>
              <a:buFontTx/>
              <a:buNone/>
            </a:pPr>
            <a:r>
              <a:rPr lang="en-US" b="1">
                <a:solidFill>
                  <a:schemeClr val="tx1"/>
                </a:solidFill>
                <a:latin typeface="Times New Roman" pitchFamily="18" charset="0"/>
              </a:rPr>
              <a:t>Triangle</a:t>
            </a:r>
          </a:p>
        </p:txBody>
      </p:sp>
      <p:sp>
        <p:nvSpPr>
          <p:cNvPr id="6154" name="Rectangle 10"/>
          <p:cNvSpPr>
            <a:spLocks noChangeArrowheads="1"/>
          </p:cNvSpPr>
          <p:nvPr/>
        </p:nvSpPr>
        <p:spPr bwMode="auto">
          <a:xfrm>
            <a:off x="5792788" y="1830388"/>
            <a:ext cx="2794000" cy="2286000"/>
          </a:xfrm>
          <a:prstGeom prst="rect">
            <a:avLst/>
          </a:prstGeom>
          <a:noFill/>
          <a:ln w="12700">
            <a:noFill/>
            <a:miter lim="800000"/>
            <a:headEnd/>
            <a:tailEnd/>
          </a:ln>
          <a:effectLst/>
        </p:spPr>
        <p:txBody>
          <a:bodyPr wrap="none" lIns="90488" tIns="44450" rIns="90488" bIns="44450">
            <a:spAutoFit/>
          </a:bodyPr>
          <a:lstStyle/>
          <a:p>
            <a:pPr eaLnBrk="0" hangingPunct="0">
              <a:spcBef>
                <a:spcPct val="0"/>
              </a:spcBef>
              <a:buClrTx/>
              <a:buSzPct val="100000"/>
            </a:pPr>
            <a:r>
              <a:rPr lang="en-US" sz="1800">
                <a:solidFill>
                  <a:schemeClr val="tx1"/>
                </a:solidFill>
                <a:latin typeface="Times New Roman" pitchFamily="18" charset="0"/>
              </a:rPr>
              <a:t>Gravity</a:t>
            </a:r>
          </a:p>
          <a:p>
            <a:pPr eaLnBrk="0" hangingPunct="0">
              <a:spcBef>
                <a:spcPct val="0"/>
              </a:spcBef>
              <a:buClrTx/>
              <a:buSzPct val="100000"/>
            </a:pPr>
            <a:r>
              <a:rPr lang="en-US" sz="1800">
                <a:solidFill>
                  <a:schemeClr val="tx1"/>
                </a:solidFill>
                <a:latin typeface="Times New Roman" pitchFamily="18" charset="0"/>
              </a:rPr>
              <a:t>Chemical</a:t>
            </a:r>
          </a:p>
          <a:p>
            <a:pPr eaLnBrk="0" hangingPunct="0">
              <a:spcBef>
                <a:spcPct val="0"/>
              </a:spcBef>
              <a:buClrTx/>
              <a:buSzPct val="100000"/>
            </a:pPr>
            <a:r>
              <a:rPr lang="en-US" sz="1800">
                <a:solidFill>
                  <a:schemeClr val="tx1"/>
                </a:solidFill>
                <a:latin typeface="Times New Roman" pitchFamily="18" charset="0"/>
              </a:rPr>
              <a:t>Thermal</a:t>
            </a:r>
          </a:p>
          <a:p>
            <a:pPr eaLnBrk="0" hangingPunct="0">
              <a:spcBef>
                <a:spcPct val="0"/>
              </a:spcBef>
              <a:buClrTx/>
              <a:buSzPct val="100000"/>
            </a:pPr>
            <a:r>
              <a:rPr lang="en-US" sz="1800">
                <a:solidFill>
                  <a:schemeClr val="tx1"/>
                </a:solidFill>
                <a:latin typeface="Times New Roman" pitchFamily="18" charset="0"/>
              </a:rPr>
              <a:t>Residual Stored</a:t>
            </a:r>
          </a:p>
          <a:p>
            <a:pPr eaLnBrk="0" hangingPunct="0">
              <a:spcBef>
                <a:spcPct val="0"/>
              </a:spcBef>
              <a:buClrTx/>
              <a:buSzPct val="100000"/>
            </a:pPr>
            <a:r>
              <a:rPr lang="en-US" sz="1800">
                <a:solidFill>
                  <a:schemeClr val="tx1"/>
                </a:solidFill>
                <a:latin typeface="Times New Roman" pitchFamily="18" charset="0"/>
              </a:rPr>
              <a:t>Pneumatic</a:t>
            </a:r>
          </a:p>
          <a:p>
            <a:pPr eaLnBrk="0" hangingPunct="0">
              <a:spcBef>
                <a:spcPct val="0"/>
              </a:spcBef>
              <a:buClrTx/>
              <a:buSzPct val="100000"/>
            </a:pPr>
            <a:r>
              <a:rPr lang="en-US" sz="1800">
                <a:solidFill>
                  <a:schemeClr val="tx1"/>
                </a:solidFill>
                <a:latin typeface="Times New Roman" pitchFamily="18" charset="0"/>
              </a:rPr>
              <a:t>Hydraulic</a:t>
            </a:r>
          </a:p>
          <a:p>
            <a:pPr eaLnBrk="0" hangingPunct="0">
              <a:spcBef>
                <a:spcPct val="0"/>
              </a:spcBef>
              <a:buClrTx/>
              <a:buSzPct val="100000"/>
            </a:pPr>
            <a:r>
              <a:rPr lang="en-US" sz="1800">
                <a:solidFill>
                  <a:schemeClr val="tx1"/>
                </a:solidFill>
                <a:latin typeface="Times New Roman" pitchFamily="18" charset="0"/>
              </a:rPr>
              <a:t>Pressurized Liquids / Gases</a:t>
            </a:r>
          </a:p>
          <a:p>
            <a:pPr eaLnBrk="0" hangingPunct="0">
              <a:spcBef>
                <a:spcPct val="0"/>
              </a:spcBef>
              <a:buClrTx/>
              <a:buSzPct val="100000"/>
            </a:pPr>
            <a:r>
              <a:rPr lang="en-US" sz="1800">
                <a:solidFill>
                  <a:schemeClr val="tx1"/>
                </a:solidFill>
                <a:latin typeface="Times New Roman" pitchFamily="18" charset="0"/>
              </a:rPr>
              <a:t>Mechanical</a:t>
            </a:r>
          </a:p>
        </p:txBody>
      </p:sp>
      <p:sp>
        <p:nvSpPr>
          <p:cNvPr id="6155" name="Rectangle 11"/>
          <p:cNvSpPr>
            <a:spLocks noChangeArrowheads="1"/>
          </p:cNvSpPr>
          <p:nvPr/>
        </p:nvSpPr>
        <p:spPr bwMode="auto">
          <a:xfrm>
            <a:off x="0" y="6099175"/>
            <a:ext cx="8229600" cy="758825"/>
          </a:xfrm>
          <a:prstGeom prst="rect">
            <a:avLst/>
          </a:prstGeom>
          <a:noFill/>
          <a:ln w="12700" algn="ctr">
            <a:noFill/>
            <a:miter lim="800000"/>
            <a:headEnd/>
            <a:tailEnd/>
          </a:ln>
          <a:effectLst/>
        </p:spPr>
        <p:txBody>
          <a:bodyPr lIns="90488" tIns="44450" rIns="90488" bIns="44450">
            <a:spAutoFit/>
          </a:bodyPr>
          <a:lstStyle/>
          <a:p>
            <a:pPr marL="742950" indent="-285750">
              <a:buFontTx/>
              <a:buNone/>
            </a:pPr>
            <a:r>
              <a:rPr lang="en-US" sz="2000">
                <a:solidFill>
                  <a:schemeClr val="tx1"/>
                </a:solidFill>
              </a:rPr>
              <a:t>***Removing one element or creating effective barriers</a:t>
            </a:r>
          </a:p>
          <a:p>
            <a:pPr marL="742950" indent="-285750">
              <a:buFontTx/>
              <a:buNone/>
            </a:pPr>
            <a:r>
              <a:rPr lang="en-US" sz="2000">
                <a:solidFill>
                  <a:schemeClr val="tx1"/>
                </a:solidFill>
              </a:rPr>
              <a:t>     will reduce risk of having accident.</a:t>
            </a:r>
          </a:p>
        </p:txBody>
      </p:sp>
      <p:sp>
        <p:nvSpPr>
          <p:cNvPr id="6157" name="AutoShape 13"/>
          <p:cNvSpPr>
            <a:spLocks/>
          </p:cNvSpPr>
          <p:nvPr/>
        </p:nvSpPr>
        <p:spPr bwMode="auto">
          <a:xfrm>
            <a:off x="1066800" y="2590800"/>
            <a:ext cx="1371600" cy="609600"/>
          </a:xfrm>
          <a:prstGeom prst="callout1">
            <a:avLst>
              <a:gd name="adj1" fmla="val 18750"/>
              <a:gd name="adj2" fmla="val 105556"/>
              <a:gd name="adj3" fmla="val 125000"/>
              <a:gd name="adj4" fmla="val 138889"/>
            </a:avLst>
          </a:prstGeom>
          <a:noFill/>
          <a:ln w="12700">
            <a:solidFill>
              <a:schemeClr val="tx1"/>
            </a:solidFill>
            <a:miter lim="800000"/>
            <a:headEnd/>
            <a:tailEnd/>
          </a:ln>
          <a:effectLst/>
        </p:spPr>
        <p:txBody>
          <a:bodyPr lIns="90488" tIns="44450" rIns="90488" bIns="44450"/>
          <a:lstStyle/>
          <a:p>
            <a:pPr marL="120650" indent="-120650"/>
            <a:r>
              <a:rPr lang="en-US" sz="1800">
                <a:solidFill>
                  <a:schemeClr val="tx1"/>
                </a:solidFill>
                <a:latin typeface="Times New Roman" pitchFamily="18" charset="0"/>
              </a:rPr>
              <a:t>Associated Hazards</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id-ID" dirty="0"/>
              <a:t>Kerugian </a:t>
            </a:r>
            <a:r>
              <a:rPr lang="id-ID" i="1" dirty="0"/>
              <a:t>impinger</a:t>
            </a:r>
            <a:r>
              <a:rPr lang="id-ID" dirty="0"/>
              <a:t> adalah tidak dapatnya digunakan untuk pengambilan sample uap logam atau “</a:t>
            </a:r>
            <a:r>
              <a:rPr lang="id-ID" i="1" dirty="0"/>
              <a:t>fume</a:t>
            </a:r>
            <a:r>
              <a:rPr lang="id-ID" dirty="0"/>
              <a:t>”. </a:t>
            </a:r>
            <a:endParaRPr lang="en-US" dirty="0" smtClean="0"/>
          </a:p>
          <a:p>
            <a:endParaRPr lang="en-US" dirty="0" smtClean="0"/>
          </a:p>
          <a:p>
            <a:r>
              <a:rPr lang="id-ID" dirty="0" smtClean="0"/>
              <a:t>Di </a:t>
            </a:r>
            <a:r>
              <a:rPr lang="id-ID" dirty="0"/>
              <a:t>Indonesia </a:t>
            </a:r>
            <a:r>
              <a:rPr lang="id-ID" i="1" dirty="0"/>
              <a:t>impinger</a:t>
            </a:r>
            <a:r>
              <a:rPr lang="id-ID" dirty="0"/>
              <a:t> ditemui di Lembaga Nasional Higiene Perusahaan dan Kesehatan Kerja, jenisnya adalah </a:t>
            </a:r>
            <a:r>
              <a:rPr lang="id-ID" i="1" dirty="0"/>
              <a:t>Midget impinger</a:t>
            </a:r>
            <a:r>
              <a:rPr lang="id-ID" dirty="0"/>
              <a:t>, yang telah dipergunakan untuk pengambilan sample debu dari tambang-tambang emas Cikotok dan Cirota</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id-ID" dirty="0"/>
              <a:t>Untuk menilai paparan debu dapat digunakan dengan cara filtrasi. </a:t>
            </a:r>
            <a:endParaRPr lang="en-US" dirty="0" smtClean="0"/>
          </a:p>
          <a:p>
            <a:r>
              <a:rPr lang="id-ID" dirty="0" smtClean="0"/>
              <a:t>Filtrasi </a:t>
            </a:r>
            <a:r>
              <a:rPr lang="id-ID" dirty="0"/>
              <a:t>adalah penyaringan udara yang disedot atau dihisap melalui suatu saringan, seperti kertas saring, lempeng-lempeng berpori halus, dan lain-lain sebagainya</a:t>
            </a:r>
            <a:r>
              <a:rPr lang="id-ID" dirty="0" smtClean="0"/>
              <a:t>.</a:t>
            </a:r>
            <a:endParaRPr lang="en-US" dirty="0" smtClean="0"/>
          </a:p>
          <a:p>
            <a:r>
              <a:rPr lang="id-ID" dirty="0" smtClean="0"/>
              <a:t> </a:t>
            </a:r>
            <a:r>
              <a:rPr lang="id-ID" dirty="0"/>
              <a:t>Cara filtrasi ini biasanya dipergunakan untuk menentukan berat sesuatu jenis debu dalam suatu volume udara, sehingga dapat ditentukan kadarnya dengan mudah, misalnya mg debu/m² udara. Berat debu ialah kenaikan berat saringan sebelum dan sesudah filtrasi dilakukan. </a:t>
            </a:r>
            <a:endParaRPr lang="en-US" dirty="0"/>
          </a:p>
          <a:p>
            <a:pPr>
              <a:buNone/>
            </a:pP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 y="457200"/>
            <a:ext cx="88392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304800" y="304800"/>
            <a:ext cx="8839200" cy="6553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MSDs</a:t>
            </a:r>
            <a:endParaRPr lang="en-US" dirty="0"/>
          </a:p>
        </p:txBody>
      </p:sp>
      <p:pic>
        <p:nvPicPr>
          <p:cNvPr id="4" name="Picture 7"/>
          <p:cNvPicPr>
            <a:picLocks noGrp="1" noChangeAspect="1" noChangeArrowheads="1"/>
          </p:cNvPicPr>
          <p:nvPr>
            <p:ph idx="1"/>
          </p:nvPr>
        </p:nvPicPr>
        <p:blipFill>
          <a:blip r:embed="rId2" cstate="print"/>
          <a:srcRect b="6609"/>
          <a:stretch>
            <a:fillRect/>
          </a:stretch>
        </p:blipFill>
        <p:spPr bwMode="auto">
          <a:xfrm>
            <a:off x="0" y="1371600"/>
            <a:ext cx="9144000" cy="594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b="1"/>
              <a:t>SAFETY DATA SHEETS</a:t>
            </a:r>
            <a:endParaRPr lang="en-GB"/>
          </a:p>
        </p:txBody>
      </p:sp>
      <p:sp>
        <p:nvSpPr>
          <p:cNvPr id="9219" name="Rectangle 3"/>
          <p:cNvSpPr>
            <a:spLocks noGrp="1" noChangeArrowheads="1"/>
          </p:cNvSpPr>
          <p:nvPr>
            <p:ph type="body" sz="half" idx="1"/>
          </p:nvPr>
        </p:nvSpPr>
        <p:spPr/>
        <p:txBody>
          <a:bodyPr/>
          <a:lstStyle/>
          <a:p>
            <a:r>
              <a:rPr lang="en-GB"/>
              <a:t>composition</a:t>
            </a:r>
          </a:p>
          <a:p>
            <a:r>
              <a:rPr lang="en-GB"/>
              <a:t>hazards</a:t>
            </a:r>
          </a:p>
          <a:p>
            <a:r>
              <a:rPr lang="en-GB"/>
              <a:t>first aid</a:t>
            </a:r>
          </a:p>
          <a:p>
            <a:r>
              <a:rPr lang="en-GB"/>
              <a:t>fire fighting</a:t>
            </a:r>
          </a:p>
          <a:p>
            <a:r>
              <a:rPr lang="en-GB"/>
              <a:t>accidental release</a:t>
            </a:r>
          </a:p>
          <a:p>
            <a:r>
              <a:rPr lang="en-GB"/>
              <a:t>handling/storage</a:t>
            </a:r>
          </a:p>
          <a:p>
            <a:r>
              <a:rPr lang="en-GB"/>
              <a:t>exposure controls</a:t>
            </a:r>
          </a:p>
          <a:p>
            <a:endParaRPr lang="en-GB"/>
          </a:p>
        </p:txBody>
      </p:sp>
      <p:sp>
        <p:nvSpPr>
          <p:cNvPr id="9220" name="Rectangle 4"/>
          <p:cNvSpPr>
            <a:spLocks noGrp="1" noChangeArrowheads="1"/>
          </p:cNvSpPr>
          <p:nvPr>
            <p:ph type="body" sz="half" idx="2"/>
          </p:nvPr>
        </p:nvSpPr>
        <p:spPr/>
        <p:txBody>
          <a:bodyPr/>
          <a:lstStyle/>
          <a:p>
            <a:r>
              <a:rPr lang="en-GB"/>
              <a:t>personal protection</a:t>
            </a:r>
          </a:p>
          <a:p>
            <a:r>
              <a:rPr lang="en-GB"/>
              <a:t>physical properties</a:t>
            </a:r>
          </a:p>
          <a:p>
            <a:r>
              <a:rPr lang="en-GB"/>
              <a:t>chemical properties</a:t>
            </a:r>
          </a:p>
          <a:p>
            <a:r>
              <a:rPr lang="en-GB"/>
              <a:t>stability/reactivity</a:t>
            </a:r>
          </a:p>
          <a:p>
            <a:r>
              <a:rPr lang="en-GB"/>
              <a:t>toxicology</a:t>
            </a:r>
          </a:p>
          <a:p>
            <a:r>
              <a:rPr lang="en-GB"/>
              <a:t>ecological information</a:t>
            </a:r>
          </a:p>
          <a:p>
            <a:r>
              <a:rPr lang="en-GB"/>
              <a:t>disposal</a:t>
            </a:r>
          </a:p>
          <a:p>
            <a:endParaRPr lang="en-GB"/>
          </a:p>
          <a:p>
            <a:pPr lvl="1"/>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p:cNvPicPr>
            <a:picLocks noGrp="1" noChangeAspect="1" noChangeArrowheads="1"/>
          </p:cNvPicPr>
          <p:nvPr>
            <p:ph idx="1"/>
          </p:nvPr>
        </p:nvPicPr>
        <p:blipFill>
          <a:blip r:embed="rId2" cstate="print"/>
          <a:srcRect l="30824" t="19189" r="30449" b="10765"/>
          <a:stretch>
            <a:fillRect/>
          </a:stretch>
        </p:blipFill>
        <p:spPr bwMode="auto">
          <a:xfrm>
            <a:off x="0" y="0"/>
            <a:ext cx="86868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900" dirty="0" err="1" smtClean="0">
                <a:latin typeface="Arial Black" pitchFamily="34" charset="0"/>
              </a:rPr>
              <a:t>Pengenalan</a:t>
            </a:r>
            <a:r>
              <a:rPr lang="en-US" sz="2900" dirty="0" smtClean="0">
                <a:latin typeface="Arial Black" pitchFamily="34" charset="0"/>
              </a:rPr>
              <a:t> </a:t>
            </a:r>
            <a:r>
              <a:rPr lang="en-US" sz="2900" dirty="0" err="1" smtClean="0">
                <a:latin typeface="Arial Black" pitchFamily="34" charset="0"/>
              </a:rPr>
              <a:t>Bahaya</a:t>
            </a:r>
            <a:r>
              <a:rPr lang="en-US" sz="2900" dirty="0" smtClean="0">
                <a:latin typeface="Arial Black" pitchFamily="34" charset="0"/>
              </a:rPr>
              <a:t> </a:t>
            </a:r>
            <a:r>
              <a:rPr lang="en-US" sz="2900" dirty="0" err="1" smtClean="0">
                <a:latin typeface="Arial Black" pitchFamily="34" charset="0"/>
              </a:rPr>
              <a:t>Bahan</a:t>
            </a:r>
            <a:r>
              <a:rPr lang="en-US" sz="2900" dirty="0" smtClean="0">
                <a:latin typeface="Arial Black" pitchFamily="34" charset="0"/>
              </a:rPr>
              <a:t> Kimia</a:t>
            </a:r>
          </a:p>
        </p:txBody>
      </p:sp>
      <p:sp>
        <p:nvSpPr>
          <p:cNvPr id="4099" name="Rectangle 3"/>
          <p:cNvSpPr>
            <a:spLocks noGrp="1" noChangeArrowheads="1"/>
          </p:cNvSpPr>
          <p:nvPr>
            <p:ph type="body" idx="1"/>
          </p:nvPr>
        </p:nvSpPr>
        <p:spPr>
          <a:xfrm>
            <a:off x="428625" y="1500188"/>
            <a:ext cx="8229600" cy="4530725"/>
          </a:xfrm>
        </p:spPr>
        <p:txBody>
          <a:bodyPr/>
          <a:lstStyle/>
          <a:p>
            <a:pPr marL="609600" indent="-609600" eaLnBrk="1" hangingPunct="1">
              <a:buFontTx/>
              <a:buAutoNum type="arabicPeriod"/>
              <a:defRPr/>
            </a:pPr>
            <a:r>
              <a:rPr lang="en-US" sz="2800" dirty="0" err="1" smtClean="0">
                <a:latin typeface="Arial Black" pitchFamily="34" charset="0"/>
              </a:rPr>
              <a:t>Survai</a:t>
            </a:r>
            <a:r>
              <a:rPr lang="en-US" sz="2800" dirty="0" smtClean="0">
                <a:latin typeface="Arial Black" pitchFamily="34" charset="0"/>
              </a:rPr>
              <a:t> </a:t>
            </a:r>
            <a:r>
              <a:rPr lang="en-US" sz="2800" dirty="0" err="1" smtClean="0">
                <a:latin typeface="Arial Black" pitchFamily="34" charset="0"/>
              </a:rPr>
              <a:t>pendahuluan</a:t>
            </a:r>
            <a:r>
              <a:rPr lang="en-US" sz="2800" dirty="0" smtClean="0">
                <a:latin typeface="Arial Black" pitchFamily="34" charset="0"/>
              </a:rPr>
              <a:t>, </a:t>
            </a:r>
          </a:p>
          <a:p>
            <a:pPr marL="609600" indent="-609600" eaLnBrk="1" hangingPunct="1">
              <a:buFontTx/>
              <a:buNone/>
              <a:defRPr/>
            </a:pPr>
            <a:r>
              <a:rPr lang="en-US" sz="2800" dirty="0" smtClean="0">
                <a:latin typeface="Arial Black" pitchFamily="34" charset="0"/>
              </a:rPr>
              <a:t>	</a:t>
            </a:r>
            <a:r>
              <a:rPr lang="en-US" sz="2800" dirty="0" err="1" smtClean="0">
                <a:latin typeface="Arial Black" pitchFamily="34" charset="0"/>
              </a:rPr>
              <a:t>untuk</a:t>
            </a:r>
            <a:r>
              <a:rPr lang="en-US" sz="2800" dirty="0" smtClean="0">
                <a:latin typeface="Arial Black" pitchFamily="34" charset="0"/>
              </a:rPr>
              <a:t> </a:t>
            </a:r>
            <a:r>
              <a:rPr lang="en-US" sz="2800" dirty="0" err="1" smtClean="0">
                <a:latin typeface="Arial Black" pitchFamily="34" charset="0"/>
              </a:rPr>
              <a:t>mengenal</a:t>
            </a:r>
            <a:r>
              <a:rPr lang="en-US" sz="2800" dirty="0" smtClean="0">
                <a:latin typeface="Arial Black" pitchFamily="34" charset="0"/>
              </a:rPr>
              <a:t>/</a:t>
            </a:r>
            <a:r>
              <a:rPr lang="en-US" sz="2800" dirty="0" err="1" smtClean="0">
                <a:latin typeface="Arial Black" pitchFamily="34" charset="0"/>
              </a:rPr>
              <a:t>mengidentifikasi</a:t>
            </a:r>
            <a:r>
              <a:rPr lang="en-US" sz="2800" dirty="0" smtClean="0">
                <a:latin typeface="Arial Black" pitchFamily="34" charset="0"/>
              </a:rPr>
              <a:t> </a:t>
            </a:r>
            <a:r>
              <a:rPr lang="en-US" sz="2800" dirty="0" err="1" smtClean="0">
                <a:latin typeface="Arial Black" pitchFamily="34" charset="0"/>
              </a:rPr>
              <a:t>bahan</a:t>
            </a:r>
            <a:r>
              <a:rPr lang="en-US" sz="2800" dirty="0" smtClean="0">
                <a:latin typeface="Arial Black" pitchFamily="34" charset="0"/>
              </a:rPr>
              <a:t> </a:t>
            </a:r>
            <a:r>
              <a:rPr lang="en-US" sz="2800" dirty="0" err="1" smtClean="0">
                <a:latin typeface="Arial Black" pitchFamily="34" charset="0"/>
              </a:rPr>
              <a:t>kimia</a:t>
            </a:r>
            <a:r>
              <a:rPr lang="en-US" sz="2800" dirty="0" smtClean="0">
                <a:latin typeface="Arial Black" pitchFamily="34" charset="0"/>
              </a:rPr>
              <a:t> yang </a:t>
            </a:r>
            <a:r>
              <a:rPr lang="en-US" sz="2800" dirty="0" err="1" smtClean="0">
                <a:latin typeface="Arial Black" pitchFamily="34" charset="0"/>
              </a:rPr>
              <a:t>terdapat</a:t>
            </a:r>
            <a:r>
              <a:rPr lang="en-US" sz="2800" dirty="0" smtClean="0">
                <a:latin typeface="Arial Black" pitchFamily="34" charset="0"/>
              </a:rPr>
              <a:t> </a:t>
            </a:r>
            <a:r>
              <a:rPr lang="en-US" sz="2800" dirty="0" err="1" smtClean="0">
                <a:latin typeface="Arial Black" pitchFamily="34" charset="0"/>
              </a:rPr>
              <a:t>di</a:t>
            </a:r>
            <a:r>
              <a:rPr lang="en-US" sz="2800" dirty="0" smtClean="0">
                <a:latin typeface="Arial Black" pitchFamily="34" charset="0"/>
              </a:rPr>
              <a:t> </a:t>
            </a:r>
            <a:r>
              <a:rPr lang="en-US" sz="2800" dirty="0" err="1" smtClean="0">
                <a:latin typeface="Arial Black" pitchFamily="34" charset="0"/>
              </a:rPr>
              <a:t>industri</a:t>
            </a:r>
            <a:r>
              <a:rPr lang="en-US" sz="2800" dirty="0" smtClean="0">
                <a:latin typeface="Arial Black" pitchFamily="34" charset="0"/>
              </a:rPr>
              <a:t> </a:t>
            </a:r>
            <a:r>
              <a:rPr lang="en-US" sz="2800" dirty="0" err="1" smtClean="0">
                <a:latin typeface="Arial Black" pitchFamily="34" charset="0"/>
              </a:rPr>
              <a:t>dan</a:t>
            </a:r>
            <a:r>
              <a:rPr lang="en-US" sz="2800" dirty="0" smtClean="0">
                <a:latin typeface="Arial Black" pitchFamily="34" charset="0"/>
              </a:rPr>
              <a:t> </a:t>
            </a:r>
            <a:r>
              <a:rPr lang="en-US" sz="2800" dirty="0" err="1" smtClean="0">
                <a:latin typeface="Arial Black" pitchFamily="34" charset="0"/>
              </a:rPr>
              <a:t>merencanakan</a:t>
            </a:r>
            <a:r>
              <a:rPr lang="en-US" sz="2800" dirty="0" smtClean="0">
                <a:latin typeface="Arial Black" pitchFamily="34" charset="0"/>
              </a:rPr>
              <a:t> program </a:t>
            </a:r>
            <a:r>
              <a:rPr lang="en-US" sz="2800" dirty="0" err="1" smtClean="0">
                <a:latin typeface="Arial Black" pitchFamily="34" charset="0"/>
              </a:rPr>
              <a:t>evaluasi</a:t>
            </a:r>
            <a:r>
              <a:rPr lang="en-US" sz="2800" dirty="0" smtClean="0">
                <a:latin typeface="Arial Black" pitchFamily="34" charset="0"/>
              </a:rPr>
              <a:t> </a:t>
            </a:r>
            <a:r>
              <a:rPr lang="en-US" sz="2800" dirty="0" err="1" smtClean="0">
                <a:latin typeface="Arial Black" pitchFamily="34" charset="0"/>
              </a:rPr>
              <a:t>risiko</a:t>
            </a:r>
            <a:r>
              <a:rPr lang="en-US" sz="2800" dirty="0" smtClean="0">
                <a:latin typeface="Arial Black" pitchFamily="34" charset="0"/>
              </a:rPr>
              <a:t> </a:t>
            </a:r>
            <a:r>
              <a:rPr lang="en-US" sz="2800" dirty="0" err="1" smtClean="0">
                <a:latin typeface="Arial Black" pitchFamily="34" charset="0"/>
              </a:rPr>
              <a:t>bahaya</a:t>
            </a:r>
            <a:r>
              <a:rPr lang="en-US" sz="2800" dirty="0" smtClean="0">
                <a:latin typeface="Arial Black" pitchFamily="34" charset="0"/>
              </a:rPr>
              <a:t> </a:t>
            </a:r>
            <a:r>
              <a:rPr lang="en-US" sz="2800" dirty="0" err="1" smtClean="0">
                <a:latin typeface="Arial Black" pitchFamily="34" charset="0"/>
              </a:rPr>
              <a:t>serta</a:t>
            </a:r>
            <a:r>
              <a:rPr lang="en-US" sz="2800" dirty="0" smtClean="0">
                <a:latin typeface="Arial Black" pitchFamily="34" charset="0"/>
              </a:rPr>
              <a:t> </a:t>
            </a:r>
            <a:r>
              <a:rPr lang="en-US" sz="2800" dirty="0" err="1" smtClean="0">
                <a:latin typeface="Arial Black" pitchFamily="34" charset="0"/>
              </a:rPr>
              <a:t>tindak</a:t>
            </a:r>
            <a:r>
              <a:rPr lang="en-US" sz="2800" dirty="0" smtClean="0">
                <a:latin typeface="Arial Black" pitchFamily="34" charset="0"/>
              </a:rPr>
              <a:t> </a:t>
            </a:r>
            <a:r>
              <a:rPr lang="en-US" sz="2800" dirty="0" err="1" smtClean="0">
                <a:latin typeface="Arial Black" pitchFamily="34" charset="0"/>
              </a:rPr>
              <a:t>lanjutnya</a:t>
            </a:r>
            <a:r>
              <a:rPr lang="en-US" sz="2800" dirty="0" smtClean="0">
                <a:latin typeface="Arial Black" pitchFamily="34" charset="0"/>
              </a:rPr>
              <a:t> (</a:t>
            </a:r>
            <a:r>
              <a:rPr lang="en-US" sz="2800" dirty="0" err="1" smtClean="0">
                <a:latin typeface="Arial Black" pitchFamily="34" charset="0"/>
              </a:rPr>
              <a:t>nama</a:t>
            </a:r>
            <a:r>
              <a:rPr lang="en-US" sz="2800" dirty="0" smtClean="0">
                <a:latin typeface="Arial Black" pitchFamily="34" charset="0"/>
              </a:rPr>
              <a:t> </a:t>
            </a:r>
            <a:r>
              <a:rPr lang="en-US" sz="2800" dirty="0" err="1" smtClean="0">
                <a:latin typeface="Arial Black" pitchFamily="34" charset="0"/>
              </a:rPr>
              <a:t>bahan</a:t>
            </a:r>
            <a:r>
              <a:rPr lang="en-US" sz="2800" dirty="0" smtClean="0">
                <a:latin typeface="Arial Black" pitchFamily="34" charset="0"/>
              </a:rPr>
              <a:t> </a:t>
            </a:r>
            <a:r>
              <a:rPr lang="en-US" sz="2800" dirty="0" err="1" smtClean="0">
                <a:latin typeface="Arial Black" pitchFamily="34" charset="0"/>
              </a:rPr>
              <a:t>baku</a:t>
            </a:r>
            <a:r>
              <a:rPr lang="en-US" sz="2800" dirty="0" smtClean="0">
                <a:latin typeface="Arial Black" pitchFamily="34" charset="0"/>
              </a:rPr>
              <a:t> </a:t>
            </a:r>
            <a:r>
              <a:rPr lang="en-US" sz="2800" dirty="0" err="1" smtClean="0">
                <a:latin typeface="Arial Black" pitchFamily="34" charset="0"/>
              </a:rPr>
              <a:t>dan</a:t>
            </a:r>
            <a:r>
              <a:rPr lang="en-US" sz="2800" dirty="0" smtClean="0">
                <a:latin typeface="Arial Black" pitchFamily="34" charset="0"/>
              </a:rPr>
              <a:t> </a:t>
            </a:r>
            <a:r>
              <a:rPr lang="en-US" sz="2800" dirty="0" err="1" smtClean="0">
                <a:latin typeface="Arial Black" pitchFamily="34" charset="0"/>
              </a:rPr>
              <a:t>bahan</a:t>
            </a:r>
            <a:r>
              <a:rPr lang="en-US" sz="2800" dirty="0" smtClean="0">
                <a:latin typeface="Arial Black" pitchFamily="34" charset="0"/>
              </a:rPr>
              <a:t> </a:t>
            </a:r>
            <a:r>
              <a:rPr lang="en-US" sz="2800" dirty="0" err="1" smtClean="0">
                <a:latin typeface="Arial Black" pitchFamily="34" charset="0"/>
              </a:rPr>
              <a:t>sampingan</a:t>
            </a:r>
            <a:r>
              <a:rPr lang="en-US" sz="2800" dirty="0" smtClean="0">
                <a:latin typeface="Arial Black" pitchFamily="34" charset="0"/>
              </a:rPr>
              <a:t>, </a:t>
            </a:r>
            <a:r>
              <a:rPr lang="en-US" sz="2800" dirty="0" err="1" smtClean="0">
                <a:latin typeface="Arial Black" pitchFamily="34" charset="0"/>
              </a:rPr>
              <a:t>jenis</a:t>
            </a:r>
            <a:r>
              <a:rPr lang="en-US" sz="2800" dirty="0" smtClean="0">
                <a:latin typeface="Arial Black" pitchFamily="34" charset="0"/>
              </a:rPr>
              <a:t> </a:t>
            </a:r>
            <a:r>
              <a:rPr lang="en-US" sz="2800" dirty="0" err="1" smtClean="0">
                <a:latin typeface="Arial Black" pitchFamily="34" charset="0"/>
              </a:rPr>
              <a:t>bahan</a:t>
            </a:r>
            <a:r>
              <a:rPr lang="en-US" sz="2800" dirty="0" smtClean="0">
                <a:latin typeface="Arial Black" pitchFamily="34" charset="0"/>
              </a:rPr>
              <a:t> yang </a:t>
            </a:r>
            <a:r>
              <a:rPr lang="en-US" sz="2800" dirty="0" err="1" smtClean="0">
                <a:latin typeface="Arial Black" pitchFamily="34" charset="0"/>
              </a:rPr>
              <a:t>diperkirakan</a:t>
            </a:r>
            <a:r>
              <a:rPr lang="en-US" sz="2800" dirty="0" smtClean="0">
                <a:latin typeface="Arial Black" pitchFamily="34" charset="0"/>
              </a:rPr>
              <a:t> </a:t>
            </a:r>
            <a:r>
              <a:rPr lang="en-US" sz="2800" dirty="0" err="1" smtClean="0">
                <a:latin typeface="Arial Black" pitchFamily="34" charset="0"/>
              </a:rPr>
              <a:t>beracun</a:t>
            </a:r>
            <a:r>
              <a:rPr lang="en-US" sz="2800" dirty="0" smtClean="0">
                <a:latin typeface="Arial Black" pitchFamily="34" charset="0"/>
              </a:rPr>
              <a:t>, </a:t>
            </a:r>
            <a:r>
              <a:rPr lang="en-US" sz="2800" dirty="0" err="1" smtClean="0">
                <a:latin typeface="Arial Black" pitchFamily="34" charset="0"/>
              </a:rPr>
              <a:t>identifikasi</a:t>
            </a:r>
            <a:r>
              <a:rPr lang="en-US" sz="2800" dirty="0" smtClean="0">
                <a:latin typeface="Arial Black" pitchFamily="34" charset="0"/>
              </a:rPr>
              <a:t> </a:t>
            </a:r>
            <a:r>
              <a:rPr lang="en-US" sz="2800" dirty="0" err="1" smtClean="0">
                <a:latin typeface="Arial Black" pitchFamily="34" charset="0"/>
              </a:rPr>
              <a:t>penggunaannya</a:t>
            </a:r>
            <a:r>
              <a:rPr lang="en-US" sz="2800" dirty="0" smtClean="0">
                <a:latin typeface="Arial Black" pitchFamily="34" charset="0"/>
              </a:rPr>
              <a:t>, </a:t>
            </a:r>
            <a:r>
              <a:rPr lang="en-US" sz="2800" dirty="0" err="1" smtClean="0">
                <a:latin typeface="Arial Black" pitchFamily="34" charset="0"/>
              </a:rPr>
              <a:t>jumlah</a:t>
            </a:r>
            <a:r>
              <a:rPr lang="en-US" sz="2800" dirty="0" smtClean="0">
                <a:latin typeface="Arial Black" pitchFamily="34" charset="0"/>
              </a:rPr>
              <a:t> </a:t>
            </a:r>
            <a:r>
              <a:rPr lang="en-US" sz="2800" dirty="0" err="1" smtClean="0">
                <a:latin typeface="Arial Black" pitchFamily="34" charset="0"/>
              </a:rPr>
              <a:t>pekerja</a:t>
            </a:r>
            <a:r>
              <a:rPr lang="en-US" sz="2800" dirty="0" smtClean="0">
                <a:latin typeface="Arial Black" pitchFamily="34" charset="0"/>
              </a:rPr>
              <a:t> yang </a:t>
            </a:r>
            <a:r>
              <a:rPr lang="en-US" sz="2800" dirty="0" err="1" smtClean="0">
                <a:latin typeface="Arial Black" pitchFamily="34" charset="0"/>
              </a:rPr>
              <a:t>terpajan</a:t>
            </a:r>
            <a:r>
              <a:rPr lang="en-US" sz="2800" dirty="0" smtClean="0">
                <a:latin typeface="Arial Black" pitchFamily="34" charset="0"/>
              </a:rPr>
              <a:t>, </a:t>
            </a:r>
            <a:r>
              <a:rPr lang="en-US" sz="2800" dirty="0" err="1" smtClean="0">
                <a:latin typeface="Arial Black" pitchFamily="34" charset="0"/>
              </a:rPr>
              <a:t>cara</a:t>
            </a:r>
            <a:r>
              <a:rPr lang="en-US" sz="2800" dirty="0" smtClean="0">
                <a:latin typeface="Arial Black" pitchFamily="34" charset="0"/>
              </a:rPr>
              <a:t> </a:t>
            </a:r>
            <a:r>
              <a:rPr lang="en-US" sz="2800" dirty="0" err="1" smtClean="0">
                <a:latin typeface="Arial Black" pitchFamily="34" charset="0"/>
              </a:rPr>
              <a:t>pengendaliannya,dsb</a:t>
            </a:r>
            <a:r>
              <a:rPr lang="en-US" sz="2800" dirty="0" smtClean="0">
                <a:latin typeface="Arial Black" pitchFamily="34" charset="0"/>
              </a:rPr>
              <a:t>)</a:t>
            </a:r>
          </a:p>
          <a:p>
            <a:pPr marL="609600" indent="-609600" eaLnBrk="1" hangingPunct="1">
              <a:buFontTx/>
              <a:buNone/>
              <a:defRPr/>
            </a:pPr>
            <a:endParaRPr lang="en-US" sz="28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549275"/>
            <a:ext cx="8229600" cy="5576888"/>
          </a:xfrm>
        </p:spPr>
        <p:txBody>
          <a:bodyPr/>
          <a:lstStyle/>
          <a:p>
            <a:pPr eaLnBrk="1" hangingPunct="1">
              <a:buFont typeface="Wingdings" pitchFamily="2" charset="2"/>
              <a:buNone/>
              <a:defRPr/>
            </a:pPr>
            <a:r>
              <a:rPr lang="en-US" sz="2800" smtClean="0"/>
              <a:t>2. Mengenal proses produksi dengan mempelajari alur proses mulai dari tahap awal sampai akhir, sumber bahaya kimia dan keluhan kesehatan oleh pekerja serta memanfaatkan indera kita untuk mengidentifikasi lingkungan kerja (mengenal bau yang timbul, merasa pedas dimata, rangsangan batuk, dsb). Informasi dari kepala supervisor atau pekerja juga sangat diperlukan.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457200" y="549275"/>
            <a:ext cx="8229600" cy="5576888"/>
          </a:xfrm>
        </p:spPr>
        <p:txBody>
          <a:bodyPr/>
          <a:lstStyle/>
          <a:p>
            <a:pPr eaLnBrk="1" hangingPunct="1">
              <a:buFontTx/>
              <a:buNone/>
            </a:pPr>
            <a:r>
              <a:rPr lang="en-US" sz="2800" smtClean="0"/>
              <a:t>3. Mempelajari MSDS (Material Safety Data Sheet) atau Lembar Data Bahan Kimia, suatu dokumen teknik yang memberikan informasi tentang komposisi, karakteristik, bahaya fisik dan potensi bahaya kesehatan, cara penanganan dan penyimpanan bahan yang aman, tindakan pertolongan pertama dan prosedur khusus lainnya. Label pada kemasan bahan kimia perlu dicatat juga.</a:t>
            </a:r>
          </a:p>
          <a:p>
            <a:pPr eaLnBrk="1" hangingPunct="1"/>
            <a:endParaRPr lang="en-US" sz="28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77500" lnSpcReduction="20000"/>
          </a:bodyPr>
          <a:lstStyle/>
          <a:p>
            <a:pPr>
              <a:buNone/>
            </a:pPr>
            <a:r>
              <a:rPr lang="fi-FI" i="1" dirty="0"/>
              <a:t>Recognition</a:t>
            </a:r>
            <a:r>
              <a:rPr lang="fi-FI" dirty="0"/>
              <a:t> merupakan suatu kegiatan untuk mengidentifikasi  seberapa besar masalah di tempat kerja , aktifitasnya ini  meliputi : </a:t>
            </a:r>
            <a:endParaRPr lang="en-US" dirty="0"/>
          </a:p>
          <a:p>
            <a:pPr marL="280988" indent="-280988" algn="r">
              <a:buAutoNum type="arabicPeriod"/>
            </a:pPr>
            <a:r>
              <a:rPr lang="fi-FI" dirty="0" smtClean="0"/>
              <a:t>Analisis </a:t>
            </a:r>
            <a:r>
              <a:rPr lang="fi-FI" dirty="0"/>
              <a:t>pada bahan baku, bahan penunjang </a:t>
            </a:r>
            <a:r>
              <a:rPr lang="fi-FI" dirty="0" smtClean="0"/>
              <a:t>produksi, hasil produksi    </a:t>
            </a:r>
            <a:r>
              <a:rPr lang="fi-FI" dirty="0"/>
              <a:t>dan hasil samping produksi </a:t>
            </a:r>
            <a:endParaRPr lang="en-US" dirty="0"/>
          </a:p>
          <a:p>
            <a:pPr marL="280988" indent="-280988">
              <a:buNone/>
            </a:pPr>
            <a:r>
              <a:rPr lang="fi-FI" dirty="0" smtClean="0"/>
              <a:t>   2</a:t>
            </a:r>
            <a:r>
              <a:rPr lang="fi-FI" dirty="0"/>
              <a:t>. Proses kerja dan operasional kerja</a:t>
            </a:r>
            <a:endParaRPr lang="en-US" dirty="0"/>
          </a:p>
          <a:p>
            <a:pPr marL="280988" indent="-280988">
              <a:buNone/>
            </a:pPr>
            <a:r>
              <a:rPr lang="fi-FI" dirty="0" smtClean="0"/>
              <a:t>   3</a:t>
            </a:r>
            <a:r>
              <a:rPr lang="fi-FI" dirty="0"/>
              <a:t>. Menelaah  dokumen  insiden kecelakaan  dan program </a:t>
            </a:r>
            <a:r>
              <a:rPr lang="fi-FI" dirty="0" smtClean="0"/>
              <a:t> </a:t>
            </a:r>
          </a:p>
          <a:p>
            <a:pPr marL="280988" indent="-280988">
              <a:buNone/>
            </a:pPr>
            <a:r>
              <a:rPr lang="fi-FI" dirty="0" smtClean="0"/>
              <a:t>        kesehatan </a:t>
            </a:r>
            <a:r>
              <a:rPr lang="fi-FI" dirty="0"/>
              <a:t>kerja</a:t>
            </a:r>
            <a:endParaRPr lang="en-US" dirty="0"/>
          </a:p>
          <a:p>
            <a:pPr marL="280988" indent="-280988">
              <a:buNone/>
            </a:pPr>
            <a:r>
              <a:rPr lang="fi-FI" dirty="0" smtClean="0"/>
              <a:t>   4</a:t>
            </a:r>
            <a:r>
              <a:rPr lang="fi-FI" dirty="0"/>
              <a:t>. Inspeksi tempat kerja</a:t>
            </a:r>
            <a:endParaRPr lang="en-US" dirty="0"/>
          </a:p>
          <a:p>
            <a:pPr marL="280988" indent="-280988">
              <a:buNone/>
            </a:pPr>
            <a:r>
              <a:rPr lang="fi-FI" dirty="0" smtClean="0"/>
              <a:t>   5</a:t>
            </a:r>
            <a:r>
              <a:rPr lang="fi-FI" dirty="0"/>
              <a:t>. Survey terhadap lingkungan kerja, peralatan dan pekerja</a:t>
            </a:r>
            <a:endParaRPr lang="en-US" dirty="0"/>
          </a:p>
          <a:p>
            <a:pPr marL="280988" indent="-280988">
              <a:buNone/>
            </a:pPr>
            <a:r>
              <a:rPr lang="fi-FI" dirty="0" smtClean="0"/>
              <a:t>   6</a:t>
            </a:r>
            <a:r>
              <a:rPr lang="fi-FI" dirty="0"/>
              <a:t>. Wawancara dengan pekerja dan supervisor</a:t>
            </a:r>
            <a:endParaRPr lang="en-US" dirty="0"/>
          </a:p>
          <a:p>
            <a:pPr>
              <a:buNone/>
            </a:pPr>
            <a:endParaRPr lang="en-US" dirty="0"/>
          </a:p>
        </p:txBody>
      </p:sp>
      <p:sp>
        <p:nvSpPr>
          <p:cNvPr id="5" name="Title 4"/>
          <p:cNvSpPr>
            <a:spLocks noGrp="1"/>
          </p:cNvSpPr>
          <p:nvPr>
            <p:ph type="title"/>
          </p:nvPr>
        </p:nvSpPr>
        <p:spPr/>
        <p:txBody>
          <a:bodyPr/>
          <a:lstStyle/>
          <a:p>
            <a:r>
              <a:rPr lang="en-US" dirty="0" err="1" smtClean="0"/>
              <a:t>Recognation</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Kegiatan</a:t>
            </a:r>
            <a:r>
              <a:rPr lang="en-US" dirty="0" smtClean="0"/>
              <a:t> </a:t>
            </a:r>
            <a:r>
              <a:rPr lang="en-US" dirty="0" err="1" smtClean="0"/>
              <a:t>recognation</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fi-FI" dirty="0" smtClean="0"/>
              <a:t>Didalam </a:t>
            </a:r>
            <a:r>
              <a:rPr lang="fi-FI" dirty="0"/>
              <a:t>melakukan </a:t>
            </a:r>
            <a:r>
              <a:rPr lang="fi-FI" i="1" dirty="0"/>
              <a:t>recognation</a:t>
            </a:r>
            <a:r>
              <a:rPr lang="fi-FI" dirty="0"/>
              <a:t> terdapat beberapa hal penting yang harus diperhatikan yaitu </a:t>
            </a:r>
            <a:endParaRPr lang="en-US" dirty="0"/>
          </a:p>
          <a:p>
            <a:pPr lvl="0"/>
            <a:r>
              <a:rPr lang="nb-NO" dirty="0"/>
              <a:t>mengerti proses produksi dari awal sampai akhir</a:t>
            </a:r>
            <a:endParaRPr lang="en-US" dirty="0"/>
          </a:p>
          <a:p>
            <a:pPr lvl="0"/>
            <a:r>
              <a:rPr lang="nb-NO" dirty="0"/>
              <a:t>mengamati seluruh tahap kerja untuk setiap operasional pekerjaan.</a:t>
            </a:r>
            <a:endParaRPr lang="en-US" dirty="0"/>
          </a:p>
          <a:p>
            <a:pPr lvl="0"/>
            <a:r>
              <a:rPr lang="nb-NO" dirty="0"/>
              <a:t>mengidentifikasi bahaya yang mungkin timbul secara akut atau bahaya yang mungkin timbul secara kronis.</a:t>
            </a:r>
            <a:endParaRPr lang="en-US" dirty="0"/>
          </a:p>
          <a:p>
            <a:pPr lvl="0"/>
            <a:r>
              <a:rPr lang="nb-NO" dirty="0"/>
              <a:t>mendokumentasikan semua pengamatan yang dilakukan dengan menggunakan :</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Pendokumentasian</a:t>
            </a:r>
            <a:r>
              <a:rPr lang="en-US" dirty="0" smtClean="0"/>
              <a:t> </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lvl="0">
              <a:buNone/>
            </a:pPr>
            <a:r>
              <a:rPr lang="nb-NO" sz="4600" dirty="0"/>
              <a:t>mendokumentasikan semua pengamatan yang dilakukan dengan menggunakan :</a:t>
            </a:r>
            <a:endParaRPr lang="en-US" sz="4600" dirty="0"/>
          </a:p>
          <a:p>
            <a:pPr lvl="1"/>
            <a:r>
              <a:rPr lang="nb-NO" sz="4600" dirty="0"/>
              <a:t>daftar tertulis</a:t>
            </a:r>
            <a:endParaRPr lang="en-US" sz="4600" dirty="0"/>
          </a:p>
          <a:p>
            <a:pPr lvl="1"/>
            <a:r>
              <a:rPr lang="nb-NO" sz="4600" dirty="0" smtClean="0"/>
              <a:t>Menuliskan  </a:t>
            </a:r>
            <a:r>
              <a:rPr lang="nb-NO" sz="4600" dirty="0"/>
              <a:t>model dan nomer seri dari peralatan</a:t>
            </a:r>
            <a:endParaRPr lang="en-US" sz="4600" dirty="0"/>
          </a:p>
          <a:p>
            <a:pPr lvl="1"/>
            <a:r>
              <a:rPr lang="nb-NO" sz="4600" dirty="0"/>
              <a:t>mengukur peralatan yang ada dan membuat denah lingkungan kerja </a:t>
            </a:r>
            <a:endParaRPr lang="en-US" sz="4600" dirty="0"/>
          </a:p>
          <a:p>
            <a:pPr lvl="1"/>
            <a:r>
              <a:rPr lang="nb-NO" sz="4600" dirty="0"/>
              <a:t>mengambil foto terhadap bagian tertentu dan lingkungan sekitarnya</a:t>
            </a:r>
            <a:endParaRPr lang="en-US" sz="4600" dirty="0"/>
          </a:p>
          <a:p>
            <a:r>
              <a:rPr lang="nb-NO" dirty="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1618</Words>
  <Application>Microsoft Office PowerPoint</Application>
  <PresentationFormat>On-screen Show (4:3)</PresentationFormat>
  <Paragraphs>221</Paragraphs>
  <Slides>38</Slides>
  <Notes>2</Notes>
  <HiddenSlides>0</HiddenSlides>
  <MMClips>0</MMClip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Office Theme</vt:lpstr>
      <vt:lpstr>1_Office Theme</vt:lpstr>
      <vt:lpstr>2_Office Theme</vt:lpstr>
      <vt:lpstr>PENGENALAN &amp; IDENTIFIKASI BAHAN KIMIA</vt:lpstr>
      <vt:lpstr>TYPES OF HAZARDS</vt:lpstr>
      <vt:lpstr>Man + Machine + Uncontrolled Energy Release = Accident***</vt:lpstr>
      <vt:lpstr>Pengenalan Bahaya Bahan Kimia</vt:lpstr>
      <vt:lpstr>Slide 5</vt:lpstr>
      <vt:lpstr>Slide 6</vt:lpstr>
      <vt:lpstr>Recognation </vt:lpstr>
      <vt:lpstr>Kegiatan recognation </vt:lpstr>
      <vt:lpstr>Pendokumentasian </vt:lpstr>
      <vt:lpstr> Pengukuran dan analisis bahan kimia </vt:lpstr>
      <vt:lpstr>Analisis  subyektif </vt:lpstr>
      <vt:lpstr>Slide 12</vt:lpstr>
      <vt:lpstr>Slide 13</vt:lpstr>
      <vt:lpstr>Slide 14</vt:lpstr>
      <vt:lpstr>Slide 15</vt:lpstr>
      <vt:lpstr>SAMPLING OF AIRBORNE CONTAMINANTS (II)</vt:lpstr>
      <vt:lpstr>Slide 17</vt:lpstr>
      <vt:lpstr>Slide 18</vt:lpstr>
      <vt:lpstr>Slide 19</vt:lpstr>
      <vt:lpstr>Slide 20</vt:lpstr>
      <vt:lpstr>Penggunaan Detektor </vt:lpstr>
      <vt:lpstr>Penggunaan Indikator</vt:lpstr>
      <vt:lpstr>Slide 23</vt:lpstr>
      <vt:lpstr>Pengambilan sampel untuk gas atau uap dapat dilakukan dengan 4 cara. :  </vt:lpstr>
      <vt:lpstr>1. Absorpsi</vt:lpstr>
      <vt:lpstr>2. Mengalirkan Udara pd cairan </vt:lpstr>
      <vt:lpstr>Slide 27</vt:lpstr>
      <vt:lpstr>Pengambilan sampel untuk debu</vt:lpstr>
      <vt:lpstr>Slide 29</vt:lpstr>
      <vt:lpstr>Slide 30</vt:lpstr>
      <vt:lpstr>Slide 31</vt:lpstr>
      <vt:lpstr>Slide 32</vt:lpstr>
      <vt:lpstr>Slide 33</vt:lpstr>
      <vt:lpstr>MSDs</vt:lpstr>
      <vt:lpstr>SAFETY DATA SHEETS</vt:lpstr>
      <vt:lpstr>Slide 36</vt:lpstr>
      <vt:lpstr>Slide 37</vt:lpstr>
      <vt:lpstr>Slide 38</vt:lpstr>
    </vt:vector>
  </TitlesOfParts>
  <Company>UNAIR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PENGENALAN &amp; IDENTIFIKASI BAHAN KIMIA</dc:title>
  <dc:creator>ADI</dc:creator>
  <cp:lastModifiedBy>ADI</cp:lastModifiedBy>
  <cp:revision>35</cp:revision>
  <dcterms:created xsi:type="dcterms:W3CDTF">2012-04-29T02:02:29Z</dcterms:created>
  <dcterms:modified xsi:type="dcterms:W3CDTF">2013-05-12T17:08:30Z</dcterms:modified>
</cp:coreProperties>
</file>