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68" r:id="rId4"/>
  </p:sldMasterIdLst>
  <p:sldIdLst>
    <p:sldId id="256" r:id="rId5"/>
    <p:sldId id="269" r:id="rId6"/>
    <p:sldId id="257" r:id="rId7"/>
    <p:sldId id="258" r:id="rId8"/>
    <p:sldId id="262" r:id="rId9"/>
    <p:sldId id="263" r:id="rId10"/>
    <p:sldId id="264" r:id="rId11"/>
    <p:sldId id="270" r:id="rId12"/>
    <p:sldId id="265" r:id="rId13"/>
    <p:sldId id="294" r:id="rId14"/>
    <p:sldId id="266" r:id="rId15"/>
    <p:sldId id="267" r:id="rId16"/>
    <p:sldId id="268" r:id="rId17"/>
    <p:sldId id="290" r:id="rId18"/>
    <p:sldId id="291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92" r:id="rId31"/>
    <p:sldId id="289" r:id="rId32"/>
    <p:sldId id="271" r:id="rId33"/>
    <p:sldId id="261" r:id="rId34"/>
    <p:sldId id="272" r:id="rId35"/>
    <p:sldId id="273" r:id="rId36"/>
    <p:sldId id="274" r:id="rId37"/>
    <p:sldId id="275" r:id="rId38"/>
    <p:sldId id="276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3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3CA638-C9D1-4CDB-820C-141411C6C62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7A34DC-49B6-46EF-8602-F87E445D2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Book1.xls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PENGUKURAN </a:t>
            </a:r>
            <a:r>
              <a:rPr lang="en-US" dirty="0" smtClean="0"/>
              <a:t>DERAJAT KESEHATAN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RONGGO YUDO WICAKSONO</a:t>
            </a:r>
          </a:p>
          <a:p>
            <a:r>
              <a:rPr lang="en-US" dirty="0" smtClean="0"/>
              <a:t>101111011</a:t>
            </a:r>
          </a:p>
          <a:p>
            <a:r>
              <a:rPr lang="en-US" dirty="0" smtClean="0"/>
              <a:t>IKMA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 smtClean="0">
                <a:solidFill>
                  <a:schemeClr val="bg1"/>
                </a:solidFill>
              </a:rPr>
              <a:t>Cakupan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Kualitas</a:t>
            </a:r>
            <a:r>
              <a:rPr lang="en-US" dirty="0" smtClean="0">
                <a:solidFill>
                  <a:schemeClr val="bg1"/>
                </a:solidFill>
              </a:rPr>
              <a:t> Dari Program </a:t>
            </a:r>
            <a:r>
              <a:rPr lang="en-US" dirty="0" err="1" smtClean="0">
                <a:solidFill>
                  <a:schemeClr val="bg1"/>
                </a:solidFill>
              </a:rPr>
              <a:t>Pengembangan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Kesehatan </a:t>
            </a:r>
            <a:r>
              <a:rPr lang="id-ID" dirty="0" smtClean="0">
                <a:solidFill>
                  <a:schemeClr val="bg1"/>
                </a:solidFill>
              </a:rPr>
              <a:t>Kerja Manula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Puskesmas </a:t>
            </a:r>
            <a:r>
              <a:rPr lang="id-ID" dirty="0" smtClean="0">
                <a:solidFill>
                  <a:schemeClr val="bg1"/>
                </a:solidFill>
              </a:rPr>
              <a:t>Rawat Inap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Puskesmas </a:t>
            </a:r>
            <a:r>
              <a:rPr lang="id-ID" dirty="0" smtClean="0">
                <a:solidFill>
                  <a:schemeClr val="bg1"/>
                </a:solidFill>
              </a:rPr>
              <a:t>Bersalin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Dan </a:t>
            </a:r>
            <a:r>
              <a:rPr lang="id-ID" dirty="0" smtClean="0">
                <a:solidFill>
                  <a:schemeClr val="bg1"/>
                </a:solidFill>
              </a:rPr>
              <a:t>lain lain sesuai dengan kondisi </a:t>
            </a:r>
            <a:r>
              <a:rPr lang="id-ID" dirty="0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di </a:t>
            </a:r>
            <a:r>
              <a:rPr lang="id-ID" dirty="0" smtClean="0">
                <a:solidFill>
                  <a:schemeClr val="bg1"/>
                </a:solidFill>
              </a:rPr>
              <a:t>Puskesmas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(IKM)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Instrumen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mengukur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tingkat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kinerja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masing-masing</a:t>
            </a:r>
            <a:r>
              <a:rPr lang="en-US" dirty="0" smtClean="0">
                <a:solidFill>
                  <a:schemeClr val="bg1"/>
                </a:solidFill>
              </a:rPr>
              <a:t> unit </a:t>
            </a:r>
            <a:r>
              <a:rPr lang="en-US" dirty="0" err="1" smtClean="0">
                <a:solidFill>
                  <a:schemeClr val="bg1"/>
                </a:solidFill>
              </a:rPr>
              <a:t>Pelayanan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Instansi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juga</a:t>
            </a:r>
            <a:r>
              <a:rPr lang="en-US" dirty="0" smtClean="0">
                <a:solidFill>
                  <a:schemeClr val="bg1"/>
                </a:solidFill>
              </a:rPr>
              <a:t> instrument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memberikan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kesempatan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menilai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obyektif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priodik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perkembangan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kinerja</a:t>
            </a:r>
            <a:r>
              <a:rPr lang="en-US" dirty="0" smtClean="0">
                <a:solidFill>
                  <a:schemeClr val="bg1"/>
                </a:solidFill>
              </a:rPr>
              <a:t> unit </a:t>
            </a:r>
            <a:r>
              <a:rPr lang="en-US" dirty="0" err="1" smtClean="0">
                <a:solidFill>
                  <a:schemeClr val="bg1"/>
                </a:solidFill>
              </a:rPr>
              <a:t>pelayanan</a:t>
            </a:r>
            <a:r>
              <a:rPr lang="en-US" dirty="0" smtClean="0">
                <a:solidFill>
                  <a:schemeClr val="bg1"/>
                </a:solidFill>
              </a:rPr>
              <a:t> public.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TAHAP MENGUKUR IKM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Persiapan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Pengumpulan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Pengolahan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Analiasis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Penyusunan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Laporan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 </a:t>
            </a:r>
            <a:r>
              <a:rPr lang="en-US" dirty="0" err="1" smtClean="0">
                <a:solidFill>
                  <a:schemeClr val="bg1"/>
                </a:solidFill>
              </a:rPr>
              <a:t>unsur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pelayanan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diperhatikan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mengukur</a:t>
            </a:r>
            <a:r>
              <a:rPr lang="en-US" dirty="0" smtClean="0">
                <a:solidFill>
                  <a:schemeClr val="bg1"/>
                </a:solidFill>
              </a:rPr>
              <a:t> IKM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Prosedur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Pesyaratan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Kejelasan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Petugas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Kedisiplinan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Petugas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Tanggung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Jawab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Petugas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Kemampuan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Petugas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Kecepatan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Pelayanan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8"/>
            </a:pPr>
            <a:r>
              <a:rPr lang="en-US" dirty="0" err="1" smtClean="0">
                <a:solidFill>
                  <a:schemeClr val="bg1"/>
                </a:solidFill>
              </a:rPr>
              <a:t>Keadilan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Mendapatkan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Pelayanan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 err="1" smtClean="0">
                <a:solidFill>
                  <a:schemeClr val="bg1"/>
                </a:solidFill>
              </a:rPr>
              <a:t>Kesopanan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Keramahan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petugas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 err="1" smtClean="0">
                <a:solidFill>
                  <a:schemeClr val="bg1"/>
                </a:solidFill>
              </a:rPr>
              <a:t>Kewajaran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pelayanan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 err="1" smtClean="0">
                <a:solidFill>
                  <a:schemeClr val="bg1"/>
                </a:solidFill>
              </a:rPr>
              <a:t>Kepastian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pelayanan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 err="1" smtClean="0">
                <a:solidFill>
                  <a:schemeClr val="bg1"/>
                </a:solidFill>
              </a:rPr>
              <a:t>Kepastian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Jadwal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Pelayanan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 err="1" smtClean="0">
                <a:solidFill>
                  <a:schemeClr val="bg1"/>
                </a:solidFill>
              </a:rPr>
              <a:t>Kenyamanan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Lingkungan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 err="1" smtClean="0">
                <a:solidFill>
                  <a:schemeClr val="bg1"/>
                </a:solidFill>
              </a:rPr>
              <a:t>Keamanan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Pelayanan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8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METODE PENELITIAN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00200"/>
                <a:gridCol w="1965960"/>
                <a:gridCol w="1645920"/>
                <a:gridCol w="1645920"/>
              </a:tblGrid>
              <a:tr h="1679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Angsana New"/>
                        </a:rPr>
                        <a:t>Nilai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Angsana New"/>
                        </a:rPr>
                        <a:t>persepsi</a:t>
                      </a:r>
                      <a:endParaRPr lang="en-US" sz="24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Nilai interval IKM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Nilai interval konversi IKM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Mutu pelayanan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Kinerja unit pelayanan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559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ngsana New"/>
                        </a:rPr>
                        <a:t>1</a:t>
                      </a:r>
                      <a:endParaRPr lang="en-US" sz="24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1,00-1,75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25,00-43,75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D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Tidak baik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082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ngsana New"/>
                        </a:rPr>
                        <a:t>2</a:t>
                      </a:r>
                      <a:endParaRPr lang="en-US" sz="24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1,76-2,50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43,76-62,50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C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Kurang baik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559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ngsana New"/>
                        </a:rPr>
                        <a:t>3</a:t>
                      </a:r>
                      <a:endParaRPr lang="en-US" sz="24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2,51-3,25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ngsana New"/>
                        </a:rPr>
                        <a:t>62,51-81,25</a:t>
                      </a:r>
                      <a:endParaRPr lang="en-US" sz="24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B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614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4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3,26-4,00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81,26-100,00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ngsana New"/>
                        </a:rPr>
                        <a:t>A</a:t>
                      </a:r>
                      <a:endParaRPr lang="en-US" sz="24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Angsana New"/>
                        </a:rPr>
                        <a:t>Sangat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24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391400" y="62484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344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45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ngsana New"/>
                        </a:rPr>
                        <a:t>No</a:t>
                      </a:r>
                      <a:endParaRPr lang="en-US" sz="18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Unsur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Nilai unsur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Kualitas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495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ngsana New"/>
                        </a:rPr>
                        <a:t>1</a:t>
                      </a:r>
                      <a:endParaRPr lang="en-US" sz="18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Prosedur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ngsana New"/>
                        </a:rPr>
                        <a:t>3,06</a:t>
                      </a:r>
                      <a:endParaRPr lang="en-US" sz="18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745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2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Persyaratan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3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745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3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Kejelasan petugas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2,8333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495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4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Kedisiplinan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2,5333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495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5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Petugas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3,147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745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6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Tanggung jawab petugas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3,013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745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7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Kecepatan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2,58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130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8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Keadilan mendapatkan pelayanan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ngsana New"/>
                        </a:rPr>
                        <a:t>2,237</a:t>
                      </a:r>
                      <a:endParaRPr lang="en-US" sz="180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Angsana New"/>
                        </a:rPr>
                        <a:t>Kurang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Angsana New"/>
                        </a:rPr>
                        <a:t>baik</a:t>
                      </a:r>
                      <a:endParaRPr lang="en-US" sz="18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9</a:t>
                      </a:r>
                      <a:endParaRPr lang="en-US" sz="2000" b="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Kesopanan dan keramahan petugas pelayanan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3,26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Sangat baik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10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/>
                        <a:t>Kewajaran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biaya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pelayanan</a:t>
                      </a:r>
                      <a:endParaRPr lang="en-US" sz="2000" b="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2,973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Baik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11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Kepastian biaya pelayanan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2,693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Baik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12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Kepastian jadwal pelayanan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3,04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Baik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13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Kenyamanan lingkungan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2,98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Baik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14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Keamanan pelayanan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/>
                        <a:t>3,12</a:t>
                      </a:r>
                      <a:endParaRPr lang="en-US" sz="2000" b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/>
                        <a:t>Baik</a:t>
                      </a:r>
                      <a:endParaRPr lang="en-US" sz="2000" b="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Nilai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Indeks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=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Nilai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Unsur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Pelayanan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x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Nilai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Penimbang</a:t>
            </a:r>
            <a:endParaRPr lang="en-US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NILAI PENIMBANG </a:t>
            </a:r>
            <a:r>
              <a:rPr lang="en-US" dirty="0">
                <a:solidFill>
                  <a:schemeClr val="bg1"/>
                </a:solidFill>
              </a:rPr>
              <a:t>= </a:t>
            </a:r>
            <a:r>
              <a:rPr lang="en-US" dirty="0" err="1">
                <a:solidFill>
                  <a:schemeClr val="bg1"/>
                </a:solidFill>
              </a:rPr>
              <a:t>Jumlah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bobot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 err="1">
                <a:solidFill>
                  <a:schemeClr val="bg1"/>
                </a:solidFill>
              </a:rPr>
              <a:t>Jumlah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unsur</a:t>
            </a:r>
            <a:r>
              <a:rPr lang="en-US" dirty="0">
                <a:solidFill>
                  <a:schemeClr val="bg1"/>
                </a:solidFill>
              </a:rPr>
              <a:t> = 1/14 = 0,071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NILAI INDEKS </a:t>
            </a:r>
            <a:r>
              <a:rPr lang="en-US" dirty="0">
                <a:solidFill>
                  <a:schemeClr val="bg1"/>
                </a:solidFill>
              </a:rPr>
              <a:t>= (3,06 x 0,071) + (3,00 x 0,071) + (2,83 x 0,071) + (2,55 x 0,071) + (3,15 x 0,071) + (3,01 x 0,071) + (2,58 x 0,071) + (2,33 x 0,071) + (3,26 x 0,071) + (2,97 x 0,071) + (2,69 x 0,071) + (3,04 x 0,071) + (2,98 x 0,071) + (3,12 x 0,071)   = 0,217 + 0,213 + 0,201 + 0,181 + 0,223 + 0,214 + 0,183 + 0,165   + 0,231 + 0,211 + 0,191 + 0,216 + 0,212 + 0,222   = </a:t>
            </a:r>
            <a:r>
              <a:rPr lang="en-US" b="1" dirty="0">
                <a:solidFill>
                  <a:schemeClr val="bg1"/>
                </a:solidFill>
              </a:rPr>
              <a:t>2,881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PENDAHULUAN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Nilai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IKM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dikonversi</a:t>
            </a:r>
            <a:r>
              <a:rPr lang="en-US" dirty="0">
                <a:solidFill>
                  <a:schemeClr val="bg1"/>
                </a:solidFill>
              </a:rPr>
              <a:t>  =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Indeks</a:t>
            </a:r>
            <a:r>
              <a:rPr lang="en-US" dirty="0">
                <a:solidFill>
                  <a:schemeClr val="bg1"/>
                </a:solidFill>
              </a:rPr>
              <a:t> x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dirty="0">
                <a:solidFill>
                  <a:schemeClr val="bg1"/>
                </a:solidFill>
              </a:rPr>
              <a:t>2,881 x 25    = 72,030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Mutu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 = B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Kinerja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 =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Dari </a:t>
            </a:r>
            <a:r>
              <a:rPr lang="en-US" dirty="0">
                <a:solidFill>
                  <a:schemeClr val="bg1"/>
                </a:solidFill>
              </a:rPr>
              <a:t>data yang </a:t>
            </a:r>
            <a:r>
              <a:rPr lang="en-US" dirty="0" err="1">
                <a:solidFill>
                  <a:schemeClr val="bg1"/>
                </a:solidFill>
              </a:rPr>
              <a:t>diperoleh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Keadilan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mendapatkan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sangat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rendah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evaluasi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lanjut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934200" y="5791200"/>
            <a:ext cx="12192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Tatanan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(IPTS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>
                <a:solidFill>
                  <a:schemeClr val="bg1"/>
                </a:solidFill>
              </a:rPr>
              <a:t>	indikator </a:t>
            </a:r>
            <a:r>
              <a:rPr lang="fi-FI" dirty="0">
                <a:solidFill>
                  <a:schemeClr val="bg1"/>
                </a:solidFill>
              </a:rPr>
              <a:t>yang digunakan untuk melihat keberhasilan fungsi penggerak pembangunan berwawasan kesehatan pada tempat umum disuatu daerah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i-FI" dirty="0" smtClean="0">
                <a:solidFill>
                  <a:schemeClr val="bg1"/>
                </a:solidFill>
              </a:rPr>
              <a:t>Termotivasinya </a:t>
            </a:r>
            <a:r>
              <a:rPr lang="fi-FI" dirty="0">
                <a:solidFill>
                  <a:schemeClr val="bg1"/>
                </a:solidFill>
              </a:rPr>
              <a:t>masyarakat dan pengelola tempat umum untuk menyediakan, menggunakan dan memelihara sarana sanitasi yang memenuhi syarat kesehatan.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Terlaksananya pemberian nasehat tentang sanitasi yang memenuhi syarat kesehatan di tempat umum bagi masyarakat dan pengelola tempat umum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Terlaksananya pengawasan dan pembinaan sarana sanitasi yang memenuhi syarat kesehatan di tempat umum, sesuai peraturan perundangan yang berlaku.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TEMPAT UMUM YANG MENJADI SASARAN PENGAWASAN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i-FI" dirty="0" smtClean="0">
                <a:solidFill>
                  <a:schemeClr val="bg1"/>
                </a:solidFill>
              </a:rPr>
              <a:t>Yang berhubungan dengan sasaran pariwisata,  seperti: bioskop, gedung pertunjukkan, penginapan, kolam renang, pemandiau umum, taman-taman rekreasi.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 smtClean="0">
                <a:solidFill>
                  <a:schemeClr val="bg1"/>
                </a:solidFill>
              </a:rPr>
              <a:t>Yang berhubungan dengan transportasi, terminal, stasiun, dan alat transportasi umum.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Y</a:t>
            </a:r>
            <a:r>
              <a:rPr lang="fi-FI" dirty="0" smtClean="0">
                <a:solidFill>
                  <a:schemeClr val="bg1"/>
                </a:solidFill>
              </a:rPr>
              <a:t>ang berhubungan dengan sarana ibadah, seperti: masjid, gereja, pura dan wihara.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 smtClean="0">
                <a:solidFill>
                  <a:schemeClr val="bg1"/>
                </a:solidFill>
              </a:rPr>
              <a:t>Yang berhubungan dengan sarana perdagangan, seperti: pasar, pertokoan, swalayan.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 smtClean="0">
                <a:solidFill>
                  <a:schemeClr val="bg1"/>
                </a:solidFill>
              </a:rPr>
              <a:t>Yang berhubungan dengan sarana sosial, seperti: rumah sakit, sekolahan.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METODE PENELITIAN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i-FI" dirty="0" smtClean="0">
                <a:solidFill>
                  <a:schemeClr val="bg1"/>
                </a:solidFill>
              </a:rPr>
              <a:t>Desain </a:t>
            </a:r>
            <a:r>
              <a:rPr lang="fi-FI" dirty="0">
                <a:solidFill>
                  <a:schemeClr val="bg1"/>
                </a:solidFill>
              </a:rPr>
              <a:t>Penelitian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fi-FI" dirty="0" smtClean="0">
                <a:solidFill>
                  <a:schemeClr val="bg1"/>
                </a:solidFill>
              </a:rPr>
              <a:t>	Desain </a:t>
            </a:r>
            <a:r>
              <a:rPr lang="fi-FI" dirty="0">
                <a:solidFill>
                  <a:schemeClr val="bg1"/>
                </a:solidFill>
              </a:rPr>
              <a:t>penelitian yang digunakan  adalah penelitian deskriptif dalam bentuk kegiatan yang akan dilakukan yaitu Community Self Survey  (CSS) yang bertujuan mendapatkan gambaran data dan masalah.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2. 	</a:t>
            </a:r>
            <a:r>
              <a:rPr lang="fi-FI" dirty="0" smtClean="0">
                <a:solidFill>
                  <a:schemeClr val="bg1"/>
                </a:solidFill>
              </a:rPr>
              <a:t>Populasi </a:t>
            </a:r>
            <a:r>
              <a:rPr lang="fi-FI" dirty="0">
                <a:solidFill>
                  <a:schemeClr val="bg1"/>
                </a:solidFill>
              </a:rPr>
              <a:t>dan Sampel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fi-FI" dirty="0" smtClean="0">
                <a:solidFill>
                  <a:schemeClr val="bg1"/>
                </a:solidFill>
              </a:rPr>
              <a:t>	Pengambilan </a:t>
            </a:r>
            <a:r>
              <a:rPr lang="fi-FI" dirty="0">
                <a:solidFill>
                  <a:schemeClr val="bg1"/>
                </a:solidFill>
              </a:rPr>
              <a:t>populasi dan sampel untuk penelitian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None/>
            </a:pPr>
            <a:r>
              <a:rPr lang="fi-FI" dirty="0" smtClean="0">
                <a:solidFill>
                  <a:schemeClr val="bg1"/>
                </a:solidFill>
              </a:rPr>
              <a:t>3.	Variabel </a:t>
            </a:r>
            <a:r>
              <a:rPr lang="fi-FI" dirty="0">
                <a:solidFill>
                  <a:schemeClr val="bg1"/>
                </a:solidFill>
              </a:rPr>
              <a:t>Penelitian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fi-FI" dirty="0" smtClean="0">
                <a:solidFill>
                  <a:schemeClr val="bg1"/>
                </a:solidFill>
              </a:rPr>
              <a:t>	Variabel </a:t>
            </a:r>
            <a:r>
              <a:rPr lang="fi-FI" dirty="0">
                <a:solidFill>
                  <a:schemeClr val="bg1"/>
                </a:solidFill>
              </a:rPr>
              <a:t>penelitian ini </a:t>
            </a:r>
            <a:r>
              <a:rPr lang="fi-FI" dirty="0" smtClean="0">
                <a:solidFill>
                  <a:schemeClr val="bg1"/>
                </a:solidFill>
              </a:rPr>
              <a:t>adalah:Indikator Potensi Tatanan Sehat (IPTS) untuk melihat keberhasilan fungsi </a:t>
            </a:r>
            <a:r>
              <a:rPr lang="fi-FI" dirty="0">
                <a:solidFill>
                  <a:schemeClr val="bg1"/>
                </a:solidFill>
              </a:rPr>
              <a:t>penggerak pembangunan berwawasan kesehatan.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 startAt="4"/>
            </a:pPr>
            <a:r>
              <a:rPr lang="fi-FI" dirty="0" smtClean="0">
                <a:solidFill>
                  <a:schemeClr val="bg1"/>
                </a:solidFill>
              </a:rPr>
              <a:t>Definisi </a:t>
            </a:r>
            <a:r>
              <a:rPr lang="fi-FI" dirty="0">
                <a:solidFill>
                  <a:schemeClr val="bg1"/>
                </a:solidFill>
              </a:rPr>
              <a:t>Variabel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7150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020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Variabel</a:t>
                      </a:r>
                      <a:endParaRPr lang="en-US" sz="20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Definisi</a:t>
                      </a:r>
                      <a:endParaRPr lang="en-US" sz="20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Parameter</a:t>
                      </a:r>
                      <a:endParaRPr lang="en-US" sz="20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Alat </a:t>
                      </a:r>
                      <a:r>
                        <a:rPr lang="fi-FI" sz="2000" dirty="0"/>
                        <a:t>ukur</a:t>
                      </a:r>
                      <a:endParaRPr lang="en-US" sz="20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461294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Indikator Potensi</a:t>
                      </a: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 </a:t>
                      </a:r>
                      <a:r>
                        <a:rPr lang="fi-FI" sz="2000" dirty="0"/>
                        <a:t>Tatanan Sehat </a:t>
                      </a:r>
                      <a:endParaRPr lang="en-US" sz="2000" dirty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(</a:t>
                      </a:r>
                      <a:r>
                        <a:rPr lang="fi-FI" sz="2000" dirty="0"/>
                        <a:t>IPTS)</a:t>
                      </a:r>
                      <a:endParaRPr lang="en-US" sz="20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Tempat </a:t>
                      </a:r>
                      <a:r>
                        <a:rPr lang="fi-FI" sz="2000" dirty="0"/>
                        <a:t>ibadah, </a:t>
                      </a: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/>
                        <a:t>difokuskan pada </a:t>
                      </a: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masjid</a:t>
                      </a:r>
                      <a:endParaRPr lang="en-US" sz="20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i-FI" sz="2000" dirty="0" smtClean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2000" dirty="0" smtClean="0"/>
                        <a:t>Penyediaan </a:t>
                      </a:r>
                      <a:r>
                        <a:rPr lang="fi-FI" sz="2000" dirty="0"/>
                        <a:t>air </a:t>
                      </a:r>
                      <a:r>
                        <a:rPr lang="fi-FI" sz="2000" dirty="0" smtClean="0"/>
                        <a:t>bersih</a:t>
                      </a:r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dirty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2000" dirty="0"/>
                        <a:t>Jamban kakus</a:t>
                      </a:r>
                      <a:endParaRPr lang="en-US" sz="2000" dirty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i-FI" sz="2000" dirty="0" smtClean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2000" dirty="0" smtClean="0"/>
                        <a:t>Kebersihan </a:t>
                      </a:r>
                      <a:r>
                        <a:rPr lang="fi-FI" sz="2000" dirty="0"/>
                        <a:t>tempat berwudhu</a:t>
                      </a:r>
                      <a:endParaRPr lang="en-US" sz="2000" dirty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i-FI" sz="2000" dirty="0" smtClean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2000" dirty="0" smtClean="0"/>
                        <a:t>Kebersihan </a:t>
                      </a:r>
                      <a:r>
                        <a:rPr lang="fi-FI" sz="2000" dirty="0"/>
                        <a:t>dinding/langit-langit</a:t>
                      </a:r>
                      <a:endParaRPr lang="en-US" sz="2000" dirty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i-FI" sz="2000" dirty="0" smtClean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2000" dirty="0" smtClean="0"/>
                        <a:t>Kebersihan </a:t>
                      </a:r>
                      <a:r>
                        <a:rPr lang="fi-FI" sz="2000" dirty="0"/>
                        <a:t>lantai/tikar</a:t>
                      </a:r>
                      <a:endParaRPr lang="en-US" sz="2000" dirty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i-FI" sz="2000" dirty="0" smtClean="0"/>
                    </a:p>
                    <a:p>
                      <a:pPr marL="342900" marR="0" lvl="0" indent="-34290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2000" dirty="0" smtClean="0"/>
                        <a:t>Sarana </a:t>
                      </a:r>
                      <a:r>
                        <a:rPr lang="fi-FI" sz="2000" dirty="0"/>
                        <a:t>pembuangan air limbah</a:t>
                      </a:r>
                      <a:endParaRPr lang="en-US" sz="20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Lembar </a:t>
                      </a:r>
                      <a:r>
                        <a:rPr lang="fi-FI" sz="2000" dirty="0"/>
                        <a:t>observasi </a:t>
                      </a: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2000" dirty="0" smtClean="0"/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dirty="0" smtClean="0"/>
                        <a:t>IPTS</a:t>
                      </a:r>
                      <a:endParaRPr lang="en-US" sz="2000" dirty="0"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hlinkClick r:id="rId2" action="ppaction://hlinkfile"/>
              </a:rPr>
              <a:t>CONTOH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Autofit/>
          </a:bodyPr>
          <a:lstStyle/>
          <a:p>
            <a:r>
              <a:rPr lang="fi-FI" sz="2500" dirty="0">
                <a:solidFill>
                  <a:schemeClr val="bg1"/>
                </a:solidFill>
              </a:rPr>
              <a:t>Dari </a:t>
            </a:r>
            <a:r>
              <a:rPr lang="fi-FI" sz="2500" dirty="0" smtClean="0">
                <a:solidFill>
                  <a:schemeClr val="bg1"/>
                </a:solidFill>
              </a:rPr>
              <a:t>tabel </a:t>
            </a:r>
            <a:r>
              <a:rPr lang="fi-FI" sz="2500" dirty="0">
                <a:solidFill>
                  <a:schemeClr val="bg1"/>
                </a:solidFill>
              </a:rPr>
              <a:t>dapat disimpulkan bahwa: </a:t>
            </a:r>
            <a:endParaRPr lang="en-US" sz="25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2500" dirty="0" smtClean="0">
                <a:solidFill>
                  <a:schemeClr val="bg1"/>
                </a:solidFill>
              </a:rPr>
              <a:t>Ada </a:t>
            </a:r>
            <a:r>
              <a:rPr lang="fi-FI" sz="2500" dirty="0">
                <a:solidFill>
                  <a:schemeClr val="bg1"/>
                </a:solidFill>
              </a:rPr>
              <a:t>13 (56%) tempat peribadatan yang berpotensi sehat, sedangkan 10 (44%) belum berpotensi sehat</a:t>
            </a:r>
            <a:endParaRPr lang="en-US" sz="25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2500" dirty="0" smtClean="0">
                <a:solidFill>
                  <a:schemeClr val="bg1"/>
                </a:solidFill>
              </a:rPr>
              <a:t>Penyebab </a:t>
            </a:r>
            <a:r>
              <a:rPr lang="fi-FI" sz="2500" dirty="0">
                <a:solidFill>
                  <a:schemeClr val="bg1"/>
                </a:solidFill>
              </a:rPr>
              <a:t>tatanan tempat peribadatan tidak berpotensi sehat (berdasarkan urutan dari yang paling besar ke yang kecil) adalah: kebersihan lantai/tikar, air limbah/langit-langit/tempat wudlu, jamban, dan air bersih. </a:t>
            </a:r>
            <a:endParaRPr lang="fi-FI" sz="25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500" dirty="0">
              <a:solidFill>
                <a:schemeClr val="bg1"/>
              </a:solidFill>
            </a:endParaRPr>
          </a:p>
          <a:p>
            <a:r>
              <a:rPr lang="fi-FI" sz="2500" dirty="0">
                <a:solidFill>
                  <a:schemeClr val="bg1"/>
                </a:solidFill>
              </a:rPr>
              <a:t>Atas dasar tersebut, maka rumusan intervensinya adalah:</a:t>
            </a:r>
            <a:endParaRPr lang="en-US" sz="25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2500" dirty="0" smtClean="0">
                <a:solidFill>
                  <a:schemeClr val="bg1"/>
                </a:solidFill>
              </a:rPr>
              <a:t>Perlunya </a:t>
            </a:r>
            <a:r>
              <a:rPr lang="fi-FI" sz="2500" dirty="0">
                <a:solidFill>
                  <a:schemeClr val="bg1"/>
                </a:solidFill>
              </a:rPr>
              <a:t>melakukan pembersihan lantai dan tikar secara berkala dengan melibatkan masyarakat, baik dengan cara bergotong royong atau diserahkan kepada petugas yang telah ditetapkan</a:t>
            </a:r>
            <a:endParaRPr lang="en-US" sz="25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2500" dirty="0" smtClean="0">
                <a:solidFill>
                  <a:schemeClr val="bg1"/>
                </a:solidFill>
              </a:rPr>
              <a:t>Perlunya </a:t>
            </a:r>
            <a:r>
              <a:rPr lang="fi-FI" sz="2500" dirty="0">
                <a:solidFill>
                  <a:schemeClr val="bg1"/>
                </a:solidFill>
              </a:rPr>
              <a:t>pembuatan drainase yang baik untuk pembuangan air limbah, dan jamban</a:t>
            </a:r>
            <a:endParaRPr lang="en-US" sz="25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fi-FI" dirty="0" smtClean="0"/>
              <a:t>Indeks Potensi keluarga sehat (IPKS)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Pembangunan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pembangunan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menyeluruh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individu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ditinjau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segi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pembangunan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sendiri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sebuah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tolak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ukur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indikator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derajat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</a:t>
            </a:r>
            <a:r>
              <a:rPr lang="en-US" dirty="0">
                <a:solidFill>
                  <a:schemeClr val="bg1"/>
                </a:solidFill>
              </a:rPr>
              <a:t> Indonesia.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dirty="0" smtClean="0">
                <a:solidFill>
                  <a:schemeClr val="bg1"/>
                </a:solidFill>
              </a:rPr>
              <a:t>	Indikator </a:t>
            </a:r>
            <a:r>
              <a:rPr lang="fi-FI" dirty="0">
                <a:solidFill>
                  <a:schemeClr val="bg1"/>
                </a:solidFill>
              </a:rPr>
              <a:t>yang merupakan gambaran </a:t>
            </a:r>
            <a:r>
              <a:rPr lang="fi-FI" dirty="0" smtClean="0">
                <a:solidFill>
                  <a:schemeClr val="bg1"/>
                </a:solidFill>
              </a:rPr>
              <a:t>adanya partisipasi masyarakat, terdiri dari :</a:t>
            </a:r>
          </a:p>
          <a:p>
            <a:pPr>
              <a:buNone/>
            </a:pPr>
            <a:endParaRPr lang="fi-FI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solidFill>
                  <a:schemeClr val="bg1"/>
                </a:solidFill>
              </a:rPr>
              <a:t>Tersedianya </a:t>
            </a:r>
            <a:r>
              <a:rPr lang="fi-FI" dirty="0">
                <a:solidFill>
                  <a:schemeClr val="bg1"/>
                </a:solidFill>
              </a:rPr>
              <a:t>air bersih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Tersedianya jamban keluarga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Lantai rumah bukan dari tanah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Bila ada PUS menjadi peserta KB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Bila punya balita mengikuti kegiatan penimbangan 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Tidak ada anggota keluarga yang merokok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Menjadi anggota keluarga dana sehat.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5"/>
            </a:pPr>
            <a:r>
              <a:rPr lang="en-US" dirty="0" smtClean="0"/>
              <a:t>Human Development </a:t>
            </a:r>
            <a:r>
              <a:rPr lang="en-US" dirty="0" err="1" smtClean="0"/>
              <a:t>Indeks</a:t>
            </a:r>
            <a:r>
              <a:rPr lang="en-US" dirty="0" smtClean="0"/>
              <a:t> (HDI)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engukuran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perbandingan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melek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huruf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pendidikan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dunia</a:t>
            </a:r>
            <a:r>
              <a:rPr lang="en-US" dirty="0">
                <a:solidFill>
                  <a:schemeClr val="bg1"/>
                </a:solidFill>
              </a:rPr>
              <a:t>. IPM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mengklasifikasikan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apakah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sebuah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maju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negara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terbelakang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mengukur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kebijaksanaan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ekonomi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IPM </a:t>
            </a:r>
            <a:r>
              <a:rPr lang="en-US" sz="3200" dirty="0" err="1" smtClean="0">
                <a:solidFill>
                  <a:schemeClr val="bg1"/>
                </a:solidFill>
              </a:rPr>
              <a:t>mengukur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pencapaian</a:t>
            </a:r>
            <a:r>
              <a:rPr lang="en-US" sz="3200" dirty="0" smtClean="0">
                <a:solidFill>
                  <a:schemeClr val="bg1"/>
                </a:solidFill>
              </a:rPr>
              <a:t> rata-rata </a:t>
            </a:r>
            <a:r>
              <a:rPr lang="en-US" sz="3200" dirty="0" err="1" smtClean="0">
                <a:solidFill>
                  <a:schemeClr val="bg1"/>
                </a:solidFill>
              </a:rPr>
              <a:t>sebuah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negara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dalam</a:t>
            </a:r>
            <a:r>
              <a:rPr lang="en-US" sz="3200" dirty="0" smtClean="0">
                <a:solidFill>
                  <a:schemeClr val="bg1"/>
                </a:solidFill>
              </a:rPr>
              <a:t> 3 </a:t>
            </a:r>
            <a:r>
              <a:rPr lang="en-US" sz="3200" dirty="0" err="1" smtClean="0">
                <a:solidFill>
                  <a:schemeClr val="bg1"/>
                </a:solidFill>
              </a:rPr>
              <a:t>dimensi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dasar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pembangunan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manusia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Hidup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yang </a:t>
            </a:r>
            <a:r>
              <a:rPr lang="en-US" dirty="0" err="1">
                <a:solidFill>
                  <a:schemeClr val="bg1"/>
                </a:solidFill>
              </a:rPr>
              <a:t>sehat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panjang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umur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diukur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kelahiran</a:t>
            </a:r>
            <a:endParaRPr lang="en-US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Pengetahuan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diukur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angka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tulis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dewasa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bobotnya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dua</a:t>
            </a:r>
            <a:r>
              <a:rPr lang="en-US" dirty="0">
                <a:solidFill>
                  <a:schemeClr val="bg1"/>
                </a:solidFill>
              </a:rPr>
              <a:t> per </a:t>
            </a:r>
            <a:r>
              <a:rPr lang="en-US" dirty="0" err="1">
                <a:solidFill>
                  <a:schemeClr val="bg1"/>
                </a:solidFill>
              </a:rPr>
              <a:t>tiga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kombinasi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pendidikan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r>
              <a:rPr lang="en-US" dirty="0">
                <a:solidFill>
                  <a:schemeClr val="bg1"/>
                </a:solidFill>
              </a:rPr>
              <a:t> , </a:t>
            </a:r>
            <a:r>
              <a:rPr lang="en-US" dirty="0" err="1">
                <a:solidFill>
                  <a:schemeClr val="bg1"/>
                </a:solidFill>
              </a:rPr>
              <a:t>menengah</a:t>
            </a:r>
            <a:r>
              <a:rPr lang="en-US" dirty="0">
                <a:solidFill>
                  <a:schemeClr val="bg1"/>
                </a:solidFill>
              </a:rPr>
              <a:t> , </a:t>
            </a:r>
            <a:r>
              <a:rPr lang="en-US" dirty="0" err="1">
                <a:solidFill>
                  <a:schemeClr val="bg1"/>
                </a:solidFill>
              </a:rPr>
              <a:t>atas</a:t>
            </a:r>
            <a:r>
              <a:rPr lang="en-US" dirty="0">
                <a:solidFill>
                  <a:schemeClr val="bg1"/>
                </a:solidFill>
              </a:rPr>
              <a:t> gross enrollment ratio (</a:t>
            </a:r>
            <a:r>
              <a:rPr lang="en-US" dirty="0" err="1">
                <a:solidFill>
                  <a:schemeClr val="bg1"/>
                </a:solidFill>
              </a:rPr>
              <a:t>bobot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per </a:t>
            </a:r>
            <a:r>
              <a:rPr lang="en-US" dirty="0" err="1">
                <a:solidFill>
                  <a:schemeClr val="bg1"/>
                </a:solidFill>
              </a:rPr>
              <a:t>tiga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Standard </a:t>
            </a:r>
            <a:r>
              <a:rPr lang="en-US" dirty="0" err="1">
                <a:solidFill>
                  <a:schemeClr val="bg1"/>
                </a:solidFill>
              </a:rPr>
              <a:t>kehidupan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layak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diukur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logaritma</a:t>
            </a:r>
            <a:r>
              <a:rPr lang="en-US" dirty="0">
                <a:solidFill>
                  <a:schemeClr val="bg1"/>
                </a:solidFill>
              </a:rPr>
              <a:t> natural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domestik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bruto</a:t>
            </a:r>
            <a:r>
              <a:rPr lang="en-US" dirty="0">
                <a:solidFill>
                  <a:schemeClr val="bg1"/>
                </a:solidFill>
              </a:rPr>
              <a:t> per </a:t>
            </a:r>
            <a:r>
              <a:rPr lang="en-US" dirty="0" err="1">
                <a:solidFill>
                  <a:schemeClr val="bg1"/>
                </a:solidFill>
              </a:rPr>
              <a:t>kapita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Indeks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r>
              <a:rPr lang="en-US" dirty="0">
                <a:solidFill>
                  <a:schemeClr val="bg1"/>
                </a:solidFill>
              </a:rPr>
              <a:t> = 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Indeks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r>
              <a:rPr lang="en-US" dirty="0" smtClean="0">
                <a:solidFill>
                  <a:schemeClr val="bg1"/>
                </a:solidFill>
              </a:rPr>
              <a:t> = 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Angka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huruf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dewasa</a:t>
            </a:r>
            <a:r>
              <a:rPr lang="en-US" dirty="0" smtClean="0">
                <a:solidFill>
                  <a:schemeClr val="bg1"/>
                </a:solidFill>
              </a:rPr>
              <a:t> (ALI) =  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LE: </a:t>
            </a:r>
            <a:r>
              <a:rPr lang="en-US" dirty="0" err="1">
                <a:solidFill>
                  <a:schemeClr val="bg1"/>
                </a:solidFill>
              </a:rPr>
              <a:t>Angka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hidup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ALR: </a:t>
            </a:r>
            <a:r>
              <a:rPr lang="en-US" dirty="0" err="1">
                <a:solidFill>
                  <a:schemeClr val="bg1"/>
                </a:solidFill>
              </a:rPr>
              <a:t>Angka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huruf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ALI : </a:t>
            </a:r>
            <a:r>
              <a:rPr lang="en-US" dirty="0" err="1" smtClean="0">
                <a:solidFill>
                  <a:schemeClr val="bg1"/>
                </a:solidFill>
              </a:rPr>
              <a:t>Kombinasi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Dasar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\frac{LE - 25} {85-25}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1219200" cy="762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\frac{2} {3} \times ALI + \frac{1} {3} \times G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1981200" cy="619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 descr="\frac{ALR - 0} {100 - 0}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667000"/>
            <a:ext cx="1066800" cy="704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Trend </a:t>
            </a:r>
            <a:r>
              <a:rPr lang="en-US" dirty="0">
                <a:solidFill>
                  <a:schemeClr val="bg1"/>
                </a:solidFill>
              </a:rPr>
              <a:t>IPM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1975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2004</a:t>
            </a:r>
          </a:p>
          <a:p>
            <a:pPr>
              <a:buNone/>
            </a:pPr>
            <a:r>
              <a:rPr lang="en-US" dirty="0" err="1">
                <a:solidFill>
                  <a:schemeClr val="bg1"/>
                </a:solidFill>
              </a:rPr>
              <a:t>Merah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: 	</a:t>
            </a:r>
            <a:r>
              <a:rPr lang="en-US" dirty="0" err="1" smtClean="0">
                <a:solidFill>
                  <a:schemeClr val="bg1"/>
                </a:solidFill>
              </a:rPr>
              <a:t>Eropa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CIS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Hijau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	Arab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Orange : 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Amerika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latin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Karibia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>
                <a:solidFill>
                  <a:schemeClr val="bg1"/>
                </a:solidFill>
              </a:rPr>
              <a:t>Hitam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: 	OECD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Biru</a:t>
            </a:r>
            <a:r>
              <a:rPr lang="en-US" dirty="0" smtClean="0">
                <a:solidFill>
                  <a:schemeClr val="bg1"/>
                </a:solidFill>
              </a:rPr>
              <a:t>      :	Asia </a:t>
            </a:r>
            <a:r>
              <a:rPr lang="en-US" dirty="0">
                <a:solidFill>
                  <a:schemeClr val="bg1"/>
                </a:solidFill>
              </a:rPr>
              <a:t>Selatan</a:t>
            </a:r>
          </a:p>
          <a:p>
            <a:pPr>
              <a:buNone/>
            </a:pPr>
            <a:r>
              <a:rPr lang="en-US" dirty="0" err="1">
                <a:solidFill>
                  <a:schemeClr val="bg1"/>
                </a:solidFill>
              </a:rPr>
              <a:t>Kuning</a:t>
            </a:r>
            <a:r>
              <a:rPr lang="en-US" dirty="0">
                <a:solidFill>
                  <a:schemeClr val="bg1"/>
                </a:solidFill>
              </a:rPr>
              <a:t> : </a:t>
            </a:r>
            <a:r>
              <a:rPr lang="en-US" dirty="0" smtClean="0">
                <a:solidFill>
                  <a:schemeClr val="bg1"/>
                </a:solidFill>
              </a:rPr>
              <a:t>	Asia </a:t>
            </a:r>
            <a:r>
              <a:rPr lang="en-US" dirty="0" err="1" smtClean="0">
                <a:solidFill>
                  <a:schemeClr val="bg1"/>
                </a:solidFill>
              </a:rPr>
              <a:t>Timur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Merah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Muda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Afrika</a:t>
            </a:r>
            <a:r>
              <a:rPr lang="en-US" dirty="0" smtClean="0">
                <a:solidFill>
                  <a:schemeClr val="bg1"/>
                </a:solidFill>
              </a:rPr>
              <a:t> Sub-Sahara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9" name="Picture 8" descr="280px-Human_Development_Index_trends.sv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449580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50" endPos="85000" dist="60007" dir="5400000" sy="-100000" algn="bl" rotWithShape="0"/>
                </a:effectLst>
              </a:rPr>
              <a:t>TERIMA KASIH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TUJUAN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Pengukuran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derajat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kesehatan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bertujuan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mengetahui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apakah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daerah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instansi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termasuk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memperbaiki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pembangunan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kesehatan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INDIKATOR YANG DIGUNAKAN UNTUK MENGUKUR DERAJAT KESEHATAN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Indikator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Potensi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Sehat</a:t>
            </a:r>
            <a:r>
              <a:rPr lang="en-US" dirty="0" smtClean="0">
                <a:solidFill>
                  <a:schemeClr val="bg1"/>
                </a:solidFill>
              </a:rPr>
              <a:t> (IPMS)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Indeks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Kepuasan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 (IKM)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Indikator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Tatanan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Sehat</a:t>
            </a:r>
            <a:r>
              <a:rPr lang="en-US" dirty="0" smtClean="0">
                <a:solidFill>
                  <a:schemeClr val="bg1"/>
                </a:solidFill>
              </a:rPr>
              <a:t> (IPTS)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Indeks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Potensi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Keluarga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Sehat</a:t>
            </a:r>
            <a:r>
              <a:rPr lang="en-US" dirty="0" smtClean="0">
                <a:solidFill>
                  <a:schemeClr val="bg1"/>
                </a:solidFill>
              </a:rPr>
              <a:t> (IPKS)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Human Development </a:t>
            </a:r>
            <a:r>
              <a:rPr lang="en-US" dirty="0" err="1" smtClean="0">
                <a:solidFill>
                  <a:schemeClr val="bg1"/>
                </a:solidFill>
              </a:rPr>
              <a:t>Indeks</a:t>
            </a:r>
            <a:r>
              <a:rPr lang="en-US" dirty="0" smtClean="0">
                <a:solidFill>
                  <a:schemeClr val="bg1"/>
                </a:solidFill>
              </a:rPr>
              <a:t> (HDI)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Indeks</a:t>
            </a:r>
            <a:r>
              <a:rPr lang="en-US" dirty="0" smtClean="0">
                <a:solidFill>
                  <a:schemeClr val="bg1"/>
                </a:solidFill>
              </a:rPr>
              <a:t> Pembangunan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(IPMS)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indikator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gabungan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cakupan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puskesmas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wajib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CAKUPAN IPMS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Cakupan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Kualitas</a:t>
            </a:r>
            <a:r>
              <a:rPr lang="en-US" dirty="0" smtClean="0">
                <a:solidFill>
                  <a:schemeClr val="bg1"/>
                </a:solidFill>
              </a:rPr>
              <a:t> Program </a:t>
            </a:r>
            <a:r>
              <a:rPr lang="en-US" dirty="0" err="1" smtClean="0">
                <a:solidFill>
                  <a:schemeClr val="bg1"/>
                </a:solidFill>
              </a:rPr>
              <a:t>Pokok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Cakupan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Dari </a:t>
            </a:r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 smtClean="0">
                <a:solidFill>
                  <a:schemeClr val="bg1"/>
                </a:solidFill>
              </a:rPr>
              <a:t>Pengembangan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/>
            <a:r>
              <a:rPr lang="en-US" dirty="0" err="1" smtClean="0">
                <a:solidFill>
                  <a:schemeClr val="bg1"/>
                </a:solidFill>
              </a:rPr>
              <a:t>Cakupan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Kualitas</a:t>
            </a:r>
            <a:r>
              <a:rPr lang="en-US" dirty="0" smtClean="0">
                <a:solidFill>
                  <a:schemeClr val="bg1"/>
                </a:solidFill>
              </a:rPr>
              <a:t> Program </a:t>
            </a:r>
            <a:r>
              <a:rPr lang="en-US" dirty="0" err="1" smtClean="0">
                <a:solidFill>
                  <a:schemeClr val="bg1"/>
                </a:solidFill>
              </a:rPr>
              <a:t>Pokok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>
                <a:solidFill>
                  <a:schemeClr val="bg1"/>
                </a:solidFill>
              </a:rPr>
              <a:t>Promosi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Promkes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 smtClean="0">
                <a:solidFill>
                  <a:schemeClr val="bg1"/>
                </a:solidFill>
              </a:rPr>
              <a:t>Pencegahan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Penyakit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Menular</a:t>
            </a:r>
            <a:r>
              <a:rPr lang="en-US" dirty="0" smtClean="0">
                <a:solidFill>
                  <a:schemeClr val="bg1"/>
                </a:solidFill>
              </a:rPr>
              <a:t> (P2M)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>
                <a:solidFill>
                  <a:schemeClr val="bg1"/>
                </a:solidFill>
              </a:rPr>
              <a:t>Pengobatan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Ibu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Anak</a:t>
            </a:r>
            <a:r>
              <a:rPr lang="en-US" dirty="0">
                <a:solidFill>
                  <a:schemeClr val="bg1"/>
                </a:solidFill>
              </a:rPr>
              <a:t> (KIA)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Reproduksi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Berencana</a:t>
            </a:r>
            <a:r>
              <a:rPr lang="en-US" dirty="0">
                <a:solidFill>
                  <a:schemeClr val="bg1"/>
                </a:solidFill>
              </a:rPr>
              <a:t> (KB)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Program </a:t>
            </a:r>
            <a:r>
              <a:rPr lang="en-US" dirty="0" err="1">
                <a:solidFill>
                  <a:schemeClr val="bg1"/>
                </a:solidFill>
              </a:rPr>
              <a:t>Upaya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Peningkatan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Gizi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Masyrakat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Program </a:t>
            </a:r>
            <a:r>
              <a:rPr lang="en-US" dirty="0" err="1">
                <a:solidFill>
                  <a:schemeClr val="bg1"/>
                </a:solidFill>
              </a:rPr>
              <a:t>Sanitasi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Lingkungan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Komunitas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 smtClean="0">
                <a:solidFill>
                  <a:schemeClr val="bg1"/>
                </a:solidFill>
              </a:rPr>
              <a:t>Pencatatan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Pelaporan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788</Words>
  <Application>Microsoft Office PowerPoint</Application>
  <PresentationFormat>On-screen Show (4:3)</PresentationFormat>
  <Paragraphs>247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Office Theme</vt:lpstr>
      <vt:lpstr>Technic</vt:lpstr>
      <vt:lpstr>Trek</vt:lpstr>
      <vt:lpstr>Flow</vt:lpstr>
      <vt:lpstr>PENGUKURAN DERAJAT KESEHATAN</vt:lpstr>
      <vt:lpstr>PENDAHULUAN</vt:lpstr>
      <vt:lpstr>Slide 3</vt:lpstr>
      <vt:lpstr>TUJUAN</vt:lpstr>
      <vt:lpstr>INDIKATOR YANG DIGUNAKAN UNTUK MENGUKUR DERAJAT KESEHATAN</vt:lpstr>
      <vt:lpstr>Indikator Potensi Masyarakat Sehat (IPMS) </vt:lpstr>
      <vt:lpstr>Slide 7</vt:lpstr>
      <vt:lpstr>CAKUPAN IPMS</vt:lpstr>
      <vt:lpstr>Cakupan dan Kualitas Program Pokok</vt:lpstr>
      <vt:lpstr>Cakupan dan Kualitas Dari Program Pengembangan</vt:lpstr>
      <vt:lpstr>Indeks Kepuasan Masyarakat (IKM) </vt:lpstr>
      <vt:lpstr>Slide 12</vt:lpstr>
      <vt:lpstr>TAHAP MENGUKUR IKM</vt:lpstr>
      <vt:lpstr>14 unsur pelayanan yang harus diperhatikan dalam mengukur IKM</vt:lpstr>
      <vt:lpstr>Slide 15</vt:lpstr>
      <vt:lpstr>METODE PENELITIAN</vt:lpstr>
      <vt:lpstr>Slide 17</vt:lpstr>
      <vt:lpstr>Slide 18</vt:lpstr>
      <vt:lpstr>Slide 19</vt:lpstr>
      <vt:lpstr>Slide 20</vt:lpstr>
      <vt:lpstr>Indikator Tatanan Masyarakat Sehat (IPTS)</vt:lpstr>
      <vt:lpstr>Slide 22</vt:lpstr>
      <vt:lpstr>TUJUAN</vt:lpstr>
      <vt:lpstr>TEMPAT UMUM YANG MENJADI SASARAN PENGAWASAN</vt:lpstr>
      <vt:lpstr>METODE PENELITIAN </vt:lpstr>
      <vt:lpstr>Slide 26</vt:lpstr>
      <vt:lpstr>Slide 27</vt:lpstr>
      <vt:lpstr>Slide 28</vt:lpstr>
      <vt:lpstr>Indeks Potensi keluarga sehat (IPKS)</vt:lpstr>
      <vt:lpstr>Slide 30</vt:lpstr>
      <vt:lpstr>Human Development Indeks (HDI)</vt:lpstr>
      <vt:lpstr>Slide 32</vt:lpstr>
      <vt:lpstr>IPM mengukur pencapaian rata-rata sebuah negara dalam 3 dimensi dasar pembangunan manusia</vt:lpstr>
      <vt:lpstr>Slide 34</vt:lpstr>
      <vt:lpstr>Slide 35</vt:lpstr>
      <vt:lpstr>TERIMA KASIH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PENDUKURAN DERAJAT KESEHATAN</dc:title>
  <dc:creator>TOSHIBA</dc:creator>
  <cp:lastModifiedBy>TOSHIBA</cp:lastModifiedBy>
  <cp:revision>21</cp:revision>
  <dcterms:created xsi:type="dcterms:W3CDTF">2012-11-25T14:19:51Z</dcterms:created>
  <dcterms:modified xsi:type="dcterms:W3CDTF">2012-12-02T16:56:05Z</dcterms:modified>
</cp:coreProperties>
</file>