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  <p:sldMasterId id="2147483899" r:id="rId2"/>
  </p:sldMasterIdLst>
  <p:notesMasterIdLst>
    <p:notesMasterId r:id="rId32"/>
  </p:notesMasterIdLst>
  <p:sldIdLst>
    <p:sldId id="292" r:id="rId3"/>
    <p:sldId id="299" r:id="rId4"/>
    <p:sldId id="297" r:id="rId5"/>
    <p:sldId id="293" r:id="rId6"/>
    <p:sldId id="257" r:id="rId7"/>
    <p:sldId id="296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73" r:id="rId19"/>
    <p:sldId id="274" r:id="rId20"/>
    <p:sldId id="275" r:id="rId21"/>
    <p:sldId id="279" r:id="rId22"/>
    <p:sldId id="258" r:id="rId23"/>
    <p:sldId id="259" r:id="rId24"/>
    <p:sldId id="260" r:id="rId25"/>
    <p:sldId id="270" r:id="rId26"/>
    <p:sldId id="276" r:id="rId27"/>
    <p:sldId id="272" r:id="rId28"/>
    <p:sldId id="262" r:id="rId29"/>
    <p:sldId id="263" r:id="rId30"/>
    <p:sldId id="264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912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FFEE4F6-EB37-4B67-AB9F-CC03DF8E5FA9}" type="datetimeFigureOut">
              <a:rPr lang="en-US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A334F2-3BD5-4224-ADB1-443C56ACB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69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4DA552-7392-4039-9C13-ECCB1E266EED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fadhilhayat.blogspot.com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7CC5BA-9667-4AF3-BD29-8E5114F86D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2C7201-C037-4B92-B2E8-89E99608488C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fadhilhayat.blogspot.com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CD699-CBFD-4B1F-ACF5-75AE7949FE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B1EEE8-2426-4181-BBBB-BF621C1BA49E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fadhilhayat.blogspot.com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51B864-4246-48E9-97C4-983E017EB0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4A4DA552-7392-4039-9C13-ECCB1E266EED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fadhilhayat.blogspot.com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B7CC5BA-9667-4AF3-BD29-8E5114F86D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BF51F-15A6-4C79-B855-4CA00BAAEAB7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fadhilhayat.blogspot.com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CA132-5FBF-491A-BD1E-3C63DEF4FE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33EE59-361D-4331-B89D-F9FA9B25FB3E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fadhilhayat.blogspot.com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0A81A-7C36-4BB3-9A62-D055B420EE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29415-C98A-4D70-91A8-5A75D7F1D140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fadhilhayat.blogspot.com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8A3A0-A3C8-44E6-B49B-C94E30CD05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8046B0-0E38-40EC-90FE-64A424E53013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fadhilhayat.blogspot.com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F19C6-0288-46BF-A93F-40CB8AF42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C017FD-5972-42F3-B45A-39A9E7483F5C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fadhilhayat.blogspot.com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026B4-A5D9-41ED-8593-B62AF3F0D2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D278BB-FF44-4F95-A5E2-CD13746650F9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fadhilhayat.blogspot.com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97E05-E118-4A00-90C0-4D0AB6F7B2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C2B00D-8EFB-4DAE-9191-21AA3FF2422A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D576F-CA6C-4CAA-A633-79960BEE3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fadhilhayat.blogspot.com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BF51F-15A6-4C79-B855-4CA00BAAEAB7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fadhilhayat.blogspot.com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CA132-5FBF-491A-BD1E-3C63DEF4FE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433353-A069-426A-85F5-11BB090FF855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fadhilhayat.blogspot.com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9B583-3373-4A97-9FCD-43259E1231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2C7201-C037-4B92-B2E8-89E99608488C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fadhilhayat.blogspot.com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CD699-CBFD-4B1F-ACF5-75AE7949FE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B1EEE8-2426-4181-BBBB-BF621C1BA49E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fadhilhayat.blogspot.com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51B864-4246-48E9-97C4-983E017EB0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33EE59-361D-4331-B89D-F9FA9B25FB3E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fadhilhayat.blogspot.com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8670A81A-7C36-4BB3-9A62-D055B420EE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29415-C98A-4D70-91A8-5A75D7F1D140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fadhilhayat.blogspot.com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8A3A0-A3C8-44E6-B49B-C94E30CD05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8046B0-0E38-40EC-90FE-64A424E53013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fadhilhayat.blogspot.com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F19C6-0288-46BF-A93F-40CB8AF42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C017FD-5972-42F3-B45A-39A9E7483F5C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fadhilhayat.blogspot.com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026B4-A5D9-41ED-8593-B62AF3F0D2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D278BB-FF44-4F95-A5E2-CD13746650F9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fadhilhayat.blogspot.com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97E05-E118-4A00-90C0-4D0AB6F7B2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C2B00D-8EFB-4DAE-9191-21AA3FF2422A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fadhilhayat.blogspot.com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D576F-CA6C-4CAA-A633-79960BEE3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433353-A069-426A-85F5-11BB090FF855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fadhilhayat.blogspot.com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7419B583-3373-4A97-9FCD-43259E1231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274F3EE-05D2-4E81-826C-FC9CC64ACF92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fadhilhayat.blogspot.com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D9FE49F9-BED6-4105-ADF1-4751BC61FF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6274F3EE-05D2-4E81-826C-FC9CC64ACF92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fadhilhayat.blogspot.com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D9FE49F9-BED6-4105-ADF1-4751BC61FF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nopari@yahoo.com" TargetMode="External"/><Relationship Id="rId2" Type="http://schemas.openxmlformats.org/officeDocument/2006/relationships/hyperlink" Target="mailto:Sudarmaji_fkm_ua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Sudarmaji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4DA552-7392-4039-9C13-ECCB1E266EED}" type="datetime1">
              <a:rPr lang="en-US" smtClean="0"/>
              <a:pPr>
                <a:defRPr/>
              </a:pPr>
              <a:t>10/4/2013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CC5BA-9667-4AF3-BD29-8E5114F86D5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Prinsip Higiene dan Sanitasi Pangan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332504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>
                <a:hlinkClick r:id="rId2"/>
              </a:rPr>
              <a:t>sudarmaji_fkm_ua@yahoo.com</a:t>
            </a:r>
            <a:endParaRPr lang="id-ID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>
                <a:hlinkClick r:id="rId3"/>
              </a:rPr>
              <a:t>janopari@yahoo.com</a:t>
            </a:r>
            <a:endParaRPr lang="id-ID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/>
              <a:t>janokopari@gmailcom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/>
              <a:t>@sudarm_aji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/>
              <a:t>085730797888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/>
              <a:t>081330303279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/>
              <a:t>087852716288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110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1"/>
            <a:ext cx="806489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Rekayasa</a:t>
            </a:r>
            <a:r>
              <a:rPr lang="en-US" sz="2800" b="1" dirty="0"/>
              <a:t> </a:t>
            </a:r>
            <a:r>
              <a:rPr lang="en-US" sz="2800" b="1" dirty="0" err="1"/>
              <a:t>Genetik</a:t>
            </a:r>
            <a:r>
              <a:rPr lang="en-US" sz="2800" b="1" dirty="0"/>
              <a:t> </a:t>
            </a:r>
            <a:r>
              <a:rPr lang="en-US" sz="2800" b="1" dirty="0" err="1"/>
              <a:t>Pangan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proses yang </a:t>
            </a:r>
            <a:r>
              <a:rPr lang="en-US" sz="2800" dirty="0" err="1"/>
              <a:t>melibatkan</a:t>
            </a:r>
            <a:r>
              <a:rPr lang="en-US" sz="2800" dirty="0"/>
              <a:t> </a:t>
            </a:r>
            <a:r>
              <a:rPr lang="en-US" sz="2800" dirty="0" err="1"/>
              <a:t>pemindahan</a:t>
            </a:r>
            <a:r>
              <a:rPr lang="en-US" sz="2800" dirty="0"/>
              <a:t> gen (</a:t>
            </a:r>
            <a:r>
              <a:rPr lang="en-US" sz="2800" dirty="0" err="1"/>
              <a:t>pembawa</a:t>
            </a:r>
            <a:r>
              <a:rPr lang="en-US" sz="2800" dirty="0"/>
              <a:t> </a:t>
            </a:r>
            <a:r>
              <a:rPr lang="en-US" sz="2800" dirty="0" err="1"/>
              <a:t>sifat</a:t>
            </a:r>
            <a:r>
              <a:rPr lang="en-US" sz="2800" dirty="0"/>
              <a:t>)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hayati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hayati</a:t>
            </a:r>
            <a:r>
              <a:rPr lang="en-US" sz="2800" dirty="0"/>
              <a:t> lain yang 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mendapatkan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yang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produk</a:t>
            </a:r>
            <a:r>
              <a:rPr lang="en-US" sz="2800" dirty="0"/>
              <a:t> </a:t>
            </a:r>
            <a:r>
              <a:rPr lang="id-ID" sz="2800" dirty="0" smtClean="0"/>
              <a:t>p</a:t>
            </a:r>
            <a:r>
              <a:rPr lang="en-US" sz="2800" dirty="0" err="1" smtClean="0"/>
              <a:t>angan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unggul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 marL="0" indent="0">
              <a:buNone/>
            </a:pPr>
            <a:r>
              <a:rPr lang="en-US" sz="2800" dirty="0" err="1"/>
              <a:t>Pangan</a:t>
            </a:r>
            <a:r>
              <a:rPr lang="en-US" sz="2800" dirty="0"/>
              <a:t> </a:t>
            </a:r>
            <a:r>
              <a:rPr lang="en-US" sz="2800" dirty="0" err="1"/>
              <a:t>Produk</a:t>
            </a:r>
            <a:r>
              <a:rPr lang="en-US" sz="2800" dirty="0"/>
              <a:t> </a:t>
            </a:r>
            <a:r>
              <a:rPr lang="en-US" sz="2800" dirty="0" err="1"/>
              <a:t>Rekayasa</a:t>
            </a:r>
            <a:r>
              <a:rPr lang="en-US" sz="2800" dirty="0"/>
              <a:t> </a:t>
            </a:r>
            <a:r>
              <a:rPr lang="en-US" sz="2800" dirty="0" err="1"/>
              <a:t>Genetik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Pangan</a:t>
            </a:r>
            <a:r>
              <a:rPr lang="en-US" sz="2800" dirty="0"/>
              <a:t> yang </a:t>
            </a:r>
            <a:r>
              <a:rPr lang="en-US" sz="2800" dirty="0" err="1"/>
              <a:t>diproduksi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yang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bahan</a:t>
            </a:r>
            <a:r>
              <a:rPr lang="en-US" sz="2800" dirty="0"/>
              <a:t> </a:t>
            </a:r>
            <a:r>
              <a:rPr lang="en-US" sz="2800" dirty="0" err="1"/>
              <a:t>baku</a:t>
            </a:r>
            <a:r>
              <a:rPr lang="en-US" sz="2800" dirty="0"/>
              <a:t>, </a:t>
            </a:r>
            <a:r>
              <a:rPr lang="en-US" sz="2800" dirty="0" err="1"/>
              <a:t>bahan</a:t>
            </a:r>
            <a:r>
              <a:rPr lang="en-US" sz="2800" dirty="0"/>
              <a:t> </a:t>
            </a:r>
            <a:r>
              <a:rPr lang="en-US" sz="2800" dirty="0" err="1"/>
              <a:t>tambahan</a:t>
            </a:r>
            <a:r>
              <a:rPr lang="en-US" sz="2800" dirty="0"/>
              <a:t> </a:t>
            </a:r>
            <a:r>
              <a:rPr lang="en-US" sz="2800" dirty="0" err="1"/>
              <a:t>Pangan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/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bahan</a:t>
            </a:r>
            <a:r>
              <a:rPr lang="en-US" sz="2800" dirty="0"/>
              <a:t> lain yang </a:t>
            </a:r>
            <a:r>
              <a:rPr lang="en-US" sz="2800" dirty="0" err="1"/>
              <a:t>dihasilkan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proses </a:t>
            </a:r>
            <a:r>
              <a:rPr lang="en-US" sz="2800" dirty="0" err="1"/>
              <a:t>rekayasa</a:t>
            </a:r>
            <a:r>
              <a:rPr lang="en-US" sz="2800" dirty="0"/>
              <a:t> </a:t>
            </a:r>
            <a:r>
              <a:rPr lang="en-US" sz="2800" dirty="0" err="1"/>
              <a:t>genetik</a:t>
            </a:r>
            <a:r>
              <a:rPr lang="en-US" sz="2800" dirty="0"/>
              <a:t>.</a:t>
            </a:r>
            <a:endParaRPr lang="id-ID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BF51F-15A6-4C79-B855-4CA00BAAEAB7}" type="datetime1">
              <a:rPr lang="en-US" smtClean="0"/>
              <a:pPr>
                <a:defRPr/>
              </a:pPr>
              <a:t>10/4/2013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CA132-5FBF-491A-BD1E-3C63DEF4FEA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96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323652"/>
            <a:ext cx="7920880" cy="3508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/>
              <a:t>Kemasan</a:t>
            </a:r>
            <a:r>
              <a:rPr lang="en-US" sz="3200" b="1" dirty="0" smtClean="0"/>
              <a:t> </a:t>
            </a:r>
            <a:r>
              <a:rPr lang="en-US" sz="3200" b="1" dirty="0" err="1"/>
              <a:t>Pangan</a:t>
            </a:r>
            <a:r>
              <a:rPr lang="en-US" sz="3200" b="1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bahan</a:t>
            </a:r>
            <a:r>
              <a:rPr lang="en-US" sz="3200" dirty="0"/>
              <a:t> yang </a:t>
            </a:r>
            <a:r>
              <a:rPr lang="en-US" sz="3200" dirty="0" err="1"/>
              <a:t>digunakan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mewadahi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/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membungkus</a:t>
            </a:r>
            <a:r>
              <a:rPr lang="en-US" sz="3200" dirty="0"/>
              <a:t> </a:t>
            </a:r>
            <a:r>
              <a:rPr lang="id-ID" sz="3200" dirty="0" smtClean="0"/>
              <a:t>p</a:t>
            </a:r>
            <a:r>
              <a:rPr lang="en-US" sz="3200" dirty="0" err="1" smtClean="0"/>
              <a:t>angan</a:t>
            </a:r>
            <a:r>
              <a:rPr lang="en-US" sz="3200" dirty="0"/>
              <a:t>,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smtClean="0"/>
              <a:t>yang </a:t>
            </a:r>
            <a:r>
              <a:rPr lang="en-US" sz="3200" dirty="0" err="1"/>
              <a:t>bersentuhan</a:t>
            </a:r>
            <a:r>
              <a:rPr lang="en-US" sz="3200" dirty="0"/>
              <a:t> </a:t>
            </a:r>
            <a:r>
              <a:rPr lang="en-US" sz="3200" dirty="0" err="1"/>
              <a:t>langsung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id-ID" sz="3200" dirty="0" smtClean="0"/>
              <a:t>p</a:t>
            </a:r>
            <a:r>
              <a:rPr lang="en-US" sz="3200" dirty="0" err="1" smtClean="0"/>
              <a:t>angan</a:t>
            </a:r>
            <a:r>
              <a:rPr lang="en-US" sz="3200" dirty="0" smtClean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BF51F-15A6-4C79-B855-4CA00BAAEAB7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CA132-5FBF-491A-BD1E-3C63DEF4FEA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13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Mutu</a:t>
            </a:r>
            <a:r>
              <a:rPr lang="en-US" sz="3600" dirty="0"/>
              <a:t> </a:t>
            </a:r>
            <a:r>
              <a:rPr lang="en-US" sz="3600" dirty="0" err="1"/>
              <a:t>Pangan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nilai</a:t>
            </a:r>
            <a:r>
              <a:rPr lang="en-US" sz="3600" dirty="0"/>
              <a:t> yang </a:t>
            </a:r>
            <a:r>
              <a:rPr lang="en-US" sz="3600" dirty="0" err="1"/>
              <a:t>ditentukan</a:t>
            </a:r>
            <a:r>
              <a:rPr lang="en-US" sz="3600" dirty="0"/>
              <a:t> </a:t>
            </a:r>
            <a:r>
              <a:rPr lang="en-US" sz="3600" dirty="0" err="1"/>
              <a:t>atas</a:t>
            </a:r>
            <a:r>
              <a:rPr lang="en-US" sz="3600" dirty="0"/>
              <a:t> </a:t>
            </a:r>
            <a:r>
              <a:rPr lang="en-US" sz="3600" dirty="0" err="1"/>
              <a:t>dasar</a:t>
            </a:r>
            <a:r>
              <a:rPr lang="en-US" sz="3600" dirty="0"/>
              <a:t> </a:t>
            </a:r>
            <a:r>
              <a:rPr lang="en-US" sz="3600" dirty="0" err="1"/>
              <a:t>kriteria</a:t>
            </a:r>
            <a:r>
              <a:rPr lang="en-US" sz="3600" dirty="0"/>
              <a:t> </a:t>
            </a:r>
            <a:r>
              <a:rPr lang="en-US" sz="3600" dirty="0" err="1"/>
              <a:t>keamanan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kandungan</a:t>
            </a:r>
            <a:r>
              <a:rPr lang="en-US" sz="3600" dirty="0"/>
              <a:t> </a:t>
            </a:r>
            <a:r>
              <a:rPr lang="id-ID" sz="3600" dirty="0" smtClean="0"/>
              <a:t>g</a:t>
            </a:r>
            <a:r>
              <a:rPr lang="en-US" sz="3600" dirty="0" err="1" smtClean="0"/>
              <a:t>izi</a:t>
            </a:r>
            <a:r>
              <a:rPr lang="en-US" sz="3600" dirty="0" smtClean="0"/>
              <a:t> </a:t>
            </a:r>
            <a:r>
              <a:rPr lang="id-ID" sz="3600" dirty="0" smtClean="0"/>
              <a:t>p</a:t>
            </a:r>
            <a:r>
              <a:rPr lang="en-US" sz="3600" dirty="0" err="1" smtClean="0"/>
              <a:t>angan</a:t>
            </a:r>
            <a:r>
              <a:rPr lang="en-US" sz="36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BF51F-15A6-4C79-B855-4CA00BAAEAB7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CA132-5FBF-491A-BD1E-3C63DEF4FEA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32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err="1"/>
              <a:t>Pencantuman</a:t>
            </a:r>
            <a:r>
              <a:rPr lang="en-US" sz="2200" dirty="0"/>
              <a:t> label di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/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Kemasan</a:t>
            </a:r>
            <a:r>
              <a:rPr lang="en-US" sz="2200" dirty="0"/>
              <a:t> </a:t>
            </a:r>
            <a:r>
              <a:rPr lang="en-US" sz="2200" dirty="0" err="1"/>
              <a:t>Pangan</a:t>
            </a:r>
            <a:r>
              <a:rPr lang="en-US" sz="2200" dirty="0"/>
              <a:t> </a:t>
            </a:r>
            <a:r>
              <a:rPr lang="id-ID" sz="2200" dirty="0" smtClean="0"/>
              <a:t> </a:t>
            </a:r>
            <a:r>
              <a:rPr lang="en-US" sz="2200" dirty="0" err="1" smtClean="0"/>
              <a:t>ditulis</a:t>
            </a:r>
            <a:r>
              <a:rPr lang="en-US" sz="2200" dirty="0" smtClean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dicetak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menggunakan</a:t>
            </a:r>
            <a:r>
              <a:rPr lang="en-US" sz="2200" dirty="0"/>
              <a:t> </a:t>
            </a:r>
            <a:r>
              <a:rPr lang="en-US" sz="2200" dirty="0" err="1"/>
              <a:t>bahasa</a:t>
            </a:r>
            <a:r>
              <a:rPr lang="en-US" sz="2200" dirty="0"/>
              <a:t> Indonesia </a:t>
            </a:r>
            <a:r>
              <a:rPr lang="en-US" sz="2200" dirty="0" err="1"/>
              <a:t>serta</a:t>
            </a:r>
            <a:r>
              <a:rPr lang="en-US" sz="2200" dirty="0"/>
              <a:t> </a:t>
            </a:r>
            <a:r>
              <a:rPr lang="en-US" sz="2200" dirty="0" err="1"/>
              <a:t>memuat</a:t>
            </a:r>
            <a:r>
              <a:rPr lang="en-US" sz="2200" dirty="0"/>
              <a:t> paling </a:t>
            </a:r>
            <a:r>
              <a:rPr lang="en-US" sz="2200" dirty="0" err="1"/>
              <a:t>sedikit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r>
              <a:rPr lang="en-US" sz="2200" dirty="0" err="1"/>
              <a:t>keterangan</a:t>
            </a:r>
            <a:r>
              <a:rPr lang="en-US" sz="2200" dirty="0"/>
              <a:t> </a:t>
            </a:r>
            <a:r>
              <a:rPr lang="en-US" sz="2200" dirty="0" err="1"/>
              <a:t>mengenai</a:t>
            </a:r>
            <a:r>
              <a:rPr lang="en-US" sz="2200" dirty="0"/>
              <a:t>:</a:t>
            </a:r>
          </a:p>
          <a:p>
            <a:pPr marL="0" indent="0">
              <a:buNone/>
            </a:pPr>
            <a:r>
              <a:rPr lang="en-US" sz="2200" dirty="0"/>
              <a:t>a. </a:t>
            </a:r>
            <a:r>
              <a:rPr lang="en-US" sz="2200" dirty="0" err="1"/>
              <a:t>nama</a:t>
            </a:r>
            <a:r>
              <a:rPr lang="en-US" sz="2200" dirty="0"/>
              <a:t> </a:t>
            </a:r>
            <a:r>
              <a:rPr lang="en-US" sz="2200" dirty="0" err="1"/>
              <a:t>produk</a:t>
            </a:r>
            <a:r>
              <a:rPr lang="en-US" sz="2200" dirty="0"/>
              <a:t>;</a:t>
            </a:r>
          </a:p>
          <a:p>
            <a:pPr marL="0" indent="0">
              <a:buNone/>
            </a:pPr>
            <a:r>
              <a:rPr lang="en-US" sz="2200" dirty="0"/>
              <a:t>b. </a:t>
            </a:r>
            <a:r>
              <a:rPr lang="en-US" sz="2200" dirty="0" err="1"/>
              <a:t>daftar</a:t>
            </a:r>
            <a:r>
              <a:rPr lang="en-US" sz="2200" dirty="0"/>
              <a:t> </a:t>
            </a:r>
            <a:r>
              <a:rPr lang="en-US" sz="2200" dirty="0" err="1"/>
              <a:t>bahan</a:t>
            </a:r>
            <a:r>
              <a:rPr lang="en-US" sz="2200" dirty="0"/>
              <a:t> yang </a:t>
            </a:r>
            <a:r>
              <a:rPr lang="en-US" sz="2200" dirty="0" err="1"/>
              <a:t>digunakan</a:t>
            </a:r>
            <a:r>
              <a:rPr lang="en-US" sz="2200" dirty="0"/>
              <a:t>;</a:t>
            </a:r>
          </a:p>
          <a:p>
            <a:pPr marL="0" indent="0">
              <a:buNone/>
            </a:pPr>
            <a:r>
              <a:rPr lang="en-US" sz="2200" dirty="0"/>
              <a:t>c. </a:t>
            </a:r>
            <a:r>
              <a:rPr lang="en-US" sz="2200" dirty="0" err="1"/>
              <a:t>berat</a:t>
            </a:r>
            <a:r>
              <a:rPr lang="en-US" sz="2200" dirty="0"/>
              <a:t> </a:t>
            </a:r>
            <a:r>
              <a:rPr lang="en-US" sz="2200" dirty="0" err="1"/>
              <a:t>bersih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isi</a:t>
            </a:r>
            <a:r>
              <a:rPr lang="en-US" sz="2200" dirty="0"/>
              <a:t> </a:t>
            </a:r>
            <a:r>
              <a:rPr lang="en-US" sz="2200" dirty="0" err="1"/>
              <a:t>bersih</a:t>
            </a:r>
            <a:r>
              <a:rPr lang="en-US" sz="2200" dirty="0"/>
              <a:t>;</a:t>
            </a:r>
          </a:p>
          <a:p>
            <a:pPr marL="0" indent="0">
              <a:buNone/>
            </a:pPr>
            <a:r>
              <a:rPr lang="en-US" sz="2200" dirty="0"/>
              <a:t>d. </a:t>
            </a:r>
            <a:r>
              <a:rPr lang="en-US" sz="2200" dirty="0" err="1"/>
              <a:t>nama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alamat</a:t>
            </a:r>
            <a:r>
              <a:rPr lang="en-US" sz="2200" dirty="0"/>
              <a:t> </a:t>
            </a:r>
            <a:r>
              <a:rPr lang="en-US" sz="2200" dirty="0" err="1"/>
              <a:t>pihak</a:t>
            </a:r>
            <a:r>
              <a:rPr lang="en-US" sz="2200" dirty="0"/>
              <a:t> yang </a:t>
            </a:r>
            <a:r>
              <a:rPr lang="en-US" sz="2200" dirty="0" err="1"/>
              <a:t>memproduksi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mengimpor</a:t>
            </a:r>
            <a:r>
              <a:rPr lang="en-US" sz="2200" dirty="0"/>
              <a:t>;</a:t>
            </a:r>
          </a:p>
          <a:p>
            <a:pPr marL="0" indent="0">
              <a:buNone/>
            </a:pPr>
            <a:r>
              <a:rPr lang="en-US" sz="2200" dirty="0"/>
              <a:t>e. halal </a:t>
            </a:r>
            <a:r>
              <a:rPr lang="en-US" sz="2200" dirty="0" err="1"/>
              <a:t>bagi</a:t>
            </a:r>
            <a:r>
              <a:rPr lang="en-US" sz="2200" dirty="0"/>
              <a:t> yang </a:t>
            </a:r>
            <a:r>
              <a:rPr lang="en-US" sz="2200" dirty="0" err="1"/>
              <a:t>dipersyaratkan</a:t>
            </a:r>
            <a:r>
              <a:rPr lang="en-US" sz="2200" dirty="0"/>
              <a:t>;</a:t>
            </a:r>
          </a:p>
          <a:p>
            <a:pPr marL="0" indent="0">
              <a:buNone/>
            </a:pPr>
            <a:r>
              <a:rPr lang="en-US" sz="2200" dirty="0"/>
              <a:t>f. </a:t>
            </a:r>
            <a:r>
              <a:rPr lang="en-US" sz="2200" dirty="0" err="1"/>
              <a:t>tanggal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kode</a:t>
            </a:r>
            <a:r>
              <a:rPr lang="en-US" sz="2200" dirty="0"/>
              <a:t> </a:t>
            </a:r>
            <a:r>
              <a:rPr lang="en-US" sz="2200" dirty="0" err="1"/>
              <a:t>produksi</a:t>
            </a:r>
            <a:r>
              <a:rPr lang="en-US" sz="2200" dirty="0"/>
              <a:t>;</a:t>
            </a:r>
          </a:p>
          <a:p>
            <a:pPr marL="0" indent="0">
              <a:buNone/>
            </a:pPr>
            <a:r>
              <a:rPr lang="en-US" sz="2200" dirty="0"/>
              <a:t>g. </a:t>
            </a:r>
            <a:r>
              <a:rPr lang="en-US" sz="2200" dirty="0" err="1"/>
              <a:t>tanggal</a:t>
            </a:r>
            <a:r>
              <a:rPr lang="en-US" sz="2200" dirty="0"/>
              <a:t>, </a:t>
            </a:r>
            <a:r>
              <a:rPr lang="en-US" sz="2200" dirty="0" err="1"/>
              <a:t>bulan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tahun</a:t>
            </a:r>
            <a:r>
              <a:rPr lang="en-US" sz="2200" dirty="0"/>
              <a:t> </a:t>
            </a:r>
            <a:r>
              <a:rPr lang="en-US" sz="2200" dirty="0" err="1"/>
              <a:t>kedaluwarsa</a:t>
            </a:r>
            <a:r>
              <a:rPr lang="en-US" sz="2200" dirty="0"/>
              <a:t>;</a:t>
            </a:r>
          </a:p>
          <a:p>
            <a:pPr marL="0" indent="0">
              <a:buNone/>
            </a:pPr>
            <a:r>
              <a:rPr lang="en-US" sz="2200" dirty="0"/>
              <a:t>h. </a:t>
            </a:r>
            <a:r>
              <a:rPr lang="en-US" sz="2200" dirty="0" err="1"/>
              <a:t>nomor</a:t>
            </a:r>
            <a:r>
              <a:rPr lang="en-US" sz="2200" dirty="0"/>
              <a:t> </a:t>
            </a:r>
            <a:r>
              <a:rPr lang="en-US" sz="2200" dirty="0" err="1"/>
              <a:t>izin</a:t>
            </a:r>
            <a:r>
              <a:rPr lang="en-US" sz="2200" dirty="0"/>
              <a:t> </a:t>
            </a:r>
            <a:r>
              <a:rPr lang="en-US" sz="2200" dirty="0" err="1"/>
              <a:t>edar</a:t>
            </a:r>
            <a:r>
              <a:rPr lang="en-US" sz="2200" dirty="0"/>
              <a:t> </a:t>
            </a:r>
            <a:r>
              <a:rPr lang="en-US" sz="2200" dirty="0" err="1"/>
              <a:t>bagi</a:t>
            </a:r>
            <a:r>
              <a:rPr lang="en-US" sz="2200" dirty="0"/>
              <a:t> </a:t>
            </a:r>
            <a:r>
              <a:rPr lang="en-US" sz="2200" dirty="0" err="1"/>
              <a:t>Pangan</a:t>
            </a:r>
            <a:r>
              <a:rPr lang="en-US" sz="2200" dirty="0"/>
              <a:t> </a:t>
            </a:r>
            <a:r>
              <a:rPr lang="en-US" sz="2200" dirty="0" err="1"/>
              <a:t>Olahan</a:t>
            </a:r>
            <a:r>
              <a:rPr lang="en-US" sz="2200" dirty="0"/>
              <a:t>; </a:t>
            </a:r>
            <a:r>
              <a:rPr lang="en-US" sz="2200" dirty="0" err="1"/>
              <a:t>dan</a:t>
            </a: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i</a:t>
            </a:r>
            <a:r>
              <a:rPr lang="en-US" sz="2200" dirty="0"/>
              <a:t>. </a:t>
            </a:r>
            <a:r>
              <a:rPr lang="en-US" sz="2200" dirty="0" err="1"/>
              <a:t>asal</a:t>
            </a:r>
            <a:r>
              <a:rPr lang="en-US" sz="2200" dirty="0"/>
              <a:t> </a:t>
            </a:r>
            <a:r>
              <a:rPr lang="en-US" sz="2200" dirty="0" err="1"/>
              <a:t>usul</a:t>
            </a:r>
            <a:r>
              <a:rPr lang="en-US" sz="2200" dirty="0"/>
              <a:t> </a:t>
            </a:r>
            <a:r>
              <a:rPr lang="en-US" sz="2200" dirty="0" err="1"/>
              <a:t>bahan</a:t>
            </a:r>
            <a:r>
              <a:rPr lang="en-US" sz="2200" dirty="0"/>
              <a:t> </a:t>
            </a:r>
            <a:r>
              <a:rPr lang="en-US" sz="2200" dirty="0" err="1"/>
              <a:t>Pangan</a:t>
            </a:r>
            <a:r>
              <a:rPr lang="en-US" sz="2200" dirty="0"/>
              <a:t> </a:t>
            </a:r>
            <a:r>
              <a:rPr lang="en-US" sz="2200" dirty="0" err="1"/>
              <a:t>tertentu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BF51F-15A6-4C79-B855-4CA00BAAEAB7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CA132-5FBF-491A-BD1E-3C63DEF4FEA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50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836712"/>
            <a:ext cx="7992888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200" dirty="0" smtClean="0"/>
              <a:t> </a:t>
            </a:r>
            <a:r>
              <a:rPr lang="sv-SE" sz="2200" dirty="0"/>
              <a:t>Industri rumah tangga pangan adalah perusahaan pangan yang </a:t>
            </a:r>
            <a:r>
              <a:rPr lang="sv-SE" sz="2200" dirty="0" smtClean="0"/>
              <a:t>memiliki </a:t>
            </a:r>
            <a:r>
              <a:rPr lang="sv-SE" sz="2200" dirty="0"/>
              <a:t>tempat usaha di tempat tinggal dengan peralatan </a:t>
            </a:r>
            <a:r>
              <a:rPr lang="sv-SE" sz="2200" dirty="0" smtClean="0"/>
              <a:t>pengolahan </a:t>
            </a:r>
            <a:r>
              <a:rPr lang="sv-SE" sz="2200" dirty="0"/>
              <a:t>pangan manual hingga semi otomatis. </a:t>
            </a:r>
            <a:endParaRPr lang="id-ID" sz="2200" dirty="0" smtClean="0"/>
          </a:p>
          <a:p>
            <a:pPr marL="0" indent="0">
              <a:buNone/>
            </a:pPr>
            <a:endParaRPr lang="id-ID" sz="2200" dirty="0" smtClean="0"/>
          </a:p>
          <a:p>
            <a:pPr marL="0" indent="0">
              <a:buNone/>
            </a:pPr>
            <a:r>
              <a:rPr lang="en-US" sz="2200" dirty="0" err="1"/>
              <a:t>Sertifikasi</a:t>
            </a:r>
            <a:r>
              <a:rPr lang="en-US" sz="2200" dirty="0"/>
              <a:t> </a:t>
            </a:r>
            <a:r>
              <a:rPr lang="en-US" sz="2200" dirty="0" err="1"/>
              <a:t>mutu</a:t>
            </a:r>
            <a:r>
              <a:rPr lang="en-US" sz="2200" dirty="0"/>
              <a:t> </a:t>
            </a:r>
            <a:r>
              <a:rPr lang="en-US" sz="2200" dirty="0" err="1"/>
              <a:t>pangan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rangkaian</a:t>
            </a:r>
            <a:r>
              <a:rPr lang="en-US" sz="2200" dirty="0"/>
              <a:t> </a:t>
            </a:r>
            <a:r>
              <a:rPr lang="en-US" sz="2200" dirty="0" err="1"/>
              <a:t>kegiatan</a:t>
            </a:r>
            <a:r>
              <a:rPr lang="en-US" sz="2200" dirty="0"/>
              <a:t> </a:t>
            </a:r>
            <a:r>
              <a:rPr lang="en-US" sz="2200" dirty="0" err="1"/>
              <a:t>penerbitan</a:t>
            </a:r>
            <a:r>
              <a:rPr lang="en-US" sz="2200" dirty="0"/>
              <a:t> </a:t>
            </a:r>
            <a:r>
              <a:rPr lang="en-US" sz="2200" dirty="0" err="1" smtClean="0"/>
              <a:t>sertifikat</a:t>
            </a:r>
            <a:r>
              <a:rPr lang="en-US" sz="2200" dirty="0" smtClean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</a:t>
            </a:r>
            <a:r>
              <a:rPr lang="en-US" sz="2200" dirty="0" err="1"/>
              <a:t>pangan</a:t>
            </a:r>
            <a:r>
              <a:rPr lang="en-US" sz="2200" dirty="0"/>
              <a:t> yang </a:t>
            </a:r>
            <a:r>
              <a:rPr lang="en-US" sz="2200" dirty="0" err="1"/>
              <a:t>telah</a:t>
            </a:r>
            <a:r>
              <a:rPr lang="en-US" sz="2200" dirty="0"/>
              <a:t> </a:t>
            </a:r>
            <a:r>
              <a:rPr lang="en-US" sz="2200" dirty="0" err="1"/>
              <a:t>memenuhi</a:t>
            </a:r>
            <a:r>
              <a:rPr lang="en-US" sz="2200" dirty="0"/>
              <a:t> </a:t>
            </a:r>
            <a:r>
              <a:rPr lang="en-US" sz="2200" dirty="0" err="1"/>
              <a:t>persyaratan</a:t>
            </a:r>
            <a:r>
              <a:rPr lang="en-US" sz="2200" dirty="0"/>
              <a:t> </a:t>
            </a:r>
            <a:r>
              <a:rPr lang="en-US" sz="2200" dirty="0" smtClean="0"/>
              <a:t>yang </a:t>
            </a:r>
            <a:r>
              <a:rPr lang="en-US" sz="2200" dirty="0" err="1"/>
              <a:t>ditetapkan</a:t>
            </a:r>
            <a:r>
              <a:rPr lang="en-US" sz="2200" dirty="0"/>
              <a:t>. </a:t>
            </a:r>
            <a:endParaRPr lang="id-ID" sz="2200" dirty="0" smtClean="0"/>
          </a:p>
          <a:p>
            <a:pPr marL="0" indent="0">
              <a:buNone/>
            </a:pPr>
            <a:endParaRPr lang="id-ID" sz="2200" dirty="0" smtClean="0"/>
          </a:p>
          <a:p>
            <a:pPr marL="0" indent="0">
              <a:buNone/>
            </a:pPr>
            <a:r>
              <a:rPr lang="en-US" sz="2200" dirty="0" err="1"/>
              <a:t>Sertifikat</a:t>
            </a:r>
            <a:r>
              <a:rPr lang="en-US" sz="2200" dirty="0"/>
              <a:t> </a:t>
            </a:r>
            <a:r>
              <a:rPr lang="en-US" sz="2200" dirty="0" err="1"/>
              <a:t>mutu</a:t>
            </a:r>
            <a:r>
              <a:rPr lang="en-US" sz="2200" dirty="0"/>
              <a:t> </a:t>
            </a:r>
            <a:r>
              <a:rPr lang="en-US" sz="2200" dirty="0" err="1"/>
              <a:t>pangan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jaminan</a:t>
            </a:r>
            <a:r>
              <a:rPr lang="en-US" sz="2200" dirty="0"/>
              <a:t> </a:t>
            </a:r>
            <a:r>
              <a:rPr lang="en-US" sz="2200" dirty="0" err="1"/>
              <a:t>tertulis</a:t>
            </a:r>
            <a:r>
              <a:rPr lang="en-US" sz="2200" dirty="0"/>
              <a:t> yang </a:t>
            </a:r>
            <a:r>
              <a:rPr lang="en-US" sz="2200" dirty="0" err="1"/>
              <a:t>diberikan</a:t>
            </a:r>
            <a:r>
              <a:rPr lang="en-US" sz="2200" dirty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/>
              <a:t>lembaga</a:t>
            </a:r>
            <a:r>
              <a:rPr lang="en-US" sz="2200" dirty="0"/>
              <a:t> </a:t>
            </a:r>
            <a:r>
              <a:rPr lang="en-US" sz="2200" dirty="0" err="1"/>
              <a:t>sertifikasi</a:t>
            </a:r>
            <a:r>
              <a:rPr lang="en-US" sz="2200" dirty="0"/>
              <a:t>/</a:t>
            </a:r>
            <a:r>
              <a:rPr lang="en-US" sz="2200" dirty="0" err="1"/>
              <a:t>laboratorium</a:t>
            </a:r>
            <a:r>
              <a:rPr lang="en-US" sz="2200" dirty="0"/>
              <a:t> yang </a:t>
            </a:r>
            <a:r>
              <a:rPr lang="en-US" sz="2200" dirty="0" err="1"/>
              <a:t>telah</a:t>
            </a:r>
            <a:r>
              <a:rPr lang="en-US" sz="2200" dirty="0"/>
              <a:t> </a:t>
            </a:r>
            <a:r>
              <a:rPr lang="en-US" sz="2200" dirty="0" err="1"/>
              <a:t>diakreditasi</a:t>
            </a:r>
            <a:r>
              <a:rPr lang="en-US" sz="2200" dirty="0"/>
              <a:t> </a:t>
            </a:r>
            <a:r>
              <a:rPr lang="en-US" sz="2200" dirty="0" smtClean="0"/>
              <a:t>yang </a:t>
            </a:r>
            <a:r>
              <a:rPr lang="en-US" sz="2200" dirty="0" err="1"/>
              <a:t>menyatakan</a:t>
            </a:r>
            <a:r>
              <a:rPr lang="en-US" sz="2200" dirty="0"/>
              <a:t> </a:t>
            </a:r>
            <a:r>
              <a:rPr lang="en-US" sz="2200" dirty="0" err="1"/>
              <a:t>bahwa</a:t>
            </a:r>
            <a:r>
              <a:rPr lang="en-US" sz="2200" dirty="0"/>
              <a:t> </a:t>
            </a:r>
            <a:r>
              <a:rPr lang="en-US" sz="2200" dirty="0" err="1"/>
              <a:t>pangan</a:t>
            </a:r>
            <a:r>
              <a:rPr lang="en-US" sz="2200" dirty="0"/>
              <a:t> </a:t>
            </a:r>
            <a:r>
              <a:rPr lang="en-US" sz="2200" dirty="0" err="1"/>
              <a:t>tersebut</a:t>
            </a:r>
            <a:r>
              <a:rPr lang="en-US" sz="2200" dirty="0"/>
              <a:t> </a:t>
            </a:r>
            <a:r>
              <a:rPr lang="en-US" sz="2200" dirty="0" err="1"/>
              <a:t>telah</a:t>
            </a:r>
            <a:r>
              <a:rPr lang="en-US" sz="2200" dirty="0"/>
              <a:t> </a:t>
            </a:r>
            <a:r>
              <a:rPr lang="en-US" sz="2200" dirty="0" err="1"/>
              <a:t>memenuhi</a:t>
            </a:r>
            <a:r>
              <a:rPr lang="en-US" sz="2200" dirty="0"/>
              <a:t> </a:t>
            </a:r>
            <a:r>
              <a:rPr lang="en-US" sz="2200" dirty="0" err="1" smtClean="0"/>
              <a:t>kriteria</a:t>
            </a:r>
            <a:r>
              <a:rPr lang="en-US" sz="2200" dirty="0" smtClean="0"/>
              <a:t> </a:t>
            </a:r>
            <a:r>
              <a:rPr lang="en-US" sz="2200" dirty="0" err="1"/>
              <a:t>tertentu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standar</a:t>
            </a:r>
            <a:r>
              <a:rPr lang="en-US" sz="2200" dirty="0"/>
              <a:t> </a:t>
            </a:r>
            <a:r>
              <a:rPr lang="en-US" sz="2200" dirty="0" err="1"/>
              <a:t>mutu</a:t>
            </a:r>
            <a:r>
              <a:rPr lang="en-US" sz="2200" dirty="0"/>
              <a:t> </a:t>
            </a:r>
            <a:r>
              <a:rPr lang="en-US" sz="2200" dirty="0" err="1"/>
              <a:t>pangan</a:t>
            </a:r>
            <a:r>
              <a:rPr lang="en-US" sz="2200" dirty="0"/>
              <a:t> yang </a:t>
            </a:r>
            <a:r>
              <a:rPr lang="en-US" sz="2200" dirty="0" err="1"/>
              <a:t>bersangkutan</a:t>
            </a:r>
            <a:r>
              <a:rPr lang="en-US" sz="2200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BF51F-15A6-4C79-B855-4CA00BAAEAB7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CA132-5FBF-491A-BD1E-3C63DEF4FEA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40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564" y="980728"/>
            <a:ext cx="7848872" cy="35089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/>
              <a:t>Pemenuhan</a:t>
            </a:r>
            <a:r>
              <a:rPr lang="en-US" sz="2800" dirty="0"/>
              <a:t> </a:t>
            </a:r>
            <a:r>
              <a:rPr lang="en-US" sz="2800" dirty="0" err="1"/>
              <a:t>persyaratan</a:t>
            </a:r>
            <a:r>
              <a:rPr lang="en-US" sz="2800" dirty="0"/>
              <a:t> </a:t>
            </a:r>
            <a:r>
              <a:rPr lang="en-US" sz="2800" dirty="0" err="1"/>
              <a:t>sanitasi</a:t>
            </a:r>
            <a:r>
              <a:rPr lang="en-US" sz="2800" dirty="0"/>
              <a:t> </a:t>
            </a:r>
            <a:r>
              <a:rPr lang="en-US" sz="2800" dirty="0" err="1"/>
              <a:t>diseluruh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rantai</a:t>
            </a:r>
            <a:r>
              <a:rPr lang="en-US" sz="2800" dirty="0"/>
              <a:t> </a:t>
            </a:r>
            <a:r>
              <a:rPr lang="en-US" sz="2800" dirty="0" err="1"/>
              <a:t>pangan</a:t>
            </a:r>
            <a:r>
              <a:rPr lang="en-US" sz="2800" dirty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menerapkan</a:t>
            </a:r>
            <a:r>
              <a:rPr lang="en-US" sz="2800" dirty="0"/>
              <a:t> </a:t>
            </a:r>
            <a:r>
              <a:rPr lang="en-US" sz="2800" dirty="0" err="1"/>
              <a:t>pedoman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yang </a:t>
            </a:r>
            <a:r>
              <a:rPr lang="en-US" sz="2800" dirty="0" err="1"/>
              <a:t>baik</a:t>
            </a:r>
            <a:r>
              <a:rPr lang="en-US" sz="2800" dirty="0"/>
              <a:t> yang 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</a:p>
          <a:p>
            <a:pPr marL="0" indent="0">
              <a:buNone/>
            </a:pPr>
            <a:r>
              <a:rPr lang="en-US" sz="2800" dirty="0"/>
              <a:t>a. Cara </a:t>
            </a:r>
            <a:r>
              <a:rPr lang="en-US" sz="2800" dirty="0" err="1"/>
              <a:t>Budidaya</a:t>
            </a:r>
            <a:r>
              <a:rPr lang="en-US" sz="2800" dirty="0"/>
              <a:t> yang </a:t>
            </a:r>
            <a:r>
              <a:rPr lang="en-US" sz="2800" dirty="0" err="1"/>
              <a:t>Baik</a:t>
            </a:r>
            <a:r>
              <a:rPr lang="en-US" sz="2800" dirty="0"/>
              <a:t>; </a:t>
            </a:r>
          </a:p>
          <a:p>
            <a:pPr marL="0" indent="0">
              <a:buNone/>
            </a:pPr>
            <a:r>
              <a:rPr lang="en-US" sz="2800" dirty="0"/>
              <a:t>b. Cara </a:t>
            </a:r>
            <a:r>
              <a:rPr lang="en-US" sz="2800" dirty="0" err="1"/>
              <a:t>Produksi</a:t>
            </a:r>
            <a:r>
              <a:rPr lang="en-US" sz="2800" dirty="0"/>
              <a:t> </a:t>
            </a:r>
            <a:r>
              <a:rPr lang="en-US" sz="2800" dirty="0" err="1"/>
              <a:t>Pangan</a:t>
            </a:r>
            <a:r>
              <a:rPr lang="en-US" sz="2800" dirty="0"/>
              <a:t> Segar yang </a:t>
            </a:r>
            <a:r>
              <a:rPr lang="en-US" sz="2800" dirty="0" err="1"/>
              <a:t>Baik</a:t>
            </a:r>
            <a:r>
              <a:rPr lang="en-US" sz="2800" dirty="0"/>
              <a:t>; </a:t>
            </a:r>
          </a:p>
          <a:p>
            <a:pPr marL="0" indent="0">
              <a:buNone/>
            </a:pPr>
            <a:r>
              <a:rPr lang="en-US" sz="2800" dirty="0"/>
              <a:t>c. Cara </a:t>
            </a:r>
            <a:r>
              <a:rPr lang="en-US" sz="2800" dirty="0" err="1"/>
              <a:t>Produksi</a:t>
            </a:r>
            <a:r>
              <a:rPr lang="en-US" sz="2800" dirty="0"/>
              <a:t> </a:t>
            </a:r>
            <a:r>
              <a:rPr lang="en-US" sz="2800" dirty="0" err="1"/>
              <a:t>Pangan</a:t>
            </a:r>
            <a:r>
              <a:rPr lang="en-US" sz="2800" dirty="0"/>
              <a:t> </a:t>
            </a:r>
            <a:r>
              <a:rPr lang="en-US" sz="2800" dirty="0" err="1"/>
              <a:t>Olahan</a:t>
            </a:r>
            <a:r>
              <a:rPr lang="en-US" sz="2800" dirty="0"/>
              <a:t> yang </a:t>
            </a:r>
            <a:r>
              <a:rPr lang="en-US" sz="2800" dirty="0" err="1"/>
              <a:t>Baik</a:t>
            </a:r>
            <a:r>
              <a:rPr lang="en-US" sz="2800" dirty="0"/>
              <a:t>; </a:t>
            </a:r>
          </a:p>
          <a:p>
            <a:pPr marL="0" indent="0">
              <a:buNone/>
            </a:pPr>
            <a:r>
              <a:rPr lang="en-US" sz="2800" dirty="0"/>
              <a:t>d. Cara </a:t>
            </a:r>
            <a:r>
              <a:rPr lang="en-US" sz="2800" dirty="0" err="1"/>
              <a:t>Distribusi</a:t>
            </a:r>
            <a:r>
              <a:rPr lang="en-US" sz="2800" dirty="0"/>
              <a:t> </a:t>
            </a:r>
            <a:r>
              <a:rPr lang="en-US" sz="2800" dirty="0" err="1"/>
              <a:t>Pangan</a:t>
            </a:r>
            <a:r>
              <a:rPr lang="en-US" sz="2800" dirty="0"/>
              <a:t> yang </a:t>
            </a:r>
            <a:r>
              <a:rPr lang="en-US" sz="2800" dirty="0" err="1"/>
              <a:t>Baik</a:t>
            </a:r>
            <a:r>
              <a:rPr lang="en-US" sz="2800" dirty="0"/>
              <a:t>; </a:t>
            </a:r>
          </a:p>
          <a:p>
            <a:pPr marL="0" indent="0">
              <a:buNone/>
            </a:pPr>
            <a:r>
              <a:rPr lang="en-US" sz="2800" dirty="0"/>
              <a:t>e. Cara </a:t>
            </a:r>
            <a:r>
              <a:rPr lang="en-US" sz="2800" dirty="0" err="1"/>
              <a:t>Ritel</a:t>
            </a:r>
            <a:r>
              <a:rPr lang="en-US" sz="2800" dirty="0"/>
              <a:t> </a:t>
            </a:r>
            <a:r>
              <a:rPr lang="en-US" sz="2800" dirty="0" err="1"/>
              <a:t>Pangan</a:t>
            </a:r>
            <a:r>
              <a:rPr lang="en-US" sz="2800" dirty="0"/>
              <a:t> yang </a:t>
            </a:r>
            <a:r>
              <a:rPr lang="en-US" sz="2800" dirty="0" err="1"/>
              <a:t>Baik</a:t>
            </a:r>
            <a:r>
              <a:rPr lang="en-US" sz="2800" dirty="0"/>
              <a:t>;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/>
              <a:t>f. Cara </a:t>
            </a:r>
            <a:r>
              <a:rPr lang="en-US" sz="2800" dirty="0" err="1"/>
              <a:t>Produksi</a:t>
            </a:r>
            <a:r>
              <a:rPr lang="en-US" sz="2800" dirty="0"/>
              <a:t> </a:t>
            </a:r>
            <a:r>
              <a:rPr lang="en-US" sz="2800" dirty="0" err="1"/>
              <a:t>Pangan</a:t>
            </a:r>
            <a:r>
              <a:rPr lang="en-US" sz="2800" dirty="0"/>
              <a:t> </a:t>
            </a:r>
            <a:r>
              <a:rPr lang="en-US" sz="2800" dirty="0" err="1"/>
              <a:t>Siap</a:t>
            </a:r>
            <a:r>
              <a:rPr lang="en-US" sz="2800" dirty="0"/>
              <a:t> </a:t>
            </a:r>
            <a:r>
              <a:rPr lang="en-US" sz="2800" dirty="0" err="1"/>
              <a:t>Saji</a:t>
            </a:r>
            <a:r>
              <a:rPr lang="en-US" sz="2800" dirty="0"/>
              <a:t> yang </a:t>
            </a:r>
            <a:r>
              <a:rPr lang="en-US" sz="2800" dirty="0" err="1"/>
              <a:t>Baik</a:t>
            </a:r>
            <a:r>
              <a:rPr lang="en-US" sz="2800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BF51F-15A6-4C79-B855-4CA00BAAEAB7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CA132-5FBF-491A-BD1E-3C63DEF4FEA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74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064896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Pedoman</a:t>
            </a:r>
            <a:r>
              <a:rPr lang="en-US" dirty="0"/>
              <a:t> Cara </a:t>
            </a:r>
            <a:r>
              <a:rPr lang="en-US" dirty="0" err="1"/>
              <a:t>Ritel</a:t>
            </a:r>
            <a:r>
              <a:rPr lang="en-US" dirty="0"/>
              <a:t> </a:t>
            </a:r>
            <a:r>
              <a:rPr lang="en-US" dirty="0" err="1"/>
              <a:t>Pangan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id-ID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ritel</a:t>
            </a:r>
            <a:r>
              <a:rPr lang="en-US" dirty="0"/>
              <a:t> yang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pangan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penempatan</a:t>
            </a:r>
            <a:r>
              <a:rPr lang="en-US" dirty="0"/>
              <a:t> </a:t>
            </a:r>
            <a:r>
              <a:rPr lang="en-US" dirty="0" err="1"/>
              <a:t>pangan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lemari</a:t>
            </a:r>
            <a:r>
              <a:rPr lang="en-US" dirty="0"/>
              <a:t> </a:t>
            </a:r>
            <a:r>
              <a:rPr lang="en-US" dirty="0" err="1"/>
              <a:t>gerai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rak</a:t>
            </a:r>
            <a:r>
              <a:rPr lang="en-US" dirty="0" smtClean="0"/>
              <a:t> </a:t>
            </a:r>
            <a:r>
              <a:rPr lang="en-US" dirty="0" err="1"/>
              <a:t>penyimpanan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pencemaran</a:t>
            </a:r>
            <a:r>
              <a:rPr lang="en-US" dirty="0"/>
              <a:t> </a:t>
            </a:r>
            <a:r>
              <a:rPr lang="en-US" dirty="0" err="1"/>
              <a:t>silang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stok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c.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rotasi</a:t>
            </a:r>
            <a:r>
              <a:rPr lang="en-US" dirty="0"/>
              <a:t> </a:t>
            </a:r>
            <a:r>
              <a:rPr lang="en-US" dirty="0" err="1"/>
              <a:t>stok</a:t>
            </a:r>
            <a:r>
              <a:rPr lang="en-US" dirty="0"/>
              <a:t> </a:t>
            </a:r>
            <a:r>
              <a:rPr lang="en-US" dirty="0" err="1"/>
              <a:t>pangan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kedaluwarsanya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d.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pangan</a:t>
            </a:r>
            <a:r>
              <a:rPr lang="en-US" dirty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, </a:t>
            </a:r>
            <a:r>
              <a:rPr lang="en-US" dirty="0" err="1"/>
              <a:t>kelembaban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BF51F-15A6-4C79-B855-4CA00BAAEAB7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CA132-5FBF-491A-BD1E-3C63DEF4FEA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29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penyehatan</a:t>
            </a:r>
            <a:r>
              <a:rPr lang="en-US" dirty="0" smtClean="0"/>
              <a:t> </a:t>
            </a:r>
            <a:r>
              <a:rPr lang="id-ID" dirty="0" smtClean="0"/>
              <a:t>makanan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Kemajuan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id-ID" dirty="0" smtClean="0"/>
              <a:t>--</a:t>
            </a:r>
            <a:r>
              <a:rPr lang="en-US" dirty="0" smtClean="0"/>
              <a:t>&gt; </a:t>
            </a:r>
            <a:r>
              <a:rPr lang="en-US" dirty="0" err="1" smtClean="0"/>
              <a:t>kontaminasi</a:t>
            </a:r>
            <a:endParaRPr lang="en-US" dirty="0" smtClean="0"/>
          </a:p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urbanisasi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yang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id-ID" dirty="0" smtClean="0"/>
              <a:t>--</a:t>
            </a:r>
            <a:r>
              <a:rPr lang="en-US" dirty="0" smtClean="0"/>
              <a:t>&gt;  </a:t>
            </a:r>
            <a:r>
              <a:rPr lang="en-US" dirty="0" err="1" smtClean="0"/>
              <a:t>sanitasi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err="1" smtClean="0"/>
              <a:t>Pergerakan</a:t>
            </a:r>
            <a:r>
              <a:rPr lang="en-US" dirty="0" smtClean="0"/>
              <a:t>/</a:t>
            </a:r>
            <a:r>
              <a:rPr lang="en-US" dirty="0" err="1" smtClean="0"/>
              <a:t>perpindahan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id-ID" dirty="0" smtClean="0"/>
              <a:t>--</a:t>
            </a:r>
            <a:r>
              <a:rPr lang="en-US" dirty="0" smtClean="0"/>
              <a:t>&gt; </a:t>
            </a:r>
            <a:r>
              <a:rPr lang="en-US" dirty="0" err="1" smtClean="0"/>
              <a:t>ekspor</a:t>
            </a:r>
            <a:r>
              <a:rPr lang="en-US" dirty="0" smtClean="0"/>
              <a:t>/</a:t>
            </a:r>
            <a:r>
              <a:rPr lang="en-US" dirty="0" err="1" smtClean="0"/>
              <a:t>impor</a:t>
            </a:r>
            <a:r>
              <a:rPr lang="en-US" dirty="0" smtClean="0"/>
              <a:t>, </a:t>
            </a:r>
            <a:r>
              <a:rPr lang="en-US" dirty="0" err="1" smtClean="0"/>
              <a:t>wisata</a:t>
            </a:r>
            <a:endParaRPr lang="en-US" dirty="0" smtClean="0"/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id-ID" dirty="0" smtClean="0"/>
              <a:t>--</a:t>
            </a:r>
            <a:r>
              <a:rPr lang="en-US" dirty="0" smtClean="0"/>
              <a:t>&gt;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saji</a:t>
            </a:r>
            <a:r>
              <a:rPr lang="en-US" dirty="0" smtClean="0"/>
              <a:t>, </a:t>
            </a:r>
            <a:r>
              <a:rPr lang="en-US" dirty="0" err="1" smtClean="0"/>
              <a:t>katering</a:t>
            </a:r>
            <a:r>
              <a:rPr lang="en-US" dirty="0" smtClean="0"/>
              <a:t>, PK5</a:t>
            </a:r>
          </a:p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food borne illness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B162-B234-4E5B-B69E-0128BB584CC5}" type="datetime1">
              <a:rPr lang="en-US" smtClean="0"/>
              <a:pPr/>
              <a:t>10/3/2013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A132-5FBF-491A-BD1E-3C63DEF4FEA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Gambaran keadaan keamanan pangan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323652"/>
            <a:ext cx="7920880" cy="391366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smtClean="0"/>
              <a:t>(1)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beredarnya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; </a:t>
            </a:r>
          </a:p>
          <a:p>
            <a:pPr marL="68580" indent="0">
              <a:buNone/>
            </a:pPr>
            <a:r>
              <a:rPr lang="en-US" dirty="0" smtClean="0"/>
              <a:t>(2)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dijumpai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keracunan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; </a:t>
            </a:r>
          </a:p>
          <a:p>
            <a:pPr marL="68580" indent="0">
              <a:buNone/>
            </a:pPr>
            <a:r>
              <a:rPr lang="en-US" dirty="0" smtClean="0"/>
              <a:t>(3)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rendahnya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distributor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r>
              <a:rPr lang="en-US" dirty="0" smtClean="0"/>
              <a:t> yang </a:t>
            </a:r>
            <a:r>
              <a:rPr lang="en-US" dirty="0" err="1" smtClean="0"/>
              <a:t>diproduksi</a:t>
            </a:r>
            <a:r>
              <a:rPr lang="en-US" dirty="0" smtClean="0"/>
              <a:t>/</a:t>
            </a:r>
            <a:r>
              <a:rPr lang="en-US" dirty="0" err="1" smtClean="0"/>
              <a:t>diperdagangkan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(4)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 smtClean="0"/>
              <a:t>kepedulian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F51F-15A6-4C79-B855-4CA00BAAEAB7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A132-5FBF-491A-BD1E-3C63DEF4FEA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sanitasi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323652"/>
            <a:ext cx="7992888" cy="4057676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Menjamin</a:t>
            </a:r>
            <a:r>
              <a:rPr lang="en-US" sz="2800" dirty="0" smtClean="0"/>
              <a:t> </a:t>
            </a:r>
            <a:r>
              <a:rPr lang="en-US" sz="2800" dirty="0" err="1" smtClean="0"/>
              <a:t>keamanan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kebersihan</a:t>
            </a:r>
            <a:r>
              <a:rPr lang="en-US" sz="2800" dirty="0" smtClean="0"/>
              <a:t> </a:t>
            </a:r>
            <a:r>
              <a:rPr lang="en-US" sz="2800" dirty="0" err="1" smtClean="0"/>
              <a:t>makanan</a:t>
            </a:r>
            <a:endParaRPr lang="en-US" sz="2800" dirty="0" smtClean="0"/>
          </a:p>
          <a:p>
            <a:r>
              <a:rPr lang="en-US" sz="2800" dirty="0" err="1" smtClean="0"/>
              <a:t>Mencegah</a:t>
            </a:r>
            <a:r>
              <a:rPr lang="en-US" sz="2800" dirty="0" smtClean="0"/>
              <a:t> </a:t>
            </a:r>
            <a:r>
              <a:rPr lang="en-US" sz="2800" dirty="0" err="1" smtClean="0"/>
              <a:t>penularan</a:t>
            </a:r>
            <a:r>
              <a:rPr lang="en-US" sz="2800" dirty="0" smtClean="0"/>
              <a:t> </a:t>
            </a:r>
            <a:r>
              <a:rPr lang="en-US" sz="2800" dirty="0" err="1" smtClean="0"/>
              <a:t>wabah</a:t>
            </a:r>
            <a:r>
              <a:rPr lang="en-US" sz="2800" dirty="0" smtClean="0"/>
              <a:t> </a:t>
            </a:r>
            <a:r>
              <a:rPr lang="en-US" sz="2800" dirty="0" err="1" smtClean="0"/>
              <a:t>penyakit</a:t>
            </a:r>
            <a:endParaRPr lang="en-US" sz="2800" dirty="0" smtClean="0"/>
          </a:p>
          <a:p>
            <a:r>
              <a:rPr lang="en-US" sz="2800" dirty="0" err="1" smtClean="0"/>
              <a:t>Mencegah</a:t>
            </a:r>
            <a:r>
              <a:rPr lang="en-US" sz="2800" dirty="0" smtClean="0"/>
              <a:t> </a:t>
            </a:r>
            <a:r>
              <a:rPr lang="en-US" sz="2800" dirty="0" err="1" smtClean="0"/>
              <a:t>beredarnya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makanan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merugikan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endParaRPr lang="en-US" sz="2800" dirty="0" smtClean="0"/>
          </a:p>
          <a:p>
            <a:r>
              <a:rPr lang="en-US" sz="2800" dirty="0" err="1" smtClean="0"/>
              <a:t>Mengurangi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kerusakan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pembusukan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makanan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BF51F-15A6-4C79-B855-4CA00BAAEAB7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CA132-5FBF-491A-BD1E-3C63DEF4FEA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BF51F-15A6-4C79-B855-4CA00BAAEAB7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CA132-5FBF-491A-BD1E-3C63DEF4FEA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712968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/>
              <a:t>Higiene</a:t>
            </a:r>
            <a:r>
              <a:rPr lang="en-US" sz="3200" dirty="0"/>
              <a:t> 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upaya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cara</a:t>
            </a:r>
            <a:r>
              <a:rPr lang="en-US" sz="3200" dirty="0"/>
              <a:t> </a:t>
            </a:r>
            <a:r>
              <a:rPr lang="en-US" sz="3200" dirty="0" err="1"/>
              <a:t>memelihara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melindungi</a:t>
            </a:r>
            <a:r>
              <a:rPr lang="en-US" sz="3200" dirty="0"/>
              <a:t> </a:t>
            </a:r>
            <a:r>
              <a:rPr lang="en-US" sz="3200" dirty="0" err="1" smtClean="0"/>
              <a:t>kebersihan</a:t>
            </a:r>
            <a:r>
              <a:rPr lang="en-US" sz="3200" dirty="0" smtClean="0"/>
              <a:t> </a:t>
            </a:r>
            <a:r>
              <a:rPr lang="en-US" sz="3200" dirty="0" err="1"/>
              <a:t>subyeknya</a:t>
            </a:r>
            <a:r>
              <a:rPr lang="en-US" sz="3200" dirty="0"/>
              <a:t>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mencuci</a:t>
            </a:r>
            <a:r>
              <a:rPr lang="en-US" sz="3200" dirty="0"/>
              <a:t> </a:t>
            </a:r>
            <a:r>
              <a:rPr lang="en-US" sz="3200" dirty="0" err="1"/>
              <a:t>tangan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air </a:t>
            </a:r>
            <a:r>
              <a:rPr lang="en-US" sz="3200" dirty="0" err="1"/>
              <a:t>bersih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sabun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 smtClean="0"/>
              <a:t>melindugi</a:t>
            </a:r>
            <a:r>
              <a:rPr lang="en-US" sz="3200" dirty="0" smtClean="0"/>
              <a:t> </a:t>
            </a:r>
            <a:r>
              <a:rPr lang="en-US" sz="3200" dirty="0" err="1"/>
              <a:t>kebersihan</a:t>
            </a:r>
            <a:r>
              <a:rPr lang="en-US" sz="3200" dirty="0"/>
              <a:t> </a:t>
            </a:r>
            <a:r>
              <a:rPr lang="en-US" sz="3200" dirty="0" err="1" smtClean="0"/>
              <a:t>tangan</a:t>
            </a:r>
            <a:r>
              <a:rPr lang="id-ID" sz="3200" dirty="0" smtClean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err="1"/>
              <a:t>Higiene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usaha</a:t>
            </a:r>
            <a:r>
              <a:rPr lang="en-US" sz="3200" dirty="0"/>
              <a:t> </a:t>
            </a:r>
            <a:r>
              <a:rPr lang="en-US" sz="3200" dirty="0" err="1"/>
              <a:t>pencegahan</a:t>
            </a:r>
            <a:r>
              <a:rPr lang="en-US" sz="3200" dirty="0"/>
              <a:t> </a:t>
            </a:r>
            <a:r>
              <a:rPr lang="en-US" sz="3200" dirty="0" err="1"/>
              <a:t>penyakit</a:t>
            </a:r>
            <a:r>
              <a:rPr lang="en-US" sz="3200" dirty="0"/>
              <a:t> yang </a:t>
            </a:r>
            <a:r>
              <a:rPr lang="en-US" sz="3200" dirty="0" err="1"/>
              <a:t>menitikberatkan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 smtClean="0"/>
              <a:t>usaha</a:t>
            </a:r>
            <a:r>
              <a:rPr lang="en-US" sz="3200" dirty="0" smtClean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perseorangan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beserta</a:t>
            </a:r>
            <a:r>
              <a:rPr lang="en-US" sz="3200" dirty="0"/>
              <a:t> </a:t>
            </a:r>
            <a:r>
              <a:rPr lang="en-US" sz="3200" dirty="0" err="1"/>
              <a:t>lingkungan</a:t>
            </a:r>
            <a:r>
              <a:rPr lang="en-US" sz="3200" dirty="0"/>
              <a:t> </a:t>
            </a:r>
            <a:r>
              <a:rPr lang="en-US" sz="3200" dirty="0" err="1"/>
              <a:t>tempat</a:t>
            </a:r>
            <a:r>
              <a:rPr lang="en-US" sz="3200" dirty="0"/>
              <a:t> orang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 smtClean="0"/>
              <a:t>berada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2501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Empat Faktor Penyehatan Makanan, yakni : faktor Tempat/Bangunan, Peralatan, Orang, dan Bahan makanan. </a:t>
            </a:r>
          </a:p>
          <a:p>
            <a:r>
              <a:rPr lang="id-ID" dirty="0" smtClean="0"/>
              <a:t>Empat aspek hyangiene sanitasi makanan yang dapat mempengaruhi keamanan makanan yang terdiri: kontaminasi, keracunan, pembusukan, pemalsuan.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BF51F-15A6-4C79-B855-4CA00BAAEAB7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CA132-5FBF-491A-BD1E-3C63DEF4FEA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Prinsip Higiene dan Sanitasi Makanan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Upaya pengamanan bahan makanan</a:t>
            </a:r>
          </a:p>
          <a:p>
            <a:r>
              <a:rPr lang="id-ID" smtClean="0"/>
              <a:t>Upaya penyimpanan bahan makanan</a:t>
            </a:r>
          </a:p>
          <a:p>
            <a:r>
              <a:rPr lang="id-ID" smtClean="0"/>
              <a:t>Upaya pengolahan makanan</a:t>
            </a:r>
          </a:p>
          <a:p>
            <a:r>
              <a:rPr lang="id-ID" smtClean="0"/>
              <a:t>Upaya pengangkutan makanan</a:t>
            </a:r>
          </a:p>
          <a:p>
            <a:r>
              <a:rPr lang="id-ID" smtClean="0"/>
              <a:t>Upaya penyimpanan makanan</a:t>
            </a:r>
          </a:p>
          <a:p>
            <a:r>
              <a:rPr lang="id-ID" smtClean="0"/>
              <a:t>Upaya penyajian makanan</a:t>
            </a:r>
            <a:endParaRPr lang="en-US" smtClean="0"/>
          </a:p>
        </p:txBody>
      </p:sp>
      <p:sp>
        <p:nvSpPr>
          <p:cNvPr id="122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02E-2C0E-438D-AC55-76EE91F370B5}" type="datetime1">
              <a:rPr lang="en-US" smtClean="0"/>
              <a:pPr/>
              <a:t>10/3/2013</a:t>
            </a:fld>
            <a:endParaRPr lang="en-US" smtClean="0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82ED-D8C1-46AD-A461-A4EDD84E5DFF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Upaya pengamanan bahan makanan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00808"/>
            <a:ext cx="7920880" cy="4680520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Mencegah kerusakan dan menghindarkan bahan makanan mentah (baku) dari pencemar baik yang disebabkan oleh makanan itu sendiri maupun faktor </a:t>
            </a:r>
            <a:r>
              <a:rPr lang="id-ID" dirty="0" smtClean="0"/>
              <a:t>lingkungan.</a:t>
            </a:r>
            <a:endParaRPr lang="id-ID" dirty="0" smtClean="0"/>
          </a:p>
          <a:p>
            <a:r>
              <a:rPr lang="id-ID" dirty="0" smtClean="0"/>
              <a:t>Kriteria keamanan bahan makanan:</a:t>
            </a:r>
          </a:p>
          <a:p>
            <a:pPr lvl="1"/>
            <a:r>
              <a:rPr lang="id-ID" dirty="0" smtClean="0"/>
              <a:t>Tingkat </a:t>
            </a:r>
            <a:r>
              <a:rPr lang="id-ID" dirty="0" smtClean="0"/>
              <a:t>kematangan sesuai </a:t>
            </a:r>
            <a:r>
              <a:rPr lang="id-ID" dirty="0" smtClean="0"/>
              <a:t>dengan </a:t>
            </a:r>
            <a:r>
              <a:rPr lang="id-ID" dirty="0" smtClean="0"/>
              <a:t>yang diinginkan</a:t>
            </a:r>
          </a:p>
          <a:p>
            <a:pPr lvl="1"/>
            <a:r>
              <a:rPr lang="id-ID" dirty="0" smtClean="0"/>
              <a:t>Bebas dari adanya pencemar pada tahap proses berikutnya</a:t>
            </a:r>
          </a:p>
          <a:p>
            <a:pPr lvl="1"/>
            <a:r>
              <a:rPr lang="id-ID" dirty="0" smtClean="0"/>
              <a:t>Bebas dari adanya perubahan fisik/kimia akibat faktor dari luar </a:t>
            </a:r>
          </a:p>
          <a:p>
            <a:pPr lvl="1"/>
            <a:r>
              <a:rPr lang="id-ID" dirty="0" smtClean="0"/>
              <a:t>Bebas dari mikrooranganisme dan parasit yang dapat menyebabkan suatu penyakit</a:t>
            </a:r>
            <a:endParaRPr lang="en-US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4444-05BE-41C2-9D29-A843F9DD5530}" type="datetime1">
              <a:rPr lang="en-US" smtClean="0"/>
              <a:pPr/>
              <a:t>10/3/2013</a:t>
            </a:fld>
            <a:endParaRPr lang="en-US" smtClean="0"/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B7BE-A29C-408D-9341-5C9754495982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mtClean="0"/>
              <a:t>Upaya penyimpanan bahan makanan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323652"/>
            <a:ext cx="8064896" cy="3985668"/>
          </a:xfrm>
        </p:spPr>
        <p:txBody>
          <a:bodyPr>
            <a:normAutofit/>
          </a:bodyPr>
          <a:lstStyle/>
          <a:p>
            <a:r>
              <a:rPr lang="id-ID" dirty="0" smtClean="0"/>
              <a:t>Sangat dipengaruhi oleh faktor suhu dan </a:t>
            </a:r>
            <a:r>
              <a:rPr lang="id-ID" dirty="0" smtClean="0"/>
              <a:t>kelembapan ---&gt;&gt; </a:t>
            </a:r>
            <a:r>
              <a:rPr lang="id-ID" dirty="0" smtClean="0"/>
              <a:t>kerusakan bahan makanan</a:t>
            </a:r>
          </a:p>
          <a:p>
            <a:r>
              <a:rPr lang="id-ID" dirty="0" smtClean="0"/>
              <a:t>Kerusakan bahan makanan:</a:t>
            </a:r>
          </a:p>
          <a:p>
            <a:pPr lvl="1"/>
            <a:r>
              <a:rPr lang="id-ID" dirty="0" smtClean="0"/>
              <a:t>Kerusakan biologis dan mikrooranganisme </a:t>
            </a:r>
            <a:r>
              <a:rPr lang="id-ID" dirty="0" smtClean="0"/>
              <a:t>--&gt;&gt; </a:t>
            </a:r>
            <a:r>
              <a:rPr lang="id-ID" dirty="0" smtClean="0"/>
              <a:t>ulat, tikus, serangga, bakteri, dan jamur</a:t>
            </a:r>
          </a:p>
          <a:p>
            <a:pPr lvl="1"/>
            <a:r>
              <a:rPr lang="id-ID" dirty="0" smtClean="0"/>
              <a:t>Kerusakan fisik dan mekanis </a:t>
            </a:r>
            <a:r>
              <a:rPr lang="id-ID" dirty="0" smtClean="0"/>
              <a:t>---&gt;&gt; </a:t>
            </a:r>
            <a:r>
              <a:rPr lang="id-ID" dirty="0" smtClean="0"/>
              <a:t>perlakuan yang tidak tepat, penggunaan kulkas yang tidak tepat</a:t>
            </a:r>
          </a:p>
          <a:p>
            <a:pPr lvl="1"/>
            <a:r>
              <a:rPr lang="id-ID" dirty="0" smtClean="0"/>
              <a:t>Kerusakan kimiawi </a:t>
            </a:r>
            <a:r>
              <a:rPr lang="id-ID" dirty="0" smtClean="0"/>
              <a:t>---&gt;&gt; </a:t>
            </a:r>
            <a:r>
              <a:rPr lang="id-ID" dirty="0" smtClean="0"/>
              <a:t>reaksi kimia yang berlangsung dalam bahan makanan, pencoklatan, tengik </a:t>
            </a:r>
            <a:endParaRPr lang="en-US" dirty="0" smtClean="0"/>
          </a:p>
        </p:txBody>
      </p:sp>
      <p:sp>
        <p:nvSpPr>
          <p:cNvPr id="143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E492-11FF-4B45-954F-B681BEC0E11B}" type="datetime1">
              <a:rPr lang="en-US" smtClean="0"/>
              <a:pPr/>
              <a:t>10/3/2013</a:t>
            </a:fld>
            <a:endParaRPr lang="en-US" smtClean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550E-1FAD-400E-9E6C-31FF216036AE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Upaya pengolahan makanan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8064896" cy="4680520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Penjamah makanan </a:t>
            </a:r>
            <a:r>
              <a:rPr lang="id-ID" dirty="0" smtClean="0"/>
              <a:t>---&gt;&gt; </a:t>
            </a:r>
            <a:r>
              <a:rPr lang="id-ID" dirty="0" smtClean="0"/>
              <a:t>seorang tenaga yang menjamah makanan baik dalam mempersiapkan, mengolah, </a:t>
            </a:r>
            <a:r>
              <a:rPr lang="en-US" dirty="0" smtClean="0"/>
              <a:t>m</a:t>
            </a:r>
            <a:r>
              <a:rPr lang="id-ID" dirty="0" smtClean="0"/>
              <a:t>enyimpan, mengangkut, menyajikan makanan </a:t>
            </a:r>
            <a:r>
              <a:rPr lang="id-ID" dirty="0" smtClean="0"/>
              <a:t>---&gt;&gt; </a:t>
            </a:r>
            <a:r>
              <a:rPr lang="id-ID" dirty="0" smtClean="0"/>
              <a:t>berpengaruh pada kualitas makanan</a:t>
            </a:r>
          </a:p>
          <a:p>
            <a:r>
              <a:rPr lang="id-ID" dirty="0" smtClean="0"/>
              <a:t>Cara pengolahan makanan </a:t>
            </a:r>
            <a:r>
              <a:rPr lang="id-ID" dirty="0" smtClean="0"/>
              <a:t>--&gt;&gt; </a:t>
            </a:r>
            <a:r>
              <a:rPr lang="id-ID" dirty="0" smtClean="0"/>
              <a:t>penggunaan sarung tangan, penjepit makanan, penggunaan pakaian kerja </a:t>
            </a:r>
            <a:r>
              <a:rPr lang="id-ID" dirty="0" smtClean="0"/>
              <a:t>--&gt;&gt; </a:t>
            </a:r>
            <a:r>
              <a:rPr lang="id-ID" dirty="0" smtClean="0"/>
              <a:t>menghindari kontaminasi terhadap makanan</a:t>
            </a:r>
          </a:p>
          <a:p>
            <a:r>
              <a:rPr lang="id-ID" dirty="0" smtClean="0"/>
              <a:t>Tempat pengolahan makanan </a:t>
            </a:r>
            <a:r>
              <a:rPr lang="id-ID" dirty="0" smtClean="0"/>
              <a:t>--&gt;&gt; </a:t>
            </a:r>
            <a:r>
              <a:rPr lang="id-ID" dirty="0" smtClean="0"/>
              <a:t>harus memenuhi syarat konstruksi, perlengkapan, tata letak</a:t>
            </a:r>
          </a:p>
          <a:p>
            <a:r>
              <a:rPr lang="id-ID" dirty="0" smtClean="0"/>
              <a:t>Perlengkapan/peralatan dalam pengolahan makanan </a:t>
            </a:r>
            <a:r>
              <a:rPr lang="id-ID" dirty="0" smtClean="0"/>
              <a:t>--&gt;&gt; </a:t>
            </a:r>
            <a:r>
              <a:rPr lang="id-ID" dirty="0" smtClean="0"/>
              <a:t>tidak berkarat, muat, mudah dibersihkan, tidak terbuat dari bahan yang dapat mengkontaminasi makanan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7D6-B6EC-4438-B56E-CE92FCB204CB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A132-5FBF-491A-BD1E-3C63DEF4FEA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027664"/>
            <a:ext cx="792088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Faktor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mempengaruhi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err="1" smtClean="0"/>
              <a:t>sanitasi</a:t>
            </a:r>
            <a:r>
              <a:rPr lang="en-US" sz="3200" dirty="0" smtClean="0"/>
              <a:t> </a:t>
            </a:r>
            <a:r>
              <a:rPr lang="en-US" sz="3200" dirty="0" err="1" smtClean="0"/>
              <a:t>makanan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323652"/>
            <a:ext cx="7776864" cy="4057676"/>
          </a:xfrm>
        </p:spPr>
        <p:txBody>
          <a:bodyPr/>
          <a:lstStyle/>
          <a:p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kebersihan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terjaga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menderita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endParaRPr lang="en-US" dirty="0" smtClean="0"/>
          </a:p>
          <a:p>
            <a:r>
              <a:rPr lang="en-US" dirty="0" err="1" smtClean="0"/>
              <a:t>Bukan</a:t>
            </a:r>
            <a:r>
              <a:rPr lang="en-US" dirty="0" smtClean="0"/>
              <a:t> carrier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 smtClean="0"/>
          </a:p>
          <a:p>
            <a:r>
              <a:rPr lang="en-US" dirty="0" err="1" smtClean="0"/>
              <a:t>Kerapian</a:t>
            </a:r>
            <a:endParaRPr lang="en-US" dirty="0" smtClean="0"/>
          </a:p>
          <a:p>
            <a:r>
              <a:rPr lang="en-US" dirty="0" err="1" smtClean="0"/>
              <a:t>Keterampilan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endParaRPr lang="en-US" dirty="0" smtClean="0"/>
          </a:p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berkala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6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F51F-15A6-4C79-B855-4CA00BAAEAB7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A132-5FBF-491A-BD1E-3C63DEF4FEA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pencemaran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tubuh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6864" cy="460851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cemaran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: </a:t>
            </a:r>
            <a:r>
              <a:rPr lang="en-US" dirty="0" err="1" smtClean="0"/>
              <a:t>hidung</a:t>
            </a:r>
            <a:r>
              <a:rPr lang="en-US" dirty="0" smtClean="0"/>
              <a:t>, </a:t>
            </a:r>
            <a:r>
              <a:rPr lang="en-US" dirty="0" err="1" smtClean="0"/>
              <a:t>mulut</a:t>
            </a:r>
            <a:r>
              <a:rPr lang="en-US" dirty="0" smtClean="0"/>
              <a:t>, </a:t>
            </a:r>
            <a:r>
              <a:rPr lang="en-US" dirty="0" err="1" smtClean="0"/>
              <a:t>telinga</a:t>
            </a:r>
            <a:r>
              <a:rPr lang="en-US" dirty="0" smtClean="0"/>
              <a:t>,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perut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cemaran</a:t>
            </a:r>
            <a:r>
              <a:rPr lang="en-US" dirty="0" smtClean="0"/>
              <a:t> lain :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, </a:t>
            </a:r>
            <a:r>
              <a:rPr lang="en-US" dirty="0" err="1" smtClean="0"/>
              <a:t>bisul</a:t>
            </a:r>
            <a:r>
              <a:rPr lang="en-US" dirty="0" smtClean="0"/>
              <a:t> / </a:t>
            </a:r>
            <a:r>
              <a:rPr lang="en-US" dirty="0" err="1" smtClean="0"/>
              <a:t>nanah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rambut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cemaran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: </a:t>
            </a:r>
            <a:r>
              <a:rPr lang="en-US" dirty="0" err="1" smtClean="0"/>
              <a:t>tangan</a:t>
            </a:r>
            <a:r>
              <a:rPr lang="en-US" dirty="0" smtClean="0"/>
              <a:t> yang </a:t>
            </a:r>
            <a:r>
              <a:rPr lang="en-US" dirty="0" err="1" smtClean="0"/>
              <a:t>kotor</a:t>
            </a:r>
            <a:r>
              <a:rPr lang="en-US" dirty="0" smtClean="0"/>
              <a:t>, </a:t>
            </a:r>
            <a:r>
              <a:rPr lang="en-US" dirty="0" err="1" smtClean="0"/>
              <a:t>rambut</a:t>
            </a:r>
            <a:r>
              <a:rPr lang="en-US" dirty="0" smtClean="0"/>
              <a:t>, </a:t>
            </a:r>
            <a:r>
              <a:rPr lang="en-US" dirty="0" err="1" smtClean="0"/>
              <a:t>lubang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r>
              <a:rPr lang="en-US" dirty="0" smtClean="0"/>
              <a:t>,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sela-sela</a:t>
            </a:r>
            <a:r>
              <a:rPr lang="en-US" dirty="0" smtClean="0"/>
              <a:t> </a:t>
            </a:r>
            <a:r>
              <a:rPr lang="en-US" dirty="0" err="1" smtClean="0"/>
              <a:t>gigi</a:t>
            </a:r>
            <a:r>
              <a:rPr lang="en-US" dirty="0" smtClean="0"/>
              <a:t>, </a:t>
            </a:r>
            <a:r>
              <a:rPr lang="en-US" dirty="0" err="1" smtClean="0"/>
              <a:t>batuk</a:t>
            </a:r>
            <a:r>
              <a:rPr lang="en-US" dirty="0" smtClean="0"/>
              <a:t>, </a:t>
            </a:r>
            <a:r>
              <a:rPr lang="en-US" dirty="0" err="1" smtClean="0"/>
              <a:t>bersin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percikan</a:t>
            </a:r>
            <a:r>
              <a:rPr lang="en-US" dirty="0" smtClean="0"/>
              <a:t> </a:t>
            </a:r>
            <a:r>
              <a:rPr lang="en-US" dirty="0" err="1" smtClean="0"/>
              <a:t>ludah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meludah</a:t>
            </a:r>
            <a:r>
              <a:rPr lang="en-US" dirty="0" smtClean="0"/>
              <a:t> </a:t>
            </a:r>
            <a:r>
              <a:rPr lang="en-US" dirty="0" err="1" smtClean="0"/>
              <a:t>sembarangan</a:t>
            </a:r>
            <a:r>
              <a:rPr lang="en-US" dirty="0" smtClean="0"/>
              <a:t>, </a:t>
            </a:r>
            <a:r>
              <a:rPr lang="en-US" dirty="0" err="1" smtClean="0"/>
              <a:t>menyisir</a:t>
            </a:r>
            <a:r>
              <a:rPr lang="en-US" dirty="0" smtClean="0"/>
              <a:t> </a:t>
            </a:r>
            <a:r>
              <a:rPr lang="en-US" dirty="0" err="1" smtClean="0"/>
              <a:t>rambut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cincin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cemaran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ketidaktahuan</a:t>
            </a:r>
            <a:r>
              <a:rPr lang="en-US" dirty="0" smtClean="0"/>
              <a:t> :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palsu</a:t>
            </a:r>
            <a:r>
              <a:rPr lang="en-US" dirty="0" smtClean="0"/>
              <a:t>,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, </a:t>
            </a:r>
            <a:r>
              <a:rPr lang="en-US" dirty="0" err="1" smtClean="0"/>
              <a:t>pewarna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borax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bakso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8D64-7439-4723-85B5-75D739348E7D}" type="datetime1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A132-5FBF-491A-BD1E-3C63DEF4FEA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560958" cy="67314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Upaya pengangkutan makanan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988840"/>
            <a:ext cx="8065012" cy="4392488"/>
          </a:xfrm>
        </p:spPr>
        <p:txBody>
          <a:bodyPr>
            <a:normAutofit/>
          </a:bodyPr>
          <a:lstStyle/>
          <a:p>
            <a:r>
              <a:rPr lang="id-ID" sz="2800" dirty="0" smtClean="0"/>
              <a:t>Makanan dari tempat pengolahan memerlukan pengangkutan untuk disimpan atau disajikan </a:t>
            </a:r>
          </a:p>
          <a:p>
            <a:r>
              <a:rPr lang="id-ID" sz="2800" dirty="0" smtClean="0"/>
              <a:t>Kemungkinan pengotoran makanan terjadi sepanjang pengangkutan, bila kualitas cara pengangkutan dan alat angkut kurang baik </a:t>
            </a:r>
            <a:r>
              <a:rPr lang="id-ID" sz="2800" dirty="0" smtClean="0"/>
              <a:t>--&gt;&gt; </a:t>
            </a:r>
            <a:r>
              <a:rPr lang="id-ID" sz="2800" dirty="0" smtClean="0"/>
              <a:t>tempat/alat angkut, tenaga pengangkut, teknik pengangkutan</a:t>
            </a:r>
            <a:endParaRPr lang="en-US" sz="2800" dirty="0" smtClean="0"/>
          </a:p>
        </p:txBody>
      </p:sp>
      <p:sp>
        <p:nvSpPr>
          <p:cNvPr id="163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7846-3D52-4CC7-A5C2-125C38EB8135}" type="datetime1">
              <a:rPr lang="en-US" smtClean="0"/>
              <a:pPr/>
              <a:t>10/3/2013</a:t>
            </a:fld>
            <a:endParaRPr lang="en-US" smtClean="0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149C-2EED-48C1-AB66-70440CE69C64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764704"/>
            <a:ext cx="7024744" cy="745152"/>
          </a:xfrm>
        </p:spPr>
        <p:txBody>
          <a:bodyPr>
            <a:normAutofit/>
          </a:bodyPr>
          <a:lstStyle/>
          <a:p>
            <a:r>
              <a:rPr lang="id-ID" sz="3200" dirty="0" smtClean="0"/>
              <a:t>Upaya penyimpanan makanan</a:t>
            </a:r>
            <a:endParaRPr lang="en-US" sz="32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28800"/>
            <a:ext cx="8208912" cy="4824536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Cara penyimpanan makanan setelah dimasak merupakan hal yang penting </a:t>
            </a:r>
            <a:r>
              <a:rPr lang="id-ID" dirty="0" smtClean="0"/>
              <a:t>--&gt;&gt; </a:t>
            </a:r>
            <a:r>
              <a:rPr lang="id-ID" dirty="0" smtClean="0"/>
              <a:t>mempengaruhi kualitas bakteriologis</a:t>
            </a:r>
          </a:p>
          <a:p>
            <a:r>
              <a:rPr lang="id-ID" dirty="0" smtClean="0"/>
              <a:t>Syarat penyimpanan:</a:t>
            </a:r>
          </a:p>
          <a:p>
            <a:pPr lvl="1"/>
            <a:r>
              <a:rPr lang="id-ID" dirty="0" smtClean="0"/>
              <a:t>Makanan yang disimpan diberi tutup, t.u. makanan yang telah terbuka atau hasil olahan dari dapur</a:t>
            </a:r>
          </a:p>
          <a:p>
            <a:pPr lvl="1"/>
            <a:r>
              <a:rPr lang="id-ID" dirty="0" smtClean="0"/>
              <a:t>Lantai/meja yang digunakan untuk menyimpan makanan harus dibersihkan</a:t>
            </a:r>
          </a:p>
          <a:p>
            <a:pPr lvl="1"/>
            <a:r>
              <a:rPr lang="id-ID" dirty="0" smtClean="0"/>
              <a:t>Makanan tidak boleh disimpan dekat dg saluran air limbah</a:t>
            </a:r>
          </a:p>
          <a:p>
            <a:pPr lvl="1"/>
            <a:r>
              <a:rPr lang="id-ID" dirty="0" smtClean="0"/>
              <a:t>Makanan yang disajikan sebelum diolah harus dicuci dg air hangat</a:t>
            </a:r>
          </a:p>
          <a:p>
            <a:pPr lvl="1"/>
            <a:r>
              <a:rPr lang="id-ID" dirty="0" smtClean="0"/>
              <a:t>Makanan yang dipakai dg kantong jangan disimpan dekat air atau tempat yang basah</a:t>
            </a:r>
            <a:endParaRPr lang="en-US" dirty="0" smtClean="0"/>
          </a:p>
        </p:txBody>
      </p:sp>
      <p:sp>
        <p:nvSpPr>
          <p:cNvPr id="174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4018-0638-46EA-AEFD-F814F4D2A8D8}" type="datetime1">
              <a:rPr lang="en-US" smtClean="0"/>
              <a:pPr/>
              <a:t>10/3/2013</a:t>
            </a:fld>
            <a:endParaRPr lang="en-US" smtClean="0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4A2F4-6EC0-4999-A8A0-EA107AF22715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Upaya penyajian makanan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Penyajian makanan yang siap dikonsumsi:</a:t>
            </a:r>
          </a:p>
          <a:p>
            <a:pPr lvl="1"/>
            <a:r>
              <a:rPr lang="id-ID" dirty="0" smtClean="0"/>
              <a:t>Tata cara dalam penyajian</a:t>
            </a:r>
          </a:p>
          <a:p>
            <a:pPr lvl="1"/>
            <a:r>
              <a:rPr lang="id-ID" dirty="0" smtClean="0"/>
              <a:t>Pelayanan</a:t>
            </a:r>
          </a:p>
          <a:p>
            <a:pPr lvl="1"/>
            <a:r>
              <a:rPr lang="id-ID" dirty="0" smtClean="0"/>
              <a:t>Menghias dan merapikan makanan</a:t>
            </a:r>
          </a:p>
          <a:p>
            <a:pPr lvl="1"/>
            <a:r>
              <a:rPr lang="id-ID" dirty="0" smtClean="0"/>
              <a:t>Tempat penyajian</a:t>
            </a:r>
            <a:endParaRPr lang="en-US" dirty="0" smtClean="0"/>
          </a:p>
        </p:txBody>
      </p:sp>
      <p:sp>
        <p:nvSpPr>
          <p:cNvPr id="184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5792-9406-4507-9AEC-6B61E4CAAFDF}" type="datetime1">
              <a:rPr lang="en-US" smtClean="0"/>
              <a:pPr/>
              <a:t>10/3/2013</a:t>
            </a:fld>
            <a:endParaRPr lang="en-US" smtClean="0"/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676D-D3CB-43E6-9D79-C2CFCB44FC25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BF51F-15A6-4C79-B855-4CA00BAAEAB7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CA132-5FBF-491A-BD1E-3C63DEF4FE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/>
              <a:t>Sanitasi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upaya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cara</a:t>
            </a:r>
            <a:r>
              <a:rPr lang="en-US" sz="3200" dirty="0"/>
              <a:t> </a:t>
            </a:r>
            <a:r>
              <a:rPr lang="en-US" sz="3200" dirty="0" err="1"/>
              <a:t>memelihara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melindungi</a:t>
            </a:r>
            <a:r>
              <a:rPr lang="en-US" sz="3200" dirty="0"/>
              <a:t> </a:t>
            </a:r>
            <a:r>
              <a:rPr lang="en-US" sz="3200" dirty="0" err="1" smtClean="0"/>
              <a:t>kebersihan</a:t>
            </a:r>
            <a:r>
              <a:rPr lang="en-US" sz="3200" dirty="0" smtClean="0"/>
              <a:t> </a:t>
            </a:r>
            <a:r>
              <a:rPr lang="en-US" sz="3200" dirty="0" err="1"/>
              <a:t>lingkungan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subyeknya</a:t>
            </a:r>
            <a:r>
              <a:rPr lang="en-US" sz="3200" dirty="0"/>
              <a:t>. </a:t>
            </a:r>
            <a:r>
              <a:rPr lang="en-US" sz="3200" dirty="0" err="1"/>
              <a:t>Misalnya</a:t>
            </a:r>
            <a:r>
              <a:rPr lang="en-US" sz="3200" dirty="0"/>
              <a:t> </a:t>
            </a:r>
            <a:r>
              <a:rPr lang="en-US" sz="3200" dirty="0" err="1"/>
              <a:t>menyediakan</a:t>
            </a:r>
            <a:r>
              <a:rPr lang="en-US" sz="3200" dirty="0"/>
              <a:t> air yang </a:t>
            </a:r>
            <a:r>
              <a:rPr lang="en-US" sz="3200" dirty="0" err="1"/>
              <a:t>bersih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 smtClean="0"/>
              <a:t>keperluan</a:t>
            </a:r>
            <a:r>
              <a:rPr lang="en-US" sz="3200" dirty="0" smtClean="0"/>
              <a:t> </a:t>
            </a:r>
            <a:r>
              <a:rPr lang="en-US" sz="3200" dirty="0" err="1"/>
              <a:t>mencuci</a:t>
            </a:r>
            <a:r>
              <a:rPr lang="en-US" sz="3200" dirty="0"/>
              <a:t> </a:t>
            </a:r>
            <a:r>
              <a:rPr lang="en-US" sz="3200" dirty="0" err="1"/>
              <a:t>tangan</a:t>
            </a:r>
            <a:r>
              <a:rPr lang="en-US" sz="3200" dirty="0"/>
              <a:t>, </a:t>
            </a:r>
            <a:r>
              <a:rPr lang="en-US" sz="3200" dirty="0" err="1"/>
              <a:t>menyediakan</a:t>
            </a:r>
            <a:r>
              <a:rPr lang="en-US" sz="3200" dirty="0"/>
              <a:t> </a:t>
            </a:r>
            <a:r>
              <a:rPr lang="en-US" sz="3200" dirty="0" err="1"/>
              <a:t>tempat</a:t>
            </a:r>
            <a:r>
              <a:rPr lang="en-US" sz="3200" dirty="0"/>
              <a:t> </a:t>
            </a:r>
            <a:r>
              <a:rPr lang="en-US" sz="3200" dirty="0" err="1"/>
              <a:t>sampah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mewadai</a:t>
            </a:r>
            <a:r>
              <a:rPr lang="en-US" sz="3200" dirty="0"/>
              <a:t> </a:t>
            </a:r>
            <a:r>
              <a:rPr lang="en-US" sz="3200" dirty="0" err="1"/>
              <a:t>sampah</a:t>
            </a:r>
            <a:r>
              <a:rPr lang="en-US" sz="3200" dirty="0"/>
              <a:t> agar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/>
              <a:t>dibuang</a:t>
            </a:r>
            <a:r>
              <a:rPr lang="en-US" sz="3200" dirty="0"/>
              <a:t> </a:t>
            </a:r>
            <a:r>
              <a:rPr lang="en-US" sz="3200" dirty="0" err="1" smtClean="0"/>
              <a:t>sembarangan</a:t>
            </a:r>
            <a:r>
              <a:rPr lang="en-US" sz="3200" dirty="0" smtClean="0"/>
              <a:t>.  </a:t>
            </a:r>
            <a:endParaRPr lang="id-ID" sz="3200" dirty="0" smtClean="0"/>
          </a:p>
          <a:p>
            <a:pPr marL="0" indent="0">
              <a:buNone/>
            </a:pPr>
            <a:endParaRPr lang="id-ID" sz="3200" dirty="0" smtClean="0"/>
          </a:p>
          <a:p>
            <a:pPr marL="0" indent="0">
              <a:buNone/>
            </a:pPr>
            <a:r>
              <a:rPr lang="en-US" sz="3200" dirty="0" err="1" smtClean="0"/>
              <a:t>Sanitasi</a:t>
            </a:r>
            <a:r>
              <a:rPr lang="en-US" sz="3200" dirty="0" smtClean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upaya</a:t>
            </a:r>
            <a:r>
              <a:rPr lang="en-US" sz="3200" dirty="0"/>
              <a:t> </a:t>
            </a:r>
            <a:r>
              <a:rPr lang="en-US" sz="3200" dirty="0" err="1" smtClean="0"/>
              <a:t>pencegahan</a:t>
            </a:r>
            <a:r>
              <a:rPr lang="en-US" sz="3200" dirty="0" smtClean="0"/>
              <a:t>  </a:t>
            </a:r>
            <a:r>
              <a:rPr lang="en-US" sz="3200" dirty="0" err="1"/>
              <a:t>penyakit</a:t>
            </a:r>
            <a:r>
              <a:rPr lang="en-US" sz="3200" dirty="0"/>
              <a:t> yang </a:t>
            </a:r>
            <a:r>
              <a:rPr lang="en-US" sz="3200" dirty="0" err="1"/>
              <a:t>menitikberatkan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usaha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</a:p>
          <a:p>
            <a:pPr marL="0" indent="0">
              <a:buNone/>
            </a:pPr>
            <a:r>
              <a:rPr lang="en-US" sz="3200" dirty="0" err="1"/>
              <a:t>lingkungan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5480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Makanan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3568" y="1628800"/>
            <a:ext cx="7848872" cy="4752528"/>
          </a:xfrm>
        </p:spPr>
        <p:txBody>
          <a:bodyPr>
            <a:normAutofit/>
          </a:bodyPr>
          <a:lstStyle/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Memulihkan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y</a:t>
            </a:r>
            <a:r>
              <a:rPr lang="id-ID" dirty="0" smtClean="0"/>
              <a:t>an</a:t>
            </a:r>
            <a:r>
              <a:rPr lang="en-US" dirty="0" smtClean="0"/>
              <a:t>g </a:t>
            </a:r>
            <a:r>
              <a:rPr lang="en-US" dirty="0" err="1" smtClean="0"/>
              <a:t>rusak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Mengatur</a:t>
            </a:r>
            <a:r>
              <a:rPr lang="en-US" dirty="0" smtClean="0"/>
              <a:t> proses di d</a:t>
            </a:r>
            <a:r>
              <a:rPr lang="id-ID" dirty="0" smtClean="0"/>
              <a:t>a</a:t>
            </a:r>
            <a:r>
              <a:rPr lang="en-US" dirty="0" smtClean="0"/>
              <a:t>l</a:t>
            </a:r>
            <a:r>
              <a:rPr lang="id-ID" dirty="0" smtClean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tubuh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t</a:t>
            </a:r>
            <a:r>
              <a:rPr lang="id-ID" dirty="0" smtClean="0"/>
              <a:t>er</a:t>
            </a:r>
            <a:r>
              <a:rPr lang="en-US" dirty="0" smtClean="0"/>
              <a:t>h</a:t>
            </a:r>
            <a:r>
              <a:rPr lang="id-ID" dirty="0" smtClean="0"/>
              <a:t>a</a:t>
            </a:r>
            <a:r>
              <a:rPr lang="en-US" dirty="0" smtClean="0"/>
              <a:t>d</a:t>
            </a:r>
            <a:r>
              <a:rPr lang="id-ID" dirty="0" smtClean="0"/>
              <a:t>ap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 smtClean="0"/>
          </a:p>
          <a:p>
            <a:r>
              <a:rPr lang="en-US" dirty="0" err="1" smtClean="0"/>
              <a:t>Komposisi</a:t>
            </a:r>
            <a:r>
              <a:rPr lang="en-US" dirty="0" smtClean="0"/>
              <a:t>: protein, </a:t>
            </a:r>
            <a:r>
              <a:rPr lang="en-US" dirty="0" err="1" smtClean="0"/>
              <a:t>karbohidariat</a:t>
            </a:r>
            <a:r>
              <a:rPr lang="en-US" dirty="0" smtClean="0"/>
              <a:t>, </a:t>
            </a:r>
            <a:r>
              <a:rPr lang="en-US" dirty="0" err="1" smtClean="0"/>
              <a:t>lemak</a:t>
            </a:r>
            <a:endParaRPr lang="en-US" dirty="0" smtClean="0"/>
          </a:p>
          <a:p>
            <a:r>
              <a:rPr lang="en-US" dirty="0" smtClean="0"/>
              <a:t>Medium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mikroba</a:t>
            </a:r>
            <a:endParaRPr lang="id-ID" dirty="0" smtClean="0"/>
          </a:p>
          <a:p>
            <a:r>
              <a:rPr lang="id-ID" dirty="0" smtClean="0"/>
              <a:t>Media beradanya agent/hazard fisik, kimia, mikro/biologi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70C172-D21A-45F1-9A81-D5B2A5EF268A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CA132-5FBF-491A-BD1E-3C63DEF4FEA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1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836712"/>
            <a:ext cx="7024744" cy="792088"/>
          </a:xfrm>
        </p:spPr>
        <p:txBody>
          <a:bodyPr>
            <a:normAutofit/>
          </a:bodyPr>
          <a:lstStyle/>
          <a:p>
            <a:r>
              <a:rPr lang="id-ID" dirty="0" smtClean="0"/>
              <a:t> 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692696"/>
            <a:ext cx="8064896" cy="5832648"/>
          </a:xfrm>
        </p:spPr>
        <p:txBody>
          <a:bodyPr>
            <a:normAutofit/>
          </a:bodyPr>
          <a:lstStyle/>
          <a:p>
            <a:r>
              <a:rPr lang="id-ID" dirty="0" smtClean="0"/>
              <a:t>Makanan (WHO): semua substansi yang diperlukan oleh tubuh, kecuali air dan obat-abatan dan substansi yang digunakan untuk pengobatan</a:t>
            </a:r>
          </a:p>
          <a:p>
            <a:r>
              <a:rPr lang="id-ID" dirty="0" smtClean="0"/>
              <a:t>Pangan </a:t>
            </a:r>
            <a:r>
              <a:rPr lang="en-US" dirty="0" smtClean="0"/>
              <a:t>(UU</a:t>
            </a:r>
            <a:r>
              <a:rPr lang="id-ID" dirty="0" smtClean="0"/>
              <a:t>RI</a:t>
            </a:r>
            <a:r>
              <a:rPr lang="en-US" dirty="0" smtClean="0"/>
              <a:t> No.</a:t>
            </a:r>
            <a:r>
              <a:rPr lang="id-ID" dirty="0" smtClean="0"/>
              <a:t>18</a:t>
            </a:r>
            <a:r>
              <a:rPr lang="en-US" dirty="0" smtClean="0"/>
              <a:t>/</a:t>
            </a:r>
            <a:r>
              <a:rPr lang="id-ID" dirty="0" smtClean="0"/>
              <a:t>2012 tentang Pangan)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  <a:r>
              <a:rPr lang="en-US" b="1" dirty="0" err="1"/>
              <a:t>Pangan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segala</a:t>
            </a:r>
            <a:r>
              <a:rPr lang="en-US" b="1" dirty="0"/>
              <a:t> </a:t>
            </a:r>
            <a:r>
              <a:rPr lang="en-US" b="1" dirty="0" err="1"/>
              <a:t>sesuatu</a:t>
            </a:r>
            <a:r>
              <a:rPr lang="en-US" b="1" dirty="0"/>
              <a:t> yang </a:t>
            </a:r>
            <a:r>
              <a:rPr lang="en-US" b="1" dirty="0" err="1"/>
              <a:t>berasal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sumber</a:t>
            </a:r>
            <a:r>
              <a:rPr lang="en-US" b="1" dirty="0"/>
              <a:t> </a:t>
            </a:r>
            <a:r>
              <a:rPr lang="en-US" b="1" dirty="0" err="1"/>
              <a:t>hayati</a:t>
            </a:r>
            <a:r>
              <a:rPr lang="en-US" b="1" dirty="0"/>
              <a:t> </a:t>
            </a:r>
            <a:r>
              <a:rPr lang="en-US" b="1" dirty="0" err="1"/>
              <a:t>produk</a:t>
            </a:r>
            <a:r>
              <a:rPr lang="en-US" b="1" dirty="0"/>
              <a:t> </a:t>
            </a:r>
            <a:r>
              <a:rPr lang="en-US" b="1" dirty="0" err="1"/>
              <a:t>pertanian</a:t>
            </a:r>
            <a:r>
              <a:rPr lang="en-US" b="1" dirty="0"/>
              <a:t>, </a:t>
            </a:r>
            <a:r>
              <a:rPr lang="en-US" b="1" dirty="0" err="1"/>
              <a:t>perkebunan</a:t>
            </a:r>
            <a:r>
              <a:rPr lang="en-US" b="1" dirty="0"/>
              <a:t>, </a:t>
            </a:r>
            <a:r>
              <a:rPr lang="en-US" b="1" dirty="0" err="1"/>
              <a:t>kehutanan</a:t>
            </a:r>
            <a:r>
              <a:rPr lang="en-US" b="1" dirty="0"/>
              <a:t>, </a:t>
            </a:r>
            <a:r>
              <a:rPr lang="en-US" b="1" dirty="0" err="1"/>
              <a:t>perikanan</a:t>
            </a:r>
            <a:r>
              <a:rPr lang="en-US" b="1" dirty="0"/>
              <a:t>, </a:t>
            </a:r>
            <a:r>
              <a:rPr lang="en-US" b="1" dirty="0" err="1"/>
              <a:t>peternakan</a:t>
            </a:r>
            <a:r>
              <a:rPr lang="en-US" b="1" dirty="0"/>
              <a:t>, </a:t>
            </a:r>
            <a:r>
              <a:rPr lang="en-US" b="1" dirty="0" err="1"/>
              <a:t>perairan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air, </a:t>
            </a:r>
            <a:r>
              <a:rPr lang="en-US" b="1" dirty="0" err="1"/>
              <a:t>baik</a:t>
            </a:r>
            <a:r>
              <a:rPr lang="en-US" b="1" dirty="0"/>
              <a:t> yang </a:t>
            </a:r>
            <a:r>
              <a:rPr lang="en-US" b="1" dirty="0" err="1"/>
              <a:t>diolah</a:t>
            </a:r>
            <a:r>
              <a:rPr lang="en-US" b="1" dirty="0"/>
              <a:t> </a:t>
            </a:r>
            <a:r>
              <a:rPr lang="en-US" b="1" dirty="0" err="1"/>
              <a:t>maupun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diolah</a:t>
            </a:r>
            <a:r>
              <a:rPr lang="en-US" b="1" dirty="0"/>
              <a:t> yang </a:t>
            </a:r>
            <a:r>
              <a:rPr lang="en-US" b="1" dirty="0" err="1"/>
              <a:t>diperuntukkan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makanan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minuman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konsumsi</a:t>
            </a:r>
            <a:r>
              <a:rPr lang="en-US" b="1" dirty="0"/>
              <a:t> </a:t>
            </a:r>
            <a:r>
              <a:rPr lang="en-US" b="1" dirty="0" err="1"/>
              <a:t>manusia</a:t>
            </a:r>
            <a:r>
              <a:rPr lang="en-US" b="1" dirty="0"/>
              <a:t>, </a:t>
            </a:r>
            <a:r>
              <a:rPr lang="en-US" b="1" dirty="0" err="1"/>
              <a:t>termasuk</a:t>
            </a:r>
            <a:r>
              <a:rPr lang="en-US" b="1" dirty="0"/>
              <a:t> </a:t>
            </a:r>
            <a:r>
              <a:rPr lang="en-US" b="1" dirty="0" err="1"/>
              <a:t>bahan</a:t>
            </a:r>
            <a:r>
              <a:rPr lang="en-US" b="1" dirty="0"/>
              <a:t> </a:t>
            </a:r>
            <a:r>
              <a:rPr lang="en-US" b="1" dirty="0" err="1"/>
              <a:t>tambahan</a:t>
            </a:r>
            <a:r>
              <a:rPr lang="en-US" b="1" dirty="0"/>
              <a:t> </a:t>
            </a:r>
            <a:r>
              <a:rPr lang="en-US" b="1" dirty="0" err="1"/>
              <a:t>pangan</a:t>
            </a:r>
            <a:r>
              <a:rPr lang="en-US" b="1" dirty="0"/>
              <a:t>, </a:t>
            </a:r>
            <a:r>
              <a:rPr lang="en-US" b="1" dirty="0" err="1"/>
              <a:t>bahan</a:t>
            </a:r>
            <a:r>
              <a:rPr lang="en-US" b="1" dirty="0"/>
              <a:t> </a:t>
            </a:r>
            <a:r>
              <a:rPr lang="en-US" b="1" dirty="0" err="1"/>
              <a:t>baku</a:t>
            </a:r>
            <a:r>
              <a:rPr lang="en-US" b="1" dirty="0"/>
              <a:t> </a:t>
            </a:r>
            <a:r>
              <a:rPr lang="en-US" b="1" dirty="0" err="1"/>
              <a:t>pangan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bahan</a:t>
            </a:r>
            <a:r>
              <a:rPr lang="en-US" b="1" dirty="0"/>
              <a:t> </a:t>
            </a:r>
            <a:r>
              <a:rPr lang="en-US" b="1" dirty="0" err="1"/>
              <a:t>lainnya</a:t>
            </a:r>
            <a:r>
              <a:rPr lang="en-US" b="1" dirty="0"/>
              <a:t> yang </a:t>
            </a:r>
            <a:r>
              <a:rPr lang="en-US" b="1" dirty="0" err="1"/>
              <a:t>digunakan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proses </a:t>
            </a:r>
            <a:r>
              <a:rPr lang="en-US" b="1" dirty="0" err="1"/>
              <a:t>penyiapan</a:t>
            </a:r>
            <a:r>
              <a:rPr lang="en-US" b="1" dirty="0"/>
              <a:t>, </a:t>
            </a:r>
            <a:r>
              <a:rPr lang="en-US" b="1" dirty="0" err="1"/>
              <a:t>pengolahan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/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pembuatan</a:t>
            </a:r>
            <a:r>
              <a:rPr lang="en-US" b="1" dirty="0"/>
              <a:t> </a:t>
            </a:r>
            <a:r>
              <a:rPr lang="en-US" b="1" dirty="0" err="1"/>
              <a:t>makanan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minuman</a:t>
            </a:r>
            <a:r>
              <a:rPr lang="en-US" b="1" dirty="0"/>
              <a:t>.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C134-0B28-4751-8C13-56638E92196A}" type="datetime1">
              <a:rPr lang="en-US" smtClean="0"/>
              <a:pPr/>
              <a:t>10/3/2013</a:t>
            </a:fld>
            <a:endParaRPr lang="en-US" smtClean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C073-6F17-4187-83CE-69013CD39833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1"/>
            <a:ext cx="8064896" cy="5544616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600" dirty="0"/>
              <a:t>Hygiene </a:t>
            </a:r>
            <a:r>
              <a:rPr lang="en-US" sz="2600" dirty="0" err="1"/>
              <a:t>Sanitasi</a:t>
            </a:r>
            <a:r>
              <a:rPr lang="en-US" sz="2600" dirty="0"/>
              <a:t> </a:t>
            </a:r>
            <a:r>
              <a:rPr lang="en-US" sz="2600" dirty="0" err="1"/>
              <a:t>makanan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upaya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mengendalikan</a:t>
            </a:r>
            <a:r>
              <a:rPr lang="en-US" sz="2600" dirty="0"/>
              <a:t> </a:t>
            </a:r>
            <a:r>
              <a:rPr lang="en-US" sz="2600" dirty="0" err="1" smtClean="0"/>
              <a:t>faktor</a:t>
            </a:r>
            <a:r>
              <a:rPr lang="id-ID" sz="2600" dirty="0" smtClean="0"/>
              <a:t> </a:t>
            </a:r>
            <a:r>
              <a:rPr lang="en-US" sz="2600" dirty="0" err="1" smtClean="0"/>
              <a:t>makanan</a:t>
            </a:r>
            <a:r>
              <a:rPr lang="en-US" sz="2600" dirty="0"/>
              <a:t>, orang, </a:t>
            </a:r>
            <a:r>
              <a:rPr lang="en-US" sz="2600" dirty="0" err="1"/>
              <a:t>tempat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perlengkapannya</a:t>
            </a:r>
            <a:r>
              <a:rPr lang="en-US" sz="2600" dirty="0"/>
              <a:t> yang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mungkin</a:t>
            </a:r>
            <a:r>
              <a:rPr lang="en-US" sz="2600" dirty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/>
              <a:t>menimbulkan</a:t>
            </a:r>
            <a:r>
              <a:rPr lang="en-US" sz="2600" dirty="0"/>
              <a:t> </a:t>
            </a:r>
            <a:r>
              <a:rPr lang="en-US" sz="2600" dirty="0" err="1"/>
              <a:t>penyakit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gangguan</a:t>
            </a:r>
            <a:r>
              <a:rPr lang="en-US" sz="2600" dirty="0"/>
              <a:t> </a:t>
            </a:r>
            <a:r>
              <a:rPr lang="en-US" sz="2600" dirty="0" err="1"/>
              <a:t>kesehatan</a:t>
            </a:r>
            <a:r>
              <a:rPr lang="en-US" sz="2600" dirty="0" smtClean="0"/>
              <a:t>.</a:t>
            </a:r>
            <a:endParaRPr lang="id-ID" sz="2600" dirty="0" smtClean="0"/>
          </a:p>
          <a:p>
            <a:pPr marL="68580" indent="0">
              <a:buNone/>
            </a:pPr>
            <a:endParaRPr lang="id-ID" sz="2600" dirty="0" smtClean="0"/>
          </a:p>
          <a:p>
            <a:pPr marL="68580" indent="0">
              <a:buNone/>
            </a:pPr>
            <a:r>
              <a:rPr lang="id-ID" sz="2600" dirty="0"/>
              <a:t>Sanitasi makanan (Depkes): s</a:t>
            </a:r>
            <a:r>
              <a:rPr lang="en-US" sz="2600" dirty="0" err="1"/>
              <a:t>uatu</a:t>
            </a:r>
            <a:r>
              <a:rPr lang="id-ID" sz="2600" dirty="0"/>
              <a:t> pencegahan yang menitikberatkan pada kegiatan dan tindakan yang perlu untuk membebaskan makanan dan minuman dari segala bahaya2 yang dapat mengganggu/merusak kesehatan mulai dari sebelum makanan itu siap dikonsumsi </a:t>
            </a:r>
          </a:p>
          <a:p>
            <a:pPr marL="68580" indent="0">
              <a:buNone/>
            </a:pPr>
            <a:endParaRPr lang="id-ID" sz="2600" dirty="0" smtClean="0"/>
          </a:p>
          <a:p>
            <a:pPr marL="68580" indent="0">
              <a:buNone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BF51F-15A6-4C79-B855-4CA00BAAEAB7}" type="datetime1">
              <a:rPr lang="en-US" smtClean="0"/>
              <a:pPr>
                <a:defRPr/>
              </a:pPr>
              <a:t>10/4/2013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CA132-5FBF-491A-BD1E-3C63DEF4FEA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59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064896" cy="5688632"/>
          </a:xfrm>
        </p:spPr>
        <p:txBody>
          <a:bodyPr>
            <a:noAutofit/>
          </a:bodyPr>
          <a:lstStyle/>
          <a:p>
            <a:pPr marL="450850" indent="-450850">
              <a:buFont typeface="Wingdings" pitchFamily="2" charset="2"/>
              <a:buChar char="q"/>
            </a:pPr>
            <a:r>
              <a:rPr lang="id-ID" sz="3200" dirty="0" smtClean="0"/>
              <a:t> </a:t>
            </a:r>
            <a:r>
              <a:rPr lang="en-US" sz="3200" dirty="0" err="1" smtClean="0"/>
              <a:t>Keamanan</a:t>
            </a:r>
            <a:r>
              <a:rPr lang="en-US" sz="3200" dirty="0" smtClean="0"/>
              <a:t> </a:t>
            </a:r>
            <a:r>
              <a:rPr lang="en-US" sz="3200" dirty="0" err="1"/>
              <a:t>Pangan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kondisi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upaya</a:t>
            </a:r>
            <a:r>
              <a:rPr lang="en-US" sz="3200" dirty="0"/>
              <a:t> yang </a:t>
            </a:r>
            <a:r>
              <a:rPr lang="en-US" sz="3200" dirty="0" err="1"/>
              <a:t>diperlukan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mencegah</a:t>
            </a:r>
            <a:r>
              <a:rPr lang="en-US" sz="3200" dirty="0"/>
              <a:t> </a:t>
            </a:r>
            <a:r>
              <a:rPr lang="id-ID" sz="3200" dirty="0" err="1" smtClean="0"/>
              <a:t>p</a:t>
            </a:r>
            <a:r>
              <a:rPr lang="en-US" sz="3200" dirty="0" err="1" smtClean="0"/>
              <a:t>angan</a:t>
            </a:r>
            <a:r>
              <a:rPr lang="en-US" sz="3200" dirty="0" smtClean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</a:p>
          <a:p>
            <a:pPr marL="450850" indent="0">
              <a:buNone/>
            </a:pPr>
            <a:r>
              <a:rPr lang="en-US" sz="3200" dirty="0" err="1"/>
              <a:t>kemungkinan</a:t>
            </a:r>
            <a:r>
              <a:rPr lang="en-US" sz="3200" dirty="0"/>
              <a:t> </a:t>
            </a:r>
            <a:r>
              <a:rPr lang="en-US" sz="3200" dirty="0" err="1"/>
              <a:t>cemaran</a:t>
            </a:r>
            <a:r>
              <a:rPr lang="en-US" sz="3200" dirty="0"/>
              <a:t> </a:t>
            </a:r>
            <a:r>
              <a:rPr lang="en-US" sz="3200" dirty="0" err="1"/>
              <a:t>biologis</a:t>
            </a:r>
            <a:r>
              <a:rPr lang="en-US" sz="3200" dirty="0"/>
              <a:t>, </a:t>
            </a:r>
            <a:r>
              <a:rPr lang="en-US" sz="3200" dirty="0" err="1"/>
              <a:t>kimia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benda</a:t>
            </a:r>
            <a:r>
              <a:rPr lang="en-US" sz="3200" dirty="0"/>
              <a:t> lain yang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mengganggu</a:t>
            </a:r>
            <a:r>
              <a:rPr lang="en-US" sz="3200" dirty="0"/>
              <a:t>, </a:t>
            </a:r>
            <a:r>
              <a:rPr lang="en-US" sz="3200" dirty="0" err="1"/>
              <a:t>merugikan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 smtClean="0"/>
              <a:t>membahayakan</a:t>
            </a:r>
            <a:r>
              <a:rPr lang="en-US" sz="3200" dirty="0" smtClean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bertentangan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agama, </a:t>
            </a:r>
            <a:r>
              <a:rPr lang="en-US" sz="3200" dirty="0" err="1"/>
              <a:t>keyakinan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budaya</a:t>
            </a:r>
            <a:r>
              <a:rPr lang="en-US" sz="3200" dirty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/>
              <a:t>sehingga</a:t>
            </a:r>
            <a:r>
              <a:rPr lang="en-US" sz="3200" dirty="0"/>
              <a:t> </a:t>
            </a:r>
            <a:r>
              <a:rPr lang="en-US" sz="3200" dirty="0" err="1"/>
              <a:t>aman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dikonsumsi</a:t>
            </a:r>
            <a:r>
              <a:rPr lang="en-US" sz="32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BF51F-15A6-4C79-B855-4CA00BAAEAB7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CA132-5FBF-491A-BD1E-3C63DEF4FEA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18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7992888" cy="4779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Sanitasi</a:t>
            </a:r>
            <a:r>
              <a:rPr lang="en-US" sz="2800" b="1" dirty="0"/>
              <a:t> </a:t>
            </a:r>
            <a:r>
              <a:rPr lang="en-US" sz="2800" b="1" dirty="0" err="1"/>
              <a:t>Pangan</a:t>
            </a:r>
            <a:r>
              <a:rPr lang="en-US" sz="2800" b="1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menciptakan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mempertahankan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id-ID" sz="2800" dirty="0" smtClean="0"/>
              <a:t>p</a:t>
            </a:r>
            <a:r>
              <a:rPr lang="en-US" sz="2800" dirty="0" err="1" smtClean="0"/>
              <a:t>angan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sehat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higienis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bebas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bahaya</a:t>
            </a:r>
            <a:r>
              <a:rPr lang="en-US" sz="2800" dirty="0"/>
              <a:t> </a:t>
            </a:r>
            <a:r>
              <a:rPr lang="en-US" sz="2800" dirty="0" err="1"/>
              <a:t>cemaran</a:t>
            </a:r>
            <a:r>
              <a:rPr lang="en-US" sz="2800" dirty="0"/>
              <a:t> </a:t>
            </a:r>
            <a:r>
              <a:rPr lang="en-US" sz="2800" dirty="0" err="1"/>
              <a:t>biologis</a:t>
            </a:r>
            <a:r>
              <a:rPr lang="en-US" sz="2800" dirty="0"/>
              <a:t>, </a:t>
            </a:r>
            <a:r>
              <a:rPr lang="en-US" sz="2800" dirty="0" err="1"/>
              <a:t>kimia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benda</a:t>
            </a:r>
            <a:r>
              <a:rPr lang="en-US" sz="2800" dirty="0"/>
              <a:t> lain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 marL="0" indent="0">
              <a:buNone/>
            </a:pPr>
            <a:endParaRPr lang="id-ID" sz="2800" dirty="0" smtClean="0"/>
          </a:p>
          <a:p>
            <a:pPr marL="0" indent="0">
              <a:buNone/>
            </a:pPr>
            <a:r>
              <a:rPr lang="en-US" sz="2800" b="1" dirty="0" err="1" smtClean="0"/>
              <a:t>Persyaratan</a:t>
            </a:r>
            <a:r>
              <a:rPr lang="en-US" sz="2800" b="1" dirty="0" smtClean="0"/>
              <a:t> </a:t>
            </a:r>
            <a:r>
              <a:rPr lang="en-US" sz="2800" b="1" dirty="0" err="1"/>
              <a:t>Sanitasi</a:t>
            </a:r>
            <a:r>
              <a:rPr lang="en-US" sz="2800" b="1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standar</a:t>
            </a:r>
            <a:r>
              <a:rPr lang="en-US" sz="2800" dirty="0"/>
              <a:t> </a:t>
            </a:r>
            <a:r>
              <a:rPr lang="en-US" sz="2800" dirty="0" err="1"/>
              <a:t>kebersihan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yang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dipenuhi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menjamin</a:t>
            </a:r>
            <a:r>
              <a:rPr lang="en-US" sz="2800" dirty="0"/>
              <a:t> </a:t>
            </a:r>
            <a:r>
              <a:rPr lang="id-ID" sz="2800" dirty="0" smtClean="0"/>
              <a:t>s</a:t>
            </a:r>
            <a:r>
              <a:rPr lang="en-US" sz="2800" dirty="0" err="1" smtClean="0"/>
              <a:t>anitasi</a:t>
            </a:r>
            <a:r>
              <a:rPr lang="en-US" sz="2800" dirty="0" smtClean="0"/>
              <a:t> </a:t>
            </a:r>
            <a:r>
              <a:rPr lang="id-ID" sz="2800" dirty="0"/>
              <a:t>p</a:t>
            </a:r>
            <a:r>
              <a:rPr lang="en-US" sz="2800" dirty="0" err="1" smtClean="0"/>
              <a:t>angan</a:t>
            </a:r>
            <a:r>
              <a:rPr lang="en-US" sz="28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BF51F-15A6-4C79-B855-4CA00BAAEAB7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CA132-5FBF-491A-BD1E-3C63DEF4FEA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68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836712"/>
            <a:ext cx="7920880" cy="4995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/>
              <a:t>Iradiasi</a:t>
            </a:r>
            <a:r>
              <a:rPr lang="en-US" sz="3200" b="1" dirty="0"/>
              <a:t> </a:t>
            </a:r>
            <a:r>
              <a:rPr lang="en-US" sz="3200" b="1" dirty="0" err="1"/>
              <a:t>Pangan</a:t>
            </a:r>
            <a:r>
              <a:rPr lang="en-US" sz="3200" b="1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metode</a:t>
            </a:r>
            <a:r>
              <a:rPr lang="en-US" sz="3200" dirty="0"/>
              <a:t> </a:t>
            </a:r>
            <a:r>
              <a:rPr lang="en-US" sz="3200" dirty="0" err="1"/>
              <a:t>penanganan</a:t>
            </a:r>
            <a:r>
              <a:rPr lang="en-US" sz="3200" dirty="0"/>
              <a:t> </a:t>
            </a:r>
            <a:r>
              <a:rPr lang="id-ID" sz="3200" dirty="0" smtClean="0"/>
              <a:t>p</a:t>
            </a:r>
            <a:r>
              <a:rPr lang="en-US" sz="3200" dirty="0" err="1" smtClean="0"/>
              <a:t>angan</a:t>
            </a:r>
            <a:r>
              <a:rPr lang="en-US" sz="3200" dirty="0"/>
              <a:t>,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menggunakan</a:t>
            </a:r>
            <a:r>
              <a:rPr lang="en-US" sz="3200" dirty="0"/>
              <a:t> </a:t>
            </a:r>
            <a:r>
              <a:rPr lang="en-US" sz="3200" dirty="0" err="1"/>
              <a:t>zat</a:t>
            </a:r>
            <a:r>
              <a:rPr lang="en-US" sz="3200" dirty="0"/>
              <a:t> </a:t>
            </a:r>
            <a:r>
              <a:rPr lang="en-US" sz="3200" dirty="0" err="1"/>
              <a:t>radioaktif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 smtClean="0"/>
              <a:t>akselerator</a:t>
            </a:r>
            <a:r>
              <a:rPr lang="en-US" sz="3200" dirty="0" smtClean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mencegah</a:t>
            </a:r>
            <a:r>
              <a:rPr lang="en-US" sz="3200" dirty="0"/>
              <a:t> </a:t>
            </a:r>
            <a:r>
              <a:rPr lang="en-US" sz="3200" dirty="0" err="1"/>
              <a:t>terjadinya</a:t>
            </a:r>
            <a:r>
              <a:rPr lang="en-US" sz="3200" dirty="0"/>
              <a:t> </a:t>
            </a:r>
            <a:r>
              <a:rPr lang="en-US" sz="3200" dirty="0" err="1"/>
              <a:t>pembusukan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kerusakan</a:t>
            </a:r>
            <a:r>
              <a:rPr lang="en-US" sz="3200" dirty="0"/>
              <a:t>, </a:t>
            </a:r>
            <a:r>
              <a:rPr lang="en-US" sz="3200" dirty="0" err="1"/>
              <a:t>membebaskan</a:t>
            </a:r>
            <a:r>
              <a:rPr lang="en-US" sz="3200" dirty="0"/>
              <a:t> </a:t>
            </a:r>
            <a:r>
              <a:rPr lang="id-ID" sz="3200" dirty="0" smtClean="0"/>
              <a:t>p</a:t>
            </a:r>
            <a:r>
              <a:rPr lang="en-US" sz="3200" dirty="0" err="1" smtClean="0"/>
              <a:t>angan</a:t>
            </a:r>
            <a:r>
              <a:rPr lang="en-US" sz="3200" dirty="0" smtClean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jasad</a:t>
            </a:r>
            <a:r>
              <a:rPr lang="en-US" sz="3200" dirty="0"/>
              <a:t> </a:t>
            </a:r>
            <a:r>
              <a:rPr lang="en-US" sz="3200" dirty="0" err="1" smtClean="0"/>
              <a:t>renik</a:t>
            </a:r>
            <a:r>
              <a:rPr lang="en-US" sz="3200" dirty="0" smtClean="0"/>
              <a:t> </a:t>
            </a:r>
            <a:r>
              <a:rPr lang="en-US" sz="3200" dirty="0" err="1"/>
              <a:t>patogen</a:t>
            </a:r>
            <a:r>
              <a:rPr lang="en-US" sz="3200" dirty="0"/>
              <a:t>,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mencegah</a:t>
            </a:r>
            <a:r>
              <a:rPr lang="en-US" sz="3200" dirty="0"/>
              <a:t> </a:t>
            </a:r>
            <a:r>
              <a:rPr lang="en-US" sz="3200" dirty="0" err="1"/>
              <a:t>pertumbuhan</a:t>
            </a:r>
            <a:r>
              <a:rPr lang="en-US" sz="3200" dirty="0"/>
              <a:t> tunas.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BF51F-15A6-4C79-B855-4CA00BAAEAB7}" type="datetime1">
              <a:rPr lang="en-US" smtClean="0"/>
              <a:pPr>
                <a:defRPr/>
              </a:pPr>
              <a:t>10/3/2013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CA132-5FBF-491A-BD1E-3C63DEF4FEA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41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1910</TotalTime>
  <Words>1616</Words>
  <Application>Microsoft Office PowerPoint</Application>
  <PresentationFormat>On-screen Show (4:3)</PresentationFormat>
  <Paragraphs>204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Equity</vt:lpstr>
      <vt:lpstr>Austin</vt:lpstr>
      <vt:lpstr>Prinsip Higiene dan Sanitasi Pangan</vt:lpstr>
      <vt:lpstr>PowerPoint Presentation</vt:lpstr>
      <vt:lpstr>PowerPoint Presentation</vt:lpstr>
      <vt:lpstr>Makanan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Faktor penyehatan makanan</vt:lpstr>
      <vt:lpstr>Gambaran keadaan keamanan pangan </vt:lpstr>
      <vt:lpstr>Tujuan sanitasi makanan</vt:lpstr>
      <vt:lpstr>PowerPoint Presentation</vt:lpstr>
      <vt:lpstr>Prinsip Higiene dan Sanitasi Makanan</vt:lpstr>
      <vt:lpstr>Upaya pengamanan bahan makanan</vt:lpstr>
      <vt:lpstr>Upaya penyimpanan bahan makanan</vt:lpstr>
      <vt:lpstr>Upaya pengolahan makanan</vt:lpstr>
      <vt:lpstr>Faktor manusia yang mempengaruhi  sanitasi makanan</vt:lpstr>
      <vt:lpstr>Sumber pencemaran dari tubuh</vt:lpstr>
      <vt:lpstr>Upaya pengangkutan makanan</vt:lpstr>
      <vt:lpstr>Upaya penyimpanan makanan</vt:lpstr>
      <vt:lpstr>Upaya penyajian makanan</vt:lpstr>
    </vt:vector>
  </TitlesOfParts>
  <Company>Makassar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SANITASI MAKANAN &amp; MINUMAN</dc:title>
  <dc:creator>AKL Muhammadiyah</dc:creator>
  <cp:lastModifiedBy>Rastiti</cp:lastModifiedBy>
  <cp:revision>75</cp:revision>
  <dcterms:created xsi:type="dcterms:W3CDTF">2007-08-27T01:46:51Z</dcterms:created>
  <dcterms:modified xsi:type="dcterms:W3CDTF">2013-10-03T22:24:26Z</dcterms:modified>
</cp:coreProperties>
</file>