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1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7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2843-B145-4E5F-874E-5DDC6E678A25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7DA9-4E75-4E64-92AA-6E5BC2F0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6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Pulung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</a:p>
          <a:p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pulung_PH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88" y="499250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4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can’t not communicate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(verbal)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(nonverbal)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kom</a:t>
            </a:r>
            <a:r>
              <a:rPr lang="en-US" dirty="0" smtClean="0">
                <a:sym typeface="Wingdings" pitchFamily="2" charset="2"/>
              </a:rPr>
              <a:t> verbal, </a:t>
            </a:r>
            <a:r>
              <a:rPr lang="en-US" dirty="0" err="1" smtClean="0">
                <a:sym typeface="Wingdings" pitchFamily="2" charset="2"/>
              </a:rPr>
              <a:t>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pesan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Dimensi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hubungan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kom</a:t>
            </a:r>
            <a:r>
              <a:rPr lang="en-US" dirty="0" smtClean="0">
                <a:sym typeface="Wingdings" pitchFamily="2" charset="2"/>
              </a:rPr>
              <a:t> non verbal, </a:t>
            </a:r>
            <a:r>
              <a:rPr lang="en-US" dirty="0" err="1" smtClean="0">
                <a:sym typeface="Wingdings" pitchFamily="2" charset="2"/>
              </a:rPr>
              <a:t>unsur</a:t>
            </a:r>
            <a:r>
              <a:rPr lang="en-US" dirty="0" smtClean="0">
                <a:sym typeface="Wingdings" pitchFamily="2" charset="2"/>
              </a:rPr>
              <a:t> lain</a:t>
            </a:r>
          </a:p>
          <a:p>
            <a:r>
              <a:rPr lang="en-US" dirty="0" smtClean="0">
                <a:sym typeface="Wingdings" pitchFamily="2" charset="2"/>
              </a:rPr>
              <a:t>Kata </a:t>
            </a:r>
            <a:r>
              <a:rPr lang="en-US" dirty="0" err="1" smtClean="0">
                <a:sym typeface="Wingdings" pitchFamily="2" charset="2"/>
              </a:rPr>
              <a:t>menyenangkan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kualitas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menyenangkan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dirty="0" err="1" smtClean="0">
                <a:sym typeface="Wingdings" pitchFamily="2" charset="2"/>
              </a:rPr>
              <a:t>sarkasme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Kata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menyenangkan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Kulitas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menyenangkan</a:t>
            </a:r>
            <a:r>
              <a:rPr lang="en-US" dirty="0" smtClean="0">
                <a:sym typeface="Wingdings" pitchFamily="2" charset="2"/>
              </a:rPr>
              <a:t> = joke</a:t>
            </a:r>
          </a:p>
          <a:p>
            <a:r>
              <a:rPr lang="en-US" dirty="0" err="1" smtClean="0">
                <a:sym typeface="Wingdings" pitchFamily="2" charset="2"/>
              </a:rPr>
              <a:t>Cok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su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jahat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(verbal)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(nonverbal)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ym typeface="Wingdings" pitchFamily="2" charset="2"/>
              </a:rPr>
              <a:t>Pengaruh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berbeda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media </a:t>
            </a:r>
            <a:r>
              <a:rPr lang="en-US" dirty="0" err="1" smtClean="0">
                <a:sym typeface="Wingdings" pitchFamily="2" charset="2"/>
              </a:rPr>
              <a:t>berbeda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koran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media)</a:t>
            </a:r>
          </a:p>
          <a:p>
            <a:r>
              <a:rPr lang="en-US" dirty="0" err="1" smtClean="0">
                <a:sym typeface="Wingdings" pitchFamily="2" charset="2"/>
              </a:rPr>
              <a:t>Unsur</a:t>
            </a:r>
            <a:r>
              <a:rPr lang="en-US" dirty="0" smtClean="0">
                <a:sym typeface="Wingdings" pitchFamily="2" charset="2"/>
              </a:rPr>
              <a:t> media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mengkomunnikasikan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sesuatu</a:t>
            </a:r>
            <a:r>
              <a:rPr lang="en-US" dirty="0" smtClean="0">
                <a:sym typeface="Wingdings" pitchFamily="2" charset="2"/>
              </a:rPr>
              <a:t> (view)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kesengajaan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disengaja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disengaja</a:t>
            </a:r>
            <a:endParaRPr lang="en-US" dirty="0" smtClean="0"/>
          </a:p>
          <a:p>
            <a:r>
              <a:rPr lang="en-US" dirty="0" smtClean="0"/>
              <a:t>Orang lain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endParaRPr lang="en-US" dirty="0" smtClean="0"/>
          </a:p>
          <a:p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non verbal</a:t>
            </a:r>
          </a:p>
          <a:p>
            <a:r>
              <a:rPr lang="en-US" dirty="0" err="1" smtClean="0"/>
              <a:t>Pendengarmempunyai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menafsirkan</a:t>
            </a:r>
            <a:endParaRPr lang="en-US" dirty="0" smtClean="0"/>
          </a:p>
          <a:p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2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kontek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psikologi</a:t>
            </a:r>
            <a:r>
              <a:rPr lang="en-US" dirty="0"/>
              <a:t>, </a:t>
            </a:r>
            <a:r>
              <a:rPr lang="en-US" dirty="0" err="1" smtClean="0"/>
              <a:t>dsb</a:t>
            </a:r>
            <a:endParaRPr lang="en-US" dirty="0" smtClean="0"/>
          </a:p>
          <a:p>
            <a:r>
              <a:rPr lang="en-US" dirty="0" err="1" smtClean="0"/>
              <a:t>Bercanda</a:t>
            </a:r>
            <a:r>
              <a:rPr lang="en-US" dirty="0" smtClean="0"/>
              <a:t> di </a:t>
            </a:r>
            <a:r>
              <a:rPr lang="en-US" dirty="0" err="1" smtClean="0"/>
              <a:t>kator</a:t>
            </a:r>
            <a:r>
              <a:rPr lang="en-US" dirty="0" smtClean="0"/>
              <a:t> ≠ di </a:t>
            </a:r>
            <a:r>
              <a:rPr lang="en-US" dirty="0" err="1" smtClean="0"/>
              <a:t>rumah</a:t>
            </a:r>
            <a:r>
              <a:rPr lang="en-US" dirty="0" smtClean="0"/>
              <a:t> ≠ masjid</a:t>
            </a:r>
          </a:p>
          <a:p>
            <a:r>
              <a:rPr lang="en-US" dirty="0" smtClean="0"/>
              <a:t>Kita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endParaRPr lang="en-US" dirty="0" smtClean="0"/>
          </a:p>
          <a:p>
            <a:r>
              <a:rPr lang="en-US" dirty="0" smtClean="0"/>
              <a:t>Dering </a:t>
            </a:r>
            <a:r>
              <a:rPr lang="en-US" dirty="0" err="1" smtClean="0"/>
              <a:t>telp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tatakrama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keteraturan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dugaan</a:t>
            </a:r>
            <a:r>
              <a:rPr lang="en-US" dirty="0" smtClean="0"/>
              <a:t> </a:t>
            </a:r>
            <a:r>
              <a:rPr lang="en-US" dirty="0" err="1" smtClean="0"/>
              <a:t>terhadape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orang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6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620713"/>
            <a:ext cx="8131175" cy="590463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 2" pitchFamily="18" charset="2"/>
              <a:buAutoNum type="arabicPeriod" startAt="7"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sistematik</a:t>
            </a: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r>
              <a:rPr lang="en-US" dirty="0" smtClean="0"/>
              <a:t>	-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:</a:t>
            </a:r>
          </a:p>
          <a:p>
            <a:pPr marL="514350" indent="-514350">
              <a:buFont typeface="Wingdings 2" pitchFamily="18" charset="2"/>
              <a:buNone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r>
              <a:rPr lang="en-US" dirty="0" smtClean="0"/>
              <a:t>	   a. </a:t>
            </a:r>
            <a:r>
              <a:rPr lang="en-US" dirty="0" err="1" smtClean="0"/>
              <a:t>sistem</a:t>
            </a:r>
            <a:r>
              <a:rPr lang="en-US" dirty="0" smtClean="0"/>
              <a:t> internal :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yang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en-US" dirty="0" smtClean="0"/>
              <a:t>		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</a:p>
          <a:p>
            <a:pPr marL="995363" indent="-995363"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kepribadiannya</a:t>
            </a:r>
            <a:r>
              <a:rPr lang="en-US" dirty="0" smtClean="0"/>
              <a:t>, </a:t>
            </a:r>
            <a:r>
              <a:rPr lang="en-US" dirty="0" err="1" smtClean="0"/>
              <a:t>intelegensi</a:t>
            </a:r>
            <a:r>
              <a:rPr lang="en-US" dirty="0" smtClean="0"/>
              <a:t>, </a:t>
            </a:r>
            <a:r>
              <a:rPr lang="en-US" dirty="0" err="1" smtClean="0"/>
              <a:t>pendidikan</a:t>
            </a:r>
            <a:r>
              <a:rPr lang="en-US" dirty="0" smtClean="0"/>
              <a:t>, agama, 	 </a:t>
            </a:r>
            <a:r>
              <a:rPr lang="en-US" dirty="0" err="1" smtClean="0"/>
              <a:t>bahasa,motif</a:t>
            </a:r>
            <a:r>
              <a:rPr lang="en-US" dirty="0" smtClean="0"/>
              <a:t>, </a:t>
            </a:r>
            <a:r>
              <a:rPr lang="en-US" dirty="0" err="1" smtClean="0"/>
              <a:t>keinginan</a:t>
            </a:r>
            <a:r>
              <a:rPr lang="en-US" dirty="0" smtClean="0"/>
              <a:t>, </a:t>
            </a:r>
            <a:r>
              <a:rPr lang="en-US" dirty="0" err="1" smtClean="0"/>
              <a:t>cita-cita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lalunya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tersembunyi</a:t>
            </a:r>
            <a:r>
              <a:rPr lang="en-US" dirty="0" smtClean="0"/>
              <a:t>.   </a:t>
            </a:r>
          </a:p>
          <a:p>
            <a:pPr marL="995363" indent="-995363">
              <a:buFont typeface="Wingdings 2" pitchFamily="18" charset="2"/>
              <a:buNone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r>
              <a:rPr lang="en-US" dirty="0" smtClean="0"/>
              <a:t>	   b.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: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en-US" dirty="0" smtClean="0"/>
              <a:t>		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kata-kata yang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,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en-US" dirty="0" smtClean="0"/>
              <a:t>		 </a:t>
            </a:r>
            <a:r>
              <a:rPr lang="en-US" dirty="0" err="1" smtClean="0"/>
              <a:t>isyarat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kegaduhan</a:t>
            </a:r>
            <a:r>
              <a:rPr lang="en-US" dirty="0" smtClean="0"/>
              <a:t> di </a:t>
            </a:r>
            <a:r>
              <a:rPr lang="en-US" dirty="0" err="1" smtClean="0"/>
              <a:t>sekitarnya</a:t>
            </a:r>
            <a:r>
              <a:rPr lang="en-US" dirty="0" smtClean="0"/>
              <a:t>,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en-US" dirty="0" smtClean="0"/>
              <a:t>		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, </a:t>
            </a:r>
            <a:r>
              <a:rPr lang="en-US" dirty="0" err="1" smtClean="0"/>
              <a:t>cahaya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83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sisitem</a:t>
            </a:r>
            <a:r>
              <a:rPr lang="en-US" dirty="0" smtClean="0"/>
              <a:t> internal yang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 ( </a:t>
            </a:r>
            <a:r>
              <a:rPr lang="en-US" dirty="0" err="1" smtClean="0"/>
              <a:t>musik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Lingk</a:t>
            </a:r>
            <a:r>
              <a:rPr lang="en-US" dirty="0" smtClean="0"/>
              <a:t> +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komunikasi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Persepsi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komunikasi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2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Sosial-Budaya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Efektiflah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 =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orang yang </a:t>
            </a:r>
            <a:r>
              <a:rPr lang="en-US" dirty="0" err="1" smtClean="0"/>
              <a:t>berkomunikasi</a:t>
            </a:r>
            <a:endParaRPr lang="en-US" dirty="0" smtClean="0"/>
          </a:p>
          <a:p>
            <a:r>
              <a:rPr lang="en-US" dirty="0" err="1" smtClean="0"/>
              <a:t>Masalah</a:t>
            </a:r>
            <a:r>
              <a:rPr lang="en-US" dirty="0" smtClean="0"/>
              <a:t> =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orang yang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(verbal </a:t>
            </a:r>
            <a:r>
              <a:rPr lang="en-US" dirty="0" err="1" smtClean="0"/>
              <a:t>maupun</a:t>
            </a:r>
            <a:r>
              <a:rPr lang="en-US" dirty="0" smtClean="0"/>
              <a:t> non verbal)</a:t>
            </a:r>
          </a:p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sos</a:t>
            </a:r>
            <a:r>
              <a:rPr lang="en-US" dirty="0" smtClean="0"/>
              <a:t>-bud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3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95300" indent="-495300"/>
            <a:r>
              <a:rPr lang="en-US" dirty="0" smtClean="0"/>
              <a:t>9.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 smtClean="0"/>
              <a:t>Nonsekuensial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komuniaksi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2 </a:t>
            </a:r>
            <a:r>
              <a:rPr lang="en-US" dirty="0" err="1" smtClean="0"/>
              <a:t>arah</a:t>
            </a:r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/>
              <a:t>nonsekuensial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menandai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smtClean="0"/>
              <a:t>Proses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terpola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kaku</a:t>
            </a:r>
            <a:endParaRPr lang="en-US" dirty="0" smtClean="0"/>
          </a:p>
          <a:p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feed back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KOMUNIKASI ADALAH PROSES SIMBOLIK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4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prosesual</a:t>
            </a:r>
            <a:r>
              <a:rPr lang="en-US" dirty="0"/>
              <a:t>,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transaksional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r>
              <a:rPr lang="en-US" dirty="0" err="1" smtClean="0"/>
              <a:t>Pidato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endParaRPr lang="en-US" dirty="0" smtClean="0"/>
          </a:p>
          <a:p>
            <a:r>
              <a:rPr lang="en-US" dirty="0" smtClean="0"/>
              <a:t>Orang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menyebrang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r>
              <a:rPr lang="en-US" dirty="0" err="1" smtClean="0"/>
              <a:t>Implikasi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(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Encoding </a:t>
            </a:r>
            <a:r>
              <a:rPr lang="en-US" dirty="0" err="1" smtClean="0"/>
              <a:t>dan</a:t>
            </a:r>
            <a:r>
              <a:rPr lang="en-US" dirty="0" smtClean="0"/>
              <a:t> decoding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serempak</a:t>
            </a:r>
            <a:r>
              <a:rPr lang="en-US" dirty="0" smtClean="0"/>
              <a:t> = </a:t>
            </a:r>
            <a:r>
              <a:rPr lang="en-US" dirty="0" err="1" smtClean="0"/>
              <a:t>transaksi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93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i="1" dirty="0" smtClean="0"/>
              <a:t>Irreversible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komunikasikan</a:t>
            </a:r>
            <a:endParaRPr lang="en-US" dirty="0" smtClean="0"/>
          </a:p>
          <a:p>
            <a:r>
              <a:rPr lang="en-US" dirty="0" smtClean="0"/>
              <a:t>To forgive but not to forget</a:t>
            </a:r>
          </a:p>
          <a:p>
            <a:r>
              <a:rPr lang="en-US" dirty="0" smtClean="0"/>
              <a:t>Irreversible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pertimbangngan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9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Panasea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err="1" smtClean="0"/>
              <a:t>Panase</a:t>
            </a:r>
            <a:r>
              <a:rPr lang="en-US" dirty="0" smtClean="0"/>
              <a:t> =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mujarab</a:t>
            </a:r>
            <a:endParaRPr lang="en-US" dirty="0" smtClean="0"/>
          </a:p>
          <a:p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struktural</a:t>
            </a:r>
            <a:endParaRPr lang="en-US" dirty="0" smtClean="0"/>
          </a:p>
          <a:p>
            <a:r>
              <a:rPr lang="en-US" dirty="0" smtClean="0"/>
              <a:t>Ada </a:t>
            </a:r>
            <a:r>
              <a:rPr lang="en-US" dirty="0" err="1" smtClean="0"/>
              <a:t>unsur</a:t>
            </a:r>
            <a:r>
              <a:rPr lang="en-US" dirty="0" smtClean="0"/>
              <a:t> lain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03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tugas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simbolik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7811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keb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keb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simbolisasi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Lambang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Sesuatu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menunjuk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sesuatu</a:t>
            </a:r>
            <a:r>
              <a:rPr lang="en-US" dirty="0" smtClean="0">
                <a:sym typeface="Wingdings" pitchFamily="2" charset="2"/>
              </a:rPr>
              <a:t> lain </a:t>
            </a:r>
            <a:r>
              <a:rPr lang="en-US" dirty="0" err="1" smtClean="0">
                <a:sym typeface="Wingdings" pitchFamily="2" charset="2"/>
              </a:rPr>
              <a:t>berdasar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kesepakatan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kelompok</a:t>
            </a:r>
            <a:endParaRPr lang="en-US" dirty="0" smtClean="0">
              <a:sym typeface="Wingdings" pitchFamily="2" charset="2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/>
              <a:t>kata-kata (verbal), </a:t>
            </a:r>
            <a:r>
              <a:rPr lang="en-US" dirty="0" err="1"/>
              <a:t>perilaku</a:t>
            </a:r>
            <a:r>
              <a:rPr lang="en-US" dirty="0"/>
              <a:t> nonverbal,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Lambang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ikon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ikon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2"/>
          <a:stretch/>
        </p:blipFill>
        <p:spPr bwMode="auto">
          <a:xfrm>
            <a:off x="5652121" y="1124744"/>
            <a:ext cx="2841640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00" y="4444053"/>
            <a:ext cx="27146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5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(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) yang </a:t>
            </a:r>
            <a:r>
              <a:rPr lang="en-US" dirty="0" err="1" smtClean="0"/>
              <a:t>menyerupai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direpresentasikan</a:t>
            </a:r>
            <a:r>
              <a:rPr lang="en-US" dirty="0" smtClean="0"/>
              <a:t>.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73" y="1196752"/>
            <a:ext cx="38976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22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906888" cy="5112568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Istilah</a:t>
            </a:r>
            <a:r>
              <a:rPr lang="en-US" dirty="0"/>
              <a:t> lain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signal</a:t>
            </a:r>
            <a:r>
              <a:rPr lang="en-US" dirty="0"/>
              <a:t>),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(</a:t>
            </a:r>
            <a:r>
              <a:rPr lang="en-US" i="1" dirty="0"/>
              <a:t>symptom</a:t>
            </a:r>
            <a:r>
              <a:rPr lang="en-US" dirty="0"/>
              <a:t>).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kedekatan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643063"/>
            <a:ext cx="3206701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1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14375" y="642938"/>
            <a:ext cx="7772400" cy="136207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Ciri-ciri komunikasi adalah proses simbolik :</a:t>
            </a:r>
            <a:endParaRPr lang="en-US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90813"/>
            <a:ext cx="7772400" cy="3524250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lphaLcPeriod"/>
            </a:pPr>
            <a:r>
              <a:rPr lang="en-US" sz="3200" smtClean="0">
                <a:solidFill>
                  <a:schemeClr val="tx1"/>
                </a:solidFill>
              </a:rPr>
              <a:t>Lambang bersifat sembarang, manasuka, atau sewenang-wenang.</a:t>
            </a:r>
          </a:p>
          <a:p>
            <a:pPr marL="514350" indent="-514350">
              <a:buFont typeface="Wingdings 2" pitchFamily="18" charset="2"/>
              <a:buAutoNum type="alphaLcPeriod"/>
            </a:pPr>
            <a:r>
              <a:rPr lang="en-US" sz="3200" smtClean="0">
                <a:solidFill>
                  <a:schemeClr val="tx1"/>
                </a:solidFill>
              </a:rPr>
              <a:t>Lambang pada dasarnya tidak mempunyai makna: kitalah yang memberi makna pada lambang.</a:t>
            </a:r>
          </a:p>
          <a:p>
            <a:pPr marL="514350" indent="-514350">
              <a:buFont typeface="Wingdings 2" pitchFamily="18" charset="2"/>
              <a:buAutoNum type="alphaLcPeriod"/>
            </a:pPr>
            <a:r>
              <a:rPr lang="en-US" sz="3200" smtClean="0">
                <a:solidFill>
                  <a:schemeClr val="tx1"/>
                </a:solidFill>
              </a:rPr>
              <a:t>Lambang itu bervariasi</a:t>
            </a:r>
          </a:p>
        </p:txBody>
      </p:sp>
    </p:spTree>
    <p:extLst>
      <p:ext uri="{BB962C8B-B14F-4D97-AF65-F5344CB8AC3E}">
        <p14:creationId xmlns:p14="http://schemas.microsoft.com/office/powerpoint/2010/main" val="173084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2286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Lambang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bersifat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sembarang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manasuka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sewenang-wenang</a:t>
            </a:r>
            <a:r>
              <a:rPr lang="en-US" sz="2400" dirty="0" smtClean="0">
                <a:solidFill>
                  <a:schemeClr val="tx1"/>
                </a:solidFill>
              </a:rPr>
              <a:t>, con: </a:t>
            </a:r>
            <a:r>
              <a:rPr lang="en-US" sz="2400" dirty="0" err="1" smtClean="0">
                <a:solidFill>
                  <a:schemeClr val="tx1"/>
                </a:solidFill>
              </a:rPr>
              <a:t>kata-kata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lisan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tulisan</a:t>
            </a:r>
            <a:r>
              <a:rPr lang="en-US" sz="2400" dirty="0" smtClean="0">
                <a:solidFill>
                  <a:schemeClr val="tx1"/>
                </a:solidFill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</a:rPr>
              <a:t>isyarat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anggota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tubuh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jabatan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pekerjaan</a:t>
            </a:r>
            <a:r>
              <a:rPr lang="en-US" sz="2400" dirty="0" smtClean="0">
                <a:solidFill>
                  <a:schemeClr val="tx1"/>
                </a:solidFill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</a:rPr>
              <a:t>olahraga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hobi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peristiwa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hewan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tumbuhan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gedung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artefak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angka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bunyi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dsb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71750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571750"/>
            <a:ext cx="30051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606925"/>
            <a:ext cx="27051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14875"/>
            <a:ext cx="2790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1750"/>
            <a:ext cx="27146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786313"/>
            <a:ext cx="167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08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0063"/>
            <a:ext cx="7772400" cy="1814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Lambang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dasarnya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mempunyai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makna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kitalah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memberi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lambang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571750"/>
            <a:ext cx="6357938" cy="2595563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Angka</a:t>
            </a:r>
            <a:r>
              <a:rPr lang="en-US" dirty="0" smtClean="0">
                <a:solidFill>
                  <a:schemeClr val="tx1"/>
                </a:solidFill>
              </a:rPr>
              <a:t> 10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bagus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Angka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 0  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buruk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Angka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13 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angka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sial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Mitos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hari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Jumat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tanggal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13,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bagi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orang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Barat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hari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bencana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Indonesia 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malam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Jumat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kliwon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666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333 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simbol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yahudi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714625"/>
            <a:ext cx="2057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857750"/>
            <a:ext cx="2714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86375"/>
            <a:ext cx="306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887913"/>
            <a:ext cx="22971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58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772400" cy="1362075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Lambang itu bervariasi dari suatu budaya ke budaya lain, dari suatu tempat ke tempat lain, dan dari suatu konteks waktu ke waktu yang lain.</a:t>
            </a:r>
            <a:endParaRPr lang="en-US" sz="2400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952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Buku &gt;&gt; Jepang: </a:t>
            </a:r>
            <a:r>
              <a:rPr lang="en-US" i="1" smtClean="0">
                <a:solidFill>
                  <a:schemeClr val="tx1"/>
                </a:solidFill>
              </a:rPr>
              <a:t>hon</a:t>
            </a:r>
            <a:r>
              <a:rPr lang="en-US" smtClean="0">
                <a:solidFill>
                  <a:schemeClr val="tx1"/>
                </a:solidFill>
              </a:rPr>
              <a:t>, Inggris: </a:t>
            </a:r>
            <a:r>
              <a:rPr lang="en-US" i="1" smtClean="0">
                <a:solidFill>
                  <a:schemeClr val="tx1"/>
                </a:solidFill>
              </a:rPr>
              <a:t>book</a:t>
            </a:r>
            <a:r>
              <a:rPr lang="en-US" smtClean="0">
                <a:solidFill>
                  <a:schemeClr val="tx1"/>
                </a:solidFill>
              </a:rPr>
              <a:t>, Jerman: </a:t>
            </a:r>
            <a:r>
              <a:rPr lang="en-US" i="1" smtClean="0">
                <a:solidFill>
                  <a:schemeClr val="tx1"/>
                </a:solidFill>
              </a:rPr>
              <a:t>buch</a:t>
            </a:r>
            <a:r>
              <a:rPr lang="en-US" smtClean="0">
                <a:solidFill>
                  <a:schemeClr val="tx1"/>
                </a:solidFill>
              </a:rPr>
              <a:t>, Belanda: </a:t>
            </a:r>
            <a:r>
              <a:rPr lang="en-US" i="1" smtClean="0">
                <a:solidFill>
                  <a:schemeClr val="tx1"/>
                </a:solidFill>
              </a:rPr>
              <a:t>boek</a:t>
            </a:r>
            <a:r>
              <a:rPr lang="en-US" smtClean="0">
                <a:solidFill>
                  <a:schemeClr val="tx1"/>
                </a:solidFill>
              </a:rPr>
              <a:t>, </a:t>
            </a:r>
          </a:p>
          <a:p>
            <a:r>
              <a:rPr lang="en-US" smtClean="0">
                <a:solidFill>
                  <a:schemeClr val="tx1"/>
                </a:solidFill>
              </a:rPr>
              <a:t>	   Arab: </a:t>
            </a:r>
            <a:r>
              <a:rPr lang="en-US" i="1" smtClean="0">
                <a:solidFill>
                  <a:schemeClr val="tx1"/>
                </a:solidFill>
              </a:rPr>
              <a:t>kitab</a:t>
            </a:r>
            <a:r>
              <a:rPr lang="en-US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562350"/>
            <a:ext cx="269081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714750"/>
            <a:ext cx="31480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000500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8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809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Prinsip komunikasi </vt:lpstr>
      <vt:lpstr>Prinsip 1</vt:lpstr>
      <vt:lpstr>Komunikasi adalah proses simbolik</vt:lpstr>
      <vt:lpstr>icon</vt:lpstr>
      <vt:lpstr>indeks</vt:lpstr>
      <vt:lpstr>Ciri-ciri komunikasi adalah proses simbolik :</vt:lpstr>
      <vt:lpstr>Lambang bersifat sembarang, manasuka, atau sewenang-wenang, con: kata-kata (lisan atau tulisan), isyarat anggota tubuh, makan dan cara makan, jabatan (pekerjaan), olahraga, hobi, peristiwa, hewan, tumbuhan, gedung, alat, artefak, angka, bunyi, waktu, dsb. </vt:lpstr>
      <vt:lpstr>Lambang pada dasarnya tidak mempunyai makna: kitalah yang memberi makna pada lambang.</vt:lpstr>
      <vt:lpstr>Lambang itu bervariasi dari suatu budaya ke budaya lain, dari suatu tempat ke tempat lain, dan dari suatu konteks waktu ke waktu yang lain.</vt:lpstr>
      <vt:lpstr>2. Setiap perilaku memiliki potensi komunikasi</vt:lpstr>
      <vt:lpstr>3. Komunikasi punya dimensi isi (verbal) dan dimensi ruang (nonverbal)</vt:lpstr>
      <vt:lpstr>3. Komunikasi punya dimensi isi (verbal) dan dimensi ruang (nonverbal)</vt:lpstr>
      <vt:lpstr>4. Komunikasi berlangsung dalam berbagai tingkat kesengajaan</vt:lpstr>
      <vt:lpstr>5. Komunikasi terjadi dalam konteks ruang dan waktu, </vt:lpstr>
      <vt:lpstr>6. Komunikasi melibatkan prediksi peserta komunikasi</vt:lpstr>
      <vt:lpstr>PowerPoint Presentation</vt:lpstr>
      <vt:lpstr>Komunikasi bersifat sistemik</vt:lpstr>
      <vt:lpstr>8. Semakin Mirip Latar Belakang Sosial-Budaya Semakin Efektiflah Komunikasi</vt:lpstr>
      <vt:lpstr>9. Komunikasi Bersifat Nonsekuensial</vt:lpstr>
      <vt:lpstr>10. Komunikasi bersifat prosesual, dinamis, dan transaksional</vt:lpstr>
      <vt:lpstr>11. Komunikasi bersifat Irreversible</vt:lpstr>
      <vt:lpstr>12. Komunikasi bukan Panasea untuk menyelesaikan berbagai masalah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Pulung Siswantara</dc:creator>
  <cp:lastModifiedBy>Pulung Siswantara</cp:lastModifiedBy>
  <cp:revision>13</cp:revision>
  <dcterms:created xsi:type="dcterms:W3CDTF">2012-03-28T05:59:45Z</dcterms:created>
  <dcterms:modified xsi:type="dcterms:W3CDTF">2012-05-03T00:15:10Z</dcterms:modified>
</cp:coreProperties>
</file>