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2" autoAdjust="0"/>
    <p:restoredTop sz="94599" autoAdjust="0"/>
  </p:normalViewPr>
  <p:slideViewPr>
    <p:cSldViewPr>
      <p:cViewPr>
        <p:scale>
          <a:sx n="80" d="100"/>
          <a:sy n="80" d="100"/>
        </p:scale>
        <p:origin x="1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DBB81-934A-4FAD-8F89-48C70C8C5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BBF1A-3D17-49A3-8423-9AA3CEE4E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A0C663-E6DA-4CCE-8FB3-414B868C87ED}" type="datetimeFigureOut">
              <a:rPr lang="en-US" smtClean="0"/>
              <a:pPr/>
              <a:t>5/14/2014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3F9207A-6065-4670-BDEA-9F170BF51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Microsoft_Office_Excel_97-2003_Worksheet2.xls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Microsoft_Office_Excel_97-2003_Worksheet3.xls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PROGRAM PENANGGULANGAN ANEMIA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0"/>
            <a:ext cx="6400800" cy="1752600"/>
          </a:xfrm>
        </p:spPr>
        <p:txBody>
          <a:bodyPr/>
          <a:lstStyle/>
          <a:p>
            <a:r>
              <a:rPr lang="id-ID" dirty="0" smtClean="0"/>
              <a:t>OLEH :</a:t>
            </a:r>
          </a:p>
          <a:p>
            <a:r>
              <a:rPr lang="id-ID" dirty="0" smtClean="0"/>
              <a:t>SRI SUMARMI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PREVALENSI ANEMIA PADA BALITA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706562"/>
          <a:ext cx="8229600" cy="4495800"/>
        </p:xfrm>
        <a:graphic>
          <a:graphicData uri="http://schemas.openxmlformats.org/presentationml/2006/ole">
            <p:oleObj spid="_x0000_s2050" name="Chart" r:id="rId3" imgW="8229600" imgH="4495710" progId="MSGraph.Chart.8">
              <p:embed followColorScheme="full"/>
            </p:oleObj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94325" y="6132513"/>
            <a:ext cx="235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Sumber : SKRT 2001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PREVALENSI ANEMIA</a:t>
            </a:r>
            <a:br>
              <a:rPr lang="en-US" sz="3600" smtClean="0"/>
            </a:br>
            <a:r>
              <a:rPr lang="en-US" sz="3600" smtClean="0"/>
              <a:t>RISKESDAS 2007</a:t>
            </a:r>
          </a:p>
        </p:txBody>
      </p:sp>
      <p:graphicFrame>
        <p:nvGraphicFramePr>
          <p:cNvPr id="53251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92275"/>
          <a:ext cx="8229600" cy="4524375"/>
        </p:xfrm>
        <a:graphic>
          <a:graphicData uri="http://schemas.openxmlformats.org/presentationml/2006/ole">
            <p:oleObj spid="_x0000_s3074" r:id="rId3" imgW="8230313" imgH="452362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KRITERIA 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8229600" cy="48307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Perempuan :</a:t>
            </a:r>
          </a:p>
          <a:p>
            <a:pPr eaLnBrk="1" hangingPunct="1"/>
            <a:r>
              <a:rPr lang="en-US" sz="2000" smtClean="0"/>
              <a:t>Anemia Mikrositik : MCV &lt;96 fl (fitoliter)</a:t>
            </a:r>
          </a:p>
          <a:p>
            <a:pPr eaLnBrk="1" hangingPunct="1"/>
            <a:r>
              <a:rPr lang="en-US" sz="2000" smtClean="0"/>
              <a:t>Anemia Normositik : MCV = 96 – 108 fl</a:t>
            </a:r>
          </a:p>
          <a:p>
            <a:pPr eaLnBrk="1" hangingPunct="1"/>
            <a:r>
              <a:rPr lang="en-US" sz="2000" smtClean="0"/>
              <a:t>Anemia Makrositik : MCV &gt;108 fl</a:t>
            </a:r>
          </a:p>
          <a:p>
            <a:pPr eaLnBrk="1" hangingPunct="1">
              <a:buFontTx/>
              <a:buNone/>
            </a:pPr>
            <a:r>
              <a:rPr lang="en-US" sz="2000" smtClean="0"/>
              <a:t>Laki-laki :</a:t>
            </a:r>
          </a:p>
          <a:p>
            <a:pPr eaLnBrk="1" hangingPunct="1"/>
            <a:r>
              <a:rPr lang="en-US" sz="2000" smtClean="0"/>
              <a:t>Anemia Mikrositik : MCV &lt;96 fl (fitoliter)</a:t>
            </a:r>
          </a:p>
          <a:p>
            <a:pPr eaLnBrk="1" hangingPunct="1"/>
            <a:r>
              <a:rPr lang="en-US" sz="2000" smtClean="0"/>
              <a:t>Anemia Normositik : MCV = 96 – 108 fl</a:t>
            </a:r>
          </a:p>
          <a:p>
            <a:pPr eaLnBrk="1" hangingPunct="1"/>
            <a:r>
              <a:rPr lang="en-US" sz="2000" smtClean="0"/>
              <a:t>Anemia Makrositik : MCV &gt;108 fl</a:t>
            </a:r>
          </a:p>
          <a:p>
            <a:pPr eaLnBrk="1" hangingPunct="1">
              <a:buFontTx/>
              <a:buNone/>
            </a:pPr>
            <a:r>
              <a:rPr lang="en-US" sz="2000" smtClean="0"/>
              <a:t>Perempuan dan laki-laki :</a:t>
            </a:r>
          </a:p>
          <a:p>
            <a:pPr eaLnBrk="1" hangingPunct="1"/>
            <a:r>
              <a:rPr lang="en-US" sz="2000" smtClean="0"/>
              <a:t>Anemia Hipokromik : MCHC &lt;33 %</a:t>
            </a:r>
          </a:p>
          <a:p>
            <a:pPr eaLnBrk="1" hangingPunct="1"/>
            <a:r>
              <a:rPr lang="en-US" sz="2000" smtClean="0"/>
              <a:t>Anemia Normokromik : MCHC = 33 – 36%</a:t>
            </a:r>
          </a:p>
          <a:p>
            <a:pPr eaLnBrk="1" hangingPunct="1"/>
            <a:r>
              <a:rPr lang="en-US" sz="2000" smtClean="0"/>
              <a:t>Anemia Hiperkromik : MCHC &gt;36 %</a:t>
            </a:r>
          </a:p>
          <a:p>
            <a:pPr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MASALAH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SCREENING KASUS</a:t>
            </a:r>
          </a:p>
          <a:p>
            <a:pPr eaLnBrk="1" hangingPunct="1">
              <a:buFontTx/>
              <a:buNone/>
            </a:pPr>
            <a:r>
              <a:rPr lang="en-US" smtClean="0"/>
              <a:t>   Belum ada mekanisme pemeriksaan hemoglobin secara rutin., bahkan pada ibu hamil belum semua ibu hamil diperiksa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r>
              <a:rPr lang="en-US" smtClean="0"/>
              <a:t>MELEKAT DENGAN PROGRAM DI KIA</a:t>
            </a:r>
          </a:p>
          <a:p>
            <a:pPr eaLnBrk="1" hangingPunct="1">
              <a:buFontTx/>
              <a:buNone/>
            </a:pPr>
            <a:r>
              <a:rPr lang="en-US" smtClean="0"/>
              <a:t>   - Tergantung cakupan K1</a:t>
            </a:r>
          </a:p>
          <a:p>
            <a:pPr eaLnBrk="1" hangingPunct="1">
              <a:buFontTx/>
              <a:buNone/>
            </a:pPr>
            <a:r>
              <a:rPr lang="en-US" smtClean="0"/>
              <a:t>   - Tergantung keahlian bidan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PROGRAM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568575"/>
          </a:xfr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18900000" scaled="1"/>
          </a:gradFill>
        </p:spPr>
        <p:txBody>
          <a:bodyPr/>
          <a:lstStyle/>
          <a:p>
            <a:pPr eaLnBrk="1" hangingPunct="1"/>
            <a:r>
              <a:rPr lang="en-US" smtClean="0"/>
              <a:t> SUPLEMENTASI </a:t>
            </a:r>
          </a:p>
          <a:p>
            <a:pPr eaLnBrk="1" hangingPunct="1"/>
            <a:r>
              <a:rPr lang="en-US" smtClean="0"/>
              <a:t> FORTIFIKASI</a:t>
            </a:r>
          </a:p>
          <a:p>
            <a:pPr eaLnBrk="1" hangingPunct="1"/>
            <a:r>
              <a:rPr lang="en-US" smtClean="0"/>
              <a:t> MODIFIKASI MENU</a:t>
            </a:r>
          </a:p>
          <a:p>
            <a:pPr eaLnBrk="1" hangingPunct="1"/>
            <a:r>
              <a:rPr lang="en-US" smtClean="0"/>
              <a:t>  PENGENDALIAN PENYAKIT PARASIT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SUPLEMENTASI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57700"/>
          </a:xfrm>
        </p:spPr>
        <p:txBody>
          <a:bodyPr/>
          <a:lstStyle/>
          <a:p>
            <a:pPr eaLnBrk="1" hangingPunct="1"/>
            <a:r>
              <a:rPr lang="en-US" sz="2800" smtClean="0"/>
              <a:t> SUPLEMENTASI ZAT BESI : FERO SULFAT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- BENTUK SULFAT DIPILIH KARENA BIOAVAILABILITY TINGGI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- EFISIEN</a:t>
            </a:r>
          </a:p>
          <a:p>
            <a:pPr eaLnBrk="1" hangingPunct="1"/>
            <a:r>
              <a:rPr lang="en-US" sz="2800" smtClean="0"/>
              <a:t>BENTUK :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-  TABLET  : AUS, BUMIL, BUTEKI, REMAJA  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 -  SIRUP    : BAYI DAN BALITA</a:t>
            </a:r>
          </a:p>
          <a:p>
            <a:pPr eaLnBrk="1" hangingPunct="1">
              <a:buFontTx/>
              <a:buNone/>
            </a:pPr>
            <a:endParaRPr lang="en-US" sz="2800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chemeClr val="tx1"/>
                </a:solidFill>
              </a:rPr>
              <a:t>DOSIS SUPLEMENTASI</a:t>
            </a:r>
          </a:p>
        </p:txBody>
      </p:sp>
      <p:graphicFrame>
        <p:nvGraphicFramePr>
          <p:cNvPr id="10321" name="Group 81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8458200" cy="5151120"/>
        </p:xfrm>
        <a:graphic>
          <a:graphicData uri="http://schemas.openxmlformats.org/drawingml/2006/table">
            <a:tbl>
              <a:tblPr/>
              <a:tblGrid>
                <a:gridCol w="1358900"/>
                <a:gridCol w="1358900"/>
                <a:gridCol w="1358900"/>
                <a:gridCol w="1358900"/>
                <a:gridCol w="1358900"/>
                <a:gridCol w="1663700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KEL.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Sasaran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Bumil &amp; buteki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bayi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WUS &amp; remaja putri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66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Frekuensi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Stp hari minimal 90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Setiap hari selam 60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Setiap hari selam 60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x seminggu selama 90 hari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1x /mg selama 16 mg, 10 hari selama mens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Dosis Pencegahan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1x1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1x0,5 sendok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1x1 sendok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1x0,5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1x1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Dosis pengobatan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3x1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3x0,5 sendok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3x1 sendok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3x0,5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3x1 tab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CC"/>
                    </a:solidFill>
                  </a:tcPr>
                </a:tc>
              </a:tr>
              <a:tr h="43815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Cat : 1 tab (200 mg fero sulfat) mengandung 60 mg Fe, 0,25 mg Folat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1 sendok sirop mengandung 30 mg Fe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838200" y="838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9395" name="Text Box 5"/>
          <p:cNvSpPr txBox="1">
            <a:spLocks noChangeArrowheads="1"/>
          </p:cNvSpPr>
          <p:nvPr/>
        </p:nvSpPr>
        <p:spPr bwMode="auto">
          <a:xfrm>
            <a:off x="838200" y="838200"/>
            <a:ext cx="2209800" cy="650875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Kel. Penduduk defisiensi. Fe</a:t>
            </a:r>
          </a:p>
        </p:txBody>
      </p:sp>
      <p:sp>
        <p:nvSpPr>
          <p:cNvPr id="59396" name="Text Box 6"/>
          <p:cNvSpPr txBox="1">
            <a:spLocks noChangeArrowheads="1"/>
          </p:cNvSpPr>
          <p:nvPr/>
        </p:nvSpPr>
        <p:spPr bwMode="auto">
          <a:xfrm>
            <a:off x="838200" y="1905000"/>
            <a:ext cx="2286000" cy="376238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Akses thd Yankes</a:t>
            </a:r>
          </a:p>
        </p:txBody>
      </p:sp>
      <p:sp>
        <p:nvSpPr>
          <p:cNvPr id="59397" name="Text Box 7"/>
          <p:cNvSpPr txBox="1">
            <a:spLocks noChangeArrowheads="1"/>
          </p:cNvSpPr>
          <p:nvPr/>
        </p:nvSpPr>
        <p:spPr bwMode="auto">
          <a:xfrm>
            <a:off x="762000" y="30480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9398" name="Text Box 8"/>
          <p:cNvSpPr txBox="1">
            <a:spLocks noChangeArrowheads="1"/>
          </p:cNvSpPr>
          <p:nvPr/>
        </p:nvSpPr>
        <p:spPr bwMode="auto">
          <a:xfrm>
            <a:off x="990600" y="2590800"/>
            <a:ext cx="1905000" cy="650875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Pemanfaatan Yankes</a:t>
            </a:r>
          </a:p>
        </p:txBody>
      </p:sp>
      <p:sp>
        <p:nvSpPr>
          <p:cNvPr id="59399" name="Text Box 9"/>
          <p:cNvSpPr txBox="1">
            <a:spLocks noChangeArrowheads="1"/>
          </p:cNvSpPr>
          <p:nvPr/>
        </p:nvSpPr>
        <p:spPr bwMode="auto">
          <a:xfrm>
            <a:off x="5715000" y="838200"/>
            <a:ext cx="1371600" cy="650875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Biaya Logistik</a:t>
            </a:r>
          </a:p>
        </p:txBody>
      </p:sp>
      <p:sp>
        <p:nvSpPr>
          <p:cNvPr id="59400" name="Text Box 10"/>
          <p:cNvSpPr txBox="1">
            <a:spLocks noChangeArrowheads="1"/>
          </p:cNvSpPr>
          <p:nvPr/>
        </p:nvSpPr>
        <p:spPr bwMode="auto">
          <a:xfrm>
            <a:off x="5638800" y="1828800"/>
            <a:ext cx="1600200" cy="650875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Pengadaan tablet besi</a:t>
            </a:r>
          </a:p>
        </p:txBody>
      </p:sp>
      <p:sp>
        <p:nvSpPr>
          <p:cNvPr id="59401" name="Text Box 11"/>
          <p:cNvSpPr txBox="1">
            <a:spLocks noChangeArrowheads="1"/>
          </p:cNvSpPr>
          <p:nvPr/>
        </p:nvSpPr>
        <p:spPr bwMode="auto">
          <a:xfrm>
            <a:off x="5486400" y="2743200"/>
            <a:ext cx="1828800" cy="376238"/>
          </a:xfrm>
          <a:prstGeom prst="rect">
            <a:avLst/>
          </a:prstGeom>
          <a:solidFill>
            <a:srgbClr val="FF33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Penyimpanan</a:t>
            </a:r>
          </a:p>
        </p:txBody>
      </p:sp>
      <p:sp>
        <p:nvSpPr>
          <p:cNvPr id="59402" name="Text Box 12"/>
          <p:cNvSpPr txBox="1">
            <a:spLocks noChangeArrowheads="1"/>
          </p:cNvSpPr>
          <p:nvPr/>
        </p:nvSpPr>
        <p:spPr bwMode="auto">
          <a:xfrm>
            <a:off x="2667000" y="3886200"/>
            <a:ext cx="3141663" cy="376238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/>
              <a:t>Masuk dlm cakupan program</a:t>
            </a:r>
          </a:p>
        </p:txBody>
      </p:sp>
      <p:sp>
        <p:nvSpPr>
          <p:cNvPr id="59403" name="Text Box 13"/>
          <p:cNvSpPr txBox="1">
            <a:spLocks noChangeArrowheads="1"/>
          </p:cNvSpPr>
          <p:nvPr/>
        </p:nvSpPr>
        <p:spPr bwMode="auto">
          <a:xfrm>
            <a:off x="2895600" y="4648200"/>
            <a:ext cx="2743200" cy="376238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Minum tablet besi</a:t>
            </a:r>
          </a:p>
        </p:txBody>
      </p:sp>
      <p:sp>
        <p:nvSpPr>
          <p:cNvPr id="59404" name="Text Box 14"/>
          <p:cNvSpPr txBox="1">
            <a:spLocks noChangeArrowheads="1"/>
          </p:cNvSpPr>
          <p:nvPr/>
        </p:nvSpPr>
        <p:spPr bwMode="auto">
          <a:xfrm>
            <a:off x="2971800" y="5410200"/>
            <a:ext cx="2667000" cy="376238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Penyerapan zat besi</a:t>
            </a:r>
          </a:p>
        </p:txBody>
      </p:sp>
      <p:sp>
        <p:nvSpPr>
          <p:cNvPr id="59405" name="Text Box 15"/>
          <p:cNvSpPr txBox="1">
            <a:spLocks noChangeArrowheads="1"/>
          </p:cNvSpPr>
          <p:nvPr/>
        </p:nvSpPr>
        <p:spPr bwMode="auto">
          <a:xfrm>
            <a:off x="2895600" y="6172200"/>
            <a:ext cx="2819400" cy="376238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Kadar Hb meningkat</a:t>
            </a:r>
          </a:p>
        </p:txBody>
      </p:sp>
      <p:sp>
        <p:nvSpPr>
          <p:cNvPr id="59406" name="Line 16"/>
          <p:cNvSpPr>
            <a:spLocks noChangeShapeType="1"/>
          </p:cNvSpPr>
          <p:nvPr/>
        </p:nvSpPr>
        <p:spPr bwMode="auto">
          <a:xfrm>
            <a:off x="1905000" y="1524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7" name="Line 17"/>
          <p:cNvSpPr>
            <a:spLocks noChangeShapeType="1"/>
          </p:cNvSpPr>
          <p:nvPr/>
        </p:nvSpPr>
        <p:spPr bwMode="auto">
          <a:xfrm>
            <a:off x="1905000" y="228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8" name="Line 18"/>
          <p:cNvSpPr>
            <a:spLocks noChangeShapeType="1"/>
          </p:cNvSpPr>
          <p:nvPr/>
        </p:nvSpPr>
        <p:spPr bwMode="auto">
          <a:xfrm>
            <a:off x="6400800" y="1524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09" name="Line 19"/>
          <p:cNvSpPr>
            <a:spLocks noChangeShapeType="1"/>
          </p:cNvSpPr>
          <p:nvPr/>
        </p:nvSpPr>
        <p:spPr bwMode="auto">
          <a:xfrm>
            <a:off x="6400800" y="2438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0" name="Line 20"/>
          <p:cNvSpPr>
            <a:spLocks noChangeShapeType="1"/>
          </p:cNvSpPr>
          <p:nvPr/>
        </p:nvSpPr>
        <p:spPr bwMode="auto">
          <a:xfrm>
            <a:off x="4267200" y="4267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1" name="Line 21"/>
          <p:cNvSpPr>
            <a:spLocks noChangeShapeType="1"/>
          </p:cNvSpPr>
          <p:nvPr/>
        </p:nvSpPr>
        <p:spPr bwMode="auto">
          <a:xfrm>
            <a:off x="4267200" y="5029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2" name="Line 23"/>
          <p:cNvSpPr>
            <a:spLocks noChangeShapeType="1"/>
          </p:cNvSpPr>
          <p:nvPr/>
        </p:nvSpPr>
        <p:spPr bwMode="auto">
          <a:xfrm>
            <a:off x="1905000" y="32766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3" name="Line 24"/>
          <p:cNvSpPr>
            <a:spLocks noChangeShapeType="1"/>
          </p:cNvSpPr>
          <p:nvPr/>
        </p:nvSpPr>
        <p:spPr bwMode="auto">
          <a:xfrm>
            <a:off x="1905000" y="39624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4" name="Line 25"/>
          <p:cNvSpPr>
            <a:spLocks noChangeShapeType="1"/>
          </p:cNvSpPr>
          <p:nvPr/>
        </p:nvSpPr>
        <p:spPr bwMode="auto">
          <a:xfrm>
            <a:off x="6400800" y="3124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15" name="Line 26"/>
          <p:cNvSpPr>
            <a:spLocks noChangeShapeType="1"/>
          </p:cNvSpPr>
          <p:nvPr/>
        </p:nvSpPr>
        <p:spPr bwMode="auto">
          <a:xfrm flipH="1">
            <a:off x="5867400" y="3962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6" name="Line 27"/>
          <p:cNvSpPr>
            <a:spLocks noChangeShapeType="1"/>
          </p:cNvSpPr>
          <p:nvPr/>
        </p:nvSpPr>
        <p:spPr bwMode="auto">
          <a:xfrm>
            <a:off x="5867400" y="40386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17" name="Text Box 28"/>
          <p:cNvSpPr txBox="1">
            <a:spLocks noChangeArrowheads="1"/>
          </p:cNvSpPr>
          <p:nvPr/>
        </p:nvSpPr>
        <p:spPr bwMode="auto">
          <a:xfrm>
            <a:off x="6996113" y="3846513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sembuh</a:t>
            </a:r>
          </a:p>
        </p:txBody>
      </p:sp>
      <p:sp>
        <p:nvSpPr>
          <p:cNvPr id="59418" name="Text Box 29"/>
          <p:cNvSpPr txBox="1">
            <a:spLocks noChangeArrowheads="1"/>
          </p:cNvSpPr>
          <p:nvPr/>
        </p:nvSpPr>
        <p:spPr bwMode="auto">
          <a:xfrm>
            <a:off x="457200" y="3810000"/>
            <a:ext cx="147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Faktor tng kes</a:t>
            </a:r>
          </a:p>
        </p:txBody>
      </p:sp>
      <p:sp>
        <p:nvSpPr>
          <p:cNvPr id="59419" name="Text Box 30"/>
          <p:cNvSpPr txBox="1">
            <a:spLocks noChangeArrowheads="1"/>
          </p:cNvSpPr>
          <p:nvPr/>
        </p:nvSpPr>
        <p:spPr bwMode="auto">
          <a:xfrm>
            <a:off x="457200" y="4724400"/>
            <a:ext cx="17653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Faktor kepatuhan</a:t>
            </a:r>
          </a:p>
        </p:txBody>
      </p:sp>
      <p:sp>
        <p:nvSpPr>
          <p:cNvPr id="59420" name="Text Box 31"/>
          <p:cNvSpPr txBox="1">
            <a:spLocks noChangeArrowheads="1"/>
          </p:cNvSpPr>
          <p:nvPr/>
        </p:nvSpPr>
        <p:spPr bwMode="auto">
          <a:xfrm>
            <a:off x="304800" y="5334000"/>
            <a:ext cx="2011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Enhancer &amp; inhibitor</a:t>
            </a:r>
          </a:p>
        </p:txBody>
      </p:sp>
      <p:sp>
        <p:nvSpPr>
          <p:cNvPr id="59421" name="Text Box 32"/>
          <p:cNvSpPr txBox="1">
            <a:spLocks noChangeArrowheads="1"/>
          </p:cNvSpPr>
          <p:nvPr/>
        </p:nvSpPr>
        <p:spPr bwMode="auto">
          <a:xfrm>
            <a:off x="457200" y="5791200"/>
            <a:ext cx="1627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Pengeluaran Fe</a:t>
            </a:r>
          </a:p>
        </p:txBody>
      </p:sp>
      <p:sp>
        <p:nvSpPr>
          <p:cNvPr id="59422" name="Line 33"/>
          <p:cNvSpPr>
            <a:spLocks noChangeShapeType="1"/>
          </p:cNvSpPr>
          <p:nvPr/>
        </p:nvSpPr>
        <p:spPr bwMode="auto">
          <a:xfrm flipH="1">
            <a:off x="2209800" y="5943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3" name="Line 35"/>
          <p:cNvSpPr>
            <a:spLocks noChangeShapeType="1"/>
          </p:cNvSpPr>
          <p:nvPr/>
        </p:nvSpPr>
        <p:spPr bwMode="auto">
          <a:xfrm>
            <a:off x="1066800" y="48006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4" name="Line 36"/>
          <p:cNvSpPr>
            <a:spLocks noChangeShapeType="1"/>
          </p:cNvSpPr>
          <p:nvPr/>
        </p:nvSpPr>
        <p:spPr bwMode="auto">
          <a:xfrm>
            <a:off x="990600" y="4191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5" name="Line 37"/>
          <p:cNvSpPr>
            <a:spLocks noChangeShapeType="1"/>
          </p:cNvSpPr>
          <p:nvPr/>
        </p:nvSpPr>
        <p:spPr bwMode="auto">
          <a:xfrm>
            <a:off x="17526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6" name="Line 38"/>
          <p:cNvSpPr>
            <a:spLocks noChangeShapeType="1"/>
          </p:cNvSpPr>
          <p:nvPr/>
        </p:nvSpPr>
        <p:spPr bwMode="auto">
          <a:xfrm>
            <a:off x="1524000" y="563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7" name="Line 39"/>
          <p:cNvSpPr>
            <a:spLocks noChangeShapeType="1"/>
          </p:cNvSpPr>
          <p:nvPr/>
        </p:nvSpPr>
        <p:spPr bwMode="auto">
          <a:xfrm>
            <a:off x="4267200" y="5791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28" name="Line 40"/>
          <p:cNvSpPr>
            <a:spLocks noChangeShapeType="1"/>
          </p:cNvSpPr>
          <p:nvPr/>
        </p:nvSpPr>
        <p:spPr bwMode="auto">
          <a:xfrm>
            <a:off x="5715000" y="640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29" name="Line 41"/>
          <p:cNvSpPr>
            <a:spLocks noChangeShapeType="1"/>
          </p:cNvSpPr>
          <p:nvPr/>
        </p:nvSpPr>
        <p:spPr bwMode="auto">
          <a:xfrm flipV="1">
            <a:off x="6324600" y="4114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430" name="Line 42"/>
          <p:cNvSpPr>
            <a:spLocks noChangeShapeType="1"/>
          </p:cNvSpPr>
          <p:nvPr/>
        </p:nvSpPr>
        <p:spPr bwMode="auto">
          <a:xfrm flipH="1">
            <a:off x="5867400" y="4114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31" name="Line 43"/>
          <p:cNvSpPr>
            <a:spLocks noChangeShapeType="1"/>
          </p:cNvSpPr>
          <p:nvPr/>
        </p:nvSpPr>
        <p:spPr bwMode="auto">
          <a:xfrm>
            <a:off x="6324600" y="5181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9432" name="Text Box 44"/>
          <p:cNvSpPr txBox="1">
            <a:spLocks noChangeArrowheads="1"/>
          </p:cNvSpPr>
          <p:nvPr/>
        </p:nvSpPr>
        <p:spPr bwMode="auto">
          <a:xfrm>
            <a:off x="7086600" y="4967288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Drop Out</a:t>
            </a:r>
          </a:p>
        </p:txBody>
      </p:sp>
      <p:sp>
        <p:nvSpPr>
          <p:cNvPr id="59433" name="Text Box 45"/>
          <p:cNvSpPr txBox="1">
            <a:spLocks noChangeArrowheads="1"/>
          </p:cNvSpPr>
          <p:nvPr/>
        </p:nvSpPr>
        <p:spPr bwMode="auto">
          <a:xfrm>
            <a:off x="6400800" y="4343400"/>
            <a:ext cx="1052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/>
              <a:t>Follow up</a:t>
            </a:r>
          </a:p>
        </p:txBody>
      </p:sp>
      <p:sp>
        <p:nvSpPr>
          <p:cNvPr id="59434" name="Text Box 46"/>
          <p:cNvSpPr txBox="1">
            <a:spLocks noChangeArrowheads="1"/>
          </p:cNvSpPr>
          <p:nvPr/>
        </p:nvSpPr>
        <p:spPr bwMode="auto">
          <a:xfrm>
            <a:off x="381000" y="2286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MASALAH DALAM PROG. SUPLEMNETASI Fe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WHAT’S THE OTHER PROBLEMS?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1800" smtClean="0"/>
              <a:t>DELAYED APPERANCE OF BENEFITS OF IRON SUPPLEMENTATION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         EFFECT OF SUPPLEMENTATION DURING PREGNANCY OR INFANCY MAY NOT SHOW UP UNTIL LATER IN LIFE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2.      SUPPLEMENTATION PROGRAM MUST TARGET WOMEN PRIOR TO, NOT JUST DURING PREGNANCY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          PROVIDING IRON SUPPLEMENTATION DURING THE SECOND AND THIRD TRIMESTER OF PREGNANCY IS NOT ENOUGH TO MEET THE REQUIREMENT</a:t>
            </a:r>
          </a:p>
          <a:p>
            <a:pPr marL="609600" indent="-609600" eaLnBrk="1" hangingPunct="1">
              <a:lnSpc>
                <a:spcPct val="90000"/>
              </a:lnSpc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3.      DAILY Vs WEEKLY SUPPLEMENTATION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         COMPARABLE EFFECTIVENESS OF WEEKLY TO DAILY SUPPLEMENTATION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5"/>
          <p:cNvSpPr txBox="1">
            <a:spLocks noChangeArrowheads="1"/>
          </p:cNvSpPr>
          <p:nvPr/>
        </p:nvSpPr>
        <p:spPr bwMode="auto">
          <a:xfrm>
            <a:off x="2590800" y="842963"/>
            <a:ext cx="1196975" cy="376237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INFANCY</a:t>
            </a:r>
          </a:p>
        </p:txBody>
      </p:sp>
      <p:sp>
        <p:nvSpPr>
          <p:cNvPr id="61443" name="Text Box 6"/>
          <p:cNvSpPr txBox="1">
            <a:spLocks noChangeArrowheads="1"/>
          </p:cNvSpPr>
          <p:nvPr/>
        </p:nvSpPr>
        <p:spPr bwMode="auto">
          <a:xfrm>
            <a:off x="1733550" y="1757363"/>
            <a:ext cx="2924175" cy="37623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 SCHOOL CHILDREN</a:t>
            </a:r>
          </a:p>
        </p:txBody>
      </p:sp>
      <p:sp>
        <p:nvSpPr>
          <p:cNvPr id="61444" name="Text Box 7"/>
          <p:cNvSpPr txBox="1">
            <a:spLocks noChangeArrowheads="1"/>
          </p:cNvSpPr>
          <p:nvPr/>
        </p:nvSpPr>
        <p:spPr bwMode="auto">
          <a:xfrm>
            <a:off x="1981200" y="2824163"/>
            <a:ext cx="2390775" cy="376237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SCHOOL CHILDREN</a:t>
            </a:r>
          </a:p>
        </p:txBody>
      </p:sp>
      <p:sp>
        <p:nvSpPr>
          <p:cNvPr id="61445" name="Text Box 8"/>
          <p:cNvSpPr txBox="1">
            <a:spLocks noChangeArrowheads="1"/>
          </p:cNvSpPr>
          <p:nvPr/>
        </p:nvSpPr>
        <p:spPr bwMode="auto">
          <a:xfrm>
            <a:off x="2041525" y="3851275"/>
            <a:ext cx="2149475" cy="376238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ADOLESCENCE</a:t>
            </a:r>
          </a:p>
        </p:txBody>
      </p:sp>
      <p:sp>
        <p:nvSpPr>
          <p:cNvPr id="61446" name="Text Box 9"/>
          <p:cNvSpPr txBox="1">
            <a:spLocks noChangeArrowheads="1"/>
          </p:cNvSpPr>
          <p:nvPr/>
        </p:nvSpPr>
        <p:spPr bwMode="auto">
          <a:xfrm>
            <a:off x="2209800" y="6024563"/>
            <a:ext cx="1641475" cy="37623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PREGNANCY</a:t>
            </a:r>
          </a:p>
        </p:txBody>
      </p:sp>
      <p:sp>
        <p:nvSpPr>
          <p:cNvPr id="61447" name="Text Box 10"/>
          <p:cNvSpPr txBox="1">
            <a:spLocks noChangeArrowheads="1"/>
          </p:cNvSpPr>
          <p:nvPr/>
        </p:nvSpPr>
        <p:spPr bwMode="auto">
          <a:xfrm>
            <a:off x="2057400" y="4957763"/>
            <a:ext cx="2174875" cy="37623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PRE PREGNANCY</a:t>
            </a:r>
          </a:p>
        </p:txBody>
      </p:sp>
      <p:sp>
        <p:nvSpPr>
          <p:cNvPr id="61448" name="Text Box 11"/>
          <p:cNvSpPr txBox="1">
            <a:spLocks noChangeArrowheads="1"/>
          </p:cNvSpPr>
          <p:nvPr/>
        </p:nvSpPr>
        <p:spPr bwMode="auto">
          <a:xfrm>
            <a:off x="457200" y="228600"/>
            <a:ext cx="610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FF"/>
                </a:solidFill>
              </a:rPr>
              <a:t>LIFE CYCLE APPROACH FOR Fe SUPPLEMENTATION</a:t>
            </a:r>
          </a:p>
        </p:txBody>
      </p:sp>
      <p:sp>
        <p:nvSpPr>
          <p:cNvPr id="61449" name="Text Box 12"/>
          <p:cNvSpPr txBox="1">
            <a:spLocks noChangeArrowheads="1"/>
          </p:cNvSpPr>
          <p:nvPr/>
        </p:nvSpPr>
        <p:spPr bwMode="auto">
          <a:xfrm>
            <a:off x="4784725" y="4613275"/>
            <a:ext cx="1450975" cy="37623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PRIMIPARA</a:t>
            </a:r>
          </a:p>
        </p:txBody>
      </p:sp>
      <p:sp>
        <p:nvSpPr>
          <p:cNvPr id="61450" name="Text Box 13"/>
          <p:cNvSpPr txBox="1">
            <a:spLocks noChangeArrowheads="1"/>
          </p:cNvSpPr>
          <p:nvPr/>
        </p:nvSpPr>
        <p:spPr bwMode="auto">
          <a:xfrm>
            <a:off x="4708525" y="5299075"/>
            <a:ext cx="1501775" cy="376238"/>
          </a:xfrm>
          <a:prstGeom prst="rect">
            <a:avLst/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MULTIPARA</a:t>
            </a:r>
          </a:p>
        </p:txBody>
      </p:sp>
      <p:sp>
        <p:nvSpPr>
          <p:cNvPr id="61451" name="Line 14"/>
          <p:cNvSpPr>
            <a:spLocks noChangeShapeType="1"/>
          </p:cNvSpPr>
          <p:nvPr/>
        </p:nvSpPr>
        <p:spPr bwMode="auto">
          <a:xfrm>
            <a:off x="3124200" y="12239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2" name="Line 15"/>
          <p:cNvSpPr>
            <a:spLocks noChangeShapeType="1"/>
          </p:cNvSpPr>
          <p:nvPr/>
        </p:nvSpPr>
        <p:spPr bwMode="auto">
          <a:xfrm>
            <a:off x="3124200" y="21383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3" name="Line 16"/>
          <p:cNvSpPr>
            <a:spLocks noChangeShapeType="1"/>
          </p:cNvSpPr>
          <p:nvPr/>
        </p:nvSpPr>
        <p:spPr bwMode="auto">
          <a:xfrm>
            <a:off x="3124200" y="32051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4" name="Line 17"/>
          <p:cNvSpPr>
            <a:spLocks noChangeShapeType="1"/>
          </p:cNvSpPr>
          <p:nvPr/>
        </p:nvSpPr>
        <p:spPr bwMode="auto">
          <a:xfrm>
            <a:off x="3124200" y="4195763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5" name="Line 18"/>
          <p:cNvSpPr>
            <a:spLocks noChangeShapeType="1"/>
          </p:cNvSpPr>
          <p:nvPr/>
        </p:nvSpPr>
        <p:spPr bwMode="auto">
          <a:xfrm>
            <a:off x="3124200" y="533876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6" name="Line 19"/>
          <p:cNvSpPr>
            <a:spLocks noChangeShapeType="1"/>
          </p:cNvSpPr>
          <p:nvPr/>
        </p:nvSpPr>
        <p:spPr bwMode="auto">
          <a:xfrm flipH="1">
            <a:off x="1143000" y="625316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7" name="Line 20"/>
          <p:cNvSpPr>
            <a:spLocks noChangeShapeType="1"/>
          </p:cNvSpPr>
          <p:nvPr/>
        </p:nvSpPr>
        <p:spPr bwMode="auto">
          <a:xfrm flipV="1">
            <a:off x="1143000" y="995363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58" name="Line 21"/>
          <p:cNvSpPr>
            <a:spLocks noChangeShapeType="1"/>
          </p:cNvSpPr>
          <p:nvPr/>
        </p:nvSpPr>
        <p:spPr bwMode="auto">
          <a:xfrm>
            <a:off x="1143000" y="9953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59" name="Line 22"/>
          <p:cNvSpPr>
            <a:spLocks noChangeShapeType="1"/>
          </p:cNvSpPr>
          <p:nvPr/>
        </p:nvSpPr>
        <p:spPr bwMode="auto">
          <a:xfrm>
            <a:off x="4267200" y="51101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0" name="Line 23"/>
          <p:cNvSpPr>
            <a:spLocks noChangeShapeType="1"/>
          </p:cNvSpPr>
          <p:nvPr/>
        </p:nvSpPr>
        <p:spPr bwMode="auto">
          <a:xfrm>
            <a:off x="4495800" y="4729163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1" name="Line 24"/>
          <p:cNvSpPr>
            <a:spLocks noChangeShapeType="1"/>
          </p:cNvSpPr>
          <p:nvPr/>
        </p:nvSpPr>
        <p:spPr bwMode="auto">
          <a:xfrm flipV="1">
            <a:off x="4495800" y="55673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2" name="Line 25"/>
          <p:cNvSpPr>
            <a:spLocks noChangeShapeType="1"/>
          </p:cNvSpPr>
          <p:nvPr/>
        </p:nvSpPr>
        <p:spPr bwMode="auto">
          <a:xfrm>
            <a:off x="4495800" y="4729163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3" name="Line 26"/>
          <p:cNvSpPr>
            <a:spLocks noChangeShapeType="1"/>
          </p:cNvSpPr>
          <p:nvPr/>
        </p:nvSpPr>
        <p:spPr bwMode="auto">
          <a:xfrm flipH="1">
            <a:off x="3886200" y="625316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64" name="Line 27"/>
          <p:cNvSpPr>
            <a:spLocks noChangeShapeType="1"/>
          </p:cNvSpPr>
          <p:nvPr/>
        </p:nvSpPr>
        <p:spPr bwMode="auto">
          <a:xfrm>
            <a:off x="5334000" y="571976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65" name="Text Box 28"/>
          <p:cNvSpPr txBox="1">
            <a:spLocks noChangeArrowheads="1"/>
          </p:cNvSpPr>
          <p:nvPr/>
        </p:nvSpPr>
        <p:spPr bwMode="auto">
          <a:xfrm>
            <a:off x="5410200" y="995363"/>
            <a:ext cx="233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Intervention Fe syrup</a:t>
            </a:r>
          </a:p>
          <a:p>
            <a:r>
              <a:rPr lang="en-US"/>
              <a:t>in selected area</a:t>
            </a:r>
          </a:p>
        </p:txBody>
      </p:sp>
      <p:sp>
        <p:nvSpPr>
          <p:cNvPr id="61466" name="AutoShape 29"/>
          <p:cNvSpPr>
            <a:spLocks/>
          </p:cNvSpPr>
          <p:nvPr/>
        </p:nvSpPr>
        <p:spPr bwMode="auto">
          <a:xfrm>
            <a:off x="4800600" y="919163"/>
            <a:ext cx="381000" cy="1066800"/>
          </a:xfrm>
          <a:prstGeom prst="rightBrace">
            <a:avLst>
              <a:gd name="adj1" fmla="val 2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67" name="Text Box 30"/>
          <p:cNvSpPr txBox="1">
            <a:spLocks noChangeArrowheads="1"/>
          </p:cNvSpPr>
          <p:nvPr/>
        </p:nvSpPr>
        <p:spPr bwMode="auto">
          <a:xfrm>
            <a:off x="4953000" y="2747963"/>
            <a:ext cx="304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Intervention : school feeding</a:t>
            </a:r>
          </a:p>
        </p:txBody>
      </p:sp>
      <p:sp>
        <p:nvSpPr>
          <p:cNvPr id="61468" name="Text Box 31"/>
          <p:cNvSpPr txBox="1">
            <a:spLocks noChangeArrowheads="1"/>
          </p:cNvSpPr>
          <p:nvPr/>
        </p:nvSpPr>
        <p:spPr bwMode="auto">
          <a:xfrm>
            <a:off x="5105400" y="3586163"/>
            <a:ext cx="2889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Intervention among senior </a:t>
            </a:r>
          </a:p>
          <a:p>
            <a:r>
              <a:rPr lang="en-US"/>
              <a:t>High school students </a:t>
            </a:r>
          </a:p>
        </p:txBody>
      </p:sp>
      <p:sp>
        <p:nvSpPr>
          <p:cNvPr id="61469" name="AutoShape 32"/>
          <p:cNvSpPr>
            <a:spLocks/>
          </p:cNvSpPr>
          <p:nvPr/>
        </p:nvSpPr>
        <p:spPr bwMode="auto">
          <a:xfrm>
            <a:off x="4495800" y="2976563"/>
            <a:ext cx="381000" cy="762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0" name="AutoShape 33"/>
          <p:cNvSpPr>
            <a:spLocks/>
          </p:cNvSpPr>
          <p:nvPr/>
        </p:nvSpPr>
        <p:spPr bwMode="auto">
          <a:xfrm>
            <a:off x="4267200" y="3967163"/>
            <a:ext cx="762000" cy="1524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1" name="Text Box 34"/>
          <p:cNvSpPr txBox="1">
            <a:spLocks noChangeArrowheads="1"/>
          </p:cNvSpPr>
          <p:nvPr/>
        </p:nvSpPr>
        <p:spPr bwMode="auto">
          <a:xfrm>
            <a:off x="6308725" y="4613275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..?</a:t>
            </a:r>
          </a:p>
        </p:txBody>
      </p:sp>
      <p:sp>
        <p:nvSpPr>
          <p:cNvPr id="61472" name="Text Box 35"/>
          <p:cNvSpPr txBox="1">
            <a:spLocks noChangeArrowheads="1"/>
          </p:cNvSpPr>
          <p:nvPr/>
        </p:nvSpPr>
        <p:spPr bwMode="auto">
          <a:xfrm>
            <a:off x="6324600" y="520065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..?</a:t>
            </a:r>
          </a:p>
        </p:txBody>
      </p:sp>
      <p:sp>
        <p:nvSpPr>
          <p:cNvPr id="61473" name="Text Box 36"/>
          <p:cNvSpPr txBox="1">
            <a:spLocks noChangeArrowheads="1"/>
          </p:cNvSpPr>
          <p:nvPr/>
        </p:nvSpPr>
        <p:spPr bwMode="auto">
          <a:xfrm>
            <a:off x="4419600" y="6248400"/>
            <a:ext cx="276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Daily Fe supplementation</a:t>
            </a:r>
          </a:p>
        </p:txBody>
      </p:sp>
      <p:sp>
        <p:nvSpPr>
          <p:cNvPr id="61474" name="AutoShape 37"/>
          <p:cNvSpPr>
            <a:spLocks/>
          </p:cNvSpPr>
          <p:nvPr/>
        </p:nvSpPr>
        <p:spPr bwMode="auto">
          <a:xfrm>
            <a:off x="6781800" y="4724400"/>
            <a:ext cx="304800" cy="762000"/>
          </a:xfrm>
          <a:prstGeom prst="rightBrace">
            <a:avLst>
              <a:gd name="adj1" fmla="val 20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75" name="Text Box 38"/>
          <p:cNvSpPr txBox="1">
            <a:spLocks noChangeArrowheads="1"/>
          </p:cNvSpPr>
          <p:nvPr/>
        </p:nvSpPr>
        <p:spPr bwMode="auto">
          <a:xfrm>
            <a:off x="7162800" y="4495800"/>
            <a:ext cx="19113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Strategic</a:t>
            </a:r>
          </a:p>
          <a:p>
            <a:r>
              <a:rPr lang="en-US" dirty="0">
                <a:solidFill>
                  <a:srgbClr val="FF0000"/>
                </a:solidFill>
              </a:rPr>
              <a:t>Entry point</a:t>
            </a:r>
          </a:p>
          <a:p>
            <a:r>
              <a:rPr lang="en-US" dirty="0">
                <a:solidFill>
                  <a:srgbClr val="FF0000"/>
                </a:solidFill>
              </a:rPr>
              <a:t>To make body </a:t>
            </a:r>
          </a:p>
          <a:p>
            <a:r>
              <a:rPr lang="en-US" dirty="0">
                <a:solidFill>
                  <a:srgbClr val="FF0000"/>
                </a:solidFill>
              </a:rPr>
              <a:t>iron store prior to</a:t>
            </a:r>
          </a:p>
          <a:p>
            <a:r>
              <a:rPr lang="en-US" dirty="0">
                <a:solidFill>
                  <a:srgbClr val="FF0000"/>
                </a:solidFill>
              </a:rPr>
              <a:t>pregnancy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latin typeface="AnticCapsSSK" pitchFamily="2" charset="0"/>
              </a:rPr>
              <a:t>PROGRAM PENANGGULANGAN ANEMIA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3733800"/>
          </a:xfrm>
          <a:solidFill>
            <a:srgbClr val="000066"/>
          </a:solidFill>
        </p:spPr>
        <p:txBody>
          <a:bodyPr/>
          <a:lstStyle/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DAILY IRON SUPPLEMENTATION &gt; 30 mg, SHOULD BE ADDED WITH ZINC SUPPLEMENTATION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IRON : ZINC  RATIO SHOULD NOT BE MORE THAN 2 : 1 TO AVOID IMPAIRING ZINC ABSORPTION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VITAMIN A SUPPLEMENTATION SHOULD BE GIVEN BEFORE SUPPLEMENTTAION OF IRON AND ZINC WERE STARTED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PILOT PROJECT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MULTIPLE MICRONUTRIENT (MMN) SUPPLEMENTATION FOR PREGNANT WOMEN IN DEVELOPING COUNTRIES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(INDONESIA : LOMBOK TENGAH, SIKA, BELU)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(OTHER COUNTRIES : NEPAL, MEXICO, zimbaque)</a:t>
            </a:r>
          </a:p>
          <a:p>
            <a:pPr eaLnBrk="1" hangingPunct="1"/>
            <a:endParaRPr lang="en-US" sz="2400" smtClean="0"/>
          </a:p>
          <a:p>
            <a:pPr eaLnBrk="1" hangingPunct="1"/>
            <a:r>
              <a:rPr lang="en-US" sz="2000" smtClean="0"/>
              <a:t>MMN CONTAINT DAILY DOSE OF 15 VITAMINS &amp; MINERALS </a:t>
            </a:r>
          </a:p>
          <a:p>
            <a:pPr eaLnBrk="1" hangingPunct="1"/>
            <a:endParaRPr lang="en-US" sz="2400" smtClean="0"/>
          </a:p>
          <a:p>
            <a:pPr eaLnBrk="1" hangingPunct="1">
              <a:buFontTx/>
              <a:buNone/>
            </a:pP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endParaRPr lang="en-US" sz="180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992563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Retinol (vitamin A) 800 RE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E 10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D 200 I.U.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B1 1.4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B2 1.4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Niacin 18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B6 1.9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B12 2.6 microgram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Folic Acid 400 microgram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Vitamin C 70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Iron 30 mg (as iron fumarate or iron sulphate)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Zinc 15 mg (as zinc sulphate)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Copper 2 mg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Selenium 65 microgram </a:t>
                      </a:r>
                      <a:b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Iodine 150 microgram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HASIL…?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sz="2400" dirty="0" smtClean="0"/>
              <a:t>DI INDONESIA </a:t>
            </a:r>
          </a:p>
          <a:p>
            <a:pPr eaLnBrk="1" hangingPunct="1"/>
            <a:r>
              <a:rPr lang="en-US" sz="2000" dirty="0" smtClean="0"/>
              <a:t>PREVALENSI ANEMIA BUMIL TM III TIDAK ADA BEDA ANTARA YG MINUM MMN (61%) DAN </a:t>
            </a:r>
            <a:r>
              <a:rPr lang="en-US" sz="2000" dirty="0" smtClean="0"/>
              <a:t>IFA</a:t>
            </a:r>
            <a:r>
              <a:rPr lang="id-ID" sz="2000" smtClean="0"/>
              <a:t> (iron folid acid)</a:t>
            </a:r>
            <a:r>
              <a:rPr lang="en-US" sz="2000" dirty="0" smtClean="0"/>
              <a:t> </a:t>
            </a:r>
            <a:r>
              <a:rPr lang="en-US" sz="2000" dirty="0" smtClean="0"/>
              <a:t>(59%)</a:t>
            </a:r>
          </a:p>
          <a:p>
            <a:pPr eaLnBrk="1" hangingPunct="1"/>
            <a:r>
              <a:rPr lang="en-US" sz="2000" dirty="0" smtClean="0"/>
              <a:t>AKB LEBH TINGGI PADA IFA (43/1000) DIBANDINGKAN MMN (35/1000)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(Lancet 2008; 371:215-27)</a:t>
            </a:r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DI MEXICO</a:t>
            </a:r>
          </a:p>
          <a:p>
            <a:pPr eaLnBrk="1" hangingPunct="1"/>
            <a:r>
              <a:rPr lang="en-US" sz="2000" dirty="0" smtClean="0"/>
              <a:t>ANEMIA LEBIH TINGGI PADA WUS YANG MINUM MMN DIBANDING YG MINUM IFA</a:t>
            </a:r>
          </a:p>
          <a:p>
            <a:pPr eaLnBrk="1" hangingPunct="1">
              <a:buFontTx/>
              <a:buNone/>
            </a:pPr>
            <a:r>
              <a:rPr lang="en-US" sz="2000" dirty="0" smtClean="0"/>
              <a:t>     (</a:t>
            </a:r>
            <a:r>
              <a:rPr lang="en-US" sz="2000" i="1" dirty="0" smtClean="0"/>
              <a:t>Am J </a:t>
            </a:r>
            <a:r>
              <a:rPr lang="en-US" sz="2000" i="1" dirty="0" err="1" smtClean="0"/>
              <a:t>Clin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Nutr</a:t>
            </a:r>
            <a:r>
              <a:rPr lang="en-US" sz="2000" i="1" dirty="0" smtClean="0"/>
              <a:t> 2004;80:1308 –11)</a:t>
            </a:r>
          </a:p>
          <a:p>
            <a:pPr eaLnBrk="1" hangingPunct="1">
              <a:buFontTx/>
              <a:buNone/>
            </a:pPr>
            <a:endParaRPr lang="en-US" sz="2000" i="1" dirty="0" smtClean="0"/>
          </a:p>
          <a:p>
            <a:pPr eaLnBrk="1" hangingPunct="1">
              <a:buFontTx/>
              <a:buNone/>
            </a:pPr>
            <a:r>
              <a:rPr lang="en-US" sz="2000" dirty="0" smtClean="0"/>
              <a:t>DI ZIMBAQUE</a:t>
            </a:r>
          </a:p>
          <a:p>
            <a:pPr eaLnBrk="1" hangingPunct="1"/>
            <a:r>
              <a:rPr lang="en-US" sz="2000" dirty="0" smtClean="0"/>
              <a:t>MMN MENINGKATKAN LAMA HAMIL, BERAT LAHIR, DAN LINGKAR KEPALA BAYI </a:t>
            </a:r>
          </a:p>
          <a:p>
            <a:pPr eaLnBrk="1" hangingPunct="1"/>
            <a:r>
              <a:rPr lang="en-US" sz="2000" dirty="0" smtClean="0"/>
              <a:t>(</a:t>
            </a:r>
            <a:r>
              <a:rPr lang="en-US" sz="2000" i="1" dirty="0" smtClean="0"/>
              <a:t>Am J </a:t>
            </a:r>
            <a:r>
              <a:rPr lang="en-US" sz="2000" i="1" dirty="0" err="1" smtClean="0"/>
              <a:t>Clin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Nutr</a:t>
            </a:r>
            <a:r>
              <a:rPr lang="en-US" sz="2000" i="1" dirty="0" smtClean="0"/>
              <a:t> 2004;80:</a:t>
            </a:r>
            <a:r>
              <a:rPr lang="en-US" sz="2000" dirty="0" smtClean="0"/>
              <a:t>178–84)</a:t>
            </a:r>
          </a:p>
          <a:p>
            <a:pPr eaLnBrk="1" hangingPunct="1"/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i="1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FFFF00"/>
                </a:solidFill>
              </a:rPr>
              <a:t>FORTIFIKASI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smtClean="0"/>
              <a:t>FORTIFIKASI ZAT BESI DI INDONESIA DIPILIH TERIGU SEBAGAI </a:t>
            </a:r>
            <a:r>
              <a:rPr lang="en-US" sz="2400" i="1" smtClean="0"/>
              <a:t>VEHICLE DENGAN PERTIMBANGAN 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ADA </a:t>
            </a:r>
            <a:r>
              <a:rPr lang="en-US" sz="2400" i="1" smtClean="0"/>
              <a:t>TREND</a:t>
            </a:r>
            <a:r>
              <a:rPr lang="en-US" sz="2400" smtClean="0"/>
              <a:t> KENAIKAN KONSUMSI TERIGU SEJAK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      TAHUN 1990AN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KONSUMSI MI PADA SEMUA KELOMPOK UMUR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PERAN INDUSTRI 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BENTUK FORTIFIKAN : Fe SULFAT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 </a:t>
            </a:r>
            <a:r>
              <a:rPr lang="en-US" sz="2400" i="1" smtClean="0"/>
              <a:t>BIOAVAILABILITY</a:t>
            </a:r>
            <a:r>
              <a:rPr lang="en-US" sz="2400" smtClean="0"/>
              <a:t> TINGGI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-  BIAYA RENDAH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400" smtClean="0"/>
              <a:t>COST EFFECTIVENESS OF NUTRITION INTERVENTION</a:t>
            </a:r>
          </a:p>
        </p:txBody>
      </p:sp>
      <p:graphicFrame>
        <p:nvGraphicFramePr>
          <p:cNvPr id="108618" name="Group 74"/>
          <p:cNvGraphicFramePr>
            <a:graphicFrameLocks noGrp="1"/>
          </p:cNvGraphicFramePr>
          <p:nvPr>
            <p:ph sz="half" idx="1"/>
          </p:nvPr>
        </p:nvGraphicFramePr>
        <p:xfrm>
          <a:off x="457200" y="1295400"/>
          <a:ext cx="8382000" cy="4531934"/>
        </p:xfrm>
        <a:graphic>
          <a:graphicData uri="http://schemas.openxmlformats.org/drawingml/2006/table">
            <a:tbl>
              <a:tblPr/>
              <a:tblGrid>
                <a:gridCol w="3505200"/>
                <a:gridCol w="2514600"/>
                <a:gridCol w="236220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INTERVENTION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UNIT COST (US$/TARGET)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COST EFFECTIVE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PER 1 US $ INVEST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NUTRITION EDUCATION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LIPIODOL INJECTION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0.14 – 0.49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SALT  IODIZATION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VIT A SUPPLEMENTATION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0.46 – 0.68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 SUPP FOR PREGNANT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2.65 – 4.44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Fe FORTIFICATION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SUPPLEMENTARY FEEDING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3.99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MODIFIKASI MENU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3581400"/>
          </a:xfrm>
          <a:solidFill>
            <a:srgbClr val="000099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PRINSIP :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MENINGKATKAN KONSUMSI MAKANAN SUMEBR ZAT BESI</a:t>
            </a:r>
          </a:p>
          <a:p>
            <a:pPr eaLnBrk="1" hangingPunct="1"/>
            <a:r>
              <a:rPr lang="en-US" sz="2400" smtClean="0"/>
              <a:t>MENINGKATKAN MAKANAN SEBAGAI </a:t>
            </a:r>
            <a:r>
              <a:rPr lang="en-US" sz="2400" i="1" smtClean="0"/>
              <a:t>ENHANCER</a:t>
            </a:r>
            <a:r>
              <a:rPr lang="en-US" sz="2400" smtClean="0"/>
              <a:t> PENYERAPAN ZAT BESI </a:t>
            </a:r>
          </a:p>
          <a:p>
            <a:pPr eaLnBrk="1" hangingPunct="1"/>
            <a:r>
              <a:rPr lang="en-US" sz="2400" smtClean="0"/>
              <a:t>MENGURANGI MAKANAN SUMBER </a:t>
            </a:r>
            <a:r>
              <a:rPr lang="en-US" sz="2400" i="1" smtClean="0"/>
              <a:t>INHIBITOR</a:t>
            </a:r>
            <a:r>
              <a:rPr lang="en-US" sz="2400" smtClean="0"/>
              <a:t> PENYERAPAN ZAT BESI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651125" y="5602288"/>
            <a:ext cx="2757488" cy="4572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PENDIDIKAN GIZI</a:t>
            </a:r>
          </a:p>
        </p:txBody>
      </p:sp>
      <p:sp>
        <p:nvSpPr>
          <p:cNvPr id="67589" name="AutoShape 5"/>
          <p:cNvSpPr>
            <a:spLocks noChangeArrowheads="1"/>
          </p:cNvSpPr>
          <p:nvPr/>
        </p:nvSpPr>
        <p:spPr bwMode="auto">
          <a:xfrm>
            <a:off x="3962400" y="4800600"/>
            <a:ext cx="6096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Oval 8"/>
          <p:cNvSpPr>
            <a:spLocks noChangeArrowheads="1"/>
          </p:cNvSpPr>
          <p:nvPr/>
        </p:nvSpPr>
        <p:spPr bwMode="auto">
          <a:xfrm>
            <a:off x="1600200" y="2819400"/>
            <a:ext cx="4724400" cy="1600200"/>
          </a:xfrm>
          <a:prstGeom prst="ellipse">
            <a:avLst/>
          </a:prstGeom>
          <a:solidFill>
            <a:srgbClr val="66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PENGENDALIAN PENYAKIT PARASIT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       INFESTASI CACING : MEMUTUS RANTAI TRANSMISI</a:t>
            </a:r>
          </a:p>
        </p:txBody>
      </p:sp>
      <p:sp>
        <p:nvSpPr>
          <p:cNvPr id="68613" name="Text Box 4"/>
          <p:cNvSpPr txBox="1">
            <a:spLocks noChangeArrowheads="1"/>
          </p:cNvSpPr>
          <p:nvPr/>
        </p:nvSpPr>
        <p:spPr bwMode="auto">
          <a:xfrm>
            <a:off x="2244725" y="3138488"/>
            <a:ext cx="3079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KEBIASAAN HIDUP SEHAT</a:t>
            </a:r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371725" y="3595688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SANITASI LINGKUNGAN</a:t>
            </a:r>
          </a:p>
        </p:txBody>
      </p:sp>
      <p:sp>
        <p:nvSpPr>
          <p:cNvPr id="68615" name="AutoShape 6"/>
          <p:cNvSpPr>
            <a:spLocks noChangeArrowheads="1"/>
          </p:cNvSpPr>
          <p:nvPr/>
        </p:nvSpPr>
        <p:spPr bwMode="auto">
          <a:xfrm>
            <a:off x="3733800" y="2057400"/>
            <a:ext cx="533400" cy="609600"/>
          </a:xfrm>
          <a:prstGeom prst="down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68616" name="Text Box 7"/>
          <p:cNvSpPr txBox="1">
            <a:spLocks noChangeArrowheads="1"/>
          </p:cNvSpPr>
          <p:nvPr/>
        </p:nvSpPr>
        <p:spPr bwMode="auto">
          <a:xfrm>
            <a:off x="1143000" y="5486400"/>
            <a:ext cx="5876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MALARIA :  PENGENDALIAN BREEDING PLACE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>
            <a:off x="3733800" y="4572000"/>
            <a:ext cx="533400" cy="838200"/>
          </a:xfrm>
          <a:prstGeom prst="up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4582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000" smtClean="0">
                <a:solidFill>
                  <a:schemeClr val="tx1"/>
                </a:solidFill>
                <a:effectLst/>
                <a:latin typeface="Arial Black" pitchFamily="34" charset="0"/>
              </a:rPr>
              <a:t>    Persentase   ibu hamil yang pernah minum tablet Fe </a:t>
            </a:r>
            <a:br>
              <a:rPr lang="en-US" sz="200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r>
              <a:rPr lang="en-US" sz="2000" smtClean="0">
                <a:solidFill>
                  <a:schemeClr val="tx1"/>
                </a:solidFill>
                <a:effectLst/>
                <a:latin typeface="Arial Black" pitchFamily="34" charset="0"/>
              </a:rPr>
              <a:t>       dan cakupan K4 menurut provinsi, Susenas 2004</a:t>
            </a:r>
            <a:br>
              <a:rPr lang="en-US" sz="2000" smtClean="0">
                <a:solidFill>
                  <a:schemeClr val="tx1"/>
                </a:solidFill>
                <a:effectLst/>
                <a:latin typeface="Arial Black" pitchFamily="34" charset="0"/>
              </a:rPr>
            </a:br>
            <a:endParaRPr lang="en-US" sz="2000" smtClean="0"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2133600" y="1311275"/>
          <a:ext cx="6858000" cy="2251075"/>
        </p:xfrm>
        <a:graphic>
          <a:graphicData uri="http://schemas.openxmlformats.org/presentationml/2006/ole">
            <p:oleObj spid="_x0000_s4098" name="Chart" r:id="rId3" imgW="7045200" imgH="2313000" progId="Excel.Sheet.8">
              <p:embed/>
            </p:oleObj>
          </a:graphicData>
        </a:graphic>
      </p:graphicFrame>
      <p:graphicFrame>
        <p:nvGraphicFramePr>
          <p:cNvPr id="5123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-457200" y="990600"/>
          <a:ext cx="2971800" cy="2262188"/>
        </p:xfrm>
        <a:graphic>
          <a:graphicData uri="http://schemas.openxmlformats.org/presentationml/2006/ole">
            <p:oleObj spid="_x0000_s4099" name="Chart" r:id="rId4" imgW="4905443" imgH="3733890" progId="MSGraph.Chart.8">
              <p:embed followColorScheme="full"/>
            </p:oleObj>
          </a:graphicData>
        </a:graphic>
      </p:graphicFrame>
      <p:graphicFrame>
        <p:nvGraphicFramePr>
          <p:cNvPr id="5127" name="Object 19"/>
          <p:cNvGraphicFramePr>
            <a:graphicFrameLocks noChangeAspect="1"/>
          </p:cNvGraphicFramePr>
          <p:nvPr>
            <p:ph sz="quarter" idx="3"/>
          </p:nvPr>
        </p:nvGraphicFramePr>
        <p:xfrm>
          <a:off x="2209800" y="4373563"/>
          <a:ext cx="6781800" cy="2224087"/>
        </p:xfrm>
        <a:graphic>
          <a:graphicData uri="http://schemas.openxmlformats.org/presentationml/2006/ole">
            <p:oleObj spid="_x0000_s4103" name="Chart" r:id="rId5" imgW="6972300" imgH="2286000" progId="Excel.Sheet.8">
              <p:embed/>
            </p:oleObj>
          </a:graphicData>
        </a:graphic>
      </p:graphicFrame>
      <p:sp>
        <p:nvSpPr>
          <p:cNvPr id="5129" name="Line 5"/>
          <p:cNvSpPr>
            <a:spLocks noChangeShapeType="1"/>
          </p:cNvSpPr>
          <p:nvPr/>
        </p:nvSpPr>
        <p:spPr bwMode="auto">
          <a:xfrm flipH="1">
            <a:off x="2590800" y="2667000"/>
            <a:ext cx="31242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4267200" y="1524000"/>
            <a:ext cx="281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chemeClr val="accent2"/>
                </a:solidFill>
              </a:rPr>
              <a:t>Target SPM 2005 = 70 %</a:t>
            </a:r>
            <a:r>
              <a:rPr lang="en-US" sz="1600">
                <a:solidFill>
                  <a:schemeClr val="accent2"/>
                </a:solidFill>
                <a:latin typeface="Arial Rounded MT Bold" pitchFamily="34" charset="0"/>
              </a:rPr>
              <a:t> </a:t>
            </a:r>
            <a:r>
              <a:rPr lang="en-US" sz="1600" b="1">
                <a:solidFill>
                  <a:schemeClr val="accent2"/>
                </a:solidFill>
                <a:latin typeface="Arial Rounded MT Bold" pitchFamily="34" charset="0"/>
              </a:rPr>
              <a:t>              </a:t>
            </a:r>
          </a:p>
        </p:txBody>
      </p:sp>
      <p:graphicFrame>
        <p:nvGraphicFramePr>
          <p:cNvPr id="5124" name="Object 8"/>
          <p:cNvGraphicFramePr>
            <a:graphicFrameLocks noChangeAspect="1"/>
          </p:cNvGraphicFramePr>
          <p:nvPr/>
        </p:nvGraphicFramePr>
        <p:xfrm>
          <a:off x="7620000" y="822325"/>
          <a:ext cx="461963" cy="187325"/>
        </p:xfrm>
        <a:graphic>
          <a:graphicData uri="http://schemas.openxmlformats.org/presentationml/2006/ole">
            <p:oleObj spid="_x0000_s4100" name="Chart" r:id="rId6" imgW="1647757" imgH="914400" progId="MSGraph.Chart.8">
              <p:embed followColorScheme="full"/>
            </p:oleObj>
          </a:graphicData>
        </a:graphic>
      </p:graphicFrame>
      <p:graphicFrame>
        <p:nvGraphicFramePr>
          <p:cNvPr id="5125" name="Object 9"/>
          <p:cNvGraphicFramePr>
            <a:graphicFrameLocks noChangeAspect="1"/>
          </p:cNvGraphicFramePr>
          <p:nvPr/>
        </p:nvGraphicFramePr>
        <p:xfrm>
          <a:off x="-457200" y="4191000"/>
          <a:ext cx="2971800" cy="2262188"/>
        </p:xfrm>
        <a:graphic>
          <a:graphicData uri="http://schemas.openxmlformats.org/presentationml/2006/ole">
            <p:oleObj spid="_x0000_s4101" name="Chart" r:id="rId7" imgW="4905443" imgH="3733890" progId="MSGraph.Chart.8">
              <p:embed followColorScheme="full"/>
            </p:oleObj>
          </a:graphicData>
        </a:graphic>
      </p:graphicFrame>
      <p:graphicFrame>
        <p:nvGraphicFramePr>
          <p:cNvPr id="5126" name="Object 10"/>
          <p:cNvGraphicFramePr>
            <a:graphicFrameLocks noChangeAspect="1"/>
          </p:cNvGraphicFramePr>
          <p:nvPr/>
        </p:nvGraphicFramePr>
        <p:xfrm>
          <a:off x="152400" y="4648200"/>
          <a:ext cx="1905000" cy="2019300"/>
        </p:xfrm>
        <a:graphic>
          <a:graphicData uri="http://schemas.openxmlformats.org/presentationml/2006/ole">
            <p:oleObj spid="_x0000_s4102" name="Chart" r:id="rId8" imgW="1676400" imgH="2019390" progId="MSGraph.Chart.8">
              <p:embed followColorScheme="full"/>
            </p:oleObj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4800" y="42672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chemeClr val="hlink"/>
                </a:solidFill>
              </a:rPr>
              <a:t>Cakupan K4</a:t>
            </a:r>
          </a:p>
        </p:txBody>
      </p:sp>
      <p:sp>
        <p:nvSpPr>
          <p:cNvPr id="5132" name="Text Box 21"/>
          <p:cNvSpPr txBox="1">
            <a:spLocks noChangeArrowheads="1"/>
          </p:cNvSpPr>
          <p:nvPr/>
        </p:nvSpPr>
        <p:spPr bwMode="auto">
          <a:xfrm>
            <a:off x="4114800" y="4495800"/>
            <a:ext cx="22987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Target SPM 2005=78%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8382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dirty="0" smtClean="0"/>
              <a:t>Nilai ambang batas Hb utk kategori anemia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143000"/>
          <a:ext cx="71628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KELOMPOK</a:t>
                      </a:r>
                      <a:r>
                        <a:rPr lang="en-US" baseline="0" dirty="0" smtClean="0"/>
                        <a:t> UMUR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KADAR HEMOGLOBIN </a:t>
                      </a:r>
                    </a:p>
                    <a:p>
                      <a:pPr algn="ctr"/>
                      <a:r>
                        <a:rPr lang="en-US" dirty="0" smtClean="0"/>
                        <a:t>(g/dL)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6 bln - 5 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6-14</a:t>
                      </a:r>
                      <a:r>
                        <a:rPr lang="en-US" baseline="0" dirty="0" smtClean="0"/>
                        <a:t> 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Dewasa</a:t>
                      </a:r>
                      <a:r>
                        <a:rPr lang="en-US" baseline="0" dirty="0" smtClean="0"/>
                        <a:t> pria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Dewasa wanita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Wanita hamil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066800" y="4495800"/>
          <a:ext cx="71628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DERAJAT</a:t>
                      </a:r>
                      <a:r>
                        <a:rPr lang="en-US" baseline="0" dirty="0" smtClean="0"/>
                        <a:t> ANEMIA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KADAR HEMOGLOBIN </a:t>
                      </a:r>
                    </a:p>
                    <a:p>
                      <a:pPr algn="ctr"/>
                      <a:r>
                        <a:rPr lang="en-US" dirty="0" smtClean="0"/>
                        <a:t>(g/dL)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RINGAN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10 - &lt; 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SEDANG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7 - &lt;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BERAT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 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47" name="TextBox 5"/>
          <p:cNvSpPr txBox="1">
            <a:spLocks noChangeArrowheads="1"/>
          </p:cNvSpPr>
          <p:nvPr/>
        </p:nvSpPr>
        <p:spPr bwMode="auto">
          <a:xfrm>
            <a:off x="1066800" y="3973513"/>
            <a:ext cx="3816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Derajat keparahan anemia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JENIS ANEMIA</a:t>
            </a:r>
          </a:p>
        </p:txBody>
      </p:sp>
      <p:sp>
        <p:nvSpPr>
          <p:cNvPr id="48131" name="TextBox 3"/>
          <p:cNvSpPr txBox="1">
            <a:spLocks noChangeArrowheads="1"/>
          </p:cNvSpPr>
          <p:nvPr/>
        </p:nvSpPr>
        <p:spPr bwMode="auto">
          <a:xfrm>
            <a:off x="3810000" y="1676400"/>
            <a:ext cx="1905000" cy="369888"/>
          </a:xfrm>
          <a:prstGeom prst="rect">
            <a:avLst/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ANEMIA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1600200" y="3059113"/>
            <a:ext cx="1295400" cy="646112"/>
          </a:xfrm>
          <a:prstGeom prst="rect">
            <a:avLst/>
          </a:prstGeom>
          <a:solidFill>
            <a:srgbClr val="99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ANEMIA </a:t>
            </a:r>
          </a:p>
          <a:p>
            <a:pPr algn="ctr"/>
            <a:r>
              <a:rPr lang="en-US"/>
              <a:t>GIZI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3059113"/>
            <a:ext cx="1524000" cy="64611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ANEMIA </a:t>
            </a:r>
          </a:p>
          <a:p>
            <a:pPr algn="ctr">
              <a:defRPr/>
            </a:pPr>
            <a:r>
              <a:rPr lang="en-US" dirty="0"/>
              <a:t>GENETIK</a:t>
            </a:r>
          </a:p>
        </p:txBody>
      </p:sp>
      <p:sp>
        <p:nvSpPr>
          <p:cNvPr id="48134" name="TextBox 6"/>
          <p:cNvSpPr txBox="1">
            <a:spLocks noChangeArrowheads="1"/>
          </p:cNvSpPr>
          <p:nvPr/>
        </p:nvSpPr>
        <p:spPr bwMode="auto">
          <a:xfrm>
            <a:off x="4191000" y="3059113"/>
            <a:ext cx="1524000" cy="64611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ANEMIA  PENYAKIT</a:t>
            </a:r>
          </a:p>
        </p:txBody>
      </p:sp>
      <p:sp>
        <p:nvSpPr>
          <p:cNvPr id="48135" name="TextBox 7"/>
          <p:cNvSpPr txBox="1">
            <a:spLocks noChangeArrowheads="1"/>
          </p:cNvSpPr>
          <p:nvPr/>
        </p:nvSpPr>
        <p:spPr bwMode="auto">
          <a:xfrm>
            <a:off x="457200" y="4202113"/>
            <a:ext cx="990600" cy="369887"/>
          </a:xfrm>
          <a:prstGeom prst="rect">
            <a:avLst/>
          </a:prstGeom>
          <a:solidFill>
            <a:srgbClr val="FF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I.D.A</a:t>
            </a:r>
          </a:p>
        </p:txBody>
      </p:sp>
      <p:sp>
        <p:nvSpPr>
          <p:cNvPr id="48136" name="TextBox 8"/>
          <p:cNvSpPr txBox="1">
            <a:spLocks noChangeArrowheads="1"/>
          </p:cNvSpPr>
          <p:nvPr/>
        </p:nvSpPr>
        <p:spPr bwMode="auto">
          <a:xfrm>
            <a:off x="685800" y="4887913"/>
            <a:ext cx="2133600" cy="36988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MEGALOBLASTIK</a:t>
            </a:r>
          </a:p>
        </p:txBody>
      </p:sp>
      <p:sp>
        <p:nvSpPr>
          <p:cNvPr id="48137" name="TextBox 9"/>
          <p:cNvSpPr txBox="1">
            <a:spLocks noChangeArrowheads="1"/>
          </p:cNvSpPr>
          <p:nvPr/>
        </p:nvSpPr>
        <p:spPr bwMode="auto">
          <a:xfrm>
            <a:off x="2209800" y="5421313"/>
            <a:ext cx="1752600" cy="369887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PERNISIOSA</a:t>
            </a:r>
          </a:p>
        </p:txBody>
      </p:sp>
      <p:sp>
        <p:nvSpPr>
          <p:cNvPr id="48138" name="TextBox 10"/>
          <p:cNvSpPr txBox="1">
            <a:spLocks noChangeArrowheads="1"/>
          </p:cNvSpPr>
          <p:nvPr/>
        </p:nvSpPr>
        <p:spPr bwMode="auto">
          <a:xfrm>
            <a:off x="5638800" y="4506913"/>
            <a:ext cx="1676400" cy="369887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THALASEMIA</a:t>
            </a:r>
          </a:p>
        </p:txBody>
      </p:sp>
      <p:sp>
        <p:nvSpPr>
          <p:cNvPr id="48139" name="TextBox 12"/>
          <p:cNvSpPr txBox="1">
            <a:spLocks noChangeArrowheads="1"/>
          </p:cNvSpPr>
          <p:nvPr/>
        </p:nvSpPr>
        <p:spPr bwMode="auto">
          <a:xfrm>
            <a:off x="7848600" y="4876800"/>
            <a:ext cx="1066800" cy="646113"/>
          </a:xfrm>
          <a:prstGeom prst="rect">
            <a:avLst/>
          </a:prstGeom>
          <a:solidFill>
            <a:srgbClr val="CC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SIKLE CELL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505200" y="4306888"/>
            <a:ext cx="1447800" cy="64611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ANEMIA APLASTIK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1677194" y="4279106"/>
            <a:ext cx="1066800" cy="1588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0800000">
            <a:off x="1219200" y="3973513"/>
            <a:ext cx="1905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48135" idx="0"/>
          </p:cNvCxnSpPr>
          <p:nvPr/>
        </p:nvCxnSpPr>
        <p:spPr>
          <a:xfrm rot="10800000" flipV="1">
            <a:off x="952500" y="3973513"/>
            <a:ext cx="2667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2476500" y="4621213"/>
            <a:ext cx="1447800" cy="15240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7370763" y="3954463"/>
            <a:ext cx="49688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400800" y="4191000"/>
            <a:ext cx="2057400" cy="11113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287294" y="43172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8116094" y="4534694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8134" idx="2"/>
          </p:cNvCxnSpPr>
          <p:nvPr/>
        </p:nvCxnSpPr>
        <p:spPr>
          <a:xfrm rot="16200000" flipH="1">
            <a:off x="4786312" y="3871913"/>
            <a:ext cx="333375" cy="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209800" y="2514600"/>
            <a:ext cx="5029200" cy="1588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1943100" y="2705100"/>
            <a:ext cx="457200" cy="76200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>
            <a:off x="4265613" y="2514600"/>
            <a:ext cx="915988" cy="1587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7042943" y="2710657"/>
            <a:ext cx="544513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800600" y="5105400"/>
            <a:ext cx="1447800" cy="92392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PENYAKIT INFEKSI &amp; PENY LAIN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4191000" y="4038600"/>
            <a:ext cx="1295400" cy="1588"/>
          </a:xfrm>
          <a:prstGeom prst="line">
            <a:avLst/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4076701" y="4152900"/>
            <a:ext cx="228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4990307" y="4534694"/>
            <a:ext cx="990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58" name="TextBox 76"/>
          <p:cNvSpPr txBox="1">
            <a:spLocks noChangeArrowheads="1"/>
          </p:cNvSpPr>
          <p:nvPr/>
        </p:nvSpPr>
        <p:spPr bwMode="auto">
          <a:xfrm>
            <a:off x="762000" y="6400800"/>
            <a:ext cx="3624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IDA = IRON DEFICIENY ANEMIA</a:t>
            </a:r>
          </a:p>
        </p:txBody>
      </p:sp>
      <p:sp>
        <p:nvSpPr>
          <p:cNvPr id="48159" name="TextBox 77"/>
          <p:cNvSpPr txBox="1">
            <a:spLocks noChangeArrowheads="1"/>
          </p:cNvSpPr>
          <p:nvPr/>
        </p:nvSpPr>
        <p:spPr bwMode="auto">
          <a:xfrm>
            <a:off x="7086600" y="5830888"/>
            <a:ext cx="1600200" cy="646112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ANEMIA HEMOLITIK</a:t>
            </a:r>
          </a:p>
        </p:txBody>
      </p:sp>
      <p:cxnSp>
        <p:nvCxnSpPr>
          <p:cNvPr id="83" name="Straight Connector 82"/>
          <p:cNvCxnSpPr/>
          <p:nvPr/>
        </p:nvCxnSpPr>
        <p:spPr>
          <a:xfrm rot="5400000">
            <a:off x="6820694" y="4991894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921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/>
              <a:t>PARADIGMA LAMA MASALAH ANEMIA </a:t>
            </a:r>
            <a:br>
              <a:rPr lang="en-US" sz="2800" dirty="0" smtClean="0"/>
            </a:br>
            <a:r>
              <a:rPr lang="en-US" sz="2800" dirty="0" smtClean="0"/>
              <a:t>DI INDONESIA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458200" cy="5257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2514600" y="1447800"/>
            <a:ext cx="2286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ANEMIA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3657600" y="2209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1828800" y="236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H="1">
            <a:off x="18288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51816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914400" y="2514600"/>
            <a:ext cx="19812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KURANG FOLAT, </a:t>
            </a:r>
          </a:p>
          <a:p>
            <a:pPr algn="ctr"/>
            <a:r>
              <a:rPr lang="en-US"/>
              <a:t>VIT. B12</a:t>
            </a: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4343400" y="2514600"/>
            <a:ext cx="22098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KURANG ZAT BESI</a:t>
            </a:r>
          </a:p>
          <a:p>
            <a:pPr algn="ctr"/>
            <a:r>
              <a:rPr lang="en-US"/>
              <a:t>(90%)</a:t>
            </a: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5334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3886200" y="38100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3200400" y="39624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Perdarahan,</a:t>
            </a:r>
          </a:p>
          <a:p>
            <a:pPr algn="ctr"/>
            <a:r>
              <a:rPr lang="en-US"/>
              <a:t>Infeksi,</a:t>
            </a:r>
          </a:p>
          <a:p>
            <a:pPr algn="ctr"/>
            <a:r>
              <a:rPr lang="en-US"/>
              <a:t>parasit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8862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67056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68" name="Rectangle 16"/>
          <p:cNvSpPr>
            <a:spLocks noChangeArrowheads="1"/>
          </p:cNvSpPr>
          <p:nvPr/>
        </p:nvSpPr>
        <p:spPr bwMode="auto">
          <a:xfrm>
            <a:off x="5715000" y="4038600"/>
            <a:ext cx="2057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Faktor Makanan</a:t>
            </a:r>
          </a:p>
          <a:p>
            <a:pPr algn="ctr"/>
            <a:r>
              <a:rPr lang="en-US"/>
              <a:t>(&gt;50%)</a:t>
            </a:r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6781800" y="495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5410200" y="5181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>
            <a:off x="54102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172" name="Rectangle 20"/>
          <p:cNvSpPr>
            <a:spLocks noChangeArrowheads="1"/>
          </p:cNvSpPr>
          <p:nvPr/>
        </p:nvSpPr>
        <p:spPr bwMode="auto">
          <a:xfrm>
            <a:off x="4343400" y="5410200"/>
            <a:ext cx="2057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Kuantitas rendah</a:t>
            </a:r>
          </a:p>
        </p:txBody>
      </p:sp>
      <p:sp>
        <p:nvSpPr>
          <p:cNvPr id="49173" name="Rectangle 21"/>
          <p:cNvSpPr>
            <a:spLocks noChangeArrowheads="1"/>
          </p:cNvSpPr>
          <p:nvPr/>
        </p:nvSpPr>
        <p:spPr bwMode="auto">
          <a:xfrm>
            <a:off x="7162800" y="5410200"/>
            <a:ext cx="1676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Kualitas rendah</a:t>
            </a:r>
          </a:p>
          <a:p>
            <a:pPr algn="ctr"/>
            <a:r>
              <a:rPr lang="en-US"/>
              <a:t>(high inhibitor, </a:t>
            </a:r>
          </a:p>
          <a:p>
            <a:pPr algn="ctr"/>
            <a:r>
              <a:rPr lang="en-US"/>
              <a:t>low enhancer</a:t>
            </a:r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>
            <a:off x="80010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   ANEMIA IS A PROBLEM WITH MULTIFACTOR CAUSES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3581400" y="4551363"/>
            <a:ext cx="1547813" cy="406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 N E M I A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2819400" y="573088"/>
            <a:ext cx="1447800" cy="376237"/>
          </a:xfrm>
          <a:prstGeom prst="rect">
            <a:avLst/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PROTEIN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04800" y="3240088"/>
            <a:ext cx="2303463" cy="376237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HEME SYNTHESIS</a:t>
            </a:r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 flipH="1">
            <a:off x="2438400" y="3316288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04800" y="1792288"/>
            <a:ext cx="1752600" cy="6508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VIT B KOMPLEKS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 flipH="1">
            <a:off x="1828800" y="2097088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 flipH="1">
            <a:off x="2895600" y="1944688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424113" y="1905000"/>
            <a:ext cx="852487" cy="37623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Zn 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4038600" y="7254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3581400" y="1873250"/>
            <a:ext cx="1008063" cy="37623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VIT A  </a:t>
            </a:r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 flipH="1">
            <a:off x="4419600" y="20208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2819400" y="3200400"/>
            <a:ext cx="1828800" cy="376238"/>
          </a:xfrm>
          <a:prstGeom prst="rect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TRANSFERIN</a:t>
            </a:r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 flipH="1">
            <a:off x="4495800" y="33162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5181600" y="1873250"/>
            <a:ext cx="614363" cy="37623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  </a:t>
            </a:r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 flipH="1">
            <a:off x="5638800" y="2020888"/>
            <a:ext cx="76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4495800" y="573088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4481513" y="533400"/>
            <a:ext cx="700087" cy="376238"/>
          </a:xfrm>
          <a:prstGeom prst="rect">
            <a:avLst/>
          </a:prstGeom>
          <a:solidFill>
            <a:srgbClr val="3333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Fe</a:t>
            </a:r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 flipH="1">
            <a:off x="4953000" y="649288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4876800" y="3087688"/>
            <a:ext cx="1909763" cy="650875"/>
          </a:xfrm>
          <a:prstGeom prst="rect">
            <a:avLst/>
          </a:prstGeom>
          <a:solidFill>
            <a:srgbClr val="99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SIMPANAN TDK</a:t>
            </a:r>
          </a:p>
          <a:p>
            <a:r>
              <a:rPr lang="en-US"/>
              <a:t>DIGUNAKAN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33413" y="5562600"/>
            <a:ext cx="1195387" cy="376238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GENETIK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6172200" y="1828800"/>
            <a:ext cx="1143000" cy="37623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VIT B12</a:t>
            </a:r>
          </a:p>
        </p:txBody>
      </p:sp>
      <p:sp>
        <p:nvSpPr>
          <p:cNvPr id="51223" name="Text Box 23"/>
          <p:cNvSpPr txBox="1">
            <a:spLocks noChangeArrowheads="1"/>
          </p:cNvSpPr>
          <p:nvPr/>
        </p:nvSpPr>
        <p:spPr bwMode="auto">
          <a:xfrm>
            <a:off x="2438400" y="5562600"/>
            <a:ext cx="1782763" cy="376238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PERDARAHAN</a:t>
            </a:r>
          </a:p>
        </p:txBody>
      </p:sp>
      <p:sp>
        <p:nvSpPr>
          <p:cNvPr id="51224" name="Text Box 24"/>
          <p:cNvSpPr txBox="1">
            <a:spLocks noChangeArrowheads="1"/>
          </p:cNvSpPr>
          <p:nvPr/>
        </p:nvSpPr>
        <p:spPr bwMode="auto">
          <a:xfrm>
            <a:off x="4800600" y="5562600"/>
            <a:ext cx="1668463" cy="376238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INF  PARASIT</a:t>
            </a:r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7467600" y="1828800"/>
            <a:ext cx="1524000" cy="376238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INHIBITOR</a:t>
            </a:r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 flipV="1">
            <a:off x="8763000" y="1905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7239000" y="190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28" name="Text Box 28"/>
          <p:cNvSpPr txBox="1">
            <a:spLocks noChangeArrowheads="1"/>
          </p:cNvSpPr>
          <p:nvPr/>
        </p:nvSpPr>
        <p:spPr bwMode="auto">
          <a:xfrm>
            <a:off x="7010400" y="3160713"/>
            <a:ext cx="1981200" cy="376237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PENYERAPAN</a:t>
            </a:r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 flipH="1">
            <a:off x="8763000" y="3200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3657600" y="99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3657600" y="1143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 flipV="1">
            <a:off x="4876800" y="91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 flipH="1">
            <a:off x="1600200" y="1143000"/>
            <a:ext cx="2514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 flipH="1">
            <a:off x="2819400" y="1143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 flipH="1">
            <a:off x="4038600" y="11430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4114800" y="1143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4191000" y="1143000"/>
            <a:ext cx="2362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11430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1143000" y="259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 flipV="1">
            <a:off x="2743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 flipH="1">
            <a:off x="1981200" y="2667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4038600" y="2286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>
            <a:off x="5486400" y="2286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4" name="Line 44"/>
          <p:cNvSpPr>
            <a:spLocks noChangeShapeType="1"/>
          </p:cNvSpPr>
          <p:nvPr/>
        </p:nvSpPr>
        <p:spPr bwMode="auto">
          <a:xfrm>
            <a:off x="68580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>
            <a:off x="6858000" y="24384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 flipV="1">
            <a:off x="8458200" y="2209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7696200" y="2438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>
            <a:off x="1295400" y="3657600"/>
            <a:ext cx="2743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4114800" y="3581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 flipH="1">
            <a:off x="4495800" y="37338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 flipH="1">
            <a:off x="4800600" y="3505200"/>
            <a:ext cx="2971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 flipV="1">
            <a:off x="1219200" y="3657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3" name="Text Box 53"/>
          <p:cNvSpPr txBox="1">
            <a:spLocks noChangeArrowheads="1"/>
          </p:cNvSpPr>
          <p:nvPr/>
        </p:nvSpPr>
        <p:spPr bwMode="auto">
          <a:xfrm>
            <a:off x="6843713" y="5522913"/>
            <a:ext cx="1843087" cy="376237"/>
          </a:xfrm>
          <a:prstGeom prst="rect">
            <a:avLst/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GAGAL GINJAL</a:t>
            </a:r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 flipV="1">
            <a:off x="3352800" y="50292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 flipH="1" flipV="1">
            <a:off x="4572000" y="5029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6705600" y="4500563"/>
            <a:ext cx="1981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ERYTROPOISIS</a:t>
            </a:r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 flipH="1">
            <a:off x="8534400" y="4572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8" name="Line 58"/>
          <p:cNvSpPr>
            <a:spLocks noChangeShapeType="1"/>
          </p:cNvSpPr>
          <p:nvPr/>
        </p:nvSpPr>
        <p:spPr bwMode="auto">
          <a:xfrm flipV="1">
            <a:off x="7696200" y="4953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 flipH="1">
            <a:off x="5181600" y="4724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2482850" y="36513"/>
            <a:ext cx="320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F A K T O R      P A N G A N </a:t>
            </a:r>
          </a:p>
        </p:txBody>
      </p:sp>
      <p:sp>
        <p:nvSpPr>
          <p:cNvPr id="51261" name="Line 61"/>
          <p:cNvSpPr>
            <a:spLocks noChangeShapeType="1"/>
          </p:cNvSpPr>
          <p:nvPr/>
        </p:nvSpPr>
        <p:spPr bwMode="auto">
          <a:xfrm flipH="1">
            <a:off x="2971800" y="1981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2347913" y="6284913"/>
            <a:ext cx="396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F A K T O R     N O N    P A N G A 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LUAS MASALAH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719388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PREVALENSI ANEMIA DI INDONESIA</a:t>
            </a:r>
          </a:p>
          <a:p>
            <a:pPr eaLnBrk="1" hangingPunct="1">
              <a:buFontTx/>
              <a:buNone/>
              <a:defRPr/>
            </a:pPr>
            <a:r>
              <a:rPr lang="en-US" smtClean="0"/>
              <a:t>   - BAYI		    : &gt;70%</a:t>
            </a:r>
          </a:p>
          <a:p>
            <a:pPr eaLnBrk="1" hangingPunct="1">
              <a:buFontTx/>
              <a:buNone/>
              <a:defRPr/>
            </a:pPr>
            <a:r>
              <a:rPr lang="en-US" smtClean="0"/>
              <a:t>   - IBU HAMIL	    : 43%</a:t>
            </a:r>
          </a:p>
          <a:p>
            <a:pPr eaLnBrk="1" hangingPunct="1">
              <a:buFontTx/>
              <a:buNone/>
              <a:defRPr/>
            </a:pPr>
            <a:r>
              <a:rPr lang="en-US" smtClean="0"/>
              <a:t>   - WUS		    : 29%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953000" y="45720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181600" y="46482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Sumber : UNICEF (2006)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>
                <a:solidFill>
                  <a:srgbClr val="FF3300"/>
                </a:solidFill>
              </a:rPr>
              <a:t>Prevalensi Anemia di Indonesia</a:t>
            </a:r>
            <a:r>
              <a:rPr lang="en-US" sz="4000" smtClean="0"/>
              <a:t/>
            </a:r>
            <a:br>
              <a:rPr lang="en-US" sz="4000" smtClean="0"/>
            </a:br>
            <a:r>
              <a:rPr lang="en-US" sz="2800" smtClean="0">
                <a:solidFill>
                  <a:srgbClr val="000099"/>
                </a:solidFill>
              </a:rPr>
              <a:t>(SKRT 2001)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600200"/>
          <a:ext cx="8002588" cy="4525963"/>
        </p:xfrm>
        <a:graphic>
          <a:graphicData uri="http://schemas.openxmlformats.org/presentationml/2006/ole">
            <p:oleObj spid="_x0000_s1026" name="Chart" r:id="rId3" imgW="8229600" imgH="4533990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</TotalTime>
  <Words>1016</Words>
  <Application>Microsoft Office PowerPoint</Application>
  <PresentationFormat>On-screen Show (4:3)</PresentationFormat>
  <Paragraphs>288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Apex</vt:lpstr>
      <vt:lpstr>Chart</vt:lpstr>
      <vt:lpstr>Microsoft Office Excel 97-2003 Worksheet</vt:lpstr>
      <vt:lpstr>PROGRAM PENANGGULANGAN ANEMIA</vt:lpstr>
      <vt:lpstr>PROGRAM PENANGGULANGAN ANEMIA</vt:lpstr>
      <vt:lpstr>Nilai ambang batas Hb utk kategori anemia</vt:lpstr>
      <vt:lpstr>JENIS ANEMIA</vt:lpstr>
      <vt:lpstr>PARADIGMA LAMA MASALAH ANEMIA  DI INDONESIA</vt:lpstr>
      <vt:lpstr>Slide 6</vt:lpstr>
      <vt:lpstr>Slide 7</vt:lpstr>
      <vt:lpstr>LUAS MASALAH</vt:lpstr>
      <vt:lpstr>Prevalensi Anemia di Indonesia (SKRT 2001)</vt:lpstr>
      <vt:lpstr>PREVALENSI ANEMIA PADA BALITA</vt:lpstr>
      <vt:lpstr>PREVALENSI ANEMIA RISKESDAS 2007</vt:lpstr>
      <vt:lpstr>KRITERIA </vt:lpstr>
      <vt:lpstr>MASALAH</vt:lpstr>
      <vt:lpstr>PROGRAM</vt:lpstr>
      <vt:lpstr>SUPLEMENTASI</vt:lpstr>
      <vt:lpstr>DOSIS SUPLEMENTASI</vt:lpstr>
      <vt:lpstr>Slide 17</vt:lpstr>
      <vt:lpstr>WHAT’S THE OTHER PROBLEMS?</vt:lpstr>
      <vt:lpstr>Slide 19</vt:lpstr>
      <vt:lpstr>Slide 20</vt:lpstr>
      <vt:lpstr>PILOT PROJECT</vt:lpstr>
      <vt:lpstr>HASIL…?</vt:lpstr>
      <vt:lpstr>FORTIFIKASI</vt:lpstr>
      <vt:lpstr>COST EFFECTIVENESS OF NUTRITION INTERVENTION</vt:lpstr>
      <vt:lpstr>MODIFIKASI MENU</vt:lpstr>
      <vt:lpstr>PENGENDALIAN PENYAKIT PARASIT</vt:lpstr>
      <vt:lpstr>    Persentase   ibu hamil yang pernah minum tablet Fe         dan cakupan K4 menurut provinsi, Susenas 2004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thinkpad_t40</dc:creator>
  <cp:lastModifiedBy>toshiba</cp:lastModifiedBy>
  <cp:revision>6</cp:revision>
  <dcterms:created xsi:type="dcterms:W3CDTF">2013-03-21T16:42:09Z</dcterms:created>
  <dcterms:modified xsi:type="dcterms:W3CDTF">2014-05-14T01:59:51Z</dcterms:modified>
</cp:coreProperties>
</file>