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87518C-3951-4969-BC2B-7CA88B5584EC}" type="datetimeFigureOut">
              <a:rPr lang="id-ID" smtClean="0"/>
              <a:t>18/06/2013</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E3F21-58B3-4331-9FFC-2D0BD37EB49C}" type="slidenum">
              <a:rPr lang="id-ID" smtClean="0"/>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BE39B4F3-CC94-4169-8983-758177B10687}" type="slidenum">
              <a:rPr lang="en-GB" smtClean="0"/>
              <a:pPr/>
              <a:t>48</a:t>
            </a:fld>
            <a:endParaRPr lang="en-GB" smtClean="0"/>
          </a:p>
        </p:txBody>
      </p:sp>
      <p:sp>
        <p:nvSpPr>
          <p:cNvPr id="129027" name="Rectangle 2"/>
          <p:cNvSpPr>
            <a:spLocks noRo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475F6158-B714-494D-942B-53489587DE5D}" type="slidenum">
              <a:rPr lang="en-GB" smtClean="0"/>
              <a:pPr/>
              <a:t>49</a:t>
            </a:fld>
            <a:endParaRPr lang="en-GB" smtClean="0"/>
          </a:p>
        </p:txBody>
      </p:sp>
      <p:sp>
        <p:nvSpPr>
          <p:cNvPr id="130051" name="Rectangle 2"/>
          <p:cNvSpPr>
            <a:spLocks noRot="1" noChangeArrowheads="1" noTextEdit="1"/>
          </p:cNvSpPr>
          <p:nvPr>
            <p:ph type="sldImg"/>
          </p:nvPr>
        </p:nvSpPr>
        <p:spPr>
          <a:ln/>
        </p:spPr>
      </p:sp>
      <p:sp>
        <p:nvSpPr>
          <p:cNvPr id="130052"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74622AEC-69D9-4A8E-9339-FF26893E3A2B}" type="slidenum">
              <a:rPr lang="en-GB" smtClean="0"/>
              <a:pPr/>
              <a:t>51</a:t>
            </a:fld>
            <a:endParaRPr lang="en-GB" smtClean="0"/>
          </a:p>
        </p:txBody>
      </p:sp>
      <p:sp>
        <p:nvSpPr>
          <p:cNvPr id="131075" name="Rectangle 2"/>
          <p:cNvSpPr>
            <a:spLocks noRot="1" noChangeArrowheads="1" noTextEdit="1"/>
          </p:cNvSpPr>
          <p:nvPr>
            <p:ph type="sldImg"/>
          </p:nvPr>
        </p:nvSpPr>
        <p:spPr>
          <a:ln/>
        </p:spPr>
      </p:sp>
      <p:sp>
        <p:nvSpPr>
          <p:cNvPr id="131076"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6E87F772-71C7-4062-9DF2-4D2DEB0BBF30}" type="slidenum">
              <a:rPr lang="en-GB" smtClean="0"/>
              <a:pPr/>
              <a:t>52</a:t>
            </a:fld>
            <a:endParaRPr lang="en-GB" smtClean="0"/>
          </a:p>
        </p:txBody>
      </p:sp>
      <p:sp>
        <p:nvSpPr>
          <p:cNvPr id="132099" name="Rectangle 2"/>
          <p:cNvSpPr>
            <a:spLocks noRot="1" noChangeArrowheads="1" noTextEdit="1"/>
          </p:cNvSpPr>
          <p:nvPr>
            <p:ph type="sldImg"/>
          </p:nvPr>
        </p:nvSpPr>
        <p:spPr>
          <a:ln/>
        </p:spPr>
      </p:sp>
      <p:sp>
        <p:nvSpPr>
          <p:cNvPr id="132100"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1E8635C0-1E8E-4CAC-B9E2-EE20B173C18A}" type="slidenum">
              <a:rPr lang="en-GB" smtClean="0"/>
              <a:pPr/>
              <a:t>53</a:t>
            </a:fld>
            <a:endParaRPr lang="en-GB" smtClean="0"/>
          </a:p>
        </p:txBody>
      </p:sp>
      <p:sp>
        <p:nvSpPr>
          <p:cNvPr id="133123" name="Rectangle 2"/>
          <p:cNvSpPr>
            <a:spLocks noRo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2AC62D42-A789-4F9C-87A9-1EF02C8BAEB6}" type="datetimeFigureOut">
              <a:rPr lang="id-ID" smtClean="0"/>
              <a:t>18/06/2013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E37B977-A059-4959-8A9A-2C9F98F7779B}"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AC62D42-A789-4F9C-87A9-1EF02C8BAEB6}" type="datetimeFigureOut">
              <a:rPr lang="id-ID" smtClean="0"/>
              <a:t>18/06/2013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E37B977-A059-4959-8A9A-2C9F98F7779B}"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AC62D42-A789-4F9C-87A9-1EF02C8BAEB6}" type="datetimeFigureOut">
              <a:rPr lang="id-ID" smtClean="0"/>
              <a:t>18/06/2013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E37B977-A059-4959-8A9A-2C9F98F7779B}" type="slidenum">
              <a:rPr lang="id-ID" smtClean="0"/>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lipArt Placeholder 3"/>
          <p:cNvSpPr>
            <a:spLocks noGrp="1"/>
          </p:cNvSpPr>
          <p:nvPr>
            <p:ph type="clipArt" sz="half" idx="2"/>
          </p:nvPr>
        </p:nvSpPr>
        <p:spPr>
          <a:xfrm>
            <a:off x="4648200" y="1981200"/>
            <a:ext cx="3810000" cy="4114800"/>
          </a:xfrm>
        </p:spPr>
        <p:txBody>
          <a:bodyPr rtlCol="0">
            <a:normAutofit/>
          </a:bodyPr>
          <a:lstStyle/>
          <a:p>
            <a:pPr lvl="0"/>
            <a:endParaRPr lang="id-ID" noProof="0" smtClean="0"/>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82B3E3E3-0A8F-4A6A-BE3D-2352EE53405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2AC62D42-A789-4F9C-87A9-1EF02C8BAEB6}" type="datetimeFigureOut">
              <a:rPr lang="id-ID" smtClean="0"/>
              <a:t>18/06/2013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E37B977-A059-4959-8A9A-2C9F98F7779B}"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C62D42-A789-4F9C-87A9-1EF02C8BAEB6}" type="datetimeFigureOut">
              <a:rPr lang="id-ID" smtClean="0"/>
              <a:t>18/06/2013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E37B977-A059-4959-8A9A-2C9F98F7779B}" type="slidenum">
              <a:rPr lang="id-ID" smtClean="0"/>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2AC62D42-A789-4F9C-87A9-1EF02C8BAEB6}" type="datetimeFigureOut">
              <a:rPr lang="id-ID" smtClean="0"/>
              <a:t>18/06/2013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E37B977-A059-4959-8A9A-2C9F98F7779B}"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2AC62D42-A789-4F9C-87A9-1EF02C8BAEB6}" type="datetimeFigureOut">
              <a:rPr lang="id-ID" smtClean="0"/>
              <a:t>18/06/2013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5E37B977-A059-4959-8A9A-2C9F98F7779B}"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2AC62D42-A789-4F9C-87A9-1EF02C8BAEB6}" type="datetimeFigureOut">
              <a:rPr lang="id-ID" smtClean="0"/>
              <a:t>18/06/2013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5E37B977-A059-4959-8A9A-2C9F98F7779B}"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C62D42-A789-4F9C-87A9-1EF02C8BAEB6}" type="datetimeFigureOut">
              <a:rPr lang="id-ID" smtClean="0"/>
              <a:t>18/06/2013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5E37B977-A059-4959-8A9A-2C9F98F7779B}"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C62D42-A789-4F9C-87A9-1EF02C8BAEB6}" type="datetimeFigureOut">
              <a:rPr lang="id-ID" smtClean="0"/>
              <a:t>18/06/2013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E37B977-A059-4959-8A9A-2C9F98F7779B}"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C62D42-A789-4F9C-87A9-1EF02C8BAEB6}" type="datetimeFigureOut">
              <a:rPr lang="id-ID" smtClean="0"/>
              <a:t>18/06/2013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E37B977-A059-4959-8A9A-2C9F98F7779B}"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C62D42-A789-4F9C-87A9-1EF02C8BAEB6}" type="datetimeFigureOut">
              <a:rPr lang="id-ID" smtClean="0"/>
              <a:t>18/06/2013</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7B977-A059-4959-8A9A-2C9F98F7779B}"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algn="l" eaLnBrk="1" hangingPunct="1"/>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t>
            </a:r>
            <a:r>
              <a:rPr lang="en-US" sz="2400" smtClean="0"/>
              <a:t>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t>
            </a:r>
            <a:r>
              <a:rPr lang="en-US" sz="2400" smtClean="0">
                <a:solidFill>
                  <a:schemeClr val="hlink"/>
                </a:solidFill>
              </a:rPr>
              <a:t>TOKSIN BERUPA DEBU</a:t>
            </a:r>
            <a:r>
              <a:rPr lang="en-US" sz="2400" smtClean="0"/>
              <a:t> SEPERTI DEBU SILIKA, </a:t>
            </a:r>
            <a:br>
              <a:rPr lang="en-US" sz="2400" smtClean="0"/>
            </a:br>
            <a:r>
              <a:rPr lang="en-US" sz="2400" smtClean="0"/>
              <a:t>    ASBES, COBALT, BARIUM AKAN BERINTERAKSI </a:t>
            </a:r>
            <a:br>
              <a:rPr lang="en-US" sz="2400" smtClean="0"/>
            </a:br>
            <a:r>
              <a:rPr lang="en-US" sz="2400" smtClean="0"/>
              <a:t>    DG MEMBRAN SEL PARU YG DIAWALI DGT </a:t>
            </a:r>
            <a:br>
              <a:rPr lang="en-US" sz="2400" smtClean="0"/>
            </a:br>
            <a:r>
              <a:rPr lang="en-US" sz="2400" smtClean="0"/>
              <a:t>    PAGOSITOSIS.</a:t>
            </a:r>
            <a:br>
              <a:rPr lang="en-US" sz="2400" smtClean="0"/>
            </a:br>
            <a:r>
              <a:rPr lang="en-US" sz="2400" smtClean="0"/>
              <a:t/>
            </a:r>
            <a:br>
              <a:rPr lang="en-US" sz="2400" smtClean="0"/>
            </a:br>
            <a:r>
              <a:rPr lang="en-US" sz="2400" smtClean="0"/>
              <a:t/>
            </a:r>
            <a:br>
              <a:rPr lang="en-US" sz="2400" smtClean="0"/>
            </a:br>
            <a:r>
              <a:rPr lang="en-US" sz="2400" smtClean="0"/>
              <a:t>    </a:t>
            </a:r>
            <a:br>
              <a:rPr lang="en-US" sz="2400" smtClean="0"/>
            </a:br>
            <a:r>
              <a:rPr lang="en-US" sz="2400" smtClean="0"/>
              <a:t> </a:t>
            </a:r>
            <a:br>
              <a:rPr lang="en-US" sz="2400" smtClean="0"/>
            </a:br>
            <a:r>
              <a:rPr lang="en-US" sz="2400" smtClean="0"/>
              <a:t/>
            </a:r>
            <a:br>
              <a:rPr lang="en-US" sz="2400" smtClean="0"/>
            </a:br>
            <a:r>
              <a:rPr lang="en-US" sz="3600" smtClean="0"/>
              <a:t/>
            </a:r>
            <a:br>
              <a:rPr lang="en-US" sz="3600" smtClean="0"/>
            </a:br>
            <a:r>
              <a:rPr lang="en-US" sz="2800" smtClean="0">
                <a:solidFill>
                  <a:srgbClr val="FF0066"/>
                </a:solidFill>
              </a:rPr>
              <a:t> </a:t>
            </a:r>
            <a:r>
              <a:rPr lang="en-US" sz="2800" smtClean="0">
                <a:solidFill>
                  <a:srgbClr val="00CC00"/>
                </a:solidFill>
              </a:rPr>
              <a:t/>
            </a:r>
            <a:br>
              <a:rPr lang="en-US" sz="2800" smtClean="0">
                <a:solidFill>
                  <a:srgbClr val="00CC00"/>
                </a:solidFill>
              </a:rPr>
            </a:br>
            <a:r>
              <a:rPr lang="en-US" sz="2800" smtClean="0">
                <a:solidFill>
                  <a:srgbClr val="006600"/>
                </a:solidFill>
              </a:rPr>
              <a:t> </a:t>
            </a:r>
            <a:r>
              <a:rPr lang="en-US" sz="3600" smtClean="0"/>
              <a:t/>
            </a:r>
            <a:br>
              <a:rPr lang="en-US" sz="3600" smtClean="0"/>
            </a:br>
            <a:r>
              <a:rPr lang="en-US" sz="3600" smtClean="0"/>
              <a:t/>
            </a:r>
            <a:br>
              <a:rPr lang="en-US" sz="3600" smtClean="0"/>
            </a:br>
            <a:r>
              <a:rPr lang="en-US" sz="3200" smtClean="0">
                <a:solidFill>
                  <a:srgbClr val="006600"/>
                </a:solidFill>
              </a:rPr>
              <a:t> </a:t>
            </a:r>
            <a:r>
              <a:rPr lang="en-US" sz="3600" smtClean="0"/>
              <a:t/>
            </a:r>
            <a:br>
              <a:rPr lang="en-US" sz="3600" smtClean="0"/>
            </a:br>
            <a:r>
              <a:rPr lang="en-US" sz="3600" smtClean="0"/>
              <a:t>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l" eaLnBrk="1" hangingPunct="1"/>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t>
            </a:r>
            <a:r>
              <a:rPr lang="en-US" sz="2400" smtClean="0"/>
              <a:t>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id-ID" sz="2400" smtClean="0"/>
              <a:t>                              Bab 9</a:t>
            </a:r>
            <a:r>
              <a:rPr lang="en-US" sz="2400" smtClean="0"/>
              <a:t>              </a:t>
            </a:r>
            <a:r>
              <a:rPr lang="id-ID" sz="2400" smtClean="0"/>
              <a:t/>
            </a:r>
            <a:br>
              <a:rPr lang="id-ID" sz="2400" smtClean="0"/>
            </a:br>
            <a:r>
              <a:rPr lang="id-ID" sz="2400" smtClean="0"/>
              <a:t>              </a:t>
            </a:r>
            <a:r>
              <a:rPr lang="en-US" sz="2400" smtClean="0">
                <a:solidFill>
                  <a:schemeClr val="hlink"/>
                </a:solidFill>
              </a:rPr>
              <a:t>EFEK TOKSIN PADA TUBUH</a:t>
            </a:r>
            <a:br>
              <a:rPr lang="en-US" sz="2400" smtClean="0">
                <a:solidFill>
                  <a:schemeClr val="hlink"/>
                </a:solidFill>
              </a:rPr>
            </a:br>
            <a:r>
              <a:rPr lang="en-US" sz="2400" smtClean="0">
                <a:solidFill>
                  <a:schemeClr val="hlink"/>
                </a:solidFill>
              </a:rPr>
              <a:t/>
            </a:r>
            <a:br>
              <a:rPr lang="en-US" sz="2400" smtClean="0">
                <a:solidFill>
                  <a:schemeClr val="hlink"/>
                </a:solidFill>
              </a:rPr>
            </a:br>
            <a:r>
              <a:rPr lang="en-US" sz="2400" smtClean="0">
                <a:solidFill>
                  <a:schemeClr val="hlink"/>
                </a:solidFill>
              </a:rPr>
              <a:t>A. EFEK PADA FUNGSI UMUM SEL</a:t>
            </a:r>
            <a:br>
              <a:rPr lang="en-US" sz="2400" smtClean="0">
                <a:solidFill>
                  <a:schemeClr val="hlink"/>
                </a:solidFill>
              </a:rPr>
            </a:br>
            <a:r>
              <a:rPr lang="en-US" sz="2400" smtClean="0">
                <a:solidFill>
                  <a:schemeClr val="hlink"/>
                </a:solidFill>
              </a:rPr>
              <a:t>    </a:t>
            </a:r>
            <a:r>
              <a:rPr lang="en-US" sz="2400" smtClean="0"/>
              <a:t>EFEK PD ELEMEN SEL DPT TERJADI MULAI PD </a:t>
            </a:r>
            <a:br>
              <a:rPr lang="en-US" sz="2400" smtClean="0"/>
            </a:br>
            <a:r>
              <a:rPr lang="en-US" sz="2400" smtClean="0"/>
              <a:t>    PORTAL ENTRI SEPERTI KULIT, SELAPUT </a:t>
            </a:r>
            <a:br>
              <a:rPr lang="en-US" sz="2400" smtClean="0"/>
            </a:br>
            <a:r>
              <a:rPr lang="en-US" sz="2400" smtClean="0"/>
              <a:t>    LENDIR, TENGGOROKAN, TRAKHEA, BRONKUS,</a:t>
            </a:r>
            <a:br>
              <a:rPr lang="en-US" sz="2400" smtClean="0"/>
            </a:br>
            <a:r>
              <a:rPr lang="en-US" sz="2400" smtClean="0"/>
              <a:t>    MULIT, ESOFAGUS DAN MATA.    </a:t>
            </a:r>
            <a:br>
              <a:rPr lang="en-US" sz="2400" smtClean="0"/>
            </a:br>
            <a:r>
              <a:rPr lang="en-US" sz="2400" smtClean="0"/>
              <a:t>    KONTAK SEDEMIKIAN DPT LANGSUNG ATAU </a:t>
            </a:r>
            <a:br>
              <a:rPr lang="en-US" sz="2400" smtClean="0"/>
            </a:br>
            <a:r>
              <a:rPr lang="en-US" sz="2400" smtClean="0"/>
              <a:t>    PUN TDK LANGSUNG MENIMBULKAN EFEK </a:t>
            </a:r>
            <a:br>
              <a:rPr lang="en-US" sz="2400" smtClean="0"/>
            </a:br>
            <a:r>
              <a:rPr lang="en-US" sz="2400" smtClean="0"/>
              <a:t>    RINGAN SEPERTI IRITASI KEMUDIAN SENSITASI </a:t>
            </a:r>
            <a:br>
              <a:rPr lang="en-US" sz="2400" smtClean="0"/>
            </a:br>
            <a:r>
              <a:rPr lang="en-US" sz="2400" smtClean="0"/>
              <a:t>    SAMPAI PD KERUSAKAN YG HEBAT SEPERTI </a:t>
            </a:r>
            <a:br>
              <a:rPr lang="en-US" sz="2400" smtClean="0"/>
            </a:br>
            <a:r>
              <a:rPr lang="en-US" sz="2400" smtClean="0"/>
              <a:t>    KEMATIAN SEL SERTA JARINGANNYA.</a:t>
            </a:r>
            <a:br>
              <a:rPr lang="en-US" sz="2400" smtClean="0"/>
            </a:br>
            <a:r>
              <a:rPr lang="en-US" sz="2400" smtClean="0"/>
              <a:t>    </a:t>
            </a:r>
            <a:br>
              <a:rPr lang="en-US" sz="2400" smtClean="0"/>
            </a:br>
            <a:r>
              <a:rPr lang="en-US" sz="2400" smtClean="0"/>
              <a:t>    1. IRITASI</a:t>
            </a:r>
            <a:br>
              <a:rPr lang="en-US" sz="2400" smtClean="0"/>
            </a:br>
            <a:r>
              <a:rPr lang="en-US" sz="2400" smtClean="0"/>
              <a:t>        PENYEBAB : SO2, NH3, NaOH, Fenol, H2SO4, </a:t>
            </a:r>
            <a:br>
              <a:rPr lang="en-US" sz="2400" smtClean="0"/>
            </a:br>
            <a:r>
              <a:rPr lang="en-US" sz="2400" smtClean="0"/>
              <a:t>        HCOH, HCl, HCOOH, O3, NO2</a:t>
            </a:r>
            <a:br>
              <a:rPr lang="en-US" sz="2400" smtClean="0"/>
            </a:br>
            <a:r>
              <a:rPr lang="en-US" sz="2400" smtClean="0"/>
              <a:t>      </a:t>
            </a:r>
            <a:br>
              <a:rPr lang="en-US" sz="2400" smtClean="0"/>
            </a:br>
            <a:r>
              <a:rPr lang="en-US" sz="2400" smtClean="0"/>
              <a:t/>
            </a:r>
            <a:br>
              <a:rPr lang="en-US" sz="2400" smtClean="0"/>
            </a:br>
            <a:r>
              <a:rPr lang="en-US" sz="3600" smtClean="0"/>
              <a:t/>
            </a:r>
            <a:br>
              <a:rPr lang="en-US" sz="3600" smtClean="0"/>
            </a:br>
            <a:r>
              <a:rPr lang="en-US" sz="2800" smtClean="0">
                <a:solidFill>
                  <a:srgbClr val="FF0066"/>
                </a:solidFill>
              </a:rPr>
              <a:t> </a:t>
            </a:r>
            <a:r>
              <a:rPr lang="en-US" sz="2800" smtClean="0">
                <a:solidFill>
                  <a:srgbClr val="00CC00"/>
                </a:solidFill>
              </a:rPr>
              <a:t/>
            </a:r>
            <a:br>
              <a:rPr lang="en-US" sz="2800" smtClean="0">
                <a:solidFill>
                  <a:srgbClr val="00CC00"/>
                </a:solidFill>
              </a:rPr>
            </a:br>
            <a:r>
              <a:rPr lang="en-US" sz="2800" smtClean="0">
                <a:solidFill>
                  <a:srgbClr val="006600"/>
                </a:solidFill>
              </a:rPr>
              <a:t> </a:t>
            </a:r>
            <a:r>
              <a:rPr lang="en-US" sz="3600" smtClean="0"/>
              <a:t/>
            </a:r>
            <a:br>
              <a:rPr lang="en-US" sz="3600" smtClean="0"/>
            </a:br>
            <a:r>
              <a:rPr lang="en-US" sz="3600" smtClean="0"/>
              <a:t/>
            </a:r>
            <a:br>
              <a:rPr lang="en-US" sz="3600" smtClean="0"/>
            </a:br>
            <a:r>
              <a:rPr lang="en-US" sz="3200" smtClean="0">
                <a:solidFill>
                  <a:srgbClr val="006600"/>
                </a:solidFill>
              </a:rPr>
              <a:t> </a:t>
            </a:r>
            <a:r>
              <a:rPr lang="en-US" sz="3600" smtClean="0"/>
              <a:t/>
            </a:r>
            <a:br>
              <a:rPr lang="en-US" sz="3600" smtClean="0"/>
            </a:br>
            <a:r>
              <a:rPr lang="en-US" sz="3600" smtClean="0"/>
              <a:t>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l" eaLnBrk="1" hangingPunct="1"/>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t>
            </a:r>
            <a:r>
              <a:rPr lang="en-US" sz="2400" smtClean="0"/>
              <a:t>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2. PNEUMOKONIOSIS</a:t>
            </a:r>
            <a:br>
              <a:rPr lang="en-US" sz="2400" smtClean="0"/>
            </a:br>
            <a:r>
              <a:rPr lang="en-US" sz="2400" smtClean="0"/>
              <a:t>         PENYEBAB : DEBU SILIKA, ASBES, BESI, </a:t>
            </a:r>
            <a:br>
              <a:rPr lang="en-US" sz="2400" smtClean="0"/>
            </a:br>
            <a:r>
              <a:rPr lang="en-US" sz="2400" smtClean="0"/>
              <a:t>         ANTRASIT, COBALT, BAGGASE, BARIUM,DLL </a:t>
            </a:r>
            <a:br>
              <a:rPr lang="en-US" sz="2400" smtClean="0"/>
            </a:br>
            <a:r>
              <a:rPr lang="en-US" sz="2400" smtClean="0"/>
              <a:t>         YG MENYEBABKAN TERJADINYA FIBROSIS/ </a:t>
            </a:r>
            <a:br>
              <a:rPr lang="en-US" sz="2400" smtClean="0"/>
            </a:br>
            <a:r>
              <a:rPr lang="en-US" sz="2400" smtClean="0"/>
              <a:t>         JARINGAN IKAT KARENA RUSAKNYA SEL </a:t>
            </a:r>
            <a:br>
              <a:rPr lang="en-US" sz="2400" smtClean="0"/>
            </a:br>
            <a:r>
              <a:rPr lang="en-US" sz="2400" smtClean="0"/>
              <a:t>         PARU.</a:t>
            </a:r>
            <a:br>
              <a:rPr lang="en-US" sz="2400" smtClean="0"/>
            </a:br>
            <a:r>
              <a:rPr lang="en-US" sz="2400" smtClean="0"/>
              <a:t>         DIAWALI PAGOSITOSIS DEBU OLEH </a:t>
            </a:r>
            <a:br>
              <a:rPr lang="en-US" sz="2400" smtClean="0"/>
            </a:br>
            <a:r>
              <a:rPr lang="en-US" sz="2400" smtClean="0"/>
              <a:t>         MAKROFAG, DIIKUTI OLEH LISIS MAKROFAG </a:t>
            </a:r>
            <a:br>
              <a:rPr lang="en-US" sz="2400" smtClean="0"/>
            </a:br>
            <a:r>
              <a:rPr lang="en-US" sz="2400" smtClean="0"/>
              <a:t>         SERTA KELUARNYA ENZIM DAN TERJADILAH </a:t>
            </a:r>
            <a:br>
              <a:rPr lang="en-US" sz="2400" smtClean="0"/>
            </a:br>
            <a:r>
              <a:rPr lang="en-US" sz="2400" smtClean="0"/>
              <a:t>         PNEUMOKONIOSIS.         </a:t>
            </a:r>
            <a:br>
              <a:rPr lang="en-US" sz="2400" smtClean="0"/>
            </a:br>
            <a:r>
              <a:rPr lang="en-US" sz="2400" smtClean="0"/>
              <a:t>          </a:t>
            </a:r>
            <a:br>
              <a:rPr lang="en-US" sz="2400" smtClean="0"/>
            </a:br>
            <a:r>
              <a:rPr lang="en-US" sz="2400" smtClean="0"/>
              <a:t>    </a:t>
            </a:r>
            <a:br>
              <a:rPr lang="en-US" sz="2400" smtClean="0"/>
            </a:br>
            <a:r>
              <a:rPr lang="en-US" sz="2400" smtClean="0"/>
              <a:t>     </a:t>
            </a:r>
            <a:r>
              <a:rPr lang="en-US" sz="3600" smtClean="0"/>
              <a:t/>
            </a:r>
            <a:br>
              <a:rPr lang="en-US" sz="3600" smtClean="0"/>
            </a:br>
            <a:r>
              <a:rPr lang="en-US" sz="2800" smtClean="0">
                <a:solidFill>
                  <a:srgbClr val="FF0066"/>
                </a:solidFill>
              </a:rPr>
              <a:t> </a:t>
            </a:r>
            <a:r>
              <a:rPr lang="en-US" sz="2800" smtClean="0">
                <a:solidFill>
                  <a:srgbClr val="00CC00"/>
                </a:solidFill>
              </a:rPr>
              <a:t/>
            </a:r>
            <a:br>
              <a:rPr lang="en-US" sz="2800" smtClean="0">
                <a:solidFill>
                  <a:srgbClr val="00CC00"/>
                </a:solidFill>
              </a:rPr>
            </a:br>
            <a:r>
              <a:rPr lang="en-US" sz="2800" smtClean="0">
                <a:solidFill>
                  <a:srgbClr val="006600"/>
                </a:solidFill>
              </a:rPr>
              <a:t> </a:t>
            </a:r>
            <a:r>
              <a:rPr lang="en-US" sz="3600" smtClean="0"/>
              <a:t/>
            </a:r>
            <a:br>
              <a:rPr lang="en-US" sz="3600" smtClean="0"/>
            </a:br>
            <a:r>
              <a:rPr lang="en-US" sz="3600" smtClean="0"/>
              <a:t/>
            </a:r>
            <a:br>
              <a:rPr lang="en-US" sz="3600" smtClean="0"/>
            </a:br>
            <a:r>
              <a:rPr lang="en-US" sz="3200" smtClean="0">
                <a:solidFill>
                  <a:srgbClr val="006600"/>
                </a:solidFill>
              </a:rPr>
              <a:t> </a:t>
            </a:r>
            <a:r>
              <a:rPr lang="en-US" sz="3600" smtClean="0"/>
              <a:t/>
            </a:r>
            <a:br>
              <a:rPr lang="en-US" sz="3600" smtClean="0"/>
            </a:br>
            <a:r>
              <a:rPr lang="en-US" sz="3600" smtClean="0"/>
              <a:t>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idx="1"/>
          </p:nvPr>
        </p:nvSpPr>
        <p:spPr/>
        <p:txBody>
          <a:bodyPr/>
          <a:lstStyle/>
          <a:p>
            <a:pPr eaLnBrk="1" hangingPunct="1">
              <a:spcBef>
                <a:spcPct val="35000"/>
              </a:spcBef>
              <a:buClr>
                <a:schemeClr val="tx1"/>
              </a:buClr>
              <a:buFont typeface="Wingdings" pitchFamily="2" charset="2"/>
              <a:buNone/>
            </a:pPr>
            <a:endParaRPr lang="id-ID" i="1" smtClean="0"/>
          </a:p>
          <a:p>
            <a:pPr eaLnBrk="1" hangingPunct="1">
              <a:spcBef>
                <a:spcPct val="35000"/>
              </a:spcBef>
              <a:buClr>
                <a:schemeClr val="tx1"/>
              </a:buClr>
              <a:buFont typeface="Wingdings" pitchFamily="2" charset="2"/>
              <a:buNone/>
            </a:pPr>
            <a:endParaRPr lang="id-ID" i="1" smtClean="0"/>
          </a:p>
          <a:p>
            <a:pPr eaLnBrk="1" hangingPunct="1">
              <a:spcBef>
                <a:spcPct val="35000"/>
              </a:spcBef>
              <a:buClr>
                <a:schemeClr val="tx1"/>
              </a:buClr>
              <a:buFont typeface="Wingdings" pitchFamily="2" charset="2"/>
              <a:buNone/>
            </a:pPr>
            <a:endParaRPr lang="en-US" i="1" smtClean="0"/>
          </a:p>
        </p:txBody>
      </p:sp>
      <p:sp>
        <p:nvSpPr>
          <p:cNvPr id="41987" name="Rectangle 3"/>
          <p:cNvSpPr>
            <a:spLocks noChangeArrowheads="1"/>
          </p:cNvSpPr>
          <p:nvPr/>
        </p:nvSpPr>
        <p:spPr bwMode="auto">
          <a:xfrm>
            <a:off x="2819400" y="1981200"/>
            <a:ext cx="2527300" cy="366713"/>
          </a:xfrm>
          <a:prstGeom prst="rect">
            <a:avLst/>
          </a:prstGeom>
          <a:noFill/>
          <a:ln w="9525">
            <a:noFill/>
            <a:miter lim="800000"/>
            <a:headEnd/>
            <a:tailEnd/>
          </a:ln>
        </p:spPr>
        <p:txBody>
          <a:bodyPr wrap="none" anchor="ctr">
            <a:spAutoFit/>
          </a:bodyPr>
          <a:lstStyle/>
          <a:p>
            <a:pPr algn="l"/>
            <a:r>
              <a:rPr lang="id-ID" sz="1800"/>
              <a:t>                                         </a:t>
            </a:r>
            <a:endParaRPr lang="sv-SE" sz="1800"/>
          </a:p>
        </p:txBody>
      </p:sp>
      <p:sp>
        <p:nvSpPr>
          <p:cNvPr id="41988" name="Rectangle 4"/>
          <p:cNvSpPr>
            <a:spLocks noChangeArrowheads="1"/>
          </p:cNvSpPr>
          <p:nvPr/>
        </p:nvSpPr>
        <p:spPr bwMode="auto">
          <a:xfrm>
            <a:off x="1143000" y="3365500"/>
            <a:ext cx="1327150" cy="457200"/>
          </a:xfrm>
          <a:prstGeom prst="rect">
            <a:avLst/>
          </a:prstGeom>
          <a:noFill/>
          <a:ln w="9525">
            <a:noFill/>
            <a:miter lim="800000"/>
            <a:headEnd/>
            <a:tailEnd/>
          </a:ln>
        </p:spPr>
        <p:txBody>
          <a:bodyPr wrap="none" anchor="ctr">
            <a:spAutoFit/>
          </a:bodyPr>
          <a:lstStyle/>
          <a:p>
            <a:pPr algn="l"/>
            <a:r>
              <a:rPr lang="id-ID" sz="2400"/>
              <a:t>               </a:t>
            </a:r>
            <a:endParaRPr lang="id-ID" sz="2800"/>
          </a:p>
        </p:txBody>
      </p:sp>
      <p:pic>
        <p:nvPicPr>
          <p:cNvPr id="41989" name="Picture 5"/>
          <p:cNvPicPr>
            <a:picLocks noChangeAspect="1" noChangeArrowheads="1"/>
          </p:cNvPicPr>
          <p:nvPr/>
        </p:nvPicPr>
        <p:blipFill>
          <a:blip r:embed="rId2"/>
          <a:srcRect/>
          <a:stretch>
            <a:fillRect/>
          </a:stretch>
        </p:blipFill>
        <p:spPr bwMode="auto">
          <a:xfrm>
            <a:off x="1752600" y="1066800"/>
            <a:ext cx="55626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l" eaLnBrk="1" hangingPunct="1"/>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t>
            </a:r>
            <a:r>
              <a:rPr lang="en-US" sz="2400" smtClean="0"/>
              <a:t>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solidFill>
                  <a:schemeClr val="hlink"/>
                </a:solidFill>
              </a:rPr>
              <a:t>B. EFEK PADA SISTEM ENZIM</a:t>
            </a:r>
            <a:br>
              <a:rPr lang="en-US" sz="2400" smtClean="0">
                <a:solidFill>
                  <a:schemeClr val="hlink"/>
                </a:solidFill>
              </a:rPr>
            </a:br>
            <a:r>
              <a:rPr lang="en-US" sz="2400" smtClean="0">
                <a:solidFill>
                  <a:schemeClr val="hlink"/>
                </a:solidFill>
              </a:rPr>
              <a:t>    </a:t>
            </a:r>
            <a:r>
              <a:rPr lang="en-US" sz="2400" smtClean="0"/>
              <a:t>1.  TERHAMBATNYA KERJA ENZIM </a:t>
            </a:r>
            <a:br>
              <a:rPr lang="en-US" sz="2400" smtClean="0"/>
            </a:br>
            <a:r>
              <a:rPr lang="en-US" sz="2400" smtClean="0"/>
              <a:t>         ASETILKOLINESTERASE DI SEL SARAF OLEH </a:t>
            </a:r>
            <a:br>
              <a:rPr lang="en-US" sz="2400" smtClean="0"/>
            </a:br>
            <a:r>
              <a:rPr lang="en-US" sz="2400" smtClean="0"/>
              <a:t>         ORGANOPOSFAT DAN ORGANOCLOR</a:t>
            </a:r>
            <a:br>
              <a:rPr lang="en-US" sz="2400" smtClean="0"/>
            </a:br>
            <a:r>
              <a:rPr lang="en-US" sz="2400" smtClean="0"/>
              <a:t>         MENYEBABKAN KERUSAKAN PD SARAF</a:t>
            </a:r>
            <a:br>
              <a:rPr lang="en-US" sz="2400" smtClean="0"/>
            </a:br>
            <a:r>
              <a:rPr lang="en-US" sz="2400" smtClean="0"/>
              <a:t>    2.  TERHAMBATNYA KERJA ENZIM SITOKROM </a:t>
            </a:r>
            <a:br>
              <a:rPr lang="en-US" sz="2400" smtClean="0"/>
            </a:br>
            <a:r>
              <a:rPr lang="en-US" sz="2400" smtClean="0"/>
              <a:t>         OKSIDASE DI SALURAN PERNAFASAN OLEH</a:t>
            </a:r>
            <a:br>
              <a:rPr lang="en-US" sz="2400" smtClean="0"/>
            </a:br>
            <a:r>
              <a:rPr lang="en-US" sz="2400" smtClean="0"/>
              <a:t>         HCN DAN H2S. HCN MENYEBABKAN </a:t>
            </a:r>
            <a:br>
              <a:rPr lang="en-US" sz="2400" smtClean="0"/>
            </a:br>
            <a:r>
              <a:rPr lang="en-US" sz="2400" smtClean="0"/>
              <a:t>         TERHENTINYA SISTEM PERNAFASAN PUSAT, </a:t>
            </a:r>
            <a:br>
              <a:rPr lang="en-US" sz="2400" smtClean="0"/>
            </a:br>
            <a:r>
              <a:rPr lang="en-US" sz="2400" smtClean="0"/>
              <a:t>         H2S MENYEBABKAN EDEMA PD PARU-2.</a:t>
            </a:r>
            <a:br>
              <a:rPr lang="en-US" sz="2400" smtClean="0"/>
            </a:br>
            <a:r>
              <a:rPr lang="en-US" sz="2400" smtClean="0"/>
              <a:t>    3.  TERHAMBATNYA KERJA ENZIM KARENA  </a:t>
            </a:r>
            <a:br>
              <a:rPr lang="en-US" sz="2400" smtClean="0"/>
            </a:br>
            <a:r>
              <a:rPr lang="en-US" sz="2400" smtClean="0"/>
              <a:t>          LOGAM BERAT. ANTARA LAIN : </a:t>
            </a:r>
            <a:br>
              <a:rPr lang="en-US" sz="2400" smtClean="0"/>
            </a:br>
            <a:r>
              <a:rPr lang="en-US" sz="2400" smtClean="0"/>
              <a:t>          A. ENZIM YG MEMILIKI GUGUS SH OLEH </a:t>
            </a:r>
            <a:br>
              <a:rPr lang="en-US" sz="2400" smtClean="0"/>
            </a:br>
            <a:r>
              <a:rPr lang="en-US" sz="2400" smtClean="0"/>
              <a:t>               LOGAM BERAT Hg, As,Pb</a:t>
            </a:r>
            <a:br>
              <a:rPr lang="en-US" sz="2400" smtClean="0"/>
            </a:br>
            <a:r>
              <a:rPr lang="en-US" sz="2400" smtClean="0"/>
              <a:t>          B.  ENZIM ASETALDEHIDROGENASE</a:t>
            </a:r>
            <a:br>
              <a:rPr lang="en-US" sz="2400" smtClean="0"/>
            </a:br>
            <a:r>
              <a:rPr lang="en-US" sz="2400" smtClean="0"/>
              <a:t>               ( MERUBAH ASETALDEHID MENJADI</a:t>
            </a:r>
            <a:br>
              <a:rPr lang="en-US" sz="2400" smtClean="0"/>
            </a:br>
            <a:r>
              <a:rPr lang="en-US" sz="2400" smtClean="0"/>
              <a:t>               ASAM ASETAT )  OLEH LOGAM Cu</a:t>
            </a:r>
            <a:br>
              <a:rPr lang="en-US" sz="2400" smtClean="0"/>
            </a:br>
            <a:r>
              <a:rPr lang="en-US" sz="2400" smtClean="0"/>
              <a:t>     </a:t>
            </a:r>
            <a:br>
              <a:rPr lang="en-US" sz="2400" smtClean="0"/>
            </a:br>
            <a:r>
              <a:rPr lang="en-US" sz="2400" smtClean="0"/>
              <a:t>  </a:t>
            </a:r>
            <a:br>
              <a:rPr lang="en-US" sz="2400" smtClean="0"/>
            </a:br>
            <a:r>
              <a:rPr lang="en-US" sz="2400" smtClean="0"/>
              <a:t/>
            </a:r>
            <a:br>
              <a:rPr lang="en-US" sz="2400" smtClean="0"/>
            </a:br>
            <a:r>
              <a:rPr lang="en-US" sz="3600" smtClean="0"/>
              <a:t/>
            </a:r>
            <a:br>
              <a:rPr lang="en-US" sz="3600" smtClean="0"/>
            </a:br>
            <a:r>
              <a:rPr lang="en-US" sz="2800" smtClean="0">
                <a:solidFill>
                  <a:srgbClr val="FF0066"/>
                </a:solidFill>
              </a:rPr>
              <a:t> </a:t>
            </a:r>
            <a:r>
              <a:rPr lang="en-US" sz="2800" smtClean="0">
                <a:solidFill>
                  <a:srgbClr val="00CC00"/>
                </a:solidFill>
              </a:rPr>
              <a:t/>
            </a:r>
            <a:br>
              <a:rPr lang="en-US" sz="2800" smtClean="0">
                <a:solidFill>
                  <a:srgbClr val="00CC00"/>
                </a:solidFill>
              </a:rPr>
            </a:br>
            <a:r>
              <a:rPr lang="en-US" sz="2800" smtClean="0">
                <a:solidFill>
                  <a:srgbClr val="006600"/>
                </a:solidFill>
              </a:rPr>
              <a:t> </a:t>
            </a:r>
            <a:r>
              <a:rPr lang="en-US" sz="3600" smtClean="0"/>
              <a:t/>
            </a:r>
            <a:br>
              <a:rPr lang="en-US" sz="3600" smtClean="0"/>
            </a:br>
            <a:r>
              <a:rPr lang="en-US" sz="3600" smtClean="0"/>
              <a:t/>
            </a:r>
            <a:br>
              <a:rPr lang="en-US" sz="3600" smtClean="0"/>
            </a:br>
            <a:r>
              <a:rPr lang="en-US" sz="3200" smtClean="0">
                <a:solidFill>
                  <a:srgbClr val="006600"/>
                </a:solidFill>
              </a:rPr>
              <a:t> </a:t>
            </a:r>
            <a:r>
              <a:rPr lang="en-US" sz="3600" smtClean="0"/>
              <a:t/>
            </a:r>
            <a:br>
              <a:rPr lang="en-US" sz="3600" smtClean="0"/>
            </a:br>
            <a:r>
              <a:rPr lang="en-US" sz="3600" smtClean="0"/>
              <a:t> </a:t>
            </a:r>
            <a:endParaRPr lang="en-US"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l" eaLnBrk="1" hangingPunct="1"/>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2400" smtClean="0">
                <a:solidFill>
                  <a:schemeClr val="hlink"/>
                </a:solidFill>
              </a:rPr>
              <a:t>C. EFEK PD TRANSPOR OKSIGEN</a:t>
            </a:r>
            <a:br>
              <a:rPr lang="en-US" sz="2400" smtClean="0">
                <a:solidFill>
                  <a:schemeClr val="hlink"/>
                </a:solidFill>
              </a:rPr>
            </a:br>
            <a:r>
              <a:rPr lang="en-US" sz="2400" smtClean="0">
                <a:solidFill>
                  <a:schemeClr val="hlink"/>
                </a:solidFill>
              </a:rPr>
              <a:t>    </a:t>
            </a:r>
            <a:r>
              <a:rPr lang="en-US" sz="2400" smtClean="0"/>
              <a:t>SEL ATAU JARINGAN YG KEKURANGAN </a:t>
            </a:r>
            <a:br>
              <a:rPr lang="en-US" sz="2400" smtClean="0"/>
            </a:br>
            <a:r>
              <a:rPr lang="en-US" sz="2400" smtClean="0"/>
              <a:t>    OKSIGEN KARENA GANGGUAN PD Hb DISEBUT    </a:t>
            </a:r>
            <a:br>
              <a:rPr lang="en-US" sz="2400" smtClean="0"/>
            </a:br>
            <a:r>
              <a:rPr lang="en-US" sz="2400" smtClean="0"/>
              <a:t>    HIPOKSIA.  DUA KONDISI DIMANA Hb TDK  </a:t>
            </a:r>
            <a:br>
              <a:rPr lang="en-US" sz="2400" smtClean="0"/>
            </a:br>
            <a:r>
              <a:rPr lang="en-US" sz="2400" smtClean="0"/>
              <a:t>    BERFUNGSI NORMAL :     </a:t>
            </a:r>
            <a:br>
              <a:rPr lang="en-US" sz="2400" smtClean="0"/>
            </a:br>
            <a:r>
              <a:rPr lang="en-US" sz="2400" smtClean="0"/>
              <a:t>    1. Hb YG TERIKAT PD CO DISEBUT </a:t>
            </a:r>
            <a:br>
              <a:rPr lang="en-US" sz="2400" smtClean="0"/>
            </a:br>
            <a:r>
              <a:rPr lang="en-US" sz="2400" smtClean="0"/>
              <a:t>        CARBOXYHEMEGLOBIN.</a:t>
            </a:r>
            <a:br>
              <a:rPr lang="en-US" sz="2400" smtClean="0"/>
            </a:br>
            <a:r>
              <a:rPr lang="en-US" sz="2400" smtClean="0"/>
              <a:t>    2. Hb YG TERIKAT PD  NITRIT, AROMATIK AMIN, </a:t>
            </a:r>
            <a:br>
              <a:rPr lang="en-US" sz="2400" smtClean="0"/>
            </a:br>
            <a:r>
              <a:rPr lang="en-US" sz="2400" smtClean="0"/>
              <a:t>        SENYAWA NITROSO DAN KLORAT. SENYAWA- </a:t>
            </a:r>
            <a:br>
              <a:rPr lang="en-US" sz="2400" smtClean="0"/>
            </a:br>
            <a:r>
              <a:rPr lang="en-US" sz="2400" smtClean="0"/>
              <a:t>        2 TSB DPT MENGOKSIDASI Fe DALAM Hb DARI </a:t>
            </a:r>
            <a:br>
              <a:rPr lang="en-US" sz="2400" smtClean="0"/>
            </a:br>
            <a:r>
              <a:rPr lang="en-US" sz="2400" smtClean="0"/>
              <a:t>        FERRO MENJADI FERRI SHG MENGUBAH </a:t>
            </a:r>
            <a:br>
              <a:rPr lang="en-US" sz="2400" smtClean="0"/>
            </a:br>
            <a:r>
              <a:rPr lang="en-US" sz="2400" smtClean="0"/>
              <a:t>        WARNA Hb MENJADI COKLAT KEHIJAUAN </a:t>
            </a:r>
            <a:br>
              <a:rPr lang="en-US" sz="2400" smtClean="0"/>
            </a:br>
            <a:r>
              <a:rPr lang="en-US" sz="2400" smtClean="0"/>
              <a:t>        SAMPAI KEHITAMAN, DISEBUT </a:t>
            </a:r>
            <a:br>
              <a:rPr lang="en-US" sz="2400" smtClean="0"/>
            </a:br>
            <a:r>
              <a:rPr lang="en-US" sz="2400" smtClean="0"/>
              <a:t>        METHEMOGLOBIN.</a:t>
            </a:r>
            <a:br>
              <a:rPr lang="en-US" sz="2400" smtClean="0"/>
            </a:br>
            <a:r>
              <a:rPr lang="en-US" sz="2400" smtClean="0"/>
              <a:t/>
            </a:r>
            <a:br>
              <a:rPr lang="en-US" sz="2400" smtClean="0"/>
            </a:br>
            <a:r>
              <a:rPr lang="en-US" sz="2400" smtClean="0"/>
              <a:t> </a:t>
            </a:r>
            <a:br>
              <a:rPr lang="en-US" sz="2400" smtClean="0"/>
            </a:br>
            <a:r>
              <a:rPr lang="en-US" sz="2400" smtClean="0"/>
              <a:t>    </a:t>
            </a:r>
            <a:br>
              <a:rPr lang="en-US" sz="2400" smtClean="0"/>
            </a:br>
            <a:r>
              <a:rPr lang="en-US" sz="2400" smtClean="0"/>
              <a:t/>
            </a:r>
            <a:br>
              <a:rPr lang="en-US" sz="2400" smtClean="0"/>
            </a:br>
            <a:r>
              <a:rPr lang="en-US" sz="2400" smtClean="0"/>
              <a:t/>
            </a:r>
            <a:br>
              <a:rPr lang="en-US" sz="2400" smtClean="0"/>
            </a:br>
            <a:r>
              <a:rPr lang="en-US" sz="3600" smtClean="0"/>
              <a:t/>
            </a:r>
            <a:br>
              <a:rPr lang="en-US" sz="3600" smtClean="0"/>
            </a:br>
            <a:r>
              <a:rPr lang="en-US" sz="2800" smtClean="0">
                <a:solidFill>
                  <a:srgbClr val="FF0066"/>
                </a:solidFill>
              </a:rPr>
              <a:t> </a:t>
            </a:r>
            <a:r>
              <a:rPr lang="en-US" sz="2800" smtClean="0">
                <a:solidFill>
                  <a:srgbClr val="00CC00"/>
                </a:solidFill>
              </a:rPr>
              <a:t/>
            </a:r>
            <a:br>
              <a:rPr lang="en-US" sz="2800" smtClean="0">
                <a:solidFill>
                  <a:srgbClr val="00CC00"/>
                </a:solidFill>
              </a:rPr>
            </a:br>
            <a:r>
              <a:rPr lang="en-US" sz="2800" smtClean="0">
                <a:solidFill>
                  <a:srgbClr val="006600"/>
                </a:solidFill>
              </a:rPr>
              <a:t> </a:t>
            </a:r>
            <a:r>
              <a:rPr lang="en-US" sz="3600" smtClean="0"/>
              <a:t/>
            </a:r>
            <a:br>
              <a:rPr lang="en-US" sz="3600" smtClean="0"/>
            </a:br>
            <a:r>
              <a:rPr lang="en-US" sz="3600" smtClean="0"/>
              <a:t/>
            </a:r>
            <a:br>
              <a:rPr lang="en-US" sz="3600" smtClean="0"/>
            </a:br>
            <a:r>
              <a:rPr lang="en-US" sz="3200" smtClean="0">
                <a:solidFill>
                  <a:srgbClr val="006600"/>
                </a:solidFill>
              </a:rPr>
              <a:t> </a:t>
            </a:r>
            <a:r>
              <a:rPr lang="en-US" sz="3600" smtClean="0"/>
              <a:t/>
            </a:r>
            <a:br>
              <a:rPr lang="en-US" sz="3600" smtClean="0"/>
            </a:br>
            <a:r>
              <a:rPr lang="en-US" sz="3600" smtClean="0"/>
              <a:t> </a:t>
            </a:r>
            <a:endParaRPr lang="en-US"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l" eaLnBrk="1" hangingPunct="1"/>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2400" smtClean="0"/>
              <a:t>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solidFill>
                  <a:schemeClr val="hlink"/>
                </a:solidFill>
              </a:rPr>
              <a:t>D. EFEK PD DNA/RNA   </a:t>
            </a:r>
            <a:br>
              <a:rPr lang="en-US" sz="2400" smtClean="0">
                <a:solidFill>
                  <a:schemeClr val="hlink"/>
                </a:solidFill>
              </a:rPr>
            </a:br>
            <a:r>
              <a:rPr lang="en-US" sz="2400" smtClean="0">
                <a:solidFill>
                  <a:schemeClr val="hlink"/>
                </a:solidFill>
              </a:rPr>
              <a:t> </a:t>
            </a:r>
            <a:br>
              <a:rPr lang="en-US" sz="2400" smtClean="0">
                <a:solidFill>
                  <a:schemeClr val="hlink"/>
                </a:solidFill>
              </a:rPr>
            </a:br>
            <a:r>
              <a:rPr lang="en-US" sz="2400" smtClean="0">
                <a:solidFill>
                  <a:schemeClr val="hlink"/>
                </a:solidFill>
              </a:rPr>
              <a:t>     </a:t>
            </a:r>
            <a:r>
              <a:rPr lang="en-US" sz="2400" smtClean="0"/>
              <a:t>ADANYA IKATAN KOVALEN ANTARA SENYAWA </a:t>
            </a:r>
            <a:br>
              <a:rPr lang="en-US" sz="2400" smtClean="0"/>
            </a:br>
            <a:r>
              <a:rPr lang="en-US" sz="2400" smtClean="0"/>
              <a:t>     ELEKTROFILIK DG ASAM-ASAM AMINO DARI </a:t>
            </a:r>
            <a:br>
              <a:rPr lang="en-US" sz="2400" smtClean="0"/>
            </a:br>
            <a:r>
              <a:rPr lang="en-US" sz="2400" smtClean="0"/>
              <a:t>     DNA/RNA ( </a:t>
            </a:r>
            <a:r>
              <a:rPr lang="en-US" sz="2400" smtClean="0">
                <a:solidFill>
                  <a:schemeClr val="hlink"/>
                </a:solidFill>
              </a:rPr>
              <a:t>RNH-X</a:t>
            </a:r>
            <a:r>
              <a:rPr lang="en-US" sz="2400" smtClean="0"/>
              <a:t> ) MENYEBABKAN </a:t>
            </a:r>
            <a:r>
              <a:rPr lang="en-US" sz="2400" smtClean="0">
                <a:solidFill>
                  <a:schemeClr val="hlink"/>
                </a:solidFill>
              </a:rPr>
              <a:t>GANGGUAN </a:t>
            </a:r>
            <a:br>
              <a:rPr lang="en-US" sz="2400" smtClean="0">
                <a:solidFill>
                  <a:schemeClr val="hlink"/>
                </a:solidFill>
              </a:rPr>
            </a:br>
            <a:r>
              <a:rPr lang="en-US" sz="2400" smtClean="0">
                <a:solidFill>
                  <a:schemeClr val="hlink"/>
                </a:solidFill>
              </a:rPr>
              <a:t>     TRANSFER INFORMASI GENETIK</a:t>
            </a:r>
            <a:r>
              <a:rPr lang="en-US" sz="2400" smtClean="0"/>
              <a:t>. DAMPAKNYA, </a:t>
            </a:r>
            <a:br>
              <a:rPr lang="en-US" sz="2400" smtClean="0"/>
            </a:br>
            <a:r>
              <a:rPr lang="en-US" sz="2400" smtClean="0"/>
              <a:t>     </a:t>
            </a:r>
            <a:r>
              <a:rPr lang="en-US" sz="2400" smtClean="0">
                <a:solidFill>
                  <a:schemeClr val="hlink"/>
                </a:solidFill>
              </a:rPr>
              <a:t>TERBENTUK PROTEIN TDK SAMA DG INDUKNYA</a:t>
            </a:r>
            <a:r>
              <a:rPr lang="en-US" sz="2400" smtClean="0"/>
              <a:t> </a:t>
            </a:r>
            <a:br>
              <a:rPr lang="en-US" sz="2400" smtClean="0"/>
            </a:br>
            <a:r>
              <a:rPr lang="en-US" sz="2400" smtClean="0"/>
              <a:t>     ( CETAKANNYA ). DAMPAK SELANJUTNYA </a:t>
            </a:r>
            <a:br>
              <a:rPr lang="en-US" sz="2400" smtClean="0"/>
            </a:br>
            <a:r>
              <a:rPr lang="en-US" sz="2400" smtClean="0"/>
              <a:t>     TERJADI </a:t>
            </a:r>
            <a:r>
              <a:rPr lang="en-US" sz="2400" smtClean="0">
                <a:solidFill>
                  <a:schemeClr val="hlink"/>
                </a:solidFill>
              </a:rPr>
              <a:t>PERUBAHAN PD GEN</a:t>
            </a:r>
            <a:r>
              <a:rPr lang="en-US" sz="2400" smtClean="0"/>
              <a:t> YAKNI : </a:t>
            </a:r>
            <a:br>
              <a:rPr lang="en-US" sz="2400" smtClean="0"/>
            </a:br>
            <a:r>
              <a:rPr lang="en-US" sz="2400" smtClean="0"/>
              <a:t>     JUMLAHNYA BERTAMBAH/ SEDIKIT, </a:t>
            </a:r>
            <a:br>
              <a:rPr lang="en-US" sz="2400" smtClean="0"/>
            </a:br>
            <a:r>
              <a:rPr lang="en-US" sz="2400" smtClean="0"/>
              <a:t>     BENTUKNYA BERUBAH, TERJADI KELAINAN </a:t>
            </a:r>
            <a:br>
              <a:rPr lang="en-US" sz="2400" smtClean="0"/>
            </a:br>
            <a:r>
              <a:rPr lang="en-US" sz="2400" smtClean="0"/>
              <a:t>     SUSUNAN ASAM/BASA, DISEBUT DG </a:t>
            </a:r>
            <a:r>
              <a:rPr lang="en-US" sz="2400" smtClean="0">
                <a:solidFill>
                  <a:schemeClr val="hlink"/>
                </a:solidFill>
              </a:rPr>
              <a:t>MUTASI</a:t>
            </a:r>
            <a:r>
              <a:rPr lang="en-US" sz="2400" smtClean="0"/>
              <a:t/>
            </a:r>
            <a:br>
              <a:rPr lang="en-US" sz="2400" smtClean="0"/>
            </a:br>
            <a:r>
              <a:rPr lang="en-US" sz="2400" smtClean="0">
                <a:solidFill>
                  <a:schemeClr val="hlink"/>
                </a:solidFill>
              </a:rPr>
              <a:t>      </a:t>
            </a:r>
            <a:r>
              <a:rPr lang="en-US" sz="2800" smtClean="0">
                <a:solidFill>
                  <a:srgbClr val="FF0066"/>
                </a:solidFill>
              </a:rPr>
              <a:t> </a:t>
            </a:r>
            <a:r>
              <a:rPr lang="en-US" sz="2800" smtClean="0">
                <a:solidFill>
                  <a:srgbClr val="00CC00"/>
                </a:solidFill>
              </a:rPr>
              <a:t/>
            </a:r>
            <a:br>
              <a:rPr lang="en-US" sz="2800" smtClean="0">
                <a:solidFill>
                  <a:srgbClr val="00CC00"/>
                </a:solidFill>
              </a:rPr>
            </a:br>
            <a:r>
              <a:rPr lang="en-US" sz="2800" smtClean="0">
                <a:solidFill>
                  <a:srgbClr val="006600"/>
                </a:solidFill>
              </a:rPr>
              <a:t> </a:t>
            </a:r>
            <a:r>
              <a:rPr lang="en-US" sz="3600" smtClean="0"/>
              <a:t/>
            </a:r>
            <a:br>
              <a:rPr lang="en-US" sz="3600" smtClean="0"/>
            </a:br>
            <a:r>
              <a:rPr lang="en-US" sz="3600" smtClean="0"/>
              <a:t/>
            </a:r>
            <a:br>
              <a:rPr lang="en-US" sz="3600" smtClean="0"/>
            </a:br>
            <a:r>
              <a:rPr lang="en-US" sz="3200" smtClean="0">
                <a:solidFill>
                  <a:srgbClr val="006600"/>
                </a:solidFill>
              </a:rPr>
              <a:t> </a:t>
            </a:r>
            <a:r>
              <a:rPr lang="en-US" sz="3600" smtClean="0"/>
              <a:t/>
            </a:r>
            <a:br>
              <a:rPr lang="en-US" sz="3600" smtClean="0"/>
            </a:br>
            <a:r>
              <a:rPr lang="en-US" sz="3600" smtClean="0"/>
              <a:t> </a:t>
            </a:r>
            <a:endParaRPr lang="en-US"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l" eaLnBrk="1" hangingPunct="1"/>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2400" smtClean="0"/>
              <a:t>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solidFill>
                  <a:schemeClr val="hlink"/>
                </a:solidFill>
              </a:rPr>
              <a:t>   </a:t>
            </a:r>
            <a:br>
              <a:rPr lang="en-US" sz="2400" smtClean="0">
                <a:solidFill>
                  <a:schemeClr val="hlink"/>
                </a:solidFill>
              </a:rPr>
            </a:br>
            <a:r>
              <a:rPr lang="en-US" sz="2400" smtClean="0">
                <a:solidFill>
                  <a:schemeClr val="hlink"/>
                </a:solidFill>
              </a:rPr>
              <a:t>    BILA TERJADI MUTASI PADA :</a:t>
            </a:r>
            <a:br>
              <a:rPr lang="en-US" sz="2400" smtClean="0">
                <a:solidFill>
                  <a:schemeClr val="hlink"/>
                </a:solidFill>
              </a:rPr>
            </a:br>
            <a:r>
              <a:rPr lang="en-US" sz="2400" smtClean="0">
                <a:solidFill>
                  <a:schemeClr val="hlink"/>
                </a:solidFill>
              </a:rPr>
              <a:t/>
            </a:r>
            <a:br>
              <a:rPr lang="en-US" sz="2400" smtClean="0">
                <a:solidFill>
                  <a:schemeClr val="hlink"/>
                </a:solidFill>
              </a:rPr>
            </a:br>
            <a:r>
              <a:rPr lang="en-US" sz="2400" smtClean="0">
                <a:solidFill>
                  <a:schemeClr val="hlink"/>
                </a:solidFill>
              </a:rPr>
              <a:t>     - SEL GENETIK </a:t>
            </a:r>
            <a:r>
              <a:rPr lang="en-US" sz="2400" smtClean="0"/>
              <a:t>AKAN TERJADI MUTAN</a:t>
            </a:r>
            <a:r>
              <a:rPr lang="en-US" sz="2400" smtClean="0">
                <a:solidFill>
                  <a:schemeClr val="hlink"/>
                </a:solidFill>
              </a:rPr>
              <a:t/>
            </a:r>
            <a:br>
              <a:rPr lang="en-US" sz="2400" smtClean="0">
                <a:solidFill>
                  <a:schemeClr val="hlink"/>
                </a:solidFill>
              </a:rPr>
            </a:br>
            <a:r>
              <a:rPr lang="en-US" sz="2400" smtClean="0">
                <a:solidFill>
                  <a:schemeClr val="hlink"/>
                </a:solidFill>
              </a:rPr>
              <a:t>     - SEL TUBUH     </a:t>
            </a:r>
            <a:r>
              <a:rPr lang="en-US" sz="2400" smtClean="0"/>
              <a:t>AKAN TERJADI KANKER</a:t>
            </a:r>
            <a:br>
              <a:rPr lang="en-US" sz="2400" smtClean="0"/>
            </a:br>
            <a:r>
              <a:rPr lang="en-US" sz="2400" smtClean="0"/>
              <a:t>       (PERTUMBUHAN SEL TERUS MENERUS DG </a:t>
            </a:r>
            <a:br>
              <a:rPr lang="en-US" sz="2400" smtClean="0"/>
            </a:br>
            <a:r>
              <a:rPr lang="en-US" sz="2400" smtClean="0"/>
              <a:t>       MEMANFAATKAN ENERGI TUBUH, </a:t>
            </a:r>
            <a:br>
              <a:rPr lang="en-US" sz="2400" smtClean="0"/>
            </a:br>
            <a:r>
              <a:rPr lang="en-US" sz="2400" smtClean="0"/>
              <a:t>       PENURUNAN BB )</a:t>
            </a:r>
            <a:br>
              <a:rPr lang="en-US" sz="2400" smtClean="0"/>
            </a:br>
            <a:r>
              <a:rPr lang="en-US" sz="2400" smtClean="0">
                <a:solidFill>
                  <a:schemeClr val="hlink"/>
                </a:solidFill>
              </a:rPr>
              <a:t>     - SEL EMBRIO   </a:t>
            </a:r>
            <a:r>
              <a:rPr lang="en-US" sz="2400" smtClean="0"/>
              <a:t>AKAN TERJADI CACAT BAWAAN/</a:t>
            </a:r>
            <a:br>
              <a:rPr lang="en-US" sz="2400" smtClean="0"/>
            </a:br>
            <a:r>
              <a:rPr lang="en-US" sz="2400" smtClean="0"/>
              <a:t>        TERATOGENESA (KEGUGURAN, LAHIR </a:t>
            </a:r>
            <a:br>
              <a:rPr lang="en-US" sz="2400" smtClean="0"/>
            </a:br>
            <a:r>
              <a:rPr lang="en-US" sz="2400" smtClean="0"/>
              <a:t>        MATI, LAHIR DG BB </a:t>
            </a:r>
            <a:br>
              <a:rPr lang="en-US" sz="2400" smtClean="0"/>
            </a:br>
            <a:r>
              <a:rPr lang="en-US" sz="2400" smtClean="0"/>
              <a:t>        RENDAH, KETERBELAKANGAN MENTAL )</a:t>
            </a:r>
            <a:r>
              <a:rPr lang="en-US" sz="2400" smtClean="0">
                <a:solidFill>
                  <a:schemeClr val="hlink"/>
                </a:solidFill>
              </a:rPr>
              <a:t>             </a:t>
            </a:r>
            <a:r>
              <a:rPr lang="en-US" sz="2400" smtClean="0"/>
              <a:t>     </a:t>
            </a:r>
            <a:br>
              <a:rPr lang="en-US" sz="2400" smtClean="0"/>
            </a:br>
            <a:r>
              <a:rPr lang="en-US" sz="2400" smtClean="0"/>
              <a:t> </a:t>
            </a:r>
            <a:r>
              <a:rPr lang="en-US" sz="2400" smtClean="0">
                <a:solidFill>
                  <a:schemeClr val="hlink"/>
                </a:solidFill>
              </a:rPr>
              <a:t>      </a:t>
            </a:r>
            <a:r>
              <a:rPr lang="en-US" sz="2400" smtClean="0"/>
              <a:t/>
            </a:r>
            <a:br>
              <a:rPr lang="en-US" sz="2400" smtClean="0"/>
            </a:br>
            <a:r>
              <a:rPr lang="en-US" sz="3600" smtClean="0"/>
              <a:t/>
            </a:r>
            <a:br>
              <a:rPr lang="en-US" sz="3600" smtClean="0"/>
            </a:br>
            <a:r>
              <a:rPr lang="en-US" sz="2800" smtClean="0">
                <a:solidFill>
                  <a:srgbClr val="FF0066"/>
                </a:solidFill>
              </a:rPr>
              <a:t> </a:t>
            </a:r>
            <a:r>
              <a:rPr lang="en-US" sz="2800" smtClean="0">
                <a:solidFill>
                  <a:srgbClr val="00CC00"/>
                </a:solidFill>
              </a:rPr>
              <a:t/>
            </a:r>
            <a:br>
              <a:rPr lang="en-US" sz="2800" smtClean="0">
                <a:solidFill>
                  <a:srgbClr val="00CC00"/>
                </a:solidFill>
              </a:rPr>
            </a:br>
            <a:r>
              <a:rPr lang="en-US" sz="2800" smtClean="0">
                <a:solidFill>
                  <a:srgbClr val="006600"/>
                </a:solidFill>
              </a:rPr>
              <a:t> </a:t>
            </a:r>
            <a:r>
              <a:rPr lang="en-US" sz="3600" smtClean="0"/>
              <a:t/>
            </a:r>
            <a:br>
              <a:rPr lang="en-US" sz="3600" smtClean="0"/>
            </a:br>
            <a:r>
              <a:rPr lang="en-US" sz="3600" smtClean="0"/>
              <a:t/>
            </a:r>
            <a:br>
              <a:rPr lang="en-US" sz="3600" smtClean="0"/>
            </a:br>
            <a:r>
              <a:rPr lang="en-US" sz="3200" smtClean="0">
                <a:solidFill>
                  <a:srgbClr val="006600"/>
                </a:solidFill>
              </a:rPr>
              <a:t> </a:t>
            </a:r>
            <a:r>
              <a:rPr lang="en-US" sz="3600" smtClean="0"/>
              <a:t/>
            </a:r>
            <a:br>
              <a:rPr lang="en-US" sz="3600" smtClean="0"/>
            </a:br>
            <a:r>
              <a:rPr lang="en-US" sz="3600" smtClean="0"/>
              <a:t> </a:t>
            </a:r>
            <a:endParaRPr lang="en-US"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819150" y="219075"/>
            <a:ext cx="7608888" cy="762000"/>
          </a:xfrm>
        </p:spPr>
        <p:txBody>
          <a:bodyPr/>
          <a:lstStyle/>
          <a:p>
            <a:pPr eaLnBrk="1" hangingPunct="1"/>
            <a:r>
              <a:rPr lang="en-US" sz="2800" b="1" smtClean="0">
                <a:solidFill>
                  <a:srgbClr val="CC3300"/>
                </a:solidFill>
              </a:rPr>
              <a:t>CHEMICAL ASSOCIATED WITH CANCER IN HUMANS (IARC)</a:t>
            </a:r>
          </a:p>
        </p:txBody>
      </p:sp>
      <p:pic>
        <p:nvPicPr>
          <p:cNvPr id="47107" name="Picture 3" descr="gambar apd10"/>
          <p:cNvPicPr>
            <a:picLocks noChangeAspect="1" noChangeArrowheads="1"/>
          </p:cNvPicPr>
          <p:nvPr>
            <p:ph idx="4294967295"/>
          </p:nvPr>
        </p:nvPicPr>
        <p:blipFill>
          <a:blip r:embed="rId2" cstate="print"/>
          <a:srcRect/>
          <a:stretch>
            <a:fillRect/>
          </a:stretch>
        </p:blipFill>
        <p:spPr>
          <a:xfrm>
            <a:off x="6107113" y="1341438"/>
            <a:ext cx="3036887" cy="4679950"/>
          </a:xfrm>
          <a:noFill/>
        </p:spPr>
      </p:pic>
      <p:sp>
        <p:nvSpPr>
          <p:cNvPr id="47108" name="Rectangle 4"/>
          <p:cNvSpPr>
            <a:spLocks noChangeArrowheads="1"/>
          </p:cNvSpPr>
          <p:nvPr/>
        </p:nvSpPr>
        <p:spPr bwMode="auto">
          <a:xfrm>
            <a:off x="5835650" y="4149725"/>
            <a:ext cx="2193925" cy="2663825"/>
          </a:xfrm>
          <a:prstGeom prst="rect">
            <a:avLst/>
          </a:prstGeom>
          <a:solidFill>
            <a:srgbClr val="CC00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0000"/>
            </a:extrusionClr>
          </a:sp3d>
        </p:spPr>
        <p:txBody>
          <a:bodyPr wrap="none" anchor="ctr">
            <a:flatTx/>
          </a:bodyPr>
          <a:lstStyle/>
          <a:p>
            <a:pPr algn="just"/>
            <a:r>
              <a:rPr lang="en-US" sz="1600" b="1">
                <a:solidFill>
                  <a:schemeClr val="bg1"/>
                </a:solidFill>
                <a:latin typeface="Arial" charset="0"/>
                <a:cs typeface="Times New Roman" pitchFamily="18" charset="0"/>
              </a:rPr>
              <a:t>BLADDER :</a:t>
            </a:r>
          </a:p>
          <a:p>
            <a:pPr algn="just"/>
            <a:r>
              <a:rPr lang="en-US" sz="1600">
                <a:solidFill>
                  <a:schemeClr val="bg1"/>
                </a:solidFill>
                <a:latin typeface="Arial" charset="0"/>
                <a:cs typeface="Times New Roman" pitchFamily="18" charset="0"/>
              </a:rPr>
              <a:t>4-Aminobiphenyl</a:t>
            </a:r>
          </a:p>
          <a:p>
            <a:pPr algn="just"/>
            <a:r>
              <a:rPr lang="en-US" sz="1600">
                <a:solidFill>
                  <a:schemeClr val="bg1"/>
                </a:solidFill>
                <a:latin typeface="Arial" charset="0"/>
                <a:cs typeface="Times New Roman" pitchFamily="18" charset="0"/>
              </a:rPr>
              <a:t>Auramine</a:t>
            </a:r>
          </a:p>
          <a:p>
            <a:pPr algn="just"/>
            <a:r>
              <a:rPr lang="en-US" sz="1600">
                <a:solidFill>
                  <a:schemeClr val="bg1"/>
                </a:solidFill>
                <a:latin typeface="Arial" charset="0"/>
                <a:cs typeface="Times New Roman" pitchFamily="18" charset="0"/>
              </a:rPr>
              <a:t>Magenta</a:t>
            </a:r>
          </a:p>
          <a:p>
            <a:pPr algn="just"/>
            <a:r>
              <a:rPr lang="en-US" sz="1600">
                <a:solidFill>
                  <a:schemeClr val="bg1"/>
                </a:solidFill>
                <a:latin typeface="Arial" charset="0"/>
                <a:cs typeface="Times New Roman" pitchFamily="18" charset="0"/>
              </a:rPr>
              <a:t>Benzidine</a:t>
            </a:r>
          </a:p>
          <a:p>
            <a:pPr algn="just"/>
            <a:r>
              <a:rPr lang="en-US" sz="1600">
                <a:solidFill>
                  <a:schemeClr val="bg1"/>
                </a:solidFill>
                <a:latin typeface="Arial" charset="0"/>
                <a:cs typeface="Times New Roman" pitchFamily="18" charset="0"/>
              </a:rPr>
              <a:t>Chlornaphazine</a:t>
            </a:r>
          </a:p>
          <a:p>
            <a:pPr algn="just"/>
            <a:r>
              <a:rPr lang="en-US" sz="1600">
                <a:solidFill>
                  <a:schemeClr val="bg1"/>
                </a:solidFill>
                <a:latin typeface="Arial" charset="0"/>
                <a:cs typeface="Times New Roman" pitchFamily="18" charset="0"/>
              </a:rPr>
              <a:t>2-Naphthylamine</a:t>
            </a:r>
          </a:p>
          <a:p>
            <a:pPr algn="just"/>
            <a:r>
              <a:rPr lang="en-US" sz="1600">
                <a:solidFill>
                  <a:schemeClr val="bg1"/>
                </a:solidFill>
                <a:latin typeface="Arial" charset="0"/>
                <a:cs typeface="Times New Roman" pitchFamily="18" charset="0"/>
              </a:rPr>
              <a:t>Soot, Tars, Mineral oils</a:t>
            </a:r>
          </a:p>
          <a:p>
            <a:pPr algn="just"/>
            <a:r>
              <a:rPr lang="en-US" sz="1600">
                <a:solidFill>
                  <a:schemeClr val="bg1"/>
                </a:solidFill>
                <a:latin typeface="Arial" charset="0"/>
                <a:cs typeface="Times New Roman" pitchFamily="18" charset="0"/>
              </a:rPr>
              <a:t>Cyclophosmide (?)</a:t>
            </a:r>
          </a:p>
          <a:p>
            <a:pPr algn="just"/>
            <a:r>
              <a:rPr lang="en-US" sz="1600">
                <a:solidFill>
                  <a:schemeClr val="bg1"/>
                </a:solidFill>
                <a:latin typeface="Arial" charset="0"/>
                <a:cs typeface="Times New Roman" pitchFamily="18" charset="0"/>
              </a:rPr>
              <a:t>Phenacetin (?)</a:t>
            </a:r>
          </a:p>
        </p:txBody>
      </p:sp>
      <p:sp>
        <p:nvSpPr>
          <p:cNvPr id="47109" name="Line 5"/>
          <p:cNvSpPr>
            <a:spLocks noChangeShapeType="1"/>
          </p:cNvSpPr>
          <p:nvPr/>
        </p:nvSpPr>
        <p:spPr bwMode="auto">
          <a:xfrm>
            <a:off x="4665663" y="1758950"/>
            <a:ext cx="930275" cy="0"/>
          </a:xfrm>
          <a:prstGeom prst="line">
            <a:avLst/>
          </a:prstGeom>
          <a:noFill/>
          <a:ln w="12700" cap="sq">
            <a:solidFill>
              <a:schemeClr val="tx1"/>
            </a:solidFill>
            <a:round/>
            <a:headEnd type="none" w="sm" len="sm"/>
            <a:tailEnd/>
          </a:ln>
        </p:spPr>
        <p:txBody>
          <a:bodyPr wrap="none"/>
          <a:lstStyle/>
          <a:p>
            <a:endParaRPr lang="id-ID"/>
          </a:p>
        </p:txBody>
      </p:sp>
      <p:sp>
        <p:nvSpPr>
          <p:cNvPr id="47110" name="Rectangle 6"/>
          <p:cNvSpPr>
            <a:spLocks noChangeArrowheads="1"/>
          </p:cNvSpPr>
          <p:nvPr/>
        </p:nvSpPr>
        <p:spPr bwMode="auto">
          <a:xfrm>
            <a:off x="5849938" y="1341438"/>
            <a:ext cx="1314450" cy="647700"/>
          </a:xfrm>
          <a:prstGeom prst="rect">
            <a:avLst/>
          </a:prstGeom>
          <a:solidFill>
            <a:srgbClr val="CC00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0000"/>
            </a:extrusionClr>
          </a:sp3d>
        </p:spPr>
        <p:txBody>
          <a:bodyPr wrap="none" anchor="ctr">
            <a:flatTx/>
          </a:bodyPr>
          <a:lstStyle/>
          <a:p>
            <a:pPr algn="just"/>
            <a:r>
              <a:rPr lang="en-US" sz="1600" b="1">
                <a:solidFill>
                  <a:schemeClr val="bg1"/>
                </a:solidFill>
                <a:latin typeface="Arial" charset="0"/>
                <a:cs typeface="Times New Roman" pitchFamily="18" charset="0"/>
              </a:rPr>
              <a:t>BRAIN :</a:t>
            </a:r>
          </a:p>
          <a:p>
            <a:pPr algn="just"/>
            <a:r>
              <a:rPr lang="en-US" sz="1600">
                <a:solidFill>
                  <a:schemeClr val="bg1"/>
                </a:solidFill>
                <a:latin typeface="Arial" charset="0"/>
                <a:cs typeface="Times New Roman" pitchFamily="18" charset="0"/>
              </a:rPr>
              <a:t>Vinyl chloride</a:t>
            </a:r>
          </a:p>
        </p:txBody>
      </p:sp>
      <p:sp>
        <p:nvSpPr>
          <p:cNvPr id="47111" name="Line 7"/>
          <p:cNvSpPr>
            <a:spLocks noChangeShapeType="1"/>
          </p:cNvSpPr>
          <p:nvPr/>
        </p:nvSpPr>
        <p:spPr bwMode="auto">
          <a:xfrm flipV="1">
            <a:off x="4865688" y="3659188"/>
            <a:ext cx="1063625" cy="431800"/>
          </a:xfrm>
          <a:prstGeom prst="line">
            <a:avLst/>
          </a:prstGeom>
          <a:noFill/>
          <a:ln w="12700" cap="sq">
            <a:solidFill>
              <a:schemeClr val="tx1"/>
            </a:solidFill>
            <a:round/>
            <a:headEnd type="none" w="sm" len="sm"/>
            <a:tailEnd/>
          </a:ln>
        </p:spPr>
        <p:txBody>
          <a:bodyPr wrap="none"/>
          <a:lstStyle/>
          <a:p>
            <a:endParaRPr lang="id-ID"/>
          </a:p>
        </p:txBody>
      </p:sp>
      <p:sp>
        <p:nvSpPr>
          <p:cNvPr id="47112" name="Rectangle 8"/>
          <p:cNvSpPr>
            <a:spLocks noChangeArrowheads="1"/>
          </p:cNvSpPr>
          <p:nvPr/>
        </p:nvSpPr>
        <p:spPr bwMode="auto">
          <a:xfrm>
            <a:off x="5835650" y="3357563"/>
            <a:ext cx="1420813" cy="576262"/>
          </a:xfrm>
          <a:prstGeom prst="rect">
            <a:avLst/>
          </a:prstGeom>
          <a:solidFill>
            <a:srgbClr val="CC00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0000"/>
            </a:extrusionClr>
          </a:sp3d>
        </p:spPr>
        <p:txBody>
          <a:bodyPr wrap="none" anchor="ctr">
            <a:flatTx/>
          </a:bodyPr>
          <a:lstStyle/>
          <a:p>
            <a:pPr algn="just"/>
            <a:r>
              <a:rPr lang="en-US" sz="1600" b="1">
                <a:solidFill>
                  <a:schemeClr val="bg1"/>
                </a:solidFill>
                <a:latin typeface="Arial" charset="0"/>
                <a:cs typeface="Times New Roman" pitchFamily="18" charset="0"/>
              </a:rPr>
              <a:t>KIDNEY :</a:t>
            </a:r>
          </a:p>
          <a:p>
            <a:pPr algn="just"/>
            <a:r>
              <a:rPr lang="en-US" sz="1600">
                <a:solidFill>
                  <a:schemeClr val="bg1"/>
                </a:solidFill>
                <a:latin typeface="Arial" charset="0"/>
                <a:cs typeface="Times New Roman" pitchFamily="18" charset="0"/>
              </a:rPr>
              <a:t>Phenacetin (?)</a:t>
            </a:r>
          </a:p>
        </p:txBody>
      </p:sp>
      <p:sp>
        <p:nvSpPr>
          <p:cNvPr id="47113" name="Rectangle 9"/>
          <p:cNvSpPr>
            <a:spLocks noChangeArrowheads="1"/>
          </p:cNvSpPr>
          <p:nvPr/>
        </p:nvSpPr>
        <p:spPr bwMode="auto">
          <a:xfrm>
            <a:off x="5835650" y="2276475"/>
            <a:ext cx="2924175" cy="820738"/>
          </a:xfrm>
          <a:prstGeom prst="rect">
            <a:avLst/>
          </a:prstGeom>
          <a:solidFill>
            <a:srgbClr val="CC00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0000"/>
            </a:extrusionClr>
          </a:sp3d>
        </p:spPr>
        <p:txBody>
          <a:bodyPr wrap="none" anchor="ctr">
            <a:flatTx/>
          </a:bodyPr>
          <a:lstStyle/>
          <a:p>
            <a:pPr algn="just"/>
            <a:r>
              <a:rPr lang="en-US" sz="1600" b="1">
                <a:solidFill>
                  <a:schemeClr val="bg1"/>
                </a:solidFill>
                <a:latin typeface="Arial" charset="0"/>
                <a:cs typeface="Times New Roman" pitchFamily="18" charset="0"/>
              </a:rPr>
              <a:t>GASTROINTESTINAL TRACT :</a:t>
            </a:r>
          </a:p>
          <a:p>
            <a:pPr algn="just"/>
            <a:r>
              <a:rPr lang="en-US" sz="1600">
                <a:solidFill>
                  <a:schemeClr val="bg1"/>
                </a:solidFill>
                <a:latin typeface="Arial" charset="0"/>
                <a:cs typeface="Times New Roman" pitchFamily="18" charset="0"/>
              </a:rPr>
              <a:t>Asbestos</a:t>
            </a:r>
          </a:p>
          <a:p>
            <a:pPr algn="just"/>
            <a:r>
              <a:rPr lang="en-US" sz="1600">
                <a:solidFill>
                  <a:schemeClr val="bg1"/>
                </a:solidFill>
                <a:latin typeface="Arial" charset="0"/>
                <a:cs typeface="Times New Roman" pitchFamily="18" charset="0"/>
              </a:rPr>
              <a:t>Ethylene oxide (?)</a:t>
            </a:r>
          </a:p>
        </p:txBody>
      </p:sp>
      <p:sp>
        <p:nvSpPr>
          <p:cNvPr id="47114" name="Rectangle 10"/>
          <p:cNvSpPr>
            <a:spLocks noChangeArrowheads="1"/>
          </p:cNvSpPr>
          <p:nvPr/>
        </p:nvSpPr>
        <p:spPr bwMode="auto">
          <a:xfrm>
            <a:off x="450850" y="3500438"/>
            <a:ext cx="2792413" cy="936625"/>
          </a:xfrm>
          <a:prstGeom prst="rect">
            <a:avLst/>
          </a:prstGeom>
          <a:solidFill>
            <a:srgbClr val="0000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00CC"/>
            </a:extrusionClr>
          </a:sp3d>
        </p:spPr>
        <p:txBody>
          <a:bodyPr wrap="none" anchor="ctr">
            <a:flatTx/>
          </a:bodyPr>
          <a:lstStyle/>
          <a:p>
            <a:pPr algn="just"/>
            <a:r>
              <a:rPr lang="en-US" sz="1600" b="1">
                <a:solidFill>
                  <a:schemeClr val="bg1"/>
                </a:solidFill>
                <a:latin typeface="Arial" charset="0"/>
                <a:cs typeface="Times New Roman" pitchFamily="18" charset="0"/>
              </a:rPr>
              <a:t>LIVER :</a:t>
            </a:r>
          </a:p>
          <a:p>
            <a:pPr algn="just"/>
            <a:r>
              <a:rPr lang="en-US" sz="1600">
                <a:solidFill>
                  <a:schemeClr val="bg1"/>
                </a:solidFill>
                <a:latin typeface="Arial" charset="0"/>
                <a:cs typeface="Times New Roman" pitchFamily="18" charset="0"/>
              </a:rPr>
              <a:t>Vinyl chloride, Arsenic, CCl</a:t>
            </a:r>
            <a:r>
              <a:rPr lang="en-US" sz="1600" baseline="-25000">
                <a:solidFill>
                  <a:schemeClr val="bg1"/>
                </a:solidFill>
                <a:latin typeface="Arial" charset="0"/>
                <a:cs typeface="Times New Roman" pitchFamily="18" charset="0"/>
              </a:rPr>
              <a:t>4</a:t>
            </a:r>
          </a:p>
          <a:p>
            <a:pPr algn="just"/>
            <a:r>
              <a:rPr lang="en-US" sz="1600">
                <a:solidFill>
                  <a:schemeClr val="bg1"/>
                </a:solidFill>
                <a:latin typeface="Arial" charset="0"/>
                <a:cs typeface="Times New Roman" pitchFamily="18" charset="0"/>
              </a:rPr>
              <a:t>Aflatoxins (?),</a:t>
            </a:r>
            <a:r>
              <a:rPr lang="en-US" sz="1600" baseline="-25000">
                <a:solidFill>
                  <a:schemeClr val="bg1"/>
                </a:solidFill>
                <a:latin typeface="Arial" charset="0"/>
                <a:cs typeface="Times New Roman" pitchFamily="18" charset="0"/>
              </a:rPr>
              <a:t> </a:t>
            </a:r>
            <a:r>
              <a:rPr lang="en-US" sz="1600">
                <a:solidFill>
                  <a:schemeClr val="bg1"/>
                </a:solidFill>
                <a:latin typeface="Arial" charset="0"/>
                <a:cs typeface="Times New Roman" pitchFamily="18" charset="0"/>
              </a:rPr>
              <a:t>Oxymetholone</a:t>
            </a:r>
          </a:p>
        </p:txBody>
      </p:sp>
      <p:sp>
        <p:nvSpPr>
          <p:cNvPr id="47115" name="Rectangle 11"/>
          <p:cNvSpPr>
            <a:spLocks noChangeArrowheads="1"/>
          </p:cNvSpPr>
          <p:nvPr/>
        </p:nvSpPr>
        <p:spPr bwMode="auto">
          <a:xfrm>
            <a:off x="1182688" y="2349500"/>
            <a:ext cx="2060575" cy="863600"/>
          </a:xfrm>
          <a:prstGeom prst="rect">
            <a:avLst/>
          </a:prstGeom>
          <a:solidFill>
            <a:srgbClr val="0000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00CC"/>
            </a:extrusionClr>
          </a:sp3d>
        </p:spPr>
        <p:txBody>
          <a:bodyPr wrap="none" anchor="ctr">
            <a:flatTx/>
          </a:bodyPr>
          <a:lstStyle/>
          <a:p>
            <a:pPr algn="just"/>
            <a:r>
              <a:rPr lang="en-US" sz="1600" b="1">
                <a:solidFill>
                  <a:schemeClr val="bg1"/>
                </a:solidFill>
                <a:latin typeface="Arial" charset="0"/>
                <a:cs typeface="Times New Roman" pitchFamily="18" charset="0"/>
              </a:rPr>
              <a:t>SKIN :</a:t>
            </a:r>
          </a:p>
          <a:p>
            <a:pPr algn="just"/>
            <a:r>
              <a:rPr lang="en-US" sz="1600">
                <a:solidFill>
                  <a:schemeClr val="bg1"/>
                </a:solidFill>
                <a:latin typeface="Arial" charset="0"/>
                <a:cs typeface="Times New Roman" pitchFamily="18" charset="0"/>
              </a:rPr>
              <a:t>Arsenic, PCBs (?),</a:t>
            </a:r>
          </a:p>
          <a:p>
            <a:pPr algn="just"/>
            <a:r>
              <a:rPr lang="en-US" sz="1600">
                <a:solidFill>
                  <a:schemeClr val="bg1"/>
                </a:solidFill>
                <a:latin typeface="Arial" charset="0"/>
                <a:cs typeface="Times New Roman" pitchFamily="18" charset="0"/>
              </a:rPr>
              <a:t>Soot, Tars,Mineral oils</a:t>
            </a:r>
          </a:p>
        </p:txBody>
      </p:sp>
      <p:sp>
        <p:nvSpPr>
          <p:cNvPr id="47116" name="Rectangle 12"/>
          <p:cNvSpPr>
            <a:spLocks noChangeArrowheads="1"/>
          </p:cNvSpPr>
          <p:nvPr/>
        </p:nvSpPr>
        <p:spPr bwMode="auto">
          <a:xfrm>
            <a:off x="1062038" y="4725988"/>
            <a:ext cx="2181225" cy="2087562"/>
          </a:xfrm>
          <a:prstGeom prst="rect">
            <a:avLst/>
          </a:prstGeom>
          <a:solidFill>
            <a:srgbClr val="0000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00CC"/>
            </a:extrusionClr>
          </a:sp3d>
        </p:spPr>
        <p:txBody>
          <a:bodyPr wrap="none" anchor="ctr">
            <a:flatTx/>
          </a:bodyPr>
          <a:lstStyle/>
          <a:p>
            <a:pPr algn="just">
              <a:spcBef>
                <a:spcPct val="35000"/>
              </a:spcBef>
            </a:pPr>
            <a:endParaRPr lang="en-US" sz="1600" b="1">
              <a:latin typeface="Arial" charset="0"/>
              <a:cs typeface="Times New Roman" pitchFamily="18" charset="0"/>
            </a:endParaRPr>
          </a:p>
          <a:p>
            <a:pPr algn="just"/>
            <a:r>
              <a:rPr lang="en-US" sz="1600" b="1">
                <a:solidFill>
                  <a:schemeClr val="bg1"/>
                </a:solidFill>
                <a:latin typeface="Arial" charset="0"/>
                <a:cs typeface="Times New Roman" pitchFamily="18" charset="0"/>
              </a:rPr>
              <a:t>BLOOD :</a:t>
            </a:r>
          </a:p>
          <a:p>
            <a:pPr algn="just"/>
            <a:r>
              <a:rPr lang="en-US" sz="1600">
                <a:solidFill>
                  <a:schemeClr val="bg1"/>
                </a:solidFill>
                <a:latin typeface="Arial" charset="0"/>
                <a:cs typeface="Times New Roman" pitchFamily="18" charset="0"/>
              </a:rPr>
              <a:t>Benzene</a:t>
            </a:r>
          </a:p>
          <a:p>
            <a:pPr algn="just"/>
            <a:r>
              <a:rPr lang="en-US" sz="1600">
                <a:solidFill>
                  <a:schemeClr val="bg1"/>
                </a:solidFill>
                <a:latin typeface="Arial" charset="0"/>
                <a:cs typeface="Times New Roman" pitchFamily="18" charset="0"/>
              </a:rPr>
              <a:t>Melphalan</a:t>
            </a:r>
          </a:p>
          <a:p>
            <a:pPr algn="just"/>
            <a:r>
              <a:rPr lang="en-US" sz="1600">
                <a:solidFill>
                  <a:schemeClr val="bg1"/>
                </a:solidFill>
                <a:latin typeface="Arial" charset="0"/>
                <a:cs typeface="Times New Roman" pitchFamily="18" charset="0"/>
              </a:rPr>
              <a:t>Chloroambucil</a:t>
            </a:r>
          </a:p>
          <a:p>
            <a:pPr algn="just"/>
            <a:r>
              <a:rPr lang="en-US" sz="1600">
                <a:solidFill>
                  <a:schemeClr val="bg1"/>
                </a:solidFill>
                <a:latin typeface="Arial" charset="0"/>
                <a:cs typeface="Times New Roman" pitchFamily="18" charset="0"/>
              </a:rPr>
              <a:t>Cyclophosphamide (?)</a:t>
            </a:r>
          </a:p>
          <a:p>
            <a:pPr algn="just"/>
            <a:r>
              <a:rPr lang="en-US" sz="1600">
                <a:solidFill>
                  <a:schemeClr val="bg1"/>
                </a:solidFill>
                <a:latin typeface="Arial" charset="0"/>
                <a:cs typeface="Times New Roman" pitchFamily="18" charset="0"/>
              </a:rPr>
              <a:t>Ethylene oxide (?)</a:t>
            </a:r>
          </a:p>
          <a:p>
            <a:pPr algn="just"/>
            <a:r>
              <a:rPr lang="en-US" sz="1600">
                <a:solidFill>
                  <a:schemeClr val="bg1"/>
                </a:solidFill>
                <a:latin typeface="Arial" charset="0"/>
                <a:cs typeface="Times New Roman" pitchFamily="18" charset="0"/>
              </a:rPr>
              <a:t>Thiotepa (?)</a:t>
            </a:r>
          </a:p>
          <a:p>
            <a:pPr algn="just"/>
            <a:endParaRPr lang="en-US" sz="1600">
              <a:solidFill>
                <a:schemeClr val="bg1"/>
              </a:solidFill>
              <a:latin typeface="Arial" charset="0"/>
              <a:cs typeface="Times New Roman" pitchFamily="18" charset="0"/>
            </a:endParaRPr>
          </a:p>
        </p:txBody>
      </p:sp>
      <p:sp>
        <p:nvSpPr>
          <p:cNvPr id="47117" name="Rectangle 13"/>
          <p:cNvSpPr>
            <a:spLocks noChangeArrowheads="1"/>
          </p:cNvSpPr>
          <p:nvPr/>
        </p:nvSpPr>
        <p:spPr bwMode="auto">
          <a:xfrm>
            <a:off x="452438" y="1341438"/>
            <a:ext cx="2924175" cy="792162"/>
          </a:xfrm>
          <a:prstGeom prst="rect">
            <a:avLst/>
          </a:prstGeom>
          <a:solidFill>
            <a:srgbClr val="0000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0000CC"/>
            </a:extrusionClr>
          </a:sp3d>
        </p:spPr>
        <p:txBody>
          <a:bodyPr wrap="none" anchor="ctr">
            <a:flatTx/>
          </a:bodyPr>
          <a:lstStyle/>
          <a:p>
            <a:pPr algn="just"/>
            <a:r>
              <a:rPr lang="en-US" sz="1600" b="1">
                <a:solidFill>
                  <a:schemeClr val="bg1"/>
                </a:solidFill>
                <a:latin typeface="Arial" charset="0"/>
                <a:cs typeface="Times New Roman" pitchFamily="18" charset="0"/>
              </a:rPr>
              <a:t>LUNG :</a:t>
            </a:r>
          </a:p>
          <a:p>
            <a:pPr algn="just"/>
            <a:r>
              <a:rPr lang="en-US" sz="1600">
                <a:solidFill>
                  <a:schemeClr val="bg1"/>
                </a:solidFill>
                <a:latin typeface="Arial" charset="0"/>
                <a:cs typeface="Times New Roman" pitchFamily="18" charset="0"/>
              </a:rPr>
              <a:t>Asbestos, Vinyl chloride, CMME,</a:t>
            </a:r>
          </a:p>
          <a:p>
            <a:pPr algn="just"/>
            <a:r>
              <a:rPr lang="en-US" sz="1600">
                <a:solidFill>
                  <a:schemeClr val="bg1"/>
                </a:solidFill>
                <a:latin typeface="Arial" charset="0"/>
                <a:cs typeface="Times New Roman" pitchFamily="18" charset="0"/>
              </a:rPr>
              <a:t>BCME, Iron oxide (?), Arsenic (?)</a:t>
            </a:r>
          </a:p>
        </p:txBody>
      </p:sp>
      <p:sp>
        <p:nvSpPr>
          <p:cNvPr id="47118" name="Line 14"/>
          <p:cNvSpPr>
            <a:spLocks noChangeShapeType="1"/>
          </p:cNvSpPr>
          <p:nvPr/>
        </p:nvSpPr>
        <p:spPr bwMode="auto">
          <a:xfrm flipH="1" flipV="1">
            <a:off x="2312988" y="2852738"/>
            <a:ext cx="623887" cy="171450"/>
          </a:xfrm>
          <a:prstGeom prst="line">
            <a:avLst/>
          </a:prstGeom>
          <a:noFill/>
          <a:ln w="12700" cap="sq">
            <a:solidFill>
              <a:schemeClr val="tx1"/>
            </a:solidFill>
            <a:round/>
            <a:headEnd type="none" w="sm" len="sm"/>
            <a:tailEnd type="none" w="sm" len="sm"/>
          </a:ln>
        </p:spPr>
        <p:txBody>
          <a:bodyPr wrap="none"/>
          <a:lstStyle/>
          <a:p>
            <a:endParaRPr lang="id-ID"/>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838200" y="4114800"/>
            <a:ext cx="7772400" cy="2076450"/>
          </a:xfrm>
        </p:spPr>
        <p:txBody>
          <a:bodyPr/>
          <a:lstStyle/>
          <a:p>
            <a:pPr algn="l" eaLnBrk="1" hangingPunct="1"/>
            <a:r>
              <a:rPr lang="en-US" sz="2400" smtClean="0">
                <a:solidFill>
                  <a:srgbClr val="FF0000"/>
                </a:solidFill>
              </a:rPr>
              <a:t/>
            </a:r>
            <a:br>
              <a:rPr lang="en-US" sz="2400" smtClean="0">
                <a:solidFill>
                  <a:srgbClr val="FF0000"/>
                </a:solidFill>
              </a:rPr>
            </a:br>
            <a:r>
              <a:rPr lang="en-US" sz="2400" smtClean="0">
                <a:solidFill>
                  <a:srgbClr val="FF0000"/>
                </a:solidFill>
              </a:rPr>
              <a:t> </a:t>
            </a:r>
            <a:br>
              <a:rPr lang="en-US" sz="2400" smtClean="0">
                <a:solidFill>
                  <a:srgbClr val="FF0000"/>
                </a:solidFill>
              </a:rPr>
            </a:br>
            <a:r>
              <a:rPr lang="en-US" sz="4000" smtClean="0">
                <a:solidFill>
                  <a:srgbClr val="FF0000"/>
                </a:solidFill>
              </a:rPr>
              <a:t>KANKER</a:t>
            </a:r>
            <a:r>
              <a:rPr lang="en-US" sz="4000" smtClean="0"/>
              <a:t/>
            </a:r>
            <a:br>
              <a:rPr lang="en-US" sz="4000" smtClean="0"/>
            </a:br>
            <a:r>
              <a:rPr lang="en-US" sz="4000" smtClean="0"/>
              <a:t/>
            </a:r>
            <a:br>
              <a:rPr lang="en-US" sz="4000" smtClean="0"/>
            </a:br>
            <a:r>
              <a:rPr lang="id-ID" sz="4000" smtClean="0"/>
              <a:t/>
            </a:r>
            <a:br>
              <a:rPr lang="id-ID" sz="4000" smtClean="0"/>
            </a:br>
            <a:r>
              <a:rPr lang="id-ID" sz="4000" smtClean="0"/>
              <a:t/>
            </a:r>
            <a:br>
              <a:rPr lang="id-ID" sz="4000" smtClean="0"/>
            </a:br>
            <a:r>
              <a:rPr lang="id-ID" sz="4000" smtClean="0"/>
              <a:t/>
            </a:r>
            <a:br>
              <a:rPr lang="id-ID" sz="4000" smtClean="0"/>
            </a:br>
            <a:r>
              <a:rPr lang="id-ID" sz="4000" smtClean="0"/>
              <a:t/>
            </a:r>
            <a:br>
              <a:rPr lang="id-ID" sz="4000" smtClean="0"/>
            </a:br>
            <a:r>
              <a:rPr lang="en-US" sz="4000" smtClean="0"/>
              <a:t>Dua jenis tumor</a:t>
            </a:r>
            <a:br>
              <a:rPr lang="en-US" sz="4000" smtClean="0"/>
            </a:br>
            <a:r>
              <a:rPr lang="en-US" sz="4000" smtClean="0"/>
              <a:t>A. Tumor jinak   </a:t>
            </a:r>
            <a:br>
              <a:rPr lang="en-US" sz="4000" smtClean="0"/>
            </a:br>
            <a:r>
              <a:rPr lang="en-US" sz="4000" smtClean="0"/>
              <a:t>     (tahi lalat, kista dll)</a:t>
            </a:r>
            <a:br>
              <a:rPr lang="en-US" sz="4000" smtClean="0"/>
            </a:br>
            <a:r>
              <a:rPr lang="en-US" sz="4000" smtClean="0"/>
              <a:t>B. Tumor ganas (</a:t>
            </a:r>
            <a:r>
              <a:rPr lang="en-US" sz="4000" smtClean="0">
                <a:solidFill>
                  <a:srgbClr val="FF0000"/>
                </a:solidFill>
              </a:rPr>
              <a:t>kanker</a:t>
            </a:r>
            <a:r>
              <a:rPr lang="en-US" sz="4000" smtClean="0"/>
              <a:t>) : </a:t>
            </a:r>
            <a:br>
              <a:rPr lang="en-US" sz="4000" smtClean="0"/>
            </a:br>
            <a:r>
              <a:rPr lang="en-US" sz="4000" smtClean="0"/>
              <a:t>     proliferasi sel tanpa </a:t>
            </a:r>
            <a:br>
              <a:rPr lang="en-US" sz="4000" smtClean="0"/>
            </a:br>
            <a:r>
              <a:rPr lang="en-US" sz="4000" smtClean="0"/>
              <a:t>     kendali </a:t>
            </a:r>
            <a:r>
              <a:rPr lang="en-US" sz="2000" smtClean="0"/>
              <a:t>(Suryohudoyo,P, </a:t>
            </a:r>
            <a:r>
              <a:rPr lang="en-US" sz="2000" smtClean="0">
                <a:solidFill>
                  <a:schemeClr val="hlink"/>
                </a:solidFill>
              </a:rPr>
              <a:t>2</a:t>
            </a:r>
            <a:r>
              <a:rPr lang="en-US" sz="2000" smtClean="0"/>
              <a:t>000 )</a:t>
            </a:r>
          </a:p>
        </p:txBody>
      </p:sp>
      <p:sp>
        <p:nvSpPr>
          <p:cNvPr id="48131" name="Rectangle 3"/>
          <p:cNvSpPr>
            <a:spLocks noGrp="1" noChangeArrowheads="1"/>
          </p:cNvSpPr>
          <p:nvPr>
            <p:ph type="subTitle" idx="1"/>
          </p:nvPr>
        </p:nvSpPr>
        <p:spPr/>
        <p:txBody>
          <a:bodyPr/>
          <a:lstStyle/>
          <a:p>
            <a:pPr eaLnBrk="1" hangingPunct="1"/>
            <a:r>
              <a:rPr lang="en-US" smtClean="0">
                <a:solidFill>
                  <a:schemeClr val="accent2"/>
                </a:solidFill>
              </a:rPr>
              <a:t> </a:t>
            </a:r>
          </a:p>
        </p:txBody>
      </p:sp>
      <p:sp>
        <p:nvSpPr>
          <p:cNvPr id="575492" name="Rectangle 4"/>
          <p:cNvSpPr>
            <a:spLocks noChangeArrowheads="1"/>
          </p:cNvSpPr>
          <p:nvPr/>
        </p:nvSpPr>
        <p:spPr bwMode="auto">
          <a:xfrm>
            <a:off x="685800" y="304800"/>
            <a:ext cx="7772400" cy="1752600"/>
          </a:xfrm>
          <a:prstGeom prst="rect">
            <a:avLst/>
          </a:prstGeom>
          <a:noFill/>
          <a:ln w="9525">
            <a:noFill/>
            <a:miter lim="800000"/>
            <a:headEnd/>
            <a:tailEnd/>
          </a:ln>
          <a:effectLst/>
        </p:spPr>
        <p:txBody>
          <a:bodyPr lIns="92075" tIns="46038" rIns="92075" bIns="46038" anchor="b"/>
          <a:lstStyle/>
          <a:p>
            <a:pPr>
              <a:defRPr/>
            </a:pPr>
            <a:r>
              <a:rPr lang="en-US" sz="2800">
                <a:solidFill>
                  <a:srgbClr val="FF0000"/>
                </a:solidFill>
                <a:effectLst>
                  <a:outerShdw blurRad="38100" dist="38100" dir="2700000" algn="tl">
                    <a:srgbClr val="000000"/>
                  </a:outerShdw>
                </a:effectLst>
                <a:latin typeface="Arial" charset="0"/>
              </a:rPr>
              <a:t>PROSES TERJADINYA PENYAKIT KANKER KARENA BAHAN KIMIA </a:t>
            </a:r>
            <a:br>
              <a:rPr lang="en-US" sz="2800">
                <a:solidFill>
                  <a:srgbClr val="FF0000"/>
                </a:solidFill>
                <a:effectLst>
                  <a:outerShdw blurRad="38100" dist="38100" dir="2700000" algn="tl">
                    <a:srgbClr val="000000"/>
                  </a:outerShdw>
                </a:effectLst>
                <a:latin typeface="Arial" charset="0"/>
              </a:rPr>
            </a:br>
            <a:r>
              <a:rPr lang="en-US" sz="2800">
                <a:solidFill>
                  <a:srgbClr val="FF0000"/>
                </a:solidFill>
                <a:effectLst>
                  <a:outerShdw blurRad="38100" dist="38100" dir="2700000" algn="tl">
                    <a:srgbClr val="000000"/>
                  </a:outerShdw>
                </a:effectLst>
                <a:latin typeface="Arial" charset="0"/>
              </a:rPr>
              <a:t>( KARSINOGENESIS KIMIA</a:t>
            </a:r>
            <a:r>
              <a:rPr lang="en-US" sz="4400">
                <a:solidFill>
                  <a:srgbClr val="FF0000"/>
                </a:solidFill>
                <a:effectLst>
                  <a:outerShdw blurRad="38100" dist="38100" dir="2700000" algn="tl">
                    <a:srgbClr val="000000"/>
                  </a:outerShdw>
                </a:effectLst>
                <a:latin typeface="Arial" charset="0"/>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a:xfrm>
            <a:off x="685800" y="1524000"/>
            <a:ext cx="7772400" cy="2076450"/>
          </a:xfrm>
        </p:spPr>
        <p:txBody>
          <a:bodyPr/>
          <a:lstStyle/>
          <a:p>
            <a:pPr algn="l" eaLnBrk="1" hangingPunct="1"/>
            <a:r>
              <a:rPr lang="en-US" sz="2400" smtClean="0"/>
              <a:t/>
            </a:r>
            <a:br>
              <a:rPr lang="en-US" sz="2400" smtClean="0"/>
            </a:br>
            <a:r>
              <a:rPr lang="en-US" sz="2400" smtClean="0">
                <a:solidFill>
                  <a:srgbClr val="FF0000"/>
                </a:solidFill>
              </a:rPr>
              <a:t>Bahan Kimia penyebab kanker?</a:t>
            </a:r>
            <a:br>
              <a:rPr lang="en-US" sz="2400" smtClean="0">
                <a:solidFill>
                  <a:srgbClr val="FF0000"/>
                </a:solidFill>
              </a:rPr>
            </a:br>
            <a:r>
              <a:rPr lang="en-US" sz="2400" smtClean="0">
                <a:solidFill>
                  <a:srgbClr val="FF0000"/>
                </a:solidFill>
              </a:rPr>
              <a:t/>
            </a:r>
            <a:br>
              <a:rPr lang="en-US" sz="2400" smtClean="0">
                <a:solidFill>
                  <a:srgbClr val="FF0000"/>
                </a:solidFill>
              </a:rPr>
            </a:br>
            <a:r>
              <a:rPr lang="en-US" sz="2400" smtClean="0"/>
              <a:t>Penelitian terdahulu menemukan, bahwa beberapa bahan kimia dapat menyebabkan kanker di antaranya ialah :</a:t>
            </a:r>
            <a:br>
              <a:rPr lang="en-US" sz="2400" smtClean="0"/>
            </a:br>
            <a:r>
              <a:rPr lang="en-US" sz="2400" smtClean="0">
                <a:solidFill>
                  <a:srgbClr val="FF0000"/>
                </a:solidFill>
              </a:rPr>
              <a:t>Ter (batubara), arsen (yang terdapat pada insektisida/pestisida), </a:t>
            </a:r>
            <a:r>
              <a:rPr lang="en-US" sz="2400" i="1" smtClean="0">
                <a:solidFill>
                  <a:srgbClr val="FF0000"/>
                </a:solidFill>
              </a:rPr>
              <a:t>nitrogen mustard</a:t>
            </a:r>
            <a:r>
              <a:rPr lang="en-US" sz="2400" smtClean="0">
                <a:solidFill>
                  <a:srgbClr val="FF0000"/>
                </a:solidFill>
              </a:rPr>
              <a:t> dan lain-lain (lihat daftar IARC, OSHA ).</a:t>
            </a:r>
          </a:p>
        </p:txBody>
      </p:sp>
      <p:sp>
        <p:nvSpPr>
          <p:cNvPr id="49155" name="Rectangle 3"/>
          <p:cNvSpPr>
            <a:spLocks noGrp="1" noChangeArrowheads="1"/>
          </p:cNvSpPr>
          <p:nvPr>
            <p:ph type="subTitle" idx="1"/>
          </p:nvPr>
        </p:nvSpPr>
        <p:spPr/>
        <p:txBody>
          <a:bodyPr/>
          <a:lstStyle/>
          <a:p>
            <a:pPr eaLnBrk="1" hangingPunct="1"/>
            <a:r>
              <a:rPr lang="en-US" smtClean="0">
                <a:solidFill>
                  <a:schemeClr val="accent2"/>
                </a:solidFill>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pPr algn="l" eaLnBrk="1" hangingPunct="1"/>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t>
            </a:r>
            <a:r>
              <a:rPr lang="en-US" sz="2400" smtClean="0"/>
              <a:t>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solidFill>
                  <a:schemeClr val="hlink"/>
                </a:solidFill>
              </a:rPr>
              <a:t>B. INTERAKSI DG SISTEM ENZIM</a:t>
            </a:r>
            <a:br>
              <a:rPr lang="en-US" sz="2400" smtClean="0">
                <a:solidFill>
                  <a:schemeClr val="hlink"/>
                </a:solidFill>
              </a:rPr>
            </a:br>
            <a:r>
              <a:rPr lang="en-US" sz="2400" smtClean="0"/>
              <a:t>     ENZIM SANGAT BERPERAN DLM PROSES </a:t>
            </a:r>
            <a:br>
              <a:rPr lang="en-US" sz="2400" smtClean="0"/>
            </a:br>
            <a:r>
              <a:rPr lang="en-US" sz="2400" smtClean="0"/>
              <a:t>     BIOKIMIA DALAM TUBUH. KEBANYAKAN TOKSIN  </a:t>
            </a:r>
            <a:br>
              <a:rPr lang="en-US" sz="2400" smtClean="0"/>
            </a:br>
            <a:r>
              <a:rPr lang="en-US" sz="2400" smtClean="0"/>
              <a:t>     BERINTERAKSI DG ENZIM DG CARA :</a:t>
            </a:r>
            <a:br>
              <a:rPr lang="en-US" sz="2400" smtClean="0"/>
            </a:br>
            <a:r>
              <a:rPr lang="en-US" sz="2400" smtClean="0"/>
              <a:t> 1. INHIBISI (PENGHAMBATAN) ENZIM </a:t>
            </a:r>
            <a:r>
              <a:rPr lang="id-ID" sz="2400" smtClean="0"/>
              <a:t>TAK </a:t>
            </a:r>
            <a:r>
              <a:rPr lang="en-US" sz="2400" smtClean="0"/>
              <a:t>BOLAK-</a:t>
            </a:r>
            <a:br>
              <a:rPr lang="en-US" sz="2400" smtClean="0"/>
            </a:br>
            <a:r>
              <a:rPr lang="en-US" sz="2400" smtClean="0"/>
              <a:t>     BALIK ( </a:t>
            </a:r>
            <a:r>
              <a:rPr lang="id-ID" sz="2400" smtClean="0"/>
              <a:t>IRR</a:t>
            </a:r>
            <a:r>
              <a:rPr lang="en-US" sz="2400" smtClean="0"/>
              <a:t>EVERSIBLE</a:t>
            </a:r>
            <a:r>
              <a:rPr lang="id-ID" sz="2400" smtClean="0"/>
              <a:t>/ TAK TERPULIHKAN</a:t>
            </a:r>
            <a:r>
              <a:rPr lang="en-US" sz="2400" smtClean="0"/>
              <a:t>)     </a:t>
            </a:r>
            <a:br>
              <a:rPr lang="en-US" sz="2400" smtClean="0"/>
            </a:br>
            <a:r>
              <a:rPr lang="en-US" sz="2400" smtClean="0"/>
              <a:t>     - INHIBISI </a:t>
            </a:r>
            <a:r>
              <a:rPr lang="id-ID" sz="2400" smtClean="0"/>
              <a:t>ENZIM </a:t>
            </a:r>
            <a:r>
              <a:rPr lang="en-US" sz="2400" smtClean="0"/>
              <a:t>ASETILKOLINAESTERASE </a:t>
            </a:r>
            <a:r>
              <a:rPr lang="id-ID" sz="2400" smtClean="0"/>
              <a:t>     </a:t>
            </a:r>
            <a:br>
              <a:rPr lang="id-ID" sz="2400" smtClean="0"/>
            </a:br>
            <a:r>
              <a:rPr lang="id-ID" sz="2400" smtClean="0"/>
              <a:t>       </a:t>
            </a:r>
            <a:r>
              <a:rPr lang="en-US" sz="2400" smtClean="0"/>
              <a:t>OLEH ORGANOPOSFAT KARENA ADA IKATAN </a:t>
            </a:r>
            <a:br>
              <a:rPr lang="en-US" sz="2400" smtClean="0"/>
            </a:br>
            <a:r>
              <a:rPr lang="en-US" sz="2400" smtClean="0"/>
              <a:t>       </a:t>
            </a:r>
            <a:r>
              <a:rPr lang="id-ID" sz="2400" smtClean="0"/>
              <a:t>KOVALEN (IKATANNYA KUAT ) </a:t>
            </a:r>
            <a:r>
              <a:rPr lang="en-US" sz="2400" smtClean="0"/>
              <a:t>ANTARA </a:t>
            </a:r>
            <a:r>
              <a:rPr lang="id-ID" sz="2400" smtClean="0"/>
              <a:t/>
            </a:r>
            <a:br>
              <a:rPr lang="id-ID" sz="2400" smtClean="0"/>
            </a:br>
            <a:r>
              <a:rPr lang="id-ID" sz="2400" smtClean="0"/>
              <a:t>       </a:t>
            </a:r>
            <a:r>
              <a:rPr lang="en-US" sz="2400" smtClean="0"/>
              <a:t>KEDUANYA</a:t>
            </a:r>
            <a:r>
              <a:rPr lang="id-ID" sz="2400" smtClean="0"/>
              <a:t> SEHINGGA ORGANOPOSFAT SULIT </a:t>
            </a:r>
            <a:br>
              <a:rPr lang="id-ID" sz="2400" smtClean="0"/>
            </a:br>
            <a:r>
              <a:rPr lang="id-ID" sz="2400" smtClean="0"/>
              <a:t>       LEPAS DARI IKATANNYA DG ENZIM TSB.</a:t>
            </a:r>
            <a:r>
              <a:rPr lang="en-US" sz="2400" smtClean="0"/>
              <a:t> </a:t>
            </a:r>
            <a:r>
              <a:rPr lang="id-ID" sz="2400" smtClean="0"/>
              <a:t/>
            </a:r>
            <a:br>
              <a:rPr lang="id-ID" sz="2400" smtClean="0"/>
            </a:br>
            <a:r>
              <a:rPr lang="id-ID" sz="2400" smtClean="0"/>
              <a:t>  2. </a:t>
            </a:r>
            <a:r>
              <a:rPr lang="en-US" sz="2400" smtClean="0"/>
              <a:t>INHIBISI S</a:t>
            </a:r>
            <a:r>
              <a:rPr lang="id-ID" sz="2400" smtClean="0"/>
              <a:t>E</a:t>
            </a:r>
            <a:r>
              <a:rPr lang="en-US" sz="2400" smtClean="0"/>
              <a:t>C</a:t>
            </a:r>
            <a:r>
              <a:rPr lang="id-ID" sz="2400" smtClean="0"/>
              <a:t>ARA</a:t>
            </a:r>
            <a:r>
              <a:rPr lang="en-US" sz="2400" smtClean="0"/>
              <a:t> B</a:t>
            </a:r>
            <a:r>
              <a:rPr lang="id-ID" sz="2400" smtClean="0"/>
              <a:t>O</a:t>
            </a:r>
            <a:r>
              <a:rPr lang="en-US" sz="2400" smtClean="0"/>
              <a:t>L</a:t>
            </a:r>
            <a:r>
              <a:rPr lang="id-ID" sz="2400" smtClean="0"/>
              <a:t>A</a:t>
            </a:r>
            <a:r>
              <a:rPr lang="en-US" sz="2400" smtClean="0"/>
              <a:t>K</a:t>
            </a:r>
            <a:r>
              <a:rPr lang="id-ID" sz="2400" smtClean="0"/>
              <a:t>-</a:t>
            </a:r>
            <a:r>
              <a:rPr lang="en-US" sz="2400" smtClean="0"/>
              <a:t>B</a:t>
            </a:r>
            <a:r>
              <a:rPr lang="id-ID" sz="2400" smtClean="0"/>
              <a:t>A</a:t>
            </a:r>
            <a:r>
              <a:rPr lang="en-US" sz="2400" smtClean="0"/>
              <a:t>LIK</a:t>
            </a:r>
            <a:r>
              <a:rPr lang="id-ID" sz="2400" smtClean="0"/>
              <a:t> </a:t>
            </a:r>
            <a:br>
              <a:rPr lang="id-ID" sz="2400" smtClean="0"/>
            </a:br>
            <a:r>
              <a:rPr lang="id-ID" sz="2400" smtClean="0"/>
              <a:t>       </a:t>
            </a:r>
            <a:r>
              <a:rPr lang="en-US" sz="2400" smtClean="0"/>
              <a:t>(REVERSIBLE</a:t>
            </a:r>
            <a:r>
              <a:rPr lang="id-ID" sz="2400" smtClean="0"/>
              <a:t> /TERPULIHKAN</a:t>
            </a:r>
            <a:r>
              <a:rPr lang="en-US" sz="2400" smtClean="0"/>
              <a:t>)</a:t>
            </a:r>
            <a:br>
              <a:rPr lang="en-US" sz="2400" smtClean="0"/>
            </a:br>
            <a:r>
              <a:rPr lang="en-US" sz="2400" smtClean="0"/>
              <a:t>      </a:t>
            </a:r>
            <a:r>
              <a:rPr lang="id-ID" sz="2400" smtClean="0"/>
              <a:t> </a:t>
            </a:r>
            <a:r>
              <a:rPr lang="en-US" sz="2400" smtClean="0"/>
              <a:t>TERJADI IKATAN </a:t>
            </a:r>
            <a:r>
              <a:rPr lang="id-ID" sz="2400" smtClean="0"/>
              <a:t>NON KOVALEN  (IKATAN YG </a:t>
            </a:r>
            <a:br>
              <a:rPr lang="id-ID" sz="2400" smtClean="0"/>
            </a:br>
            <a:r>
              <a:rPr lang="id-ID" sz="2400" smtClean="0"/>
              <a:t>       LEMAH )  </a:t>
            </a:r>
            <a:r>
              <a:rPr lang="en-US" sz="2400" smtClean="0"/>
              <a:t>ANTARA LOGA</a:t>
            </a:r>
            <a:r>
              <a:rPr lang="id-ID" sz="2400" smtClean="0"/>
              <a:t>M </a:t>
            </a:r>
            <a:r>
              <a:rPr lang="en-US" sz="2400" smtClean="0"/>
              <a:t>DG ENZIM SHG </a:t>
            </a:r>
            <a:r>
              <a:rPr lang="id-ID" sz="2400" smtClean="0"/>
              <a:t/>
            </a:r>
            <a:br>
              <a:rPr lang="id-ID" sz="2400" smtClean="0"/>
            </a:br>
            <a:r>
              <a:rPr lang="id-ID" sz="2400" smtClean="0"/>
              <a:t>       LOGAM BISA KELUAR DARI ENZIM</a:t>
            </a:r>
            <a:r>
              <a:rPr lang="en-US" sz="2400" smtClean="0"/>
              <a:t>.</a:t>
            </a:r>
            <a:br>
              <a:rPr lang="en-US" sz="2400" smtClean="0"/>
            </a:br>
            <a:r>
              <a:rPr lang="en-US" sz="2400" smtClean="0"/>
              <a:t>       </a:t>
            </a:r>
            <a:r>
              <a:rPr lang="id-ID" sz="2400" smtClean="0"/>
              <a:t>- </a:t>
            </a:r>
            <a:r>
              <a:rPr lang="en-US" sz="2400" smtClean="0"/>
              <a:t>LOGAM BERAT SEPERTI Hg, As, Pb</a:t>
            </a:r>
            <a:r>
              <a:rPr lang="id-ID" sz="2400" smtClean="0"/>
              <a:t/>
            </a:r>
            <a:br>
              <a:rPr lang="id-ID" sz="2400" smtClean="0"/>
            </a:br>
            <a:r>
              <a:rPr lang="id-ID" sz="2400" smtClean="0"/>
              <a:t>         </a:t>
            </a:r>
            <a:r>
              <a:rPr lang="en-US" sz="2400" smtClean="0"/>
              <a:t>MERUPAKAN INHIBITOR ENZIM.       </a:t>
            </a:r>
            <a:br>
              <a:rPr lang="en-US" sz="2400" smtClean="0"/>
            </a:br>
            <a:r>
              <a:rPr lang="en-US" sz="2400" smtClean="0"/>
              <a:t/>
            </a:r>
            <a:br>
              <a:rPr lang="en-US" sz="2400" smtClean="0"/>
            </a:br>
            <a:r>
              <a:rPr lang="en-US" sz="2400" smtClean="0"/>
              <a:t>     </a:t>
            </a:r>
            <a:br>
              <a:rPr lang="en-US" sz="2400" smtClean="0"/>
            </a:br>
            <a:r>
              <a:rPr lang="en-US" sz="2400" smtClean="0"/>
              <a:t/>
            </a:r>
            <a:br>
              <a:rPr lang="en-US" sz="2400" smtClean="0"/>
            </a:br>
            <a:r>
              <a:rPr lang="en-US" sz="2400" smtClean="0"/>
              <a:t/>
            </a:r>
            <a:br>
              <a:rPr lang="en-US" sz="2400" smtClean="0"/>
            </a:br>
            <a:r>
              <a:rPr lang="en-US" sz="3600" smtClean="0"/>
              <a:t/>
            </a:r>
            <a:br>
              <a:rPr lang="en-US" sz="3600" smtClean="0"/>
            </a:br>
            <a:r>
              <a:rPr lang="en-US" sz="2800" smtClean="0">
                <a:solidFill>
                  <a:srgbClr val="FF0066"/>
                </a:solidFill>
              </a:rPr>
              <a:t> </a:t>
            </a:r>
            <a:r>
              <a:rPr lang="en-US" sz="2800" smtClean="0">
                <a:solidFill>
                  <a:srgbClr val="00CC00"/>
                </a:solidFill>
              </a:rPr>
              <a:t/>
            </a:r>
            <a:br>
              <a:rPr lang="en-US" sz="2800" smtClean="0">
                <a:solidFill>
                  <a:srgbClr val="00CC00"/>
                </a:solidFill>
              </a:rPr>
            </a:br>
            <a:r>
              <a:rPr lang="en-US" sz="2800" smtClean="0">
                <a:solidFill>
                  <a:srgbClr val="006600"/>
                </a:solidFill>
              </a:rPr>
              <a:t> </a:t>
            </a:r>
            <a:r>
              <a:rPr lang="en-US" sz="3600" smtClean="0"/>
              <a:t/>
            </a:r>
            <a:br>
              <a:rPr lang="en-US" sz="3600" smtClean="0"/>
            </a:br>
            <a:r>
              <a:rPr lang="en-US" sz="3600" smtClean="0"/>
              <a:t/>
            </a:r>
            <a:br>
              <a:rPr lang="en-US" sz="3600" smtClean="0"/>
            </a:br>
            <a:r>
              <a:rPr lang="en-US" sz="3200" smtClean="0">
                <a:solidFill>
                  <a:srgbClr val="006600"/>
                </a:solidFill>
              </a:rPr>
              <a:t> </a:t>
            </a:r>
            <a:r>
              <a:rPr lang="en-US" sz="3600" smtClean="0"/>
              <a:t/>
            </a:r>
            <a:br>
              <a:rPr lang="en-US" sz="3600" smtClean="0"/>
            </a:br>
            <a:r>
              <a:rPr lang="en-US" sz="3600" smtClean="0"/>
              <a:t> </a:t>
            </a:r>
            <a:endParaRPr lang="en-US"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762000" y="2743200"/>
            <a:ext cx="7772400" cy="2076450"/>
          </a:xfrm>
        </p:spPr>
        <p:txBody>
          <a:bodyPr/>
          <a:lstStyle/>
          <a:p>
            <a:pPr algn="l" eaLnBrk="1" hangingPunct="1"/>
            <a:r>
              <a:rPr lang="id-ID" sz="2400" smtClean="0"/>
              <a:t/>
            </a:r>
            <a:br>
              <a:rPr lang="id-ID" sz="2400" smtClean="0"/>
            </a:br>
            <a:r>
              <a:rPr lang="id-ID" sz="2400" smtClean="0"/>
              <a:t/>
            </a:r>
            <a:br>
              <a:rPr lang="id-ID" sz="2400" smtClean="0"/>
            </a:br>
            <a:r>
              <a:rPr lang="id-ID" sz="2400" smtClean="0"/>
              <a:t/>
            </a:r>
            <a:br>
              <a:rPr lang="id-ID" sz="2400" smtClean="0"/>
            </a:br>
            <a:r>
              <a:rPr lang="id-ID" sz="2400" smtClean="0"/>
              <a:t/>
            </a:r>
            <a:br>
              <a:rPr lang="id-ID" sz="2400" smtClean="0"/>
            </a:br>
            <a:r>
              <a:rPr lang="en-US" sz="2400" smtClean="0"/>
              <a:t/>
            </a:r>
            <a:br>
              <a:rPr lang="en-US" sz="2400" smtClean="0"/>
            </a:br>
            <a:r>
              <a:rPr lang="en-US" sz="2400" smtClean="0"/>
              <a:t/>
            </a:r>
            <a:br>
              <a:rPr lang="en-US" sz="2400" smtClean="0"/>
            </a:br>
            <a:r>
              <a:rPr lang="id-ID" sz="2400" smtClean="0"/>
              <a:t/>
            </a:r>
            <a:br>
              <a:rPr lang="id-ID" sz="2400" smtClean="0"/>
            </a:br>
            <a:r>
              <a:rPr lang="id-ID" sz="2400" smtClean="0"/>
              <a:t/>
            </a:r>
            <a:br>
              <a:rPr lang="id-ID" sz="2400" smtClean="0"/>
            </a:br>
            <a:r>
              <a:rPr lang="id-ID" sz="2400" smtClean="0"/>
              <a:t/>
            </a:r>
            <a:br>
              <a:rPr lang="id-ID" sz="2400" smtClean="0"/>
            </a:br>
            <a:r>
              <a:rPr lang="id-ID" sz="2400" smtClean="0"/>
              <a:t/>
            </a:r>
            <a:br>
              <a:rPr lang="id-ID" sz="2400" smtClean="0"/>
            </a:br>
            <a:r>
              <a:rPr lang="en-US" sz="2400" smtClean="0"/>
              <a:t>KLASIFIKASI KANKER OLEH IARC</a:t>
            </a:r>
            <a:r>
              <a:rPr lang="en-US" sz="2400" smtClean="0">
                <a:solidFill>
                  <a:srgbClr val="FF0000"/>
                </a:solidFill>
              </a:rPr>
              <a:t/>
            </a:r>
            <a:br>
              <a:rPr lang="en-US" sz="2400" smtClean="0">
                <a:solidFill>
                  <a:srgbClr val="FF0000"/>
                </a:solidFill>
              </a:rPr>
            </a:br>
            <a:r>
              <a:rPr lang="en-US" sz="2400" smtClean="0">
                <a:solidFill>
                  <a:srgbClr val="FF0000"/>
                </a:solidFill>
              </a:rPr>
              <a:t/>
            </a:r>
            <a:br>
              <a:rPr lang="en-US" sz="2400" smtClean="0">
                <a:solidFill>
                  <a:srgbClr val="FF0000"/>
                </a:solidFill>
              </a:rPr>
            </a:br>
            <a:r>
              <a:rPr lang="en-US" sz="2400" smtClean="0">
                <a:solidFill>
                  <a:srgbClr val="FF0000"/>
                </a:solidFill>
              </a:rPr>
              <a:t> </a:t>
            </a:r>
            <a:r>
              <a:rPr lang="en-US" sz="2400" smtClean="0">
                <a:solidFill>
                  <a:srgbClr val="FF9900"/>
                </a:solidFill>
              </a:rPr>
              <a:t>1  </a:t>
            </a:r>
            <a:r>
              <a:rPr lang="en-US" sz="1800" smtClean="0">
                <a:solidFill>
                  <a:srgbClr val="FF9900"/>
                </a:solidFill>
              </a:rPr>
              <a:t>IS CARCINOGENIC</a:t>
            </a:r>
            <a:r>
              <a:rPr lang="en-US" sz="1800" smtClean="0">
                <a:solidFill>
                  <a:srgbClr val="FF0000"/>
                </a:solidFill>
              </a:rPr>
              <a:t/>
            </a:r>
            <a:br>
              <a:rPr lang="en-US" sz="1800" smtClean="0">
                <a:solidFill>
                  <a:srgbClr val="FF0000"/>
                </a:solidFill>
              </a:rPr>
            </a:br>
            <a:r>
              <a:rPr lang="en-US" sz="1800" smtClean="0">
                <a:solidFill>
                  <a:srgbClr val="FF0000"/>
                </a:solidFill>
              </a:rPr>
              <a:t>       (bersifat karsinogen pd manusia) : aflatoksin,Al,</a:t>
            </a:r>
            <a:br>
              <a:rPr lang="en-US" sz="1800" smtClean="0">
                <a:solidFill>
                  <a:srgbClr val="FF0000"/>
                </a:solidFill>
              </a:rPr>
            </a:br>
            <a:r>
              <a:rPr lang="en-US" sz="1800" smtClean="0">
                <a:solidFill>
                  <a:srgbClr val="FF0000"/>
                </a:solidFill>
              </a:rPr>
              <a:t>       asbes,benzen,sirih,tembakau,batubara, vinil clorida</a:t>
            </a:r>
            <a:br>
              <a:rPr lang="en-US" sz="1800" smtClean="0">
                <a:solidFill>
                  <a:srgbClr val="FF0000"/>
                </a:solidFill>
              </a:rPr>
            </a:br>
            <a:r>
              <a:rPr lang="en-US" sz="1800" smtClean="0">
                <a:solidFill>
                  <a:srgbClr val="FF0000"/>
                </a:solidFill>
              </a:rPr>
              <a:t> </a:t>
            </a:r>
            <a:r>
              <a:rPr lang="en-US" sz="1800" smtClean="0">
                <a:solidFill>
                  <a:srgbClr val="FF9900"/>
                </a:solidFill>
              </a:rPr>
              <a:t>2A IS PROBABLY CARCINOGENIC</a:t>
            </a:r>
            <a:r>
              <a:rPr lang="en-US" sz="1800" smtClean="0">
                <a:solidFill>
                  <a:srgbClr val="FF0000"/>
                </a:solidFill>
              </a:rPr>
              <a:t/>
            </a:r>
            <a:br>
              <a:rPr lang="en-US" sz="1800" smtClean="0">
                <a:solidFill>
                  <a:srgbClr val="FF0000"/>
                </a:solidFill>
              </a:rPr>
            </a:br>
            <a:r>
              <a:rPr lang="en-US" sz="1800" smtClean="0">
                <a:solidFill>
                  <a:srgbClr val="FF0000"/>
                </a:solidFill>
              </a:rPr>
              <a:t>       (mungkin brsif carsinogen pd</a:t>
            </a:r>
            <a:br>
              <a:rPr lang="en-US" sz="1800" smtClean="0">
                <a:solidFill>
                  <a:srgbClr val="FF0000"/>
                </a:solidFill>
              </a:rPr>
            </a:br>
            <a:r>
              <a:rPr lang="en-US" sz="1800" smtClean="0">
                <a:solidFill>
                  <a:srgbClr val="FF0000"/>
                </a:solidFill>
              </a:rPr>
              <a:t>       manusa):benzoapirin,formaldehid,dimetil sulfat,</a:t>
            </a:r>
            <a:br>
              <a:rPr lang="en-US" sz="1800" smtClean="0">
                <a:solidFill>
                  <a:srgbClr val="FF0000"/>
                </a:solidFill>
              </a:rPr>
            </a:br>
            <a:r>
              <a:rPr lang="en-US" sz="1800" smtClean="0">
                <a:solidFill>
                  <a:srgbClr val="FF0000"/>
                </a:solidFill>
              </a:rPr>
              <a:t>       vinil bromida </a:t>
            </a:r>
            <a:br>
              <a:rPr lang="en-US" sz="1800" smtClean="0">
                <a:solidFill>
                  <a:srgbClr val="FF0000"/>
                </a:solidFill>
              </a:rPr>
            </a:br>
            <a:r>
              <a:rPr lang="en-US" sz="1800" smtClean="0">
                <a:solidFill>
                  <a:srgbClr val="FF0000"/>
                </a:solidFill>
              </a:rPr>
              <a:t> </a:t>
            </a:r>
            <a:r>
              <a:rPr lang="en-US" sz="1800" smtClean="0">
                <a:solidFill>
                  <a:srgbClr val="FF9900"/>
                </a:solidFill>
              </a:rPr>
              <a:t>2B IS POSSIBLY CARCINOGENIC</a:t>
            </a:r>
            <a:r>
              <a:rPr lang="en-US" sz="1800" smtClean="0">
                <a:solidFill>
                  <a:srgbClr val="FF0000"/>
                </a:solidFill>
              </a:rPr>
              <a:t>   </a:t>
            </a:r>
            <a:br>
              <a:rPr lang="en-US" sz="1800" smtClean="0">
                <a:solidFill>
                  <a:srgbClr val="FF0000"/>
                </a:solidFill>
              </a:rPr>
            </a:br>
            <a:r>
              <a:rPr lang="en-US" sz="1800" smtClean="0">
                <a:solidFill>
                  <a:srgbClr val="FF0000"/>
                </a:solidFill>
              </a:rPr>
              <a:t>       (dianggap mungkin bersf carc pd man):</a:t>
            </a:r>
            <a:br>
              <a:rPr lang="en-US" sz="1800" smtClean="0">
                <a:solidFill>
                  <a:srgbClr val="FF0000"/>
                </a:solidFill>
              </a:rPr>
            </a:br>
            <a:r>
              <a:rPr lang="en-US" sz="1800" smtClean="0">
                <a:solidFill>
                  <a:srgbClr val="FF0000"/>
                </a:solidFill>
              </a:rPr>
              <a:t>       3 amino 1 metil</a:t>
            </a:r>
            <a:br>
              <a:rPr lang="en-US" sz="1800" smtClean="0">
                <a:solidFill>
                  <a:srgbClr val="FF0000"/>
                </a:solidFill>
              </a:rPr>
            </a:br>
            <a:r>
              <a:rPr lang="en-US" sz="1800" smtClean="0"/>
              <a:t/>
            </a:r>
            <a:br>
              <a:rPr lang="en-US" sz="1800" smtClean="0"/>
            </a:br>
            <a:r>
              <a:rPr lang="en-US" sz="1800" smtClean="0"/>
              <a:t>           </a:t>
            </a:r>
          </a:p>
        </p:txBody>
      </p:sp>
      <p:sp>
        <p:nvSpPr>
          <p:cNvPr id="50179" name="Rectangle 3"/>
          <p:cNvSpPr>
            <a:spLocks noGrp="1" noChangeArrowheads="1"/>
          </p:cNvSpPr>
          <p:nvPr>
            <p:ph type="subTitle" idx="1"/>
          </p:nvPr>
        </p:nvSpPr>
        <p:spPr/>
        <p:txBody>
          <a:bodyPr/>
          <a:lstStyle/>
          <a:p>
            <a:pPr eaLnBrk="1" hangingPunct="1"/>
            <a:r>
              <a:rPr lang="en-US" smtClean="0">
                <a:solidFill>
                  <a:schemeClr val="accent2"/>
                </a:solidFill>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algn="l" eaLnBrk="1" hangingPunct="1"/>
            <a:r>
              <a:rPr lang="en-US" sz="3600" smtClean="0"/>
              <a:t>         </a:t>
            </a:r>
            <a:r>
              <a:rPr lang="en-US" sz="2400" smtClean="0">
                <a:solidFill>
                  <a:schemeClr val="hlink"/>
                </a:solidFill>
              </a:rPr>
              <a:t> </a:t>
            </a:r>
            <a:br>
              <a:rPr lang="en-US" sz="2400" smtClean="0">
                <a:solidFill>
                  <a:schemeClr val="hlink"/>
                </a:solidFill>
              </a:rPr>
            </a:br>
            <a:r>
              <a:rPr lang="en-US" sz="2400" smtClean="0">
                <a:solidFill>
                  <a:schemeClr val="hlink"/>
                </a:solidFill>
              </a:rPr>
              <a:t/>
            </a:r>
            <a:br>
              <a:rPr lang="en-US" sz="2400" smtClean="0">
                <a:solidFill>
                  <a:schemeClr val="hlink"/>
                </a:solidFill>
              </a:rPr>
            </a:br>
            <a:r>
              <a:rPr lang="en-US" sz="2400" smtClean="0">
                <a:solidFill>
                  <a:schemeClr val="hlink"/>
                </a:solidFill>
              </a:rPr>
              <a:t/>
            </a:r>
            <a:br>
              <a:rPr lang="en-US" sz="2400" smtClean="0">
                <a:solidFill>
                  <a:schemeClr val="hlink"/>
                </a:solidFill>
              </a:rPr>
            </a:br>
            <a:r>
              <a:rPr lang="en-US" sz="2400" smtClean="0">
                <a:solidFill>
                  <a:schemeClr val="hlink"/>
                </a:solidFill>
              </a:rPr>
              <a:t/>
            </a:r>
            <a:br>
              <a:rPr lang="en-US" sz="2400" smtClean="0">
                <a:solidFill>
                  <a:schemeClr val="hlink"/>
                </a:solidFill>
              </a:rPr>
            </a:br>
            <a:r>
              <a:rPr lang="en-US" sz="2400" smtClean="0">
                <a:solidFill>
                  <a:schemeClr val="hlink"/>
                </a:solidFill>
              </a:rPr>
              <a:t/>
            </a:r>
            <a:br>
              <a:rPr lang="en-US" sz="2400" smtClean="0">
                <a:solidFill>
                  <a:schemeClr val="hlink"/>
                </a:solidFill>
              </a:rPr>
            </a:br>
            <a:r>
              <a:rPr lang="en-US" sz="2400" smtClean="0">
                <a:solidFill>
                  <a:schemeClr val="hlink"/>
                </a:solidFill>
              </a:rPr>
              <a:t/>
            </a:r>
            <a:br>
              <a:rPr lang="en-US" sz="2400" smtClean="0">
                <a:solidFill>
                  <a:schemeClr val="hlink"/>
                </a:solidFill>
              </a:rPr>
            </a:br>
            <a:r>
              <a:rPr lang="en-US" sz="2400" smtClean="0">
                <a:solidFill>
                  <a:schemeClr val="hlink"/>
                </a:solidFill>
              </a:rPr>
              <a:t/>
            </a:r>
            <a:br>
              <a:rPr lang="en-US" sz="2400" smtClean="0">
                <a:solidFill>
                  <a:schemeClr val="hlink"/>
                </a:solidFill>
              </a:rPr>
            </a:br>
            <a:r>
              <a:rPr lang="en-US" sz="2400" smtClean="0">
                <a:solidFill>
                  <a:schemeClr val="hlink"/>
                </a:solidFill>
              </a:rPr>
              <a:t/>
            </a:r>
            <a:br>
              <a:rPr lang="en-US" sz="2400" smtClean="0">
                <a:solidFill>
                  <a:schemeClr val="hlink"/>
                </a:solidFill>
              </a:rPr>
            </a:br>
            <a:r>
              <a:rPr lang="en-US" sz="2400" smtClean="0">
                <a:solidFill>
                  <a:schemeClr val="hlink"/>
                </a:solidFill>
              </a:rPr>
              <a:t/>
            </a:r>
            <a:br>
              <a:rPr lang="en-US" sz="2400" smtClean="0">
                <a:solidFill>
                  <a:schemeClr val="hlink"/>
                </a:solidFill>
              </a:rPr>
            </a:br>
            <a:r>
              <a:rPr lang="en-US" sz="2400" smtClean="0">
                <a:solidFill>
                  <a:schemeClr val="hlink"/>
                </a:solidFill>
              </a:rPr>
              <a:t/>
            </a:r>
            <a:br>
              <a:rPr lang="en-US" sz="2400" smtClean="0">
                <a:solidFill>
                  <a:schemeClr val="hlink"/>
                </a:solidFill>
              </a:rPr>
            </a:br>
            <a:r>
              <a:rPr lang="en-US" sz="2400" smtClean="0">
                <a:solidFill>
                  <a:schemeClr val="hlink"/>
                </a:solidFill>
              </a:rPr>
              <a:t/>
            </a:r>
            <a:br>
              <a:rPr lang="en-US" sz="2400" smtClean="0">
                <a:solidFill>
                  <a:schemeClr val="hlink"/>
                </a:solidFill>
              </a:rPr>
            </a:br>
            <a:r>
              <a:rPr lang="en-US" sz="2400" smtClean="0">
                <a:solidFill>
                  <a:schemeClr val="hlink"/>
                </a:solidFill>
              </a:rPr>
              <a:t/>
            </a:r>
            <a:br>
              <a:rPr lang="en-US" sz="2400" smtClean="0">
                <a:solidFill>
                  <a:schemeClr val="hlink"/>
                </a:solidFill>
              </a:rPr>
            </a:br>
            <a:r>
              <a:rPr lang="en-US" sz="2400" smtClean="0">
                <a:solidFill>
                  <a:schemeClr val="hlink"/>
                </a:solidFill>
              </a:rPr>
              <a:t>   </a:t>
            </a:r>
            <a:br>
              <a:rPr lang="en-US" sz="2400" smtClean="0">
                <a:solidFill>
                  <a:schemeClr val="hlink"/>
                </a:solidFill>
              </a:rPr>
            </a:br>
            <a:r>
              <a:rPr lang="en-US" sz="2400" smtClean="0">
                <a:solidFill>
                  <a:schemeClr val="hlink"/>
                </a:solidFill>
              </a:rPr>
              <a:t/>
            </a:r>
            <a:br>
              <a:rPr lang="en-US" sz="2400" smtClean="0">
                <a:solidFill>
                  <a:schemeClr val="hlink"/>
                </a:solidFill>
              </a:rPr>
            </a:br>
            <a:r>
              <a:rPr lang="id-ID" sz="2400" smtClean="0">
                <a:solidFill>
                  <a:schemeClr val="hlink"/>
                </a:solidFill>
              </a:rPr>
              <a:t>            Mekanisme terjadinya penyakit kanker</a:t>
            </a:r>
            <a:br>
              <a:rPr lang="id-ID" sz="2400" smtClean="0">
                <a:solidFill>
                  <a:schemeClr val="hlink"/>
                </a:solidFill>
              </a:rPr>
            </a:br>
            <a:r>
              <a:rPr lang="en-US" sz="2400" smtClean="0">
                <a:solidFill>
                  <a:schemeClr val="hlink"/>
                </a:solidFill>
              </a:rPr>
              <a:t/>
            </a:r>
            <a:br>
              <a:rPr lang="en-US" sz="2400" smtClean="0">
                <a:solidFill>
                  <a:schemeClr val="hlink"/>
                </a:solidFill>
              </a:rPr>
            </a:br>
            <a:r>
              <a:rPr lang="id-ID" sz="2400" smtClean="0">
                <a:solidFill>
                  <a:schemeClr val="hlink"/>
                </a:solidFill>
              </a:rPr>
              <a:t>Penyebab penyakit kanker adalah senyawa pengalkilasi</a:t>
            </a:r>
            <a:r>
              <a:rPr lang="en-US" sz="2400" smtClean="0">
                <a:solidFill>
                  <a:srgbClr val="FF9900"/>
                </a:solidFill>
              </a:rPr>
              <a:t> </a:t>
            </a:r>
            <a:br>
              <a:rPr lang="en-US" sz="2400" smtClean="0">
                <a:solidFill>
                  <a:srgbClr val="FF9900"/>
                </a:solidFill>
              </a:rPr>
            </a:br>
            <a:r>
              <a:rPr lang="en-US" sz="2400" smtClean="0">
                <a:solidFill>
                  <a:srgbClr val="FF9900"/>
                </a:solidFill>
              </a:rPr>
              <a:t>(lihat diagram Biotransformasi Toksikan,Ariens :1986 )</a:t>
            </a:r>
            <a:br>
              <a:rPr lang="en-US" sz="2400" smtClean="0">
                <a:solidFill>
                  <a:srgbClr val="FF9900"/>
                </a:solidFill>
              </a:rPr>
            </a:br>
            <a:r>
              <a:rPr lang="en-US" sz="2000" smtClean="0"/>
              <a:t/>
            </a:r>
            <a:br>
              <a:rPr lang="en-US" sz="2000" smtClean="0"/>
            </a:br>
            <a:r>
              <a:rPr lang="en-US" sz="2000" smtClean="0"/>
              <a:t>CONTOH : </a:t>
            </a:r>
            <a:r>
              <a:rPr lang="en-US" sz="2000" smtClean="0">
                <a:solidFill>
                  <a:srgbClr val="FF0000"/>
                </a:solidFill>
              </a:rPr>
              <a:t>EPOKSID</a:t>
            </a:r>
            <a:r>
              <a:rPr lang="en-US" sz="2000" smtClean="0"/>
              <a:t> ALKIL MERUPAKAN SENYAWA</a:t>
            </a:r>
            <a:br>
              <a:rPr lang="en-US" sz="2000" smtClean="0"/>
            </a:br>
            <a:r>
              <a:rPr lang="en-US" sz="2000" smtClean="0"/>
              <a:t>PENGALKILASI YG ELEKTROFILIK ( MEMILIKI KEKU- </a:t>
            </a:r>
            <a:br>
              <a:rPr lang="en-US" sz="2000" smtClean="0"/>
            </a:br>
            <a:r>
              <a:rPr lang="en-US" sz="2000" smtClean="0"/>
              <a:t>RANGAN ELEKTRON). AKAN TERJADI PENGIKATAN     </a:t>
            </a:r>
            <a:br>
              <a:rPr lang="en-US" sz="2000" smtClean="0"/>
            </a:br>
            <a:r>
              <a:rPr lang="en-US" sz="2000" smtClean="0"/>
              <a:t>KOVALEN PD JARINGAN. SEHINGGA MENYEBABKAN</a:t>
            </a:r>
            <a:br>
              <a:rPr lang="en-US" sz="2000" smtClean="0"/>
            </a:br>
            <a:r>
              <a:rPr lang="en-US" sz="2000" smtClean="0"/>
              <a:t>REAKSI ANTARA ARN/ADN PD INTI SEL DENGAN </a:t>
            </a:r>
            <a:br>
              <a:rPr lang="en-US" sz="2000" smtClean="0"/>
            </a:br>
            <a:r>
              <a:rPr lang="en-US" sz="2000" smtClean="0"/>
              <a:t>SENYAWA PENGALKILASI MENYEBABKAN TUMBUHNYA </a:t>
            </a:r>
            <a:br>
              <a:rPr lang="en-US" sz="2000" smtClean="0"/>
            </a:br>
            <a:r>
              <a:rPr lang="en-US" sz="2000" smtClean="0"/>
              <a:t>SEL ABNORMAL ( KANKER ).  </a:t>
            </a:r>
            <a:br>
              <a:rPr lang="en-US" sz="2000" smtClean="0"/>
            </a:br>
            <a:r>
              <a:rPr lang="en-US" sz="2400" smtClean="0"/>
              <a:t>CONTOH :</a:t>
            </a:r>
            <a:br>
              <a:rPr lang="en-US" sz="2400" smtClean="0"/>
            </a:br>
            <a:r>
              <a:rPr lang="en-US" sz="2400" smtClean="0"/>
              <a:t/>
            </a:r>
            <a:br>
              <a:rPr lang="en-US" sz="2400" smtClean="0"/>
            </a:br>
            <a:r>
              <a:rPr lang="en-US" sz="2400" smtClean="0"/>
              <a:t>     </a:t>
            </a:r>
            <a:br>
              <a:rPr lang="en-US" sz="2400" smtClean="0"/>
            </a:br>
            <a:r>
              <a:rPr lang="en-US" sz="3600" smtClean="0"/>
              <a:t/>
            </a:r>
            <a:br>
              <a:rPr lang="en-US" sz="3600" smtClean="0"/>
            </a:br>
            <a:r>
              <a:rPr lang="en-US" sz="3600" smtClean="0"/>
              <a:t>           </a:t>
            </a:r>
            <a:r>
              <a:rPr lang="en-US" sz="3200" smtClean="0"/>
              <a:t>  </a:t>
            </a:r>
            <a:r>
              <a:rPr lang="en-US" sz="3200" smtClean="0">
                <a:solidFill>
                  <a:srgbClr val="006600"/>
                </a:solidFill>
              </a:rPr>
              <a:t> </a:t>
            </a:r>
            <a:r>
              <a:rPr lang="en-US" sz="3600" smtClean="0"/>
              <a:t/>
            </a:r>
            <a:br>
              <a:rPr lang="en-US" sz="3600" smtClean="0"/>
            </a:br>
            <a:r>
              <a:rPr lang="en-US" sz="3600" smtClean="0"/>
              <a:t> </a:t>
            </a:r>
          </a:p>
        </p:txBody>
      </p:sp>
      <p:graphicFrame>
        <p:nvGraphicFramePr>
          <p:cNvPr id="2050" name="Object 3"/>
          <p:cNvGraphicFramePr>
            <a:graphicFrameLocks noChangeAspect="1"/>
          </p:cNvGraphicFramePr>
          <p:nvPr/>
        </p:nvGraphicFramePr>
        <p:xfrm>
          <a:off x="1219200" y="4738688"/>
          <a:ext cx="5018088" cy="2119312"/>
        </p:xfrm>
        <a:graphic>
          <a:graphicData uri="http://schemas.openxmlformats.org/presentationml/2006/ole">
            <p:oleObj spid="_x0000_s2050" name="CS ChemDraw Drawing" r:id="rId3" imgW="5017320" imgH="2120040" progId="ChemDraw.Document.6.0">
              <p:embed/>
            </p:oleObj>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ctrTitle"/>
          </p:nvPr>
        </p:nvSpPr>
        <p:spPr>
          <a:xfrm>
            <a:off x="685800" y="1524000"/>
            <a:ext cx="7772400" cy="2076450"/>
          </a:xfrm>
        </p:spPr>
        <p:txBody>
          <a:bodyPr/>
          <a:lstStyle/>
          <a:p>
            <a:pPr eaLnBrk="1" hangingPunct="1"/>
            <a:r>
              <a:rPr lang="en-US" sz="2800" smtClean="0">
                <a:solidFill>
                  <a:srgbClr val="FF0000"/>
                </a:solidFill>
              </a:rPr>
              <a:t> </a:t>
            </a:r>
            <a:r>
              <a:rPr lang="en-US" sz="2400" smtClean="0"/>
              <a:t> </a:t>
            </a:r>
          </a:p>
        </p:txBody>
      </p:sp>
      <p:sp>
        <p:nvSpPr>
          <p:cNvPr id="51203" name="Rectangle 3"/>
          <p:cNvSpPr>
            <a:spLocks noGrp="1" noChangeArrowheads="1"/>
          </p:cNvSpPr>
          <p:nvPr>
            <p:ph type="subTitle" idx="1"/>
          </p:nvPr>
        </p:nvSpPr>
        <p:spPr/>
        <p:txBody>
          <a:bodyPr/>
          <a:lstStyle/>
          <a:p>
            <a:pPr eaLnBrk="1" hangingPunct="1"/>
            <a:r>
              <a:rPr lang="en-US" smtClean="0">
                <a:solidFill>
                  <a:schemeClr val="accent2"/>
                </a:solidFill>
              </a:rPr>
              <a:t> </a:t>
            </a:r>
          </a:p>
        </p:txBody>
      </p:sp>
      <p:sp>
        <p:nvSpPr>
          <p:cNvPr id="51204" name="Rectangle 4"/>
          <p:cNvSpPr>
            <a:spLocks noChangeArrowheads="1"/>
          </p:cNvSpPr>
          <p:nvPr/>
        </p:nvSpPr>
        <p:spPr bwMode="auto">
          <a:xfrm>
            <a:off x="0" y="-161925"/>
            <a:ext cx="9144000" cy="5934075"/>
          </a:xfrm>
          <a:prstGeom prst="rect">
            <a:avLst/>
          </a:prstGeom>
          <a:noFill/>
          <a:ln w="9525">
            <a:noFill/>
            <a:miter lim="800000"/>
            <a:headEnd/>
            <a:tailEnd/>
          </a:ln>
        </p:spPr>
        <p:txBody>
          <a:bodyPr anchor="ctr">
            <a:spAutoFit/>
          </a:bodyPr>
          <a:lstStyle/>
          <a:p>
            <a:pPr marL="342900" indent="-342900" eaLnBrk="0" hangingPunct="0"/>
            <a:endParaRPr lang="en-US" sz="2400">
              <a:solidFill>
                <a:srgbClr val="FF0000"/>
              </a:solidFill>
              <a:latin typeface="Arial" charset="0"/>
            </a:endParaRPr>
          </a:p>
          <a:p>
            <a:pPr marL="342900" indent="-342900" eaLnBrk="0" hangingPunct="0"/>
            <a:endParaRPr lang="en-US" sz="2400">
              <a:solidFill>
                <a:srgbClr val="FF0000"/>
              </a:solidFill>
              <a:latin typeface="Arial" charset="0"/>
            </a:endParaRPr>
          </a:p>
          <a:p>
            <a:pPr marL="342900" indent="-342900" eaLnBrk="0" hangingPunct="0"/>
            <a:r>
              <a:rPr lang="en-US" sz="2400">
                <a:solidFill>
                  <a:srgbClr val="FF0000"/>
                </a:solidFill>
                <a:latin typeface="Arial" charset="0"/>
              </a:rPr>
              <a:t>BERARTI SENYAWA KARSINOGEN BERASAL DARI SENYAWA-SENYAWA YANG MEMILIKI IKATAN </a:t>
            </a:r>
            <a:r>
              <a:rPr lang="en-US" sz="2400">
                <a:solidFill>
                  <a:srgbClr val="FF9900"/>
                </a:solidFill>
                <a:latin typeface="Arial" charset="0"/>
              </a:rPr>
              <a:t>RANGKAP DUA</a:t>
            </a:r>
            <a:r>
              <a:rPr lang="en-US" sz="2400">
                <a:solidFill>
                  <a:srgbClr val="FF0000"/>
                </a:solidFill>
                <a:latin typeface="Arial" charset="0"/>
              </a:rPr>
              <a:t>. </a:t>
            </a:r>
          </a:p>
          <a:p>
            <a:pPr marL="342900" indent="-342900" eaLnBrk="0" hangingPunct="0"/>
            <a:r>
              <a:rPr lang="en-US" sz="2400">
                <a:solidFill>
                  <a:srgbClr val="FF0000"/>
                </a:solidFill>
                <a:latin typeface="Arial" charset="0"/>
              </a:rPr>
              <a:t>CONTOHNYA GOLONGAN ALKENA DAN TURUNANNYA DAN</a:t>
            </a:r>
          </a:p>
          <a:p>
            <a:pPr marL="342900" indent="-342900" eaLnBrk="0" hangingPunct="0"/>
            <a:r>
              <a:rPr lang="en-US" sz="2400">
                <a:solidFill>
                  <a:srgbClr val="FF0000"/>
                </a:solidFill>
                <a:latin typeface="Arial" charset="0"/>
              </a:rPr>
              <a:t> GOLONGAN BENZENA DAN TURUNANNYA</a:t>
            </a:r>
          </a:p>
          <a:p>
            <a:pPr marL="342900" indent="-342900" eaLnBrk="0" hangingPunct="0"/>
            <a:r>
              <a:rPr lang="en-US" sz="2400">
                <a:solidFill>
                  <a:srgbClr val="FF0000"/>
                </a:solidFill>
                <a:latin typeface="Arial" charset="0"/>
              </a:rPr>
              <a:t>GOLONGAN SENYAWA-SENYAWA DI ATAS BILA MENGALAMI OKSIDASI DALAM TUBUH AKAN MENGHASILKAN EPOKSID</a:t>
            </a:r>
          </a:p>
          <a:p>
            <a:pPr marL="342900" indent="-342900" eaLnBrk="0" hangingPunct="0"/>
            <a:endParaRPr lang="en-US" sz="2400">
              <a:solidFill>
                <a:srgbClr val="FF0000"/>
              </a:solidFill>
              <a:latin typeface="Arial" charset="0"/>
            </a:endParaRPr>
          </a:p>
          <a:p>
            <a:pPr marL="342900" indent="-342900" eaLnBrk="0" hangingPunct="0"/>
            <a:endParaRPr lang="en-US" sz="2400">
              <a:latin typeface="Arial" charset="0"/>
            </a:endParaRPr>
          </a:p>
          <a:p>
            <a:pPr marL="342900" indent="-342900" eaLnBrk="0" hangingPunct="0"/>
            <a:r>
              <a:rPr lang="en-US" sz="2400">
                <a:latin typeface="Arial" charset="0"/>
              </a:rPr>
              <a:t>BAGAIMANA DENGAN LOGAM BERAT SEPERTI Hg  DAN ASBES YANG DITENGARAI JUGA SEBAGAI PENYEBAB PENYAKIT KANKER ? </a:t>
            </a:r>
          </a:p>
          <a:p>
            <a:pPr marL="342900" indent="-342900" algn="l" eaLnBrk="0" hangingPunct="0"/>
            <a:r>
              <a:rPr lang="en-US" sz="2400">
                <a:latin typeface="Arial" charset="0"/>
              </a:rPr>
              <a:t>             </a:t>
            </a:r>
            <a:r>
              <a:rPr lang="en-US" sz="2400">
                <a:solidFill>
                  <a:srgbClr val="FF0000"/>
                </a:solidFill>
                <a:latin typeface="Arial" charset="0"/>
              </a:rPr>
              <a:t> </a:t>
            </a:r>
            <a:endParaRPr lang="en-US" sz="2400">
              <a:solidFill>
                <a:srgbClr val="FF9900"/>
              </a:solidFill>
              <a:latin typeface="Arial" charset="0"/>
            </a:endParaRPr>
          </a:p>
          <a:p>
            <a:pPr marL="800100" lvl="1" indent="-342900" algn="l" eaLnBrk="0" hangingPunct="0"/>
            <a:r>
              <a:rPr lang="en-US" sz="2400">
                <a:latin typeface="Arial" charset="0"/>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685800" y="1524000"/>
            <a:ext cx="7772400" cy="2076450"/>
          </a:xfrm>
        </p:spPr>
        <p:txBody>
          <a:bodyPr/>
          <a:lstStyle/>
          <a:p>
            <a:pPr eaLnBrk="1" hangingPunct="1"/>
            <a:r>
              <a:rPr lang="en-US" sz="2800" smtClean="0">
                <a:solidFill>
                  <a:srgbClr val="FF0000"/>
                </a:solidFill>
              </a:rPr>
              <a:t> </a:t>
            </a:r>
            <a:r>
              <a:rPr lang="en-US" sz="2400" smtClean="0"/>
              <a:t> </a:t>
            </a:r>
          </a:p>
        </p:txBody>
      </p:sp>
      <p:sp>
        <p:nvSpPr>
          <p:cNvPr id="52227" name="Rectangle 3"/>
          <p:cNvSpPr>
            <a:spLocks noGrp="1" noChangeArrowheads="1"/>
          </p:cNvSpPr>
          <p:nvPr>
            <p:ph type="subTitle" idx="1"/>
          </p:nvPr>
        </p:nvSpPr>
        <p:spPr/>
        <p:txBody>
          <a:bodyPr/>
          <a:lstStyle/>
          <a:p>
            <a:pPr eaLnBrk="1" hangingPunct="1"/>
            <a:r>
              <a:rPr lang="en-US" smtClean="0">
                <a:solidFill>
                  <a:schemeClr val="accent2"/>
                </a:solidFill>
              </a:rPr>
              <a:t> </a:t>
            </a:r>
          </a:p>
        </p:txBody>
      </p:sp>
      <p:sp>
        <p:nvSpPr>
          <p:cNvPr id="52228" name="Rectangle 4"/>
          <p:cNvSpPr>
            <a:spLocks noChangeArrowheads="1"/>
          </p:cNvSpPr>
          <p:nvPr/>
        </p:nvSpPr>
        <p:spPr bwMode="auto">
          <a:xfrm>
            <a:off x="0" y="969963"/>
            <a:ext cx="9144000" cy="3656012"/>
          </a:xfrm>
          <a:prstGeom prst="rect">
            <a:avLst/>
          </a:prstGeom>
          <a:noFill/>
          <a:ln w="9525">
            <a:noFill/>
            <a:miter lim="800000"/>
            <a:headEnd/>
            <a:tailEnd/>
          </a:ln>
        </p:spPr>
        <p:txBody>
          <a:bodyPr anchor="ctr">
            <a:spAutoFit/>
          </a:bodyPr>
          <a:lstStyle/>
          <a:p>
            <a:pPr marL="342900" indent="-342900" eaLnBrk="0" hangingPunct="0"/>
            <a:endParaRPr lang="en-US" sz="1800">
              <a:latin typeface="Arial" charset="0"/>
            </a:endParaRPr>
          </a:p>
          <a:p>
            <a:pPr marL="342900" indent="-342900" algn="l" eaLnBrk="0" hangingPunct="0"/>
            <a:r>
              <a:rPr lang="en-US" sz="2400">
                <a:latin typeface="Arial" charset="0"/>
              </a:rPr>
              <a:t>             </a:t>
            </a:r>
            <a:r>
              <a:rPr lang="en-US" sz="3200">
                <a:solidFill>
                  <a:srgbClr val="FF0000"/>
                </a:solidFill>
                <a:latin typeface="Arial" charset="0"/>
              </a:rPr>
              <a:t>Proses terjadinya penyakit kanker karena </a:t>
            </a:r>
          </a:p>
          <a:p>
            <a:pPr marL="342900" indent="-342900" algn="l" eaLnBrk="0" hangingPunct="0"/>
            <a:r>
              <a:rPr lang="en-US" sz="3200">
                <a:solidFill>
                  <a:srgbClr val="FF0000"/>
                </a:solidFill>
                <a:latin typeface="Arial" charset="0"/>
              </a:rPr>
              <a:t>                  bahan kimia (Chemical carcinogen )</a:t>
            </a:r>
          </a:p>
          <a:p>
            <a:pPr marL="342900" indent="-342900" algn="l" eaLnBrk="0" hangingPunct="0"/>
            <a:endParaRPr lang="en-US" sz="3200">
              <a:latin typeface="Arial" charset="0"/>
            </a:endParaRPr>
          </a:p>
          <a:p>
            <a:pPr marL="342900" indent="-342900" algn="l" eaLnBrk="0" hangingPunct="0"/>
            <a:r>
              <a:rPr lang="en-US" sz="3200">
                <a:latin typeface="Arial" charset="0"/>
              </a:rPr>
              <a:t>Menurut cara kerjanya ada dua :</a:t>
            </a:r>
          </a:p>
          <a:p>
            <a:pPr marL="800100" lvl="1" indent="-342900" algn="l" eaLnBrk="0" hangingPunct="0">
              <a:buFontTx/>
              <a:buAutoNum type="arabicPeriod"/>
            </a:pPr>
            <a:r>
              <a:rPr lang="en-US" sz="3200">
                <a:solidFill>
                  <a:srgbClr val="FF9900"/>
                </a:solidFill>
                <a:latin typeface="Arial" charset="0"/>
              </a:rPr>
              <a:t> Karsinogen genotoksik</a:t>
            </a:r>
          </a:p>
          <a:p>
            <a:pPr marL="800100" lvl="1" indent="-342900" algn="l" eaLnBrk="0" hangingPunct="0"/>
            <a:r>
              <a:rPr lang="en-US" sz="3200">
                <a:solidFill>
                  <a:srgbClr val="FF9900"/>
                </a:solidFill>
                <a:latin typeface="Arial" charset="0"/>
              </a:rPr>
              <a:t>2. Karsinogen epigenetik</a:t>
            </a:r>
          </a:p>
          <a:p>
            <a:pPr marL="800100" lvl="1" indent="-342900" algn="l" eaLnBrk="0" hangingPunct="0"/>
            <a:r>
              <a:rPr lang="en-US" sz="2400">
                <a:latin typeface="Arial" charset="0"/>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685800" y="1524000"/>
            <a:ext cx="7772400" cy="2076450"/>
          </a:xfrm>
        </p:spPr>
        <p:txBody>
          <a:bodyPr/>
          <a:lstStyle/>
          <a:p>
            <a:pPr eaLnBrk="1" hangingPunct="1"/>
            <a:r>
              <a:rPr lang="en-US" sz="2400" smtClean="0">
                <a:solidFill>
                  <a:srgbClr val="FF0000"/>
                </a:solidFill>
              </a:rPr>
              <a:t> </a:t>
            </a:r>
            <a:r>
              <a:rPr lang="en-US" sz="2000" smtClean="0"/>
              <a:t> </a:t>
            </a:r>
          </a:p>
        </p:txBody>
      </p:sp>
      <p:sp>
        <p:nvSpPr>
          <p:cNvPr id="53251" name="Rectangle 3"/>
          <p:cNvSpPr>
            <a:spLocks noGrp="1" noChangeArrowheads="1"/>
          </p:cNvSpPr>
          <p:nvPr>
            <p:ph type="subTitle" idx="1"/>
          </p:nvPr>
        </p:nvSpPr>
        <p:spPr/>
        <p:txBody>
          <a:bodyPr/>
          <a:lstStyle/>
          <a:p>
            <a:pPr eaLnBrk="1" hangingPunct="1"/>
            <a:r>
              <a:rPr lang="en-US" smtClean="0">
                <a:solidFill>
                  <a:schemeClr val="accent2"/>
                </a:solidFill>
              </a:rPr>
              <a:t> </a:t>
            </a:r>
          </a:p>
        </p:txBody>
      </p:sp>
      <p:sp>
        <p:nvSpPr>
          <p:cNvPr id="53252" name="Rectangle 4"/>
          <p:cNvSpPr>
            <a:spLocks noChangeArrowheads="1"/>
          </p:cNvSpPr>
          <p:nvPr/>
        </p:nvSpPr>
        <p:spPr bwMode="auto">
          <a:xfrm>
            <a:off x="0" y="457200"/>
            <a:ext cx="9144000" cy="4473575"/>
          </a:xfrm>
          <a:prstGeom prst="rect">
            <a:avLst/>
          </a:prstGeom>
          <a:noFill/>
          <a:ln w="9525">
            <a:noFill/>
            <a:miter lim="800000"/>
            <a:headEnd/>
            <a:tailEnd/>
          </a:ln>
        </p:spPr>
        <p:txBody>
          <a:bodyPr anchor="ctr">
            <a:spAutoFit/>
          </a:bodyPr>
          <a:lstStyle/>
          <a:p>
            <a:pPr marL="342900" indent="-342900" eaLnBrk="0" hangingPunct="0"/>
            <a:r>
              <a:rPr lang="en-US" sz="2400">
                <a:latin typeface="Arial" charset="0"/>
              </a:rPr>
              <a:t>            </a:t>
            </a:r>
          </a:p>
          <a:p>
            <a:pPr marL="800100" lvl="1" indent="-342900" algn="l" eaLnBrk="0" hangingPunct="0"/>
            <a:r>
              <a:rPr lang="en-US" sz="2400">
                <a:latin typeface="Arial" charset="0"/>
              </a:rPr>
              <a:t>                           </a:t>
            </a:r>
            <a:r>
              <a:rPr lang="en-US" sz="2400">
                <a:solidFill>
                  <a:srgbClr val="FF9900"/>
                </a:solidFill>
                <a:latin typeface="Arial" charset="0"/>
              </a:rPr>
              <a:t>KARSINOGEN GENOTOKSIK</a:t>
            </a:r>
          </a:p>
          <a:p>
            <a:pPr marL="800100" lvl="1" indent="-342900" algn="l" eaLnBrk="0" hangingPunct="0"/>
            <a:r>
              <a:rPr lang="en-US" sz="2400">
                <a:latin typeface="Arial" charset="0"/>
              </a:rPr>
              <a:t> </a:t>
            </a:r>
          </a:p>
          <a:p>
            <a:pPr marL="342900" indent="-342900" algn="l" eaLnBrk="0" hangingPunct="0"/>
            <a:r>
              <a:rPr lang="en-US" sz="2400">
                <a:latin typeface="Arial" charset="0"/>
              </a:rPr>
              <a:t>    Menginisiasi tumor dengan cara menimbulkan kerusakan pada DNA</a:t>
            </a:r>
          </a:p>
          <a:p>
            <a:pPr marL="1257300" lvl="2" indent="-342900" algn="l" eaLnBrk="0" hangingPunct="0"/>
            <a:r>
              <a:rPr lang="en-US" sz="2400">
                <a:latin typeface="Arial" charset="0"/>
              </a:rPr>
              <a:t>     </a:t>
            </a:r>
            <a:r>
              <a:rPr lang="en-US" sz="2400">
                <a:solidFill>
                  <a:srgbClr val="FF9999"/>
                </a:solidFill>
                <a:latin typeface="Arial" charset="0"/>
              </a:rPr>
              <a:t>a. Karsinogen kerja langsung</a:t>
            </a:r>
          </a:p>
          <a:p>
            <a:pPr marL="342900" indent="-342900" algn="l" eaLnBrk="0" hangingPunct="0"/>
            <a:r>
              <a:rPr lang="en-US" sz="2400">
                <a:latin typeface="Arial" charset="0"/>
              </a:rPr>
              <a:t>         Bersifat elektrofilik dan terikat pada DNA dan makromolekul </a:t>
            </a:r>
          </a:p>
          <a:p>
            <a:pPr marL="342900" indent="-342900" algn="l" eaLnBrk="0" hangingPunct="0"/>
            <a:r>
              <a:rPr lang="en-US" sz="2400">
                <a:latin typeface="Arial" charset="0"/>
              </a:rPr>
              <a:t>         lainnya. Contohnya adalah epoksid alkyl dan aril, lakton, </a:t>
            </a:r>
          </a:p>
          <a:p>
            <a:pPr marL="342900" indent="-342900" algn="l" eaLnBrk="0" hangingPunct="0"/>
            <a:r>
              <a:rPr lang="en-US" sz="2400">
                <a:latin typeface="Arial" charset="0"/>
              </a:rPr>
              <a:t>         ester sulfat, nitrosamid, nitrosourea, dan kelat platinum </a:t>
            </a:r>
          </a:p>
          <a:p>
            <a:pPr marL="342900" indent="-342900" algn="l" eaLnBrk="0" hangingPunct="0"/>
            <a:r>
              <a:rPr lang="en-US" sz="2400">
                <a:latin typeface="Arial" charset="0"/>
              </a:rPr>
              <a:t>         amin. Karena zat-zat ini sangat reaktif.</a:t>
            </a:r>
          </a:p>
          <a:p>
            <a:pPr marL="342900" indent="-342900" algn="l" eaLnBrk="0" hangingPunct="0"/>
            <a:r>
              <a:rPr lang="en-US" sz="2400">
                <a:latin typeface="Arial" charset="0"/>
              </a:rPr>
              <a:t>         Rumus : Karsinogen + DNA                 ---- Sel kanker</a:t>
            </a:r>
          </a:p>
          <a:p>
            <a:pPr marL="342900" indent="-342900" algn="l" eaLnBrk="0" hangingPunct="0"/>
            <a:r>
              <a:rPr lang="en-US" sz="2400">
                <a:latin typeface="Arial" charset="0"/>
              </a:rPr>
              <a:t>         Contoh : Epoksid Benzoapirin + DNA  ---- sel kanker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685800" y="1524000"/>
            <a:ext cx="7772400" cy="2076450"/>
          </a:xfrm>
        </p:spPr>
        <p:txBody>
          <a:bodyPr/>
          <a:lstStyle/>
          <a:p>
            <a:pPr algn="l" eaLnBrk="1" hangingPunct="1"/>
            <a:r>
              <a:rPr lang="en-US" sz="1800" smtClean="0"/>
              <a:t/>
            </a:r>
            <a:br>
              <a:rPr lang="en-US" sz="1800" smtClean="0"/>
            </a:br>
            <a:r>
              <a:rPr lang="en-US" sz="1800" smtClean="0"/>
              <a:t/>
            </a:r>
            <a:br>
              <a:rPr lang="en-US" sz="1800" smtClean="0"/>
            </a:br>
            <a:r>
              <a:rPr lang="en-US" sz="1800" smtClean="0">
                <a:solidFill>
                  <a:srgbClr val="FF9999"/>
                </a:solidFill>
              </a:rPr>
              <a:t>b. Prakarsinogen (kerja tak langsung) </a:t>
            </a:r>
            <a:br>
              <a:rPr lang="en-US" sz="1800" smtClean="0">
                <a:solidFill>
                  <a:srgbClr val="FF9999"/>
                </a:solidFill>
              </a:rPr>
            </a:br>
            <a:r>
              <a:rPr lang="en-US" sz="1800" smtClean="0"/>
              <a:t>Memerlukan pengubahan lewat bioaktivasi untuk menjadi karsinogen akhir, baik secara langsung atau melalui pembentukan karsinogen antara (proximate carcinogen). Sebagian besar karsinogen kimia yang dikenal kini tergolong kelompok ini, misalnya hidrokarbon aromatic polisiklik (PAH ), amin aromatic, hidrokarbon berhalogen, nitrosamine, sikasin, aflatoksin B, alkaloid pirolisidin, safrol dan tioamid. Berbagai macam bioaktivasi terlihat dalam konversinya menjadi karsinoigen langsung. Zat ini juga mungkin menyebabkan penguatan onkogen.</a:t>
            </a:r>
            <a:br>
              <a:rPr lang="en-US" sz="1800" smtClean="0"/>
            </a:br>
            <a:r>
              <a:rPr lang="en-US" sz="1800" smtClean="0"/>
              <a:t>Rumus :</a:t>
            </a:r>
            <a:br>
              <a:rPr lang="en-US" sz="1800" smtClean="0"/>
            </a:br>
            <a:r>
              <a:rPr lang="en-US" sz="1600" smtClean="0"/>
              <a:t>Pra karsinogen + Enzim bioaktivasi (O) ------ Karsinogen </a:t>
            </a:r>
            <a:br>
              <a:rPr lang="en-US" sz="1600" smtClean="0"/>
            </a:br>
            <a:r>
              <a:rPr lang="en-US" sz="1600" smtClean="0"/>
              <a:t>Karsinogen + DNA                                 ------- Sel kanker</a:t>
            </a:r>
          </a:p>
        </p:txBody>
      </p:sp>
      <p:sp>
        <p:nvSpPr>
          <p:cNvPr id="54275" name="Rectangle 3"/>
          <p:cNvSpPr>
            <a:spLocks noGrp="1" noChangeArrowheads="1"/>
          </p:cNvSpPr>
          <p:nvPr>
            <p:ph type="subTitle" idx="1"/>
          </p:nvPr>
        </p:nvSpPr>
        <p:spPr/>
        <p:txBody>
          <a:bodyPr/>
          <a:lstStyle/>
          <a:p>
            <a:pPr eaLnBrk="1" hangingPunct="1"/>
            <a:r>
              <a:rPr lang="en-US" smtClean="0">
                <a:solidFill>
                  <a:schemeClr val="accent2"/>
                </a:solidFill>
              </a:rPr>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algn="l" eaLnBrk="1" hangingPunct="1"/>
            <a:r>
              <a:rPr lang="en-US" sz="3600" smtClean="0"/>
              <a:t/>
            </a:r>
            <a:br>
              <a:rPr lang="en-US" sz="3600" smtClean="0"/>
            </a:br>
            <a:r>
              <a:rPr lang="en-US" sz="2400" smtClean="0"/>
              <a:t>   </a:t>
            </a:r>
            <a:br>
              <a:rPr lang="en-US" sz="2400" smtClean="0"/>
            </a:br>
            <a:r>
              <a:rPr lang="en-US" sz="2400" smtClean="0"/>
              <a:t/>
            </a:r>
            <a:br>
              <a:rPr lang="en-US" sz="2400" smtClean="0"/>
            </a:br>
            <a:r>
              <a:rPr lang="en-US" sz="2400" smtClean="0"/>
              <a:t>Contoh : Proses terjadinya penyakit kanker karena </a:t>
            </a:r>
            <a:br>
              <a:rPr lang="en-US" sz="2400" smtClean="0"/>
            </a:br>
            <a:r>
              <a:rPr lang="en-US" sz="2400" smtClean="0"/>
              <a:t>                  Benzoapirin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t>
            </a:r>
            <a:r>
              <a:rPr lang="en-US" sz="2400" smtClean="0">
                <a:solidFill>
                  <a:schemeClr val="folHlink"/>
                </a:solidFill>
              </a:rPr>
              <a:t> </a:t>
            </a:r>
            <a:r>
              <a:rPr lang="en-US" sz="3600" smtClean="0"/>
              <a:t> </a:t>
            </a:r>
          </a:p>
        </p:txBody>
      </p:sp>
      <p:sp>
        <p:nvSpPr>
          <p:cNvPr id="3076" name="Rectangle 3"/>
          <p:cNvSpPr>
            <a:spLocks noChangeArrowheads="1"/>
          </p:cNvSpPr>
          <p:nvPr/>
        </p:nvSpPr>
        <p:spPr bwMode="auto">
          <a:xfrm>
            <a:off x="4724400" y="3657600"/>
            <a:ext cx="76200" cy="76200"/>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3077" name="Rectangle 4"/>
          <p:cNvSpPr>
            <a:spLocks noChangeArrowheads="1"/>
          </p:cNvSpPr>
          <p:nvPr/>
        </p:nvSpPr>
        <p:spPr bwMode="auto">
          <a:xfrm>
            <a:off x="457200" y="5791200"/>
            <a:ext cx="8382000" cy="838200"/>
          </a:xfrm>
          <a:prstGeom prst="rect">
            <a:avLst/>
          </a:prstGeom>
          <a:solidFill>
            <a:schemeClr val="accent1"/>
          </a:solidFill>
          <a:ln w="9525">
            <a:solidFill>
              <a:schemeClr val="tx1"/>
            </a:solidFill>
            <a:miter lim="800000"/>
            <a:headEnd/>
            <a:tailEnd/>
          </a:ln>
        </p:spPr>
        <p:txBody>
          <a:bodyPr wrap="none" anchor="ctr"/>
          <a:lstStyle/>
          <a:p>
            <a:r>
              <a:rPr lang="en-US" sz="2400">
                <a:solidFill>
                  <a:schemeClr val="hlink"/>
                </a:solidFill>
              </a:rPr>
              <a:t>Ikatan kovalen antara DNA ( deoksiribosa ) dengan senyawa</a:t>
            </a:r>
          </a:p>
          <a:p>
            <a:r>
              <a:rPr lang="en-US" sz="2400">
                <a:solidFill>
                  <a:schemeClr val="hlink"/>
                </a:solidFill>
              </a:rPr>
              <a:t> pengalkilasi benzoapirin menghasilkan sel kanker</a:t>
            </a:r>
          </a:p>
        </p:txBody>
      </p:sp>
      <p:graphicFrame>
        <p:nvGraphicFramePr>
          <p:cNvPr id="3074" name="Object 5"/>
          <p:cNvGraphicFramePr>
            <a:graphicFrameLocks noChangeAspect="1"/>
          </p:cNvGraphicFramePr>
          <p:nvPr/>
        </p:nvGraphicFramePr>
        <p:xfrm>
          <a:off x="1143000" y="914400"/>
          <a:ext cx="6821488" cy="4443413"/>
        </p:xfrm>
        <a:graphic>
          <a:graphicData uri="http://schemas.openxmlformats.org/presentationml/2006/ole">
            <p:oleObj spid="_x0000_s3074" name="CS ChemDraw Drawing" r:id="rId3" imgW="6822000" imgH="4444200" progId="ChemDraw.Document.6.0">
              <p:embed/>
            </p:oleObj>
          </a:graphicData>
        </a:graphic>
      </p:graphicFrame>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gn="l" eaLnBrk="1" hangingPunct="1"/>
            <a:r>
              <a:rPr lang="en-US" sz="3600" smtClean="0"/>
              <a:t>         </a:t>
            </a:r>
            <a:r>
              <a:rPr lang="en-US" sz="2400" smtClean="0">
                <a:solidFill>
                  <a:schemeClr val="hlink"/>
                </a:solidFill>
              </a:rPr>
              <a:t> </a:t>
            </a:r>
            <a:br>
              <a:rPr lang="en-US" sz="2400" smtClean="0">
                <a:solidFill>
                  <a:schemeClr val="hlink"/>
                </a:solidFill>
              </a:rPr>
            </a:br>
            <a:r>
              <a:rPr lang="en-US" sz="2400" smtClean="0">
                <a:solidFill>
                  <a:schemeClr val="hlink"/>
                </a:solidFill>
              </a:rPr>
              <a:t/>
            </a:r>
            <a:br>
              <a:rPr lang="en-US" sz="2400" smtClean="0">
                <a:solidFill>
                  <a:schemeClr val="hlink"/>
                </a:solidFill>
              </a:rPr>
            </a:br>
            <a:r>
              <a:rPr lang="en-US" sz="2400" smtClean="0">
                <a:solidFill>
                  <a:schemeClr val="hlink"/>
                </a:solidFill>
              </a:rPr>
              <a:t/>
            </a:r>
            <a:br>
              <a:rPr lang="en-US" sz="2400" smtClean="0">
                <a:solidFill>
                  <a:schemeClr val="hlink"/>
                </a:solidFill>
              </a:rPr>
            </a:br>
            <a:r>
              <a:rPr lang="en-US" sz="2400" smtClean="0">
                <a:solidFill>
                  <a:schemeClr val="hlink"/>
                </a:solidFill>
              </a:rPr>
              <a:t/>
            </a:r>
            <a:br>
              <a:rPr lang="en-US" sz="2400" smtClean="0">
                <a:solidFill>
                  <a:schemeClr val="hlink"/>
                </a:solidFill>
              </a:rPr>
            </a:br>
            <a:r>
              <a:rPr lang="en-US" sz="2400" smtClean="0">
                <a:solidFill>
                  <a:schemeClr val="hlink"/>
                </a:solidFill>
              </a:rPr>
              <a:t/>
            </a:r>
            <a:br>
              <a:rPr lang="en-US" sz="2400" smtClean="0">
                <a:solidFill>
                  <a:schemeClr val="hlink"/>
                </a:solidFill>
              </a:rPr>
            </a:br>
            <a:r>
              <a:rPr lang="en-US" sz="2400" smtClean="0">
                <a:solidFill>
                  <a:schemeClr val="hlink"/>
                </a:solidFill>
              </a:rPr>
              <a:t/>
            </a:r>
            <a:br>
              <a:rPr lang="en-US" sz="2400" smtClean="0">
                <a:solidFill>
                  <a:schemeClr val="hlink"/>
                </a:solidFill>
              </a:rPr>
            </a:br>
            <a:r>
              <a:rPr lang="en-US" sz="2400" smtClean="0">
                <a:solidFill>
                  <a:schemeClr val="hlink"/>
                </a:solidFill>
              </a:rPr>
              <a:t/>
            </a:r>
            <a:br>
              <a:rPr lang="en-US" sz="2400" smtClean="0">
                <a:solidFill>
                  <a:schemeClr val="hlink"/>
                </a:solidFill>
              </a:rPr>
            </a:br>
            <a:r>
              <a:rPr lang="en-US" sz="2400" smtClean="0">
                <a:solidFill>
                  <a:schemeClr val="hlink"/>
                </a:solidFill>
              </a:rPr>
              <a:t/>
            </a:r>
            <a:br>
              <a:rPr lang="en-US" sz="2400" smtClean="0">
                <a:solidFill>
                  <a:schemeClr val="hlink"/>
                </a:solidFill>
              </a:rPr>
            </a:br>
            <a:r>
              <a:rPr lang="en-US" sz="2400" smtClean="0">
                <a:solidFill>
                  <a:schemeClr val="hlink"/>
                </a:solidFill>
              </a:rPr>
              <a:t/>
            </a:r>
            <a:br>
              <a:rPr lang="en-US" sz="2400" smtClean="0">
                <a:solidFill>
                  <a:schemeClr val="hlink"/>
                </a:solidFill>
              </a:rPr>
            </a:br>
            <a:r>
              <a:rPr lang="en-US" sz="2400" smtClean="0">
                <a:solidFill>
                  <a:schemeClr val="hlink"/>
                </a:solidFill>
              </a:rPr>
              <a:t/>
            </a:r>
            <a:br>
              <a:rPr lang="en-US" sz="2400" smtClean="0">
                <a:solidFill>
                  <a:schemeClr val="hlink"/>
                </a:solidFill>
              </a:rPr>
            </a:br>
            <a:r>
              <a:rPr lang="en-US" sz="2400" smtClean="0">
                <a:solidFill>
                  <a:schemeClr val="hlink"/>
                </a:solidFill>
              </a:rPr>
              <a:t>Ikatan di atas merupakan ikatan kovalen. Kekuatan ikatannya terbesar diantara ikatan-2 lain, 4-14 kali kekuatan ikatan ion. Daftar kekuatan ikatan-ikatan sbb:</a:t>
            </a:r>
            <a:br>
              <a:rPr lang="en-US" sz="2400" smtClean="0">
                <a:solidFill>
                  <a:schemeClr val="hlink"/>
                </a:solidFill>
              </a:rPr>
            </a:br>
            <a:r>
              <a:rPr lang="en-US" sz="2400" smtClean="0">
                <a:solidFill>
                  <a:schemeClr val="hlink"/>
                </a:solidFill>
              </a:rPr>
              <a:t/>
            </a:r>
            <a:br>
              <a:rPr lang="en-US" sz="2400" smtClean="0">
                <a:solidFill>
                  <a:schemeClr val="hlink"/>
                </a:solidFill>
              </a:rPr>
            </a:br>
            <a:r>
              <a:rPr lang="en-US" sz="2400" smtClean="0"/>
              <a:t>Tipe ikatan          Kekuatan ikatan (Kkal/mol)</a:t>
            </a:r>
            <a:br>
              <a:rPr lang="en-US" sz="2400" smtClean="0"/>
            </a:br>
            <a:r>
              <a:rPr lang="en-US" sz="2400" smtClean="0">
                <a:solidFill>
                  <a:srgbClr val="FFFF00"/>
                </a:solidFill>
              </a:rPr>
              <a:t>Kovalen               40 – 140</a:t>
            </a:r>
            <a:br>
              <a:rPr lang="en-US" sz="2400" smtClean="0">
                <a:solidFill>
                  <a:srgbClr val="FFFF00"/>
                </a:solidFill>
              </a:rPr>
            </a:br>
            <a:r>
              <a:rPr lang="en-US" sz="2400" smtClean="0">
                <a:solidFill>
                  <a:srgbClr val="FFFF00"/>
                </a:solidFill>
              </a:rPr>
              <a:t>Ion                       10</a:t>
            </a:r>
            <a:br>
              <a:rPr lang="en-US" sz="2400" smtClean="0">
                <a:solidFill>
                  <a:srgbClr val="FFFF00"/>
                </a:solidFill>
              </a:rPr>
            </a:br>
            <a:r>
              <a:rPr lang="en-US" sz="2400" smtClean="0">
                <a:solidFill>
                  <a:srgbClr val="FFFF00"/>
                </a:solidFill>
              </a:rPr>
              <a:t>Hidrogen              1-7</a:t>
            </a:r>
            <a:br>
              <a:rPr lang="en-US" sz="2400" smtClean="0">
                <a:solidFill>
                  <a:srgbClr val="FFFF00"/>
                </a:solidFill>
              </a:rPr>
            </a:br>
            <a:r>
              <a:rPr lang="en-US" sz="2400" smtClean="0">
                <a:solidFill>
                  <a:schemeClr val="hlink"/>
                </a:solidFill>
              </a:rPr>
              <a:t/>
            </a:r>
            <a:br>
              <a:rPr lang="en-US" sz="2400" smtClean="0">
                <a:solidFill>
                  <a:schemeClr val="hlink"/>
                </a:solidFill>
              </a:rPr>
            </a:br>
            <a:r>
              <a:rPr lang="en-US" sz="2400" smtClean="0">
                <a:solidFill>
                  <a:schemeClr val="hlink"/>
                </a:solidFill>
              </a:rPr>
              <a:t/>
            </a:r>
            <a:br>
              <a:rPr lang="en-US" sz="2400" smtClean="0">
                <a:solidFill>
                  <a:schemeClr val="hlink"/>
                </a:solidFill>
              </a:rPr>
            </a:br>
            <a:r>
              <a:rPr lang="en-US" sz="2400" smtClean="0">
                <a:solidFill>
                  <a:schemeClr val="hlink"/>
                </a:solidFill>
              </a:rPr>
              <a:t/>
            </a:r>
            <a:br>
              <a:rPr lang="en-US" sz="2400" smtClean="0">
                <a:solidFill>
                  <a:schemeClr val="hlink"/>
                </a:solidFill>
              </a:rPr>
            </a:br>
            <a:r>
              <a:rPr lang="en-US" sz="2400" smtClean="0">
                <a:solidFill>
                  <a:schemeClr val="hlink"/>
                </a:solidFill>
              </a:rPr>
              <a:t/>
            </a:r>
            <a:br>
              <a:rPr lang="en-US" sz="2400" smtClean="0">
                <a:solidFill>
                  <a:schemeClr val="hlink"/>
                </a:solidFill>
              </a:rPr>
            </a:br>
            <a:r>
              <a:rPr lang="en-US" sz="2400" smtClean="0"/>
              <a:t/>
            </a:r>
            <a:br>
              <a:rPr lang="en-US" sz="2400" smtClean="0"/>
            </a:br>
            <a:endParaRPr lang="en-US" sz="360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685800" y="3352800"/>
            <a:ext cx="7772400" cy="2076450"/>
          </a:xfrm>
        </p:spPr>
        <p:txBody>
          <a:bodyPr/>
          <a:lstStyle/>
          <a:p>
            <a:pPr algn="l" eaLnBrk="1" hangingPunct="1"/>
            <a:r>
              <a:rPr lang="en-US" sz="2000" smtClean="0"/>
              <a:t/>
            </a:r>
            <a:br>
              <a:rPr lang="en-US" sz="2000" smtClean="0"/>
            </a:br>
            <a:r>
              <a:rPr lang="en-US" sz="2000" smtClean="0"/>
              <a:t/>
            </a:r>
            <a:br>
              <a:rPr lang="en-US" sz="2000" smtClean="0"/>
            </a:br>
            <a:r>
              <a:rPr lang="en-US" sz="2000" smtClean="0"/>
              <a:t>         </a:t>
            </a:r>
            <a:r>
              <a:rPr lang="en-US" sz="2000" smtClean="0">
                <a:solidFill>
                  <a:srgbClr val="FF9900"/>
                </a:solidFill>
              </a:rPr>
              <a:t>KARSINOGEN EPIGENETIK</a:t>
            </a:r>
            <a:br>
              <a:rPr lang="en-US" sz="2000" smtClean="0">
                <a:solidFill>
                  <a:srgbClr val="FF9900"/>
                </a:solidFill>
              </a:rPr>
            </a:br>
            <a:r>
              <a:rPr lang="en-US" sz="2000" smtClean="0">
                <a:solidFill>
                  <a:srgbClr val="FF9900"/>
                </a:solidFill>
              </a:rPr>
              <a:t>                  ( Kokarsinogen )</a:t>
            </a:r>
            <a:br>
              <a:rPr lang="en-US" sz="2000" smtClean="0">
                <a:solidFill>
                  <a:srgbClr val="FF9900"/>
                </a:solidFill>
              </a:rPr>
            </a:br>
            <a:r>
              <a:rPr lang="en-US" sz="2000" smtClean="0">
                <a:solidFill>
                  <a:srgbClr val="FF0000"/>
                </a:solidFill>
              </a:rPr>
              <a:t/>
            </a:r>
            <a:br>
              <a:rPr lang="en-US" sz="2000" smtClean="0">
                <a:solidFill>
                  <a:srgbClr val="FF0000"/>
                </a:solidFill>
              </a:rPr>
            </a:br>
            <a:r>
              <a:rPr lang="en-US" sz="2000" smtClean="0"/>
              <a:t>Zat ini tidak merusak DNA tetapi meningkatkan pertumbuhan tumor yang terinduksi oleh karsinogen genotoksik. Cara kerjanya antara lain  </a:t>
            </a:r>
            <a:br>
              <a:rPr lang="en-US" sz="2000" smtClean="0"/>
            </a:br>
            <a:r>
              <a:rPr lang="en-US" sz="2000" smtClean="0">
                <a:solidFill>
                  <a:srgbClr val="FF9999"/>
                </a:solidFill>
              </a:rPr>
              <a:t>1. Meningkatkan kerja enzim bioaktivasi</a:t>
            </a:r>
            <a:br>
              <a:rPr lang="en-US" sz="2000" smtClean="0">
                <a:solidFill>
                  <a:srgbClr val="FF9999"/>
                </a:solidFill>
              </a:rPr>
            </a:br>
            <a:r>
              <a:rPr lang="en-US" sz="2000" smtClean="0"/>
              <a:t>    Rumus :</a:t>
            </a:r>
            <a:br>
              <a:rPr lang="en-US" sz="2000" smtClean="0"/>
            </a:br>
            <a:r>
              <a:rPr lang="en-US" sz="2000" smtClean="0"/>
              <a:t>    </a:t>
            </a:r>
            <a:r>
              <a:rPr lang="en-US" sz="1600" smtClean="0"/>
              <a:t>Kokarsinogen+enzim  bioaktivasi         --- Kerja enzim meningkt</a:t>
            </a:r>
            <a:br>
              <a:rPr lang="en-US" sz="1600" smtClean="0"/>
            </a:br>
            <a:r>
              <a:rPr lang="en-US" sz="1600" smtClean="0"/>
              <a:t>      Enzim bioaktivsi        +  prakarsinogen --- karsinogen</a:t>
            </a:r>
            <a:br>
              <a:rPr lang="en-US" sz="1600" smtClean="0"/>
            </a:br>
            <a:r>
              <a:rPr lang="en-US" sz="1600" smtClean="0"/>
              <a:t>      Karsinogen + DNA                                --- sel kanker  </a:t>
            </a:r>
            <a:br>
              <a:rPr lang="en-US" sz="1600" smtClean="0"/>
            </a:br>
            <a:r>
              <a:rPr lang="en-US" sz="1600" smtClean="0"/>
              <a:t>         </a:t>
            </a:r>
            <a:r>
              <a:rPr lang="en-US" sz="2000" smtClean="0"/>
              <a:t> </a:t>
            </a:r>
            <a:r>
              <a:rPr lang="en-US" sz="4000" smtClean="0"/>
              <a:t> </a:t>
            </a:r>
          </a:p>
        </p:txBody>
      </p:sp>
      <p:sp>
        <p:nvSpPr>
          <p:cNvPr id="56323" name="Rectangle 3"/>
          <p:cNvSpPr>
            <a:spLocks noGrp="1" noChangeArrowheads="1"/>
          </p:cNvSpPr>
          <p:nvPr>
            <p:ph type="subTitle" idx="1"/>
          </p:nvPr>
        </p:nvSpPr>
        <p:spPr>
          <a:xfrm>
            <a:off x="685800" y="3657600"/>
            <a:ext cx="6400800" cy="1752600"/>
          </a:xfrm>
        </p:spPr>
        <p:txBody>
          <a:bodyPr/>
          <a:lstStyle/>
          <a:p>
            <a:pPr eaLnBrk="1" hangingPunct="1"/>
            <a:r>
              <a:rPr lang="en-US" smtClean="0">
                <a:solidFill>
                  <a:schemeClr val="accent2"/>
                </a:solidFill>
              </a:rPr>
              <a:t> </a:t>
            </a:r>
          </a:p>
        </p:txBody>
      </p:sp>
      <p:sp>
        <p:nvSpPr>
          <p:cNvPr id="56324" name="Line 4"/>
          <p:cNvSpPr>
            <a:spLocks noChangeShapeType="1"/>
          </p:cNvSpPr>
          <p:nvPr/>
        </p:nvSpPr>
        <p:spPr bwMode="auto">
          <a:xfrm flipV="1">
            <a:off x="2590800" y="4343400"/>
            <a:ext cx="228600" cy="152400"/>
          </a:xfrm>
          <a:prstGeom prst="line">
            <a:avLst/>
          </a:prstGeom>
          <a:noFill/>
          <a:ln w="9525">
            <a:solidFill>
              <a:schemeClr val="tx1"/>
            </a:solidFill>
            <a:round/>
            <a:headEnd/>
            <a:tailEnd type="triangle" w="med" len="med"/>
          </a:ln>
        </p:spPr>
        <p:txBody>
          <a:bodyPr/>
          <a:lstStyle/>
          <a:p>
            <a:endParaRPr lang="id-ID"/>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685800" y="1524000"/>
            <a:ext cx="7772400" cy="2076450"/>
          </a:xfrm>
        </p:spPr>
        <p:txBody>
          <a:bodyPr/>
          <a:lstStyle/>
          <a:p>
            <a:pPr algn="l" eaLnBrk="1" hangingPunct="1"/>
            <a:r>
              <a:rPr lang="en-US" sz="2000" smtClean="0"/>
              <a:t/>
            </a:r>
            <a:br>
              <a:rPr lang="en-US" sz="2000" smtClean="0"/>
            </a:br>
            <a:r>
              <a:rPr lang="en-US" sz="2000" smtClean="0"/>
              <a:t/>
            </a:r>
            <a:br>
              <a:rPr lang="en-US" sz="2000" smtClean="0"/>
            </a:br>
            <a:r>
              <a:rPr lang="en-US" sz="2000" smtClean="0">
                <a:solidFill>
                  <a:srgbClr val="FF9999"/>
                </a:solidFill>
              </a:rPr>
              <a:t>2. Menghambat kerja enzim glutation </a:t>
            </a:r>
            <a:br>
              <a:rPr lang="en-US" sz="2000" smtClean="0">
                <a:solidFill>
                  <a:srgbClr val="FF9999"/>
                </a:solidFill>
              </a:rPr>
            </a:br>
            <a:r>
              <a:rPr lang="en-US" sz="2000" smtClean="0">
                <a:solidFill>
                  <a:srgbClr val="FF9999"/>
                </a:solidFill>
              </a:rPr>
              <a:t>    S-transferase (GSH), yaitu kokarsinogen </a:t>
            </a:r>
            <a:br>
              <a:rPr lang="en-US" sz="2000" smtClean="0">
                <a:solidFill>
                  <a:srgbClr val="FF9999"/>
                </a:solidFill>
              </a:rPr>
            </a:br>
            <a:r>
              <a:rPr lang="en-US" sz="2000" smtClean="0">
                <a:solidFill>
                  <a:srgbClr val="FF9999"/>
                </a:solidFill>
              </a:rPr>
              <a:t>   </a:t>
            </a:r>
            <a:r>
              <a:rPr lang="en-US" sz="2000" smtClean="0"/>
              <a:t> dari ion logam Cu</a:t>
            </a:r>
            <a:r>
              <a:rPr lang="en-US" sz="2000" baseline="30000" smtClean="0"/>
              <a:t>++</a:t>
            </a:r>
            <a:r>
              <a:rPr lang="en-US" sz="2000" smtClean="0"/>
              <a:t>,  Hg</a:t>
            </a:r>
            <a:r>
              <a:rPr lang="en-US" sz="2000" baseline="30000" smtClean="0"/>
              <a:t>++</a:t>
            </a:r>
            <a:r>
              <a:rPr lang="en-US" sz="2000" smtClean="0"/>
              <a:t>,  Ag</a:t>
            </a:r>
            <a:r>
              <a:rPr lang="en-US" sz="2000" baseline="30000" smtClean="0"/>
              <a:t>+</a:t>
            </a:r>
            <a:r>
              <a:rPr lang="en-US" sz="2000" smtClean="0"/>
              <a:t> </a:t>
            </a:r>
            <a:br>
              <a:rPr lang="en-US" sz="2000" smtClean="0"/>
            </a:br>
            <a:r>
              <a:rPr lang="en-US" sz="2000" smtClean="0"/>
              <a:t>    Rumus :</a:t>
            </a:r>
            <a:br>
              <a:rPr lang="en-US" sz="2000" smtClean="0"/>
            </a:br>
            <a:r>
              <a:rPr lang="en-US" sz="2000" smtClean="0"/>
              <a:t>    </a:t>
            </a:r>
            <a:r>
              <a:rPr lang="en-US" sz="1600" smtClean="0"/>
              <a:t> Kokarsinogen + GSH  --- enzim GSH terhambat</a:t>
            </a:r>
            <a:br>
              <a:rPr lang="en-US" sz="1600" smtClean="0"/>
            </a:br>
            <a:r>
              <a:rPr lang="en-US" sz="1600" smtClean="0"/>
              <a:t>            (mudah terbentuk senyawa karsinogen )</a:t>
            </a:r>
            <a:br>
              <a:rPr lang="en-US" sz="1600" smtClean="0"/>
            </a:br>
            <a:r>
              <a:rPr lang="en-US" sz="1600" smtClean="0"/>
              <a:t>              </a:t>
            </a:r>
            <a:br>
              <a:rPr lang="en-US" sz="1600" smtClean="0"/>
            </a:br>
            <a:r>
              <a:rPr lang="en-US" sz="1600" smtClean="0"/>
              <a:t>       Senyawa karsinogen + DNA --- sel kanker</a:t>
            </a:r>
            <a:br>
              <a:rPr lang="en-US" sz="1600" smtClean="0"/>
            </a:br>
            <a:r>
              <a:rPr lang="en-US" sz="2000" smtClean="0"/>
              <a:t>    </a:t>
            </a:r>
            <a:br>
              <a:rPr lang="en-US" sz="2000" smtClean="0"/>
            </a:br>
            <a:r>
              <a:rPr lang="en-US" sz="2000" smtClean="0"/>
              <a:t>  </a:t>
            </a:r>
            <a:r>
              <a:rPr lang="en-US" sz="4000" smtClean="0"/>
              <a:t> </a:t>
            </a:r>
          </a:p>
        </p:txBody>
      </p:sp>
      <p:sp>
        <p:nvSpPr>
          <p:cNvPr id="57347" name="Rectangle 3"/>
          <p:cNvSpPr>
            <a:spLocks noGrp="1" noChangeArrowheads="1"/>
          </p:cNvSpPr>
          <p:nvPr>
            <p:ph type="subTitle" idx="1"/>
          </p:nvPr>
        </p:nvSpPr>
        <p:spPr/>
        <p:txBody>
          <a:bodyPr/>
          <a:lstStyle/>
          <a:p>
            <a:pPr eaLnBrk="1" hangingPunct="1"/>
            <a:r>
              <a:rPr lang="en-US" smtClean="0">
                <a:solidFill>
                  <a:schemeClr val="accent2"/>
                </a:solidFill>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pPr algn="l" eaLnBrk="1" hangingPunct="1"/>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t>
            </a:r>
            <a:r>
              <a:rPr lang="en-US" sz="2400" smtClean="0"/>
              <a:t>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3.INHIBISI PENGHANTARAN ELEKTRON DALAM </a:t>
            </a:r>
            <a:br>
              <a:rPr lang="en-US" sz="2400" smtClean="0"/>
            </a:br>
            <a:r>
              <a:rPr lang="en-US" sz="2400" smtClean="0"/>
              <a:t>   RANTAI PERNAFASAN</a:t>
            </a:r>
            <a:br>
              <a:rPr lang="en-US" sz="2400" smtClean="0"/>
            </a:br>
            <a:r>
              <a:rPr lang="en-US" sz="2400" smtClean="0"/>
              <a:t>   HCN DAN H</a:t>
            </a:r>
            <a:r>
              <a:rPr lang="en-US" sz="2400" baseline="-25000" smtClean="0"/>
              <a:t>2</a:t>
            </a:r>
            <a:r>
              <a:rPr lang="en-US" sz="2400" smtClean="0"/>
              <a:t>S BERIKATAN DG BESI PADA ENZIM </a:t>
            </a:r>
            <a:br>
              <a:rPr lang="en-US" sz="2400" smtClean="0"/>
            </a:br>
            <a:r>
              <a:rPr lang="en-US" sz="2400" smtClean="0"/>
              <a:t>   SITOKROM OKSIDASE MAKA FUNGSI </a:t>
            </a:r>
            <a:br>
              <a:rPr lang="en-US" sz="2400" smtClean="0"/>
            </a:br>
            <a:r>
              <a:rPr lang="en-US" sz="2400" smtClean="0"/>
              <a:t>   REDOKSNYA HILANG SHG MENGHAMBAT </a:t>
            </a:r>
            <a:br>
              <a:rPr lang="en-US" sz="2400" smtClean="0"/>
            </a:br>
            <a:r>
              <a:rPr lang="en-US" sz="2400" smtClean="0"/>
              <a:t>   TRANSPOR ELEKTRON DAN MENGHAMBAT </a:t>
            </a:r>
            <a:br>
              <a:rPr lang="en-US" sz="2400" smtClean="0"/>
            </a:br>
            <a:r>
              <a:rPr lang="en-US" sz="2400" smtClean="0"/>
              <a:t>   PERNAFASAN AEROB, YAITU PROSES </a:t>
            </a:r>
            <a:br>
              <a:rPr lang="en-US" sz="2400" smtClean="0"/>
            </a:br>
            <a:r>
              <a:rPr lang="en-US" sz="2400" smtClean="0"/>
              <a:t>   PERTUKARAN ZAT YG TERGANTUNG PD </a:t>
            </a:r>
            <a:br>
              <a:rPr lang="en-US" sz="2400" smtClean="0"/>
            </a:br>
            <a:r>
              <a:rPr lang="en-US" sz="2400" smtClean="0"/>
              <a:t>   OKSIGEN DAN MEMBAHAYAKAN JIWA, </a:t>
            </a:r>
            <a:br>
              <a:rPr lang="en-US" sz="2400" smtClean="0"/>
            </a:br>
            <a:r>
              <a:rPr lang="en-US" sz="2400" smtClean="0"/>
              <a:t>   MESKIPUN DLM JARINGAN TERDAPAT CUKUP </a:t>
            </a:r>
            <a:br>
              <a:rPr lang="en-US" sz="2400" smtClean="0"/>
            </a:br>
            <a:r>
              <a:rPr lang="en-US" sz="2400" smtClean="0"/>
              <a:t>   OKSIGEN, TERJADI SUATU ASPIKSIA SECARA </a:t>
            </a:r>
            <a:br>
              <a:rPr lang="en-US" sz="2400" smtClean="0"/>
            </a:br>
            <a:r>
              <a:rPr lang="en-US" sz="2400" smtClean="0"/>
              <a:t>   BIOKIMIA. </a:t>
            </a:r>
            <a:br>
              <a:rPr lang="en-US" sz="2400" smtClean="0"/>
            </a:br>
            <a:r>
              <a:rPr lang="en-US" sz="2400" smtClean="0"/>
              <a:t>     </a:t>
            </a:r>
            <a:br>
              <a:rPr lang="en-US" sz="2400" smtClean="0"/>
            </a:br>
            <a:r>
              <a:rPr lang="en-US" sz="2400" smtClean="0"/>
              <a:t/>
            </a:r>
            <a:br>
              <a:rPr lang="en-US" sz="2400" smtClean="0"/>
            </a:br>
            <a:r>
              <a:rPr lang="en-US" sz="2400" smtClean="0"/>
              <a:t/>
            </a:r>
            <a:br>
              <a:rPr lang="en-US" sz="2400" smtClean="0"/>
            </a:br>
            <a:r>
              <a:rPr lang="en-US" sz="3600" smtClean="0"/>
              <a:t/>
            </a:r>
            <a:br>
              <a:rPr lang="en-US" sz="3600" smtClean="0"/>
            </a:br>
            <a:r>
              <a:rPr lang="en-US" sz="2800" smtClean="0">
                <a:solidFill>
                  <a:srgbClr val="FF0066"/>
                </a:solidFill>
              </a:rPr>
              <a:t> </a:t>
            </a:r>
            <a:r>
              <a:rPr lang="en-US" sz="2800" smtClean="0">
                <a:solidFill>
                  <a:srgbClr val="00CC00"/>
                </a:solidFill>
              </a:rPr>
              <a:t/>
            </a:r>
            <a:br>
              <a:rPr lang="en-US" sz="2800" smtClean="0">
                <a:solidFill>
                  <a:srgbClr val="00CC00"/>
                </a:solidFill>
              </a:rPr>
            </a:br>
            <a:r>
              <a:rPr lang="en-US" sz="2800" smtClean="0">
                <a:solidFill>
                  <a:srgbClr val="006600"/>
                </a:solidFill>
              </a:rPr>
              <a:t> </a:t>
            </a:r>
            <a:r>
              <a:rPr lang="en-US" sz="3600" smtClean="0"/>
              <a:t/>
            </a:r>
            <a:br>
              <a:rPr lang="en-US" sz="3600" smtClean="0"/>
            </a:br>
            <a:r>
              <a:rPr lang="en-US" sz="3600" smtClean="0"/>
              <a:t/>
            </a:r>
            <a:br>
              <a:rPr lang="en-US" sz="3600" smtClean="0"/>
            </a:br>
            <a:r>
              <a:rPr lang="en-US" sz="3200" smtClean="0">
                <a:solidFill>
                  <a:srgbClr val="006600"/>
                </a:solidFill>
              </a:rPr>
              <a:t> </a:t>
            </a:r>
            <a:r>
              <a:rPr lang="en-US" sz="3600" smtClean="0"/>
              <a:t/>
            </a:r>
            <a:br>
              <a:rPr lang="en-US" sz="3600" smtClean="0"/>
            </a:br>
            <a:r>
              <a:rPr lang="en-US" sz="3600" smtClean="0"/>
              <a:t> </a:t>
            </a:r>
            <a:endParaRPr lang="en-US" smtClean="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609600" y="3505200"/>
            <a:ext cx="7772400" cy="2076450"/>
          </a:xfrm>
        </p:spPr>
        <p:txBody>
          <a:bodyPr/>
          <a:lstStyle/>
          <a:p>
            <a:pPr eaLnBrk="1" hangingPunct="1"/>
            <a:r>
              <a:rPr lang="en-US" sz="2400" smtClean="0">
                <a:solidFill>
                  <a:srgbClr val="FF0000"/>
                </a:solidFill>
              </a:rPr>
              <a:t> </a:t>
            </a:r>
            <a:br>
              <a:rPr lang="en-US" sz="2400" smtClean="0">
                <a:solidFill>
                  <a:srgbClr val="FF0000"/>
                </a:solidFill>
              </a:rPr>
            </a:br>
            <a:r>
              <a:rPr lang="en-US" sz="2400" smtClean="0">
                <a:solidFill>
                  <a:srgbClr val="FF0000"/>
                </a:solidFill>
              </a:rPr>
              <a:t/>
            </a:r>
            <a:br>
              <a:rPr lang="en-US" sz="2400" smtClean="0">
                <a:solidFill>
                  <a:srgbClr val="FF0000"/>
                </a:solidFill>
              </a:rPr>
            </a:br>
            <a:r>
              <a:rPr lang="en-US" sz="2400" smtClean="0">
                <a:solidFill>
                  <a:srgbClr val="FF0000"/>
                </a:solidFill>
              </a:rPr>
              <a:t/>
            </a:r>
            <a:br>
              <a:rPr lang="en-US" sz="2400" smtClean="0">
                <a:solidFill>
                  <a:srgbClr val="FF0000"/>
                </a:solidFill>
              </a:rPr>
            </a:br>
            <a:r>
              <a:rPr lang="en-US" sz="1800" smtClean="0">
                <a:solidFill>
                  <a:srgbClr val="FF9900"/>
                </a:solidFill>
              </a:rPr>
              <a:t>Pengendalian bahan kimia penyebab kanker</a:t>
            </a:r>
            <a:r>
              <a:rPr lang="en-US" sz="1800" smtClean="0">
                <a:solidFill>
                  <a:srgbClr val="FF0000"/>
                </a:solidFill>
              </a:rPr>
              <a:t> oleh tubuh</a:t>
            </a:r>
            <a:br>
              <a:rPr lang="en-US" sz="1800" smtClean="0">
                <a:solidFill>
                  <a:srgbClr val="FF0000"/>
                </a:solidFill>
              </a:rPr>
            </a:br>
            <a:r>
              <a:rPr lang="en-US" sz="1800" smtClean="0">
                <a:solidFill>
                  <a:srgbClr val="FF0000"/>
                </a:solidFill>
              </a:rPr>
              <a:t/>
            </a:r>
            <a:br>
              <a:rPr lang="en-US" sz="1800" smtClean="0">
                <a:solidFill>
                  <a:srgbClr val="FF0000"/>
                </a:solidFill>
              </a:rPr>
            </a:br>
            <a:r>
              <a:rPr lang="en-US" sz="1800" smtClean="0">
                <a:solidFill>
                  <a:srgbClr val="FEF0E4"/>
                </a:solidFill>
              </a:rPr>
              <a:t>Semua bahan kimia yang masuk ke dalam tubuh dapat didetoktifikasi oleh tubuh lewat proses biotransformasi. Dua tahap biotransformasi (lihat diagram alir proses BT)</a:t>
            </a:r>
            <a:br>
              <a:rPr lang="en-US" sz="1800" smtClean="0">
                <a:solidFill>
                  <a:srgbClr val="FEF0E4"/>
                </a:solidFill>
              </a:rPr>
            </a:br>
            <a:r>
              <a:rPr lang="en-US" sz="1800" smtClean="0">
                <a:solidFill>
                  <a:srgbClr val="FEF0E4"/>
                </a:solidFill>
              </a:rPr>
              <a:t/>
            </a:r>
            <a:br>
              <a:rPr lang="en-US" sz="1800" smtClean="0">
                <a:solidFill>
                  <a:srgbClr val="FEF0E4"/>
                </a:solidFill>
              </a:rPr>
            </a:br>
            <a:r>
              <a:rPr lang="en-US" sz="1800" smtClean="0">
                <a:solidFill>
                  <a:srgbClr val="FF9900"/>
                </a:solidFill>
              </a:rPr>
              <a:t>Tahap I</a:t>
            </a:r>
            <a:r>
              <a:rPr lang="en-US" sz="1800" smtClean="0">
                <a:solidFill>
                  <a:srgbClr val="FEF0E4"/>
                </a:solidFill>
              </a:rPr>
              <a:t> : terjadi reaksi oksidasi atau reduksi atau hidrolisis Akan terjadi detoktifikasi agar lebih berkurang daya toksiknya dengan bersifat hidrofil sehingga mudah dieksresikan lewat urin. </a:t>
            </a:r>
            <a:br>
              <a:rPr lang="en-US" sz="1800" smtClean="0">
                <a:solidFill>
                  <a:srgbClr val="FEF0E4"/>
                </a:solidFill>
              </a:rPr>
            </a:br>
            <a:r>
              <a:rPr lang="en-US" sz="1800" smtClean="0">
                <a:solidFill>
                  <a:srgbClr val="FF9900"/>
                </a:solidFill>
              </a:rPr>
              <a:t>Tahap II</a:t>
            </a:r>
            <a:r>
              <a:rPr lang="en-US" sz="1800" smtClean="0">
                <a:solidFill>
                  <a:srgbClr val="FEF0E4"/>
                </a:solidFill>
              </a:rPr>
              <a:t> : Bila pada tahap I masih bersifat toksik yakni bersifat polar maka akan dibiotransformasi lagi pada tahap II dengan menggunakan metabolit endogen yang ada dalam tubuh antara lain konjugat asam sufat, glisin, glutation dan lain-lain. </a:t>
            </a:r>
            <a:br>
              <a:rPr lang="en-US" sz="1800" smtClean="0">
                <a:solidFill>
                  <a:srgbClr val="FEF0E4"/>
                </a:solidFill>
              </a:rPr>
            </a:br>
            <a:r>
              <a:rPr lang="en-US" sz="2000" smtClean="0"/>
              <a:t/>
            </a:r>
            <a:br>
              <a:rPr lang="en-US" sz="2000" smtClean="0"/>
            </a:br>
            <a:r>
              <a:rPr lang="en-US" sz="2000" smtClean="0"/>
              <a:t>                                                                         </a:t>
            </a:r>
          </a:p>
        </p:txBody>
      </p:sp>
      <p:sp>
        <p:nvSpPr>
          <p:cNvPr id="58371" name="Rectangle 3"/>
          <p:cNvSpPr>
            <a:spLocks noGrp="1" noChangeArrowheads="1"/>
          </p:cNvSpPr>
          <p:nvPr>
            <p:ph type="subTitle" idx="1"/>
          </p:nvPr>
        </p:nvSpPr>
        <p:spPr/>
        <p:txBody>
          <a:bodyPr/>
          <a:lstStyle/>
          <a:p>
            <a:pPr eaLnBrk="1" hangingPunct="1"/>
            <a:r>
              <a:rPr lang="en-US" smtClean="0">
                <a:solidFill>
                  <a:schemeClr val="accent2"/>
                </a:solidFill>
              </a:rPr>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685800" y="1524000"/>
            <a:ext cx="7772400" cy="2076450"/>
          </a:xfrm>
        </p:spPr>
        <p:txBody>
          <a:bodyPr/>
          <a:lstStyle/>
          <a:p>
            <a:pPr algn="l" eaLnBrk="1" hangingPunct="1"/>
            <a:r>
              <a:rPr lang="en-US" sz="2400" smtClean="0">
                <a:solidFill>
                  <a:srgbClr val="FF0000"/>
                </a:solidFill>
              </a:rPr>
              <a:t/>
            </a:r>
            <a:br>
              <a:rPr lang="en-US" sz="2400" smtClean="0">
                <a:solidFill>
                  <a:srgbClr val="FF0000"/>
                </a:solidFill>
              </a:rPr>
            </a:br>
            <a:r>
              <a:rPr lang="en-US" sz="2400" smtClean="0">
                <a:solidFill>
                  <a:srgbClr val="FF0000"/>
                </a:solidFill>
              </a:rPr>
              <a:t/>
            </a:r>
            <a:br>
              <a:rPr lang="en-US" sz="2400" smtClean="0">
                <a:solidFill>
                  <a:srgbClr val="FF0000"/>
                </a:solidFill>
              </a:rPr>
            </a:br>
            <a:r>
              <a:rPr lang="en-US" sz="2000" smtClean="0">
                <a:solidFill>
                  <a:srgbClr val="FF0000"/>
                </a:solidFill>
              </a:rPr>
              <a:t>Bagaimana detoktifikasi senyawa-senyawa karsinogen ? </a:t>
            </a:r>
            <a:br>
              <a:rPr lang="en-US" sz="2000" smtClean="0">
                <a:solidFill>
                  <a:srgbClr val="FF0000"/>
                </a:solidFill>
              </a:rPr>
            </a:br>
            <a:r>
              <a:rPr lang="en-US" sz="1800" smtClean="0"/>
              <a:t/>
            </a:r>
            <a:br>
              <a:rPr lang="en-US" sz="1800" smtClean="0"/>
            </a:br>
            <a:r>
              <a:rPr lang="en-US" sz="1800" smtClean="0"/>
              <a:t>Ternayata dalam tubuh terdapat konjugat glutation yang disingkat dengan GSH ( merupakan enzim ) yang terdapat pada hati, ginjal, usus dan jaringan-jaringan lain. </a:t>
            </a:r>
            <a:br>
              <a:rPr lang="en-US" sz="1800" smtClean="0"/>
            </a:br>
            <a:r>
              <a:rPr lang="en-US" sz="1800" smtClean="0"/>
              <a:t>Keunikan dari GSH adalah terdapat atom S yang memiliki sifat keelektonegatifan tinggi yang mampu berikatan dengan atom elektropositif dari senyawa karsinogenesis kimia.</a:t>
            </a:r>
            <a:br>
              <a:rPr lang="en-US" sz="1800" smtClean="0"/>
            </a:br>
            <a:r>
              <a:rPr lang="en-US" sz="1800" smtClean="0"/>
              <a:t>Contoh :</a:t>
            </a:r>
            <a:br>
              <a:rPr lang="en-US" sz="1800" smtClean="0"/>
            </a:br>
            <a:r>
              <a:rPr lang="en-US" sz="1600" smtClean="0"/>
              <a:t>Antrasena +  O</a:t>
            </a:r>
            <a:r>
              <a:rPr lang="en-US" sz="1600" baseline="-25000" smtClean="0"/>
              <a:t>2</a:t>
            </a:r>
            <a:r>
              <a:rPr lang="en-US" sz="1600" smtClean="0"/>
              <a:t>(bioaktivasi) ---- Epoksid antrasena ( Fasa I )</a:t>
            </a:r>
            <a:br>
              <a:rPr lang="en-US" sz="1600" smtClean="0"/>
            </a:br>
            <a:r>
              <a:rPr lang="en-US" sz="1600" smtClean="0"/>
              <a:t>Epoksid antrasena  + GSH   ----  Asam I-naftilmekapturat  (Fasa II)</a:t>
            </a:r>
            <a:br>
              <a:rPr lang="en-US" sz="1600" smtClean="0"/>
            </a:br>
            <a:r>
              <a:rPr lang="en-US" sz="1600" smtClean="0"/>
              <a:t>                                                     ( mudah dieksresi lewat urin )</a:t>
            </a:r>
          </a:p>
        </p:txBody>
      </p:sp>
      <p:sp>
        <p:nvSpPr>
          <p:cNvPr id="59395" name="Rectangle 3"/>
          <p:cNvSpPr>
            <a:spLocks noGrp="1" noChangeArrowheads="1"/>
          </p:cNvSpPr>
          <p:nvPr>
            <p:ph type="subTitle" idx="1"/>
          </p:nvPr>
        </p:nvSpPr>
        <p:spPr/>
        <p:txBody>
          <a:bodyPr/>
          <a:lstStyle/>
          <a:p>
            <a:pPr eaLnBrk="1" hangingPunct="1"/>
            <a:r>
              <a:rPr lang="en-US" smtClean="0">
                <a:solidFill>
                  <a:schemeClr val="accent2"/>
                </a:solidFill>
              </a:rPr>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ctrTitle"/>
          </p:nvPr>
        </p:nvSpPr>
        <p:spPr>
          <a:xfrm>
            <a:off x="838200" y="3200400"/>
            <a:ext cx="7772400" cy="2076450"/>
          </a:xfrm>
        </p:spPr>
        <p:txBody>
          <a:bodyPr/>
          <a:lstStyle/>
          <a:p>
            <a:pPr algn="l" eaLnBrk="1" hangingPunct="1"/>
            <a:r>
              <a:rPr lang="en-US" sz="2400" smtClean="0">
                <a:solidFill>
                  <a:srgbClr val="FF0000"/>
                </a:solidFill>
              </a:rPr>
              <a:t/>
            </a:r>
            <a:br>
              <a:rPr lang="en-US" sz="2400" smtClean="0">
                <a:solidFill>
                  <a:srgbClr val="FF0000"/>
                </a:solidFill>
              </a:rPr>
            </a:br>
            <a:r>
              <a:rPr lang="en-US" sz="2400" smtClean="0">
                <a:solidFill>
                  <a:srgbClr val="FF0000"/>
                </a:solidFill>
              </a:rPr>
              <a:t/>
            </a:r>
            <a:br>
              <a:rPr lang="en-US" sz="2400" smtClean="0">
                <a:solidFill>
                  <a:srgbClr val="FF0000"/>
                </a:solidFill>
              </a:rPr>
            </a:br>
            <a:r>
              <a:rPr lang="en-US" sz="2400" smtClean="0">
                <a:solidFill>
                  <a:srgbClr val="FF0000"/>
                </a:solidFill>
              </a:rPr>
              <a:t/>
            </a:r>
            <a:br>
              <a:rPr lang="en-US" sz="2400" smtClean="0">
                <a:solidFill>
                  <a:srgbClr val="FF0000"/>
                </a:solidFill>
              </a:rPr>
            </a:br>
            <a:r>
              <a:rPr lang="id-ID" sz="2400" smtClean="0">
                <a:solidFill>
                  <a:srgbClr val="FF0000"/>
                </a:solidFill>
              </a:rPr>
              <a:t/>
            </a:r>
            <a:br>
              <a:rPr lang="id-ID" sz="2400" smtClean="0">
                <a:solidFill>
                  <a:srgbClr val="FF0000"/>
                </a:solidFill>
              </a:rPr>
            </a:br>
            <a:r>
              <a:rPr lang="id-ID" sz="2400" smtClean="0">
                <a:solidFill>
                  <a:srgbClr val="FF0000"/>
                </a:solidFill>
              </a:rPr>
              <a:t/>
            </a:r>
            <a:br>
              <a:rPr lang="id-ID" sz="2400" smtClean="0">
                <a:solidFill>
                  <a:srgbClr val="FF0000"/>
                </a:solidFill>
              </a:rPr>
            </a:br>
            <a:r>
              <a:rPr lang="id-ID" sz="2400" smtClean="0">
                <a:solidFill>
                  <a:srgbClr val="FF0000"/>
                </a:solidFill>
              </a:rPr>
              <a:t/>
            </a:r>
            <a:br>
              <a:rPr lang="id-ID" sz="2400" smtClean="0">
                <a:solidFill>
                  <a:srgbClr val="FF0000"/>
                </a:solidFill>
              </a:rPr>
            </a:br>
            <a:r>
              <a:rPr lang="id-ID" sz="2400" smtClean="0">
                <a:solidFill>
                  <a:srgbClr val="FF0000"/>
                </a:solidFill>
              </a:rPr>
              <a:t/>
            </a:r>
            <a:br>
              <a:rPr lang="id-ID" sz="2400" smtClean="0">
                <a:solidFill>
                  <a:srgbClr val="FF0000"/>
                </a:solidFill>
              </a:rPr>
            </a:br>
            <a:r>
              <a:rPr lang="id-ID" sz="2400" smtClean="0">
                <a:solidFill>
                  <a:srgbClr val="FF0000"/>
                </a:solidFill>
              </a:rPr>
              <a:t/>
            </a:r>
            <a:br>
              <a:rPr lang="id-ID" sz="2400" smtClean="0">
                <a:solidFill>
                  <a:srgbClr val="FF0000"/>
                </a:solidFill>
              </a:rPr>
            </a:br>
            <a:r>
              <a:rPr lang="en-US" sz="2400" smtClean="0">
                <a:solidFill>
                  <a:srgbClr val="FF0000"/>
                </a:solidFill>
              </a:rPr>
              <a:t>Bagaimana pencegahan penyakit </a:t>
            </a:r>
            <a:br>
              <a:rPr lang="en-US" sz="2400" smtClean="0">
                <a:solidFill>
                  <a:srgbClr val="FF0000"/>
                </a:solidFill>
              </a:rPr>
            </a:br>
            <a:r>
              <a:rPr lang="en-US" sz="2400" smtClean="0">
                <a:solidFill>
                  <a:srgbClr val="FF0000"/>
                </a:solidFill>
              </a:rPr>
              <a:t>kanker ?</a:t>
            </a:r>
            <a:r>
              <a:rPr lang="en-US" sz="2000" smtClean="0">
                <a:solidFill>
                  <a:srgbClr val="FF0000"/>
                </a:solidFill>
              </a:rPr>
              <a:t> </a:t>
            </a:r>
            <a:br>
              <a:rPr lang="en-US" sz="2000" smtClean="0">
                <a:solidFill>
                  <a:srgbClr val="FF0000"/>
                </a:solidFill>
              </a:rPr>
            </a:br>
            <a:r>
              <a:rPr lang="en-US" sz="2000" smtClean="0">
                <a:solidFill>
                  <a:srgbClr val="FF0000"/>
                </a:solidFill>
              </a:rPr>
              <a:t>Upaya dilakukan dengan :</a:t>
            </a:r>
            <a:br>
              <a:rPr lang="en-US" sz="2000" smtClean="0">
                <a:solidFill>
                  <a:srgbClr val="FF0000"/>
                </a:solidFill>
              </a:rPr>
            </a:br>
            <a:r>
              <a:rPr lang="en-US" sz="1800" smtClean="0"/>
              <a:t/>
            </a:r>
            <a:br>
              <a:rPr lang="en-US" sz="1800" smtClean="0"/>
            </a:br>
            <a:r>
              <a:rPr lang="en-US" sz="1800" smtClean="0"/>
              <a:t>1. Meningkatkan kerja konjugat glutation atau SGH. </a:t>
            </a:r>
            <a:br>
              <a:rPr lang="en-US" sz="1800" smtClean="0"/>
            </a:br>
            <a:r>
              <a:rPr lang="en-US" sz="1800" smtClean="0"/>
              <a:t>    Karena glutation mengandung gugus fungsional SH </a:t>
            </a:r>
            <a:br>
              <a:rPr lang="en-US" sz="1800" smtClean="0"/>
            </a:br>
            <a:r>
              <a:rPr lang="en-US" sz="1800" smtClean="0"/>
              <a:t>    atau sulfihidril maka perlu banyak mengkonsumsi </a:t>
            </a:r>
            <a:br>
              <a:rPr lang="en-US" sz="1800" smtClean="0"/>
            </a:br>
            <a:r>
              <a:rPr lang="en-US" sz="1800" smtClean="0"/>
              <a:t>    makanan yang mengandung sulfihidril seperti teh </a:t>
            </a:r>
            <a:br>
              <a:rPr lang="en-US" sz="1800" smtClean="0"/>
            </a:br>
            <a:r>
              <a:rPr lang="en-US" sz="1800" smtClean="0"/>
              <a:t>    hijau, susu, air kelapa muda, kenari.</a:t>
            </a:r>
            <a:br>
              <a:rPr lang="en-US" sz="1800" smtClean="0"/>
            </a:br>
            <a:r>
              <a:rPr lang="en-US" sz="1800" smtClean="0"/>
              <a:t>2. Menghindari terpapar logam berat yang dapat </a:t>
            </a:r>
            <a:br>
              <a:rPr lang="en-US" sz="1800" smtClean="0"/>
            </a:br>
            <a:r>
              <a:rPr lang="en-US" sz="1800" smtClean="0"/>
              <a:t>    merusak konjugat glutation seperti Cu,Hg,Ag. Cu </a:t>
            </a:r>
            <a:br>
              <a:rPr lang="en-US" sz="1800" smtClean="0"/>
            </a:br>
            <a:r>
              <a:rPr lang="en-US" sz="1800" smtClean="0"/>
              <a:t>    pada kabel listrik, industri cat. Hg pada pengolahan </a:t>
            </a:r>
            <a:br>
              <a:rPr lang="en-US" sz="1800" smtClean="0"/>
            </a:br>
            <a:r>
              <a:rPr lang="en-US" sz="1800" smtClean="0"/>
              <a:t>    emas, Ag pada hiasan maupun wadah minuman </a:t>
            </a:r>
            <a:br>
              <a:rPr lang="en-US" sz="1800" smtClean="0"/>
            </a:br>
            <a:r>
              <a:rPr lang="en-US" sz="1800" smtClean="0"/>
              <a:t>    yang menggunakan logam perak atau Ag.  </a:t>
            </a:r>
            <a:br>
              <a:rPr lang="en-US" sz="1800" smtClean="0"/>
            </a:br>
            <a:r>
              <a:rPr lang="en-US" sz="1800" smtClean="0">
                <a:solidFill>
                  <a:srgbClr val="FF9999"/>
                </a:solidFill>
              </a:rPr>
              <a:t>3.</a:t>
            </a:r>
            <a:r>
              <a:rPr lang="en-US" sz="2400" smtClean="0">
                <a:solidFill>
                  <a:srgbClr val="FF9999"/>
                </a:solidFill>
              </a:rPr>
              <a:t> </a:t>
            </a:r>
            <a:r>
              <a:rPr lang="en-US" sz="1800" smtClean="0">
                <a:solidFill>
                  <a:srgbClr val="FF9999"/>
                </a:solidFill>
              </a:rPr>
              <a:t>Menghindari terpapar senyawa-senyawa karsinogen </a:t>
            </a:r>
            <a:br>
              <a:rPr lang="en-US" sz="1800" smtClean="0">
                <a:solidFill>
                  <a:srgbClr val="FF9999"/>
                </a:solidFill>
              </a:rPr>
            </a:br>
            <a:r>
              <a:rPr lang="en-US" sz="1800" smtClean="0">
                <a:solidFill>
                  <a:srgbClr val="FF9999"/>
                </a:solidFill>
              </a:rPr>
              <a:t>    seperti benzoapirin, aflatoksin, dioksin</a:t>
            </a:r>
          </a:p>
        </p:txBody>
      </p:sp>
      <p:sp>
        <p:nvSpPr>
          <p:cNvPr id="60419" name="Rectangle 3"/>
          <p:cNvSpPr>
            <a:spLocks noGrp="1" noChangeArrowheads="1"/>
          </p:cNvSpPr>
          <p:nvPr>
            <p:ph type="subTitle" idx="1"/>
          </p:nvPr>
        </p:nvSpPr>
        <p:spPr/>
        <p:txBody>
          <a:bodyPr/>
          <a:lstStyle/>
          <a:p>
            <a:pPr eaLnBrk="1" hangingPunct="1"/>
            <a:r>
              <a:rPr lang="en-US" smtClean="0">
                <a:solidFill>
                  <a:schemeClr val="accent2"/>
                </a:solidFill>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subTitle" idx="1"/>
          </p:nvPr>
        </p:nvSpPr>
        <p:spPr>
          <a:xfrm>
            <a:off x="1371600" y="838200"/>
            <a:ext cx="6400800" cy="4800600"/>
          </a:xfrm>
        </p:spPr>
        <p:txBody>
          <a:bodyPr/>
          <a:lstStyle/>
          <a:p>
            <a:pPr eaLnBrk="1" hangingPunct="1"/>
            <a:r>
              <a:rPr lang="id-ID" smtClean="0">
                <a:solidFill>
                  <a:srgbClr val="FF0000"/>
                </a:solidFill>
              </a:rPr>
              <a:t>Gambar penyakit kanker pada manusia</a:t>
            </a:r>
            <a:endParaRPr lang="en-US" smtClean="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0"/>
            <a:ext cx="7772400" cy="792163"/>
          </a:xfrm>
        </p:spPr>
        <p:txBody>
          <a:bodyPr/>
          <a:lstStyle/>
          <a:p>
            <a:pPr eaLnBrk="1" hangingPunct="1"/>
            <a:r>
              <a:rPr lang="id-ID" smtClean="0"/>
              <a:t>Kanker</a:t>
            </a:r>
            <a:r>
              <a:rPr lang="en-US" smtClean="0"/>
              <a:t> payudara</a:t>
            </a:r>
          </a:p>
        </p:txBody>
      </p:sp>
      <p:pic>
        <p:nvPicPr>
          <p:cNvPr id="62467" name="Picture 4"/>
          <p:cNvPicPr>
            <a:picLocks noChangeAspect="1" noChangeArrowheads="1"/>
          </p:cNvPicPr>
          <p:nvPr/>
        </p:nvPicPr>
        <p:blipFill>
          <a:blip r:embed="rId2"/>
          <a:srcRect/>
          <a:stretch>
            <a:fillRect/>
          </a:stretch>
        </p:blipFill>
        <p:spPr bwMode="auto">
          <a:xfrm>
            <a:off x="228600" y="838200"/>
            <a:ext cx="3048000" cy="2971800"/>
          </a:xfrm>
          <a:prstGeom prst="rect">
            <a:avLst/>
          </a:prstGeom>
          <a:noFill/>
          <a:ln w="9525">
            <a:noFill/>
            <a:miter lim="800000"/>
            <a:headEnd/>
            <a:tailEnd/>
          </a:ln>
        </p:spPr>
      </p:pic>
      <p:pic>
        <p:nvPicPr>
          <p:cNvPr id="62468" name="Picture 5"/>
          <p:cNvPicPr>
            <a:picLocks noChangeAspect="1" noChangeArrowheads="1"/>
          </p:cNvPicPr>
          <p:nvPr/>
        </p:nvPicPr>
        <p:blipFill>
          <a:blip r:embed="rId3"/>
          <a:srcRect/>
          <a:stretch>
            <a:fillRect/>
          </a:stretch>
        </p:blipFill>
        <p:spPr bwMode="auto">
          <a:xfrm>
            <a:off x="3429000" y="838200"/>
            <a:ext cx="2819400" cy="2895600"/>
          </a:xfrm>
          <a:prstGeom prst="rect">
            <a:avLst/>
          </a:prstGeom>
          <a:noFill/>
          <a:ln w="9525">
            <a:noFill/>
            <a:miter lim="800000"/>
            <a:headEnd/>
            <a:tailEnd/>
          </a:ln>
        </p:spPr>
      </p:pic>
      <p:sp>
        <p:nvSpPr>
          <p:cNvPr id="267270" name="Title 1"/>
          <p:cNvSpPr>
            <a:spLocks/>
          </p:cNvSpPr>
          <p:nvPr/>
        </p:nvSpPr>
        <p:spPr bwMode="auto">
          <a:xfrm>
            <a:off x="3886200" y="3886200"/>
            <a:ext cx="5257800" cy="457200"/>
          </a:xfrm>
          <a:prstGeom prst="rect">
            <a:avLst/>
          </a:prstGeom>
          <a:noFill/>
          <a:ln w="9525">
            <a:noFill/>
            <a:miter lim="800000"/>
            <a:headEnd/>
            <a:tailEnd/>
          </a:ln>
          <a:effectLst/>
        </p:spPr>
        <p:txBody>
          <a:bodyPr anchor="ctr"/>
          <a:lstStyle/>
          <a:p>
            <a:pPr algn="l">
              <a:defRPr/>
            </a:pPr>
            <a:r>
              <a:rPr lang="id-ID" sz="1800">
                <a:solidFill>
                  <a:schemeClr val="tx2"/>
                </a:solidFill>
                <a:effectLst>
                  <a:outerShdw blurRad="38100" dist="38100" dir="2700000" algn="tl">
                    <a:srgbClr val="000000"/>
                  </a:outerShdw>
                </a:effectLst>
                <a:latin typeface="Arial" charset="0"/>
              </a:rPr>
              <a:t>Sebelum kemoterapi     setelah kemoterapi</a:t>
            </a:r>
            <a:endParaRPr lang="en-US" sz="1800">
              <a:solidFill>
                <a:schemeClr val="tx2"/>
              </a:solidFill>
              <a:effectLst>
                <a:outerShdw blurRad="38100" dist="38100" dir="2700000" algn="tl">
                  <a:srgbClr val="000000"/>
                </a:outerShdw>
              </a:effectLst>
              <a:latin typeface="Arial" charset="0"/>
            </a:endParaRPr>
          </a:p>
        </p:txBody>
      </p:sp>
      <p:pic>
        <p:nvPicPr>
          <p:cNvPr id="62470" name="Picture 7"/>
          <p:cNvPicPr>
            <a:picLocks noChangeAspect="1" noChangeArrowheads="1"/>
          </p:cNvPicPr>
          <p:nvPr/>
        </p:nvPicPr>
        <p:blipFill>
          <a:blip r:embed="rId4"/>
          <a:srcRect/>
          <a:stretch>
            <a:fillRect/>
          </a:stretch>
        </p:blipFill>
        <p:spPr bwMode="auto">
          <a:xfrm>
            <a:off x="6400800" y="838200"/>
            <a:ext cx="2743200" cy="2895600"/>
          </a:xfrm>
          <a:prstGeom prst="rect">
            <a:avLst/>
          </a:prstGeom>
          <a:noFill/>
          <a:ln w="9525">
            <a:noFill/>
            <a:miter lim="800000"/>
            <a:headEnd/>
            <a:tailEnd/>
          </a:ln>
        </p:spPr>
      </p:pic>
      <p:pic>
        <p:nvPicPr>
          <p:cNvPr id="62471" name="Picture 8"/>
          <p:cNvPicPr>
            <a:picLocks noChangeAspect="1" noChangeArrowheads="1"/>
          </p:cNvPicPr>
          <p:nvPr/>
        </p:nvPicPr>
        <p:blipFill>
          <a:blip r:embed="rId5"/>
          <a:srcRect/>
          <a:stretch>
            <a:fillRect/>
          </a:stretch>
        </p:blipFill>
        <p:spPr bwMode="auto">
          <a:xfrm>
            <a:off x="228600" y="3962400"/>
            <a:ext cx="2971800" cy="2514600"/>
          </a:xfrm>
          <a:prstGeom prst="rect">
            <a:avLst/>
          </a:prstGeom>
          <a:noFill/>
          <a:ln w="9525">
            <a:noFill/>
            <a:miter lim="800000"/>
            <a:headEnd/>
            <a:tailEnd/>
          </a:ln>
        </p:spPr>
      </p:pic>
      <p:pic>
        <p:nvPicPr>
          <p:cNvPr id="62472" name="Picture 9"/>
          <p:cNvPicPr>
            <a:picLocks noChangeAspect="1" noChangeArrowheads="1"/>
          </p:cNvPicPr>
          <p:nvPr/>
        </p:nvPicPr>
        <p:blipFill>
          <a:blip r:embed="rId6"/>
          <a:srcRect/>
          <a:stretch>
            <a:fillRect/>
          </a:stretch>
        </p:blipFill>
        <p:spPr bwMode="auto">
          <a:xfrm>
            <a:off x="3352800" y="4419600"/>
            <a:ext cx="2895600" cy="2057400"/>
          </a:xfrm>
          <a:prstGeom prst="rect">
            <a:avLst/>
          </a:prstGeom>
          <a:noFill/>
          <a:ln w="9525">
            <a:noFill/>
            <a:miter lim="800000"/>
            <a:headEnd/>
            <a:tailEnd/>
          </a:ln>
        </p:spPr>
      </p:pic>
      <p:pic>
        <p:nvPicPr>
          <p:cNvPr id="62473" name="Picture 10"/>
          <p:cNvPicPr>
            <a:picLocks noChangeAspect="1" noChangeArrowheads="1"/>
          </p:cNvPicPr>
          <p:nvPr/>
        </p:nvPicPr>
        <p:blipFill>
          <a:blip r:embed="rId7"/>
          <a:srcRect/>
          <a:stretch>
            <a:fillRect/>
          </a:stretch>
        </p:blipFill>
        <p:spPr bwMode="auto">
          <a:xfrm>
            <a:off x="6400800" y="4419600"/>
            <a:ext cx="2743200" cy="2057400"/>
          </a:xfrm>
          <a:prstGeom prst="rect">
            <a:avLst/>
          </a:prstGeom>
          <a:noFill/>
          <a:ln w="9525">
            <a:noFill/>
            <a:miter lim="800000"/>
            <a:headEnd/>
            <a:tailEnd/>
          </a:ln>
        </p:spPr>
      </p:pic>
      <p:sp>
        <p:nvSpPr>
          <p:cNvPr id="267275" name="Title 1"/>
          <p:cNvSpPr>
            <a:spLocks/>
          </p:cNvSpPr>
          <p:nvPr/>
        </p:nvSpPr>
        <p:spPr bwMode="auto">
          <a:xfrm>
            <a:off x="2514600" y="6400800"/>
            <a:ext cx="4114800" cy="457200"/>
          </a:xfrm>
          <a:prstGeom prst="rect">
            <a:avLst/>
          </a:prstGeom>
          <a:noFill/>
          <a:ln w="9525">
            <a:noFill/>
            <a:miter lim="800000"/>
            <a:headEnd/>
            <a:tailEnd/>
          </a:ln>
          <a:effectLst/>
        </p:spPr>
        <p:txBody>
          <a:bodyPr anchor="ctr"/>
          <a:lstStyle/>
          <a:p>
            <a:pPr>
              <a:defRPr/>
            </a:pPr>
            <a:r>
              <a:rPr lang="id-ID" sz="3200">
                <a:solidFill>
                  <a:schemeClr val="tx2"/>
                </a:solidFill>
                <a:effectLst>
                  <a:outerShdw blurRad="38100" dist="38100" dir="2700000" algn="tl">
                    <a:srgbClr val="000000"/>
                  </a:outerShdw>
                </a:effectLst>
                <a:latin typeface="Arial" charset="0"/>
              </a:rPr>
              <a:t/>
            </a:r>
            <a:br>
              <a:rPr lang="id-ID" sz="3200">
                <a:solidFill>
                  <a:schemeClr val="tx2"/>
                </a:solidFill>
                <a:effectLst>
                  <a:outerShdw blurRad="38100" dist="38100" dir="2700000" algn="tl">
                    <a:srgbClr val="000000"/>
                  </a:outerShdw>
                </a:effectLst>
                <a:latin typeface="Arial" charset="0"/>
              </a:rPr>
            </a:br>
            <a:r>
              <a:rPr lang="id-ID" sz="1600">
                <a:solidFill>
                  <a:schemeClr val="tx2"/>
                </a:solidFill>
                <a:effectLst>
                  <a:outerShdw blurRad="38100" dist="38100" dir="2700000" algn="tl">
                    <a:srgbClr val="000000"/>
                  </a:outerShdw>
                </a:effectLst>
                <a:latin typeface="Arial" charset="0"/>
              </a:rPr>
              <a:t>Sumber : Dr Ang Peng Tiam,2006</a:t>
            </a:r>
            <a:br>
              <a:rPr lang="id-ID" sz="1600">
                <a:solidFill>
                  <a:schemeClr val="tx2"/>
                </a:solidFill>
                <a:effectLst>
                  <a:outerShdw blurRad="38100" dist="38100" dir="2700000" algn="tl">
                    <a:srgbClr val="000000"/>
                  </a:outerShdw>
                </a:effectLst>
                <a:latin typeface="Arial" charset="0"/>
              </a:rPr>
            </a:br>
            <a:endParaRPr lang="en-US" sz="1600">
              <a:solidFill>
                <a:schemeClr val="tx2"/>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0"/>
            <a:ext cx="7772400" cy="1143000"/>
          </a:xfrm>
        </p:spPr>
        <p:txBody>
          <a:bodyPr/>
          <a:lstStyle/>
          <a:p>
            <a:pPr eaLnBrk="1" hangingPunct="1"/>
            <a:r>
              <a:rPr lang="id-ID" smtClean="0"/>
              <a:t>Kanker</a:t>
            </a:r>
            <a:r>
              <a:rPr lang="en-US" smtClean="0"/>
              <a:t> buah pelir</a:t>
            </a:r>
          </a:p>
        </p:txBody>
      </p:sp>
      <p:sp>
        <p:nvSpPr>
          <p:cNvPr id="63491" name="Rectangle 3"/>
          <p:cNvSpPr>
            <a:spLocks noGrp="1" noChangeArrowheads="1"/>
          </p:cNvSpPr>
          <p:nvPr>
            <p:ph idx="1"/>
          </p:nvPr>
        </p:nvSpPr>
        <p:spPr/>
        <p:txBody>
          <a:bodyPr/>
          <a:lstStyle/>
          <a:p>
            <a:pPr eaLnBrk="1" hangingPunct="1">
              <a:lnSpc>
                <a:spcPct val="80000"/>
              </a:lnSpc>
            </a:pPr>
            <a:endParaRPr lang="en-US" sz="2800" smtClean="0"/>
          </a:p>
          <a:p>
            <a:pPr eaLnBrk="1" hangingPunct="1">
              <a:lnSpc>
                <a:spcPct val="80000"/>
              </a:lnSpc>
            </a:pPr>
            <a:endParaRPr lang="en-US" sz="2800" smtClean="0"/>
          </a:p>
          <a:p>
            <a:pPr eaLnBrk="1" hangingPunct="1">
              <a:lnSpc>
                <a:spcPct val="80000"/>
              </a:lnSpc>
            </a:pPr>
            <a:endParaRPr lang="en-US" sz="2800" smtClean="0"/>
          </a:p>
          <a:p>
            <a:pPr eaLnBrk="1" hangingPunct="1">
              <a:lnSpc>
                <a:spcPct val="80000"/>
              </a:lnSpc>
            </a:pPr>
            <a:endParaRPr lang="en-US" sz="2800" smtClean="0"/>
          </a:p>
          <a:p>
            <a:pPr eaLnBrk="1" hangingPunct="1">
              <a:lnSpc>
                <a:spcPct val="80000"/>
              </a:lnSpc>
            </a:pPr>
            <a:endParaRPr lang="en-US" sz="2800" smtClean="0"/>
          </a:p>
          <a:p>
            <a:pPr eaLnBrk="1" hangingPunct="1">
              <a:lnSpc>
                <a:spcPct val="80000"/>
              </a:lnSpc>
            </a:pPr>
            <a:endParaRPr lang="en-US" sz="2800" smtClean="0"/>
          </a:p>
          <a:p>
            <a:pPr eaLnBrk="1" hangingPunct="1">
              <a:lnSpc>
                <a:spcPct val="80000"/>
              </a:lnSpc>
            </a:pPr>
            <a:endParaRPr lang="en-US" sz="2800" smtClean="0"/>
          </a:p>
          <a:p>
            <a:pPr eaLnBrk="1" hangingPunct="1">
              <a:lnSpc>
                <a:spcPct val="80000"/>
              </a:lnSpc>
            </a:pPr>
            <a:endParaRPr lang="en-US" sz="2800" smtClean="0"/>
          </a:p>
          <a:p>
            <a:pPr eaLnBrk="1" hangingPunct="1">
              <a:lnSpc>
                <a:spcPct val="80000"/>
              </a:lnSpc>
            </a:pPr>
            <a:endParaRPr lang="en-US" sz="2800" smtClean="0"/>
          </a:p>
        </p:txBody>
      </p:sp>
      <p:pic>
        <p:nvPicPr>
          <p:cNvPr id="63492" name="Picture 4"/>
          <p:cNvPicPr>
            <a:picLocks noChangeAspect="1" noChangeArrowheads="1"/>
          </p:cNvPicPr>
          <p:nvPr/>
        </p:nvPicPr>
        <p:blipFill>
          <a:blip r:embed="rId2"/>
          <a:srcRect/>
          <a:stretch>
            <a:fillRect/>
          </a:stretch>
        </p:blipFill>
        <p:spPr bwMode="auto">
          <a:xfrm>
            <a:off x="533400" y="1143000"/>
            <a:ext cx="3495675" cy="5105400"/>
          </a:xfrm>
          <a:prstGeom prst="rect">
            <a:avLst/>
          </a:prstGeom>
          <a:noFill/>
          <a:ln w="9525">
            <a:noFill/>
            <a:miter lim="800000"/>
            <a:headEnd/>
            <a:tailEnd/>
          </a:ln>
        </p:spPr>
      </p:pic>
      <p:pic>
        <p:nvPicPr>
          <p:cNvPr id="63493" name="Picture 5"/>
          <p:cNvPicPr>
            <a:picLocks noChangeAspect="1" noChangeArrowheads="1"/>
          </p:cNvPicPr>
          <p:nvPr/>
        </p:nvPicPr>
        <p:blipFill>
          <a:blip r:embed="rId3"/>
          <a:srcRect/>
          <a:stretch>
            <a:fillRect/>
          </a:stretch>
        </p:blipFill>
        <p:spPr bwMode="auto">
          <a:xfrm>
            <a:off x="4419600" y="1219200"/>
            <a:ext cx="4114800" cy="5029200"/>
          </a:xfrm>
          <a:prstGeom prst="rect">
            <a:avLst/>
          </a:prstGeom>
          <a:noFill/>
          <a:ln w="9525">
            <a:noFill/>
            <a:miter lim="800000"/>
            <a:headEnd/>
            <a:tailEnd/>
          </a:ln>
        </p:spPr>
      </p:pic>
      <p:sp>
        <p:nvSpPr>
          <p:cNvPr id="272390" name="Title 1"/>
          <p:cNvSpPr>
            <a:spLocks/>
          </p:cNvSpPr>
          <p:nvPr/>
        </p:nvSpPr>
        <p:spPr bwMode="auto">
          <a:xfrm>
            <a:off x="2514600" y="6400800"/>
            <a:ext cx="4114800" cy="457200"/>
          </a:xfrm>
          <a:prstGeom prst="rect">
            <a:avLst/>
          </a:prstGeom>
          <a:noFill/>
          <a:ln w="9525">
            <a:noFill/>
            <a:miter lim="800000"/>
            <a:headEnd/>
            <a:tailEnd/>
          </a:ln>
          <a:effectLst/>
        </p:spPr>
        <p:txBody>
          <a:bodyPr anchor="ctr"/>
          <a:lstStyle/>
          <a:p>
            <a:pPr>
              <a:defRPr/>
            </a:pPr>
            <a:r>
              <a:rPr lang="id-ID" sz="3200">
                <a:solidFill>
                  <a:schemeClr val="tx2"/>
                </a:solidFill>
                <a:effectLst>
                  <a:outerShdw blurRad="38100" dist="38100" dir="2700000" algn="tl">
                    <a:srgbClr val="000000"/>
                  </a:outerShdw>
                </a:effectLst>
                <a:latin typeface="Arial" charset="0"/>
              </a:rPr>
              <a:t/>
            </a:r>
            <a:br>
              <a:rPr lang="id-ID" sz="3200">
                <a:solidFill>
                  <a:schemeClr val="tx2"/>
                </a:solidFill>
                <a:effectLst>
                  <a:outerShdw blurRad="38100" dist="38100" dir="2700000" algn="tl">
                    <a:srgbClr val="000000"/>
                  </a:outerShdw>
                </a:effectLst>
                <a:latin typeface="Arial" charset="0"/>
              </a:rPr>
            </a:br>
            <a:r>
              <a:rPr lang="id-ID" sz="1600">
                <a:solidFill>
                  <a:schemeClr val="tx2"/>
                </a:solidFill>
                <a:effectLst>
                  <a:outerShdw blurRad="38100" dist="38100" dir="2700000" algn="tl">
                    <a:srgbClr val="000000"/>
                  </a:outerShdw>
                </a:effectLst>
                <a:latin typeface="Arial" charset="0"/>
              </a:rPr>
              <a:t>Sumber : Dr Ang Peng Tiam,2006</a:t>
            </a:r>
            <a:br>
              <a:rPr lang="id-ID" sz="1600">
                <a:solidFill>
                  <a:schemeClr val="tx2"/>
                </a:solidFill>
                <a:effectLst>
                  <a:outerShdw blurRad="38100" dist="38100" dir="2700000" algn="tl">
                    <a:srgbClr val="000000"/>
                  </a:outerShdw>
                </a:effectLst>
                <a:latin typeface="Arial" charset="0"/>
              </a:rPr>
            </a:br>
            <a:endParaRPr lang="en-US" sz="1600">
              <a:solidFill>
                <a:schemeClr val="tx2"/>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gn="l" eaLnBrk="1" hangingPunct="1"/>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t>
            </a:r>
            <a:r>
              <a:rPr lang="en-US" sz="2400" smtClean="0"/>
              <a:t>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t>
            </a:r>
            <a:br>
              <a:rPr lang="en-US" sz="2400" smtClean="0"/>
            </a:br>
            <a:r>
              <a:rPr lang="en-US" sz="2400" smtClean="0"/>
              <a:t>     </a:t>
            </a:r>
            <a:r>
              <a:rPr lang="en-US" sz="3600" smtClean="0"/>
              <a:t/>
            </a:r>
            <a:br>
              <a:rPr lang="en-US" sz="3600" smtClean="0"/>
            </a:br>
            <a:r>
              <a:rPr lang="en-US" sz="2800" smtClean="0">
                <a:solidFill>
                  <a:srgbClr val="FF0066"/>
                </a:solidFill>
              </a:rPr>
              <a:t> </a:t>
            </a:r>
            <a:r>
              <a:rPr lang="en-US" sz="2800" smtClean="0">
                <a:solidFill>
                  <a:srgbClr val="00CC00"/>
                </a:solidFill>
              </a:rPr>
              <a:t/>
            </a:r>
            <a:br>
              <a:rPr lang="en-US" sz="2800" smtClean="0">
                <a:solidFill>
                  <a:srgbClr val="00CC00"/>
                </a:solidFill>
              </a:rPr>
            </a:br>
            <a:r>
              <a:rPr lang="en-US" sz="2800" smtClean="0">
                <a:solidFill>
                  <a:srgbClr val="006600"/>
                </a:solidFill>
              </a:rPr>
              <a:t> </a:t>
            </a:r>
            <a:r>
              <a:rPr lang="en-US" sz="3600" smtClean="0"/>
              <a:t/>
            </a:r>
            <a:br>
              <a:rPr lang="en-US" sz="3600" smtClean="0"/>
            </a:br>
            <a:r>
              <a:rPr lang="en-US" sz="3600" smtClean="0"/>
              <a:t/>
            </a:r>
            <a:br>
              <a:rPr lang="en-US" sz="3600" smtClean="0"/>
            </a:br>
            <a:r>
              <a:rPr lang="en-US" sz="3200" smtClean="0">
                <a:solidFill>
                  <a:srgbClr val="006600"/>
                </a:solidFill>
              </a:rPr>
              <a:t> </a:t>
            </a:r>
            <a:r>
              <a:rPr lang="en-US" sz="3600" smtClean="0"/>
              <a:t/>
            </a:r>
            <a:br>
              <a:rPr lang="en-US" sz="3600" smtClean="0"/>
            </a:br>
            <a:r>
              <a:rPr lang="en-US" sz="3600" smtClean="0"/>
              <a:t> </a:t>
            </a:r>
          </a:p>
        </p:txBody>
      </p:sp>
      <p:sp>
        <p:nvSpPr>
          <p:cNvPr id="64515" name="Rectangle 3"/>
          <p:cNvSpPr>
            <a:spLocks noChangeArrowheads="1"/>
          </p:cNvSpPr>
          <p:nvPr/>
        </p:nvSpPr>
        <p:spPr bwMode="auto">
          <a:xfrm>
            <a:off x="2362200" y="0"/>
            <a:ext cx="4114800" cy="685800"/>
          </a:xfrm>
          <a:prstGeom prst="rect">
            <a:avLst/>
          </a:prstGeom>
          <a:solidFill>
            <a:schemeClr val="accent1"/>
          </a:solidFill>
          <a:ln w="9525">
            <a:solidFill>
              <a:schemeClr val="tx1"/>
            </a:solidFill>
            <a:miter lim="800000"/>
            <a:headEnd/>
            <a:tailEnd/>
          </a:ln>
        </p:spPr>
        <p:txBody>
          <a:bodyPr wrap="none" anchor="ctr"/>
          <a:lstStyle/>
          <a:p>
            <a:r>
              <a:rPr lang="id-ID" sz="2400">
                <a:solidFill>
                  <a:srgbClr val="FF0000"/>
                </a:solidFill>
              </a:rPr>
              <a:t>Gambar : Kanker paru</a:t>
            </a:r>
            <a:endParaRPr lang="en-GB" sz="2400">
              <a:solidFill>
                <a:srgbClr val="FF0000"/>
              </a:solidFill>
            </a:endParaRPr>
          </a:p>
        </p:txBody>
      </p:sp>
      <p:pic>
        <p:nvPicPr>
          <p:cNvPr id="64516" name="Picture 4" descr="fig17"/>
          <p:cNvPicPr>
            <a:picLocks noChangeAspect="1" noChangeArrowheads="1"/>
          </p:cNvPicPr>
          <p:nvPr/>
        </p:nvPicPr>
        <p:blipFill>
          <a:blip r:embed="rId2"/>
          <a:srcRect/>
          <a:stretch>
            <a:fillRect/>
          </a:stretch>
        </p:blipFill>
        <p:spPr bwMode="auto">
          <a:xfrm>
            <a:off x="2667000" y="838200"/>
            <a:ext cx="3581400" cy="1981200"/>
          </a:xfrm>
          <a:prstGeom prst="rect">
            <a:avLst/>
          </a:prstGeom>
          <a:noFill/>
          <a:ln w="9525">
            <a:noFill/>
            <a:miter lim="800000"/>
            <a:headEnd/>
            <a:tailEnd/>
          </a:ln>
        </p:spPr>
      </p:pic>
      <p:pic>
        <p:nvPicPr>
          <p:cNvPr id="64517" name="Picture 5"/>
          <p:cNvPicPr>
            <a:picLocks noChangeAspect="1" noChangeArrowheads="1"/>
          </p:cNvPicPr>
          <p:nvPr/>
        </p:nvPicPr>
        <p:blipFill>
          <a:blip r:embed="rId3"/>
          <a:srcRect/>
          <a:stretch>
            <a:fillRect/>
          </a:stretch>
        </p:blipFill>
        <p:spPr bwMode="auto">
          <a:xfrm>
            <a:off x="533400" y="2971800"/>
            <a:ext cx="3867150" cy="2362200"/>
          </a:xfrm>
          <a:prstGeom prst="rect">
            <a:avLst/>
          </a:prstGeom>
          <a:noFill/>
          <a:ln w="9525">
            <a:noFill/>
            <a:miter lim="800000"/>
            <a:headEnd/>
            <a:tailEnd/>
          </a:ln>
        </p:spPr>
      </p:pic>
      <p:pic>
        <p:nvPicPr>
          <p:cNvPr id="64518" name="Picture 6"/>
          <p:cNvPicPr>
            <a:picLocks noChangeAspect="1" noChangeArrowheads="1"/>
          </p:cNvPicPr>
          <p:nvPr/>
        </p:nvPicPr>
        <p:blipFill>
          <a:blip r:embed="rId4"/>
          <a:srcRect/>
          <a:stretch>
            <a:fillRect/>
          </a:stretch>
        </p:blipFill>
        <p:spPr bwMode="auto">
          <a:xfrm>
            <a:off x="4724400" y="3048000"/>
            <a:ext cx="4029075" cy="2209800"/>
          </a:xfrm>
          <a:prstGeom prst="rect">
            <a:avLst/>
          </a:prstGeom>
          <a:noFill/>
          <a:ln w="9525">
            <a:noFill/>
            <a:miter lim="800000"/>
            <a:headEnd/>
            <a:tailEnd/>
          </a:ln>
        </p:spPr>
      </p:pic>
      <p:sp>
        <p:nvSpPr>
          <p:cNvPr id="348167" name="Title 1"/>
          <p:cNvSpPr>
            <a:spLocks/>
          </p:cNvSpPr>
          <p:nvPr/>
        </p:nvSpPr>
        <p:spPr bwMode="auto">
          <a:xfrm>
            <a:off x="2514600" y="5791200"/>
            <a:ext cx="4114800" cy="457200"/>
          </a:xfrm>
          <a:prstGeom prst="rect">
            <a:avLst/>
          </a:prstGeom>
          <a:noFill/>
          <a:ln w="9525">
            <a:noFill/>
            <a:miter lim="800000"/>
            <a:headEnd/>
            <a:tailEnd/>
          </a:ln>
          <a:effectLst/>
        </p:spPr>
        <p:txBody>
          <a:bodyPr anchor="ctr"/>
          <a:lstStyle/>
          <a:p>
            <a:pPr>
              <a:defRPr/>
            </a:pPr>
            <a:r>
              <a:rPr lang="id-ID" sz="3200">
                <a:solidFill>
                  <a:schemeClr val="tx2"/>
                </a:solidFill>
                <a:effectLst>
                  <a:outerShdw blurRad="38100" dist="38100" dir="2700000" algn="tl">
                    <a:srgbClr val="000000"/>
                  </a:outerShdw>
                </a:effectLst>
                <a:latin typeface="Arial" charset="0"/>
              </a:rPr>
              <a:t/>
            </a:r>
            <a:br>
              <a:rPr lang="id-ID" sz="3200">
                <a:solidFill>
                  <a:schemeClr val="tx2"/>
                </a:solidFill>
                <a:effectLst>
                  <a:outerShdw blurRad="38100" dist="38100" dir="2700000" algn="tl">
                    <a:srgbClr val="000000"/>
                  </a:outerShdw>
                </a:effectLst>
                <a:latin typeface="Arial" charset="0"/>
              </a:rPr>
            </a:br>
            <a:r>
              <a:rPr lang="id-ID" sz="1600">
                <a:solidFill>
                  <a:schemeClr val="tx2"/>
                </a:solidFill>
                <a:effectLst>
                  <a:outerShdw blurRad="38100" dist="38100" dir="2700000" algn="tl">
                    <a:srgbClr val="000000"/>
                  </a:outerShdw>
                </a:effectLst>
                <a:latin typeface="Arial" charset="0"/>
              </a:rPr>
              <a:t>Sumber : Dr Ang Peng Tiam,2006</a:t>
            </a:r>
            <a:br>
              <a:rPr lang="id-ID" sz="1600">
                <a:solidFill>
                  <a:schemeClr val="tx2"/>
                </a:solidFill>
                <a:effectLst>
                  <a:outerShdw blurRad="38100" dist="38100" dir="2700000" algn="tl">
                    <a:srgbClr val="000000"/>
                  </a:outerShdw>
                </a:effectLst>
                <a:latin typeface="Arial" charset="0"/>
              </a:rPr>
            </a:br>
            <a:endParaRPr lang="en-US" sz="1600">
              <a:solidFill>
                <a:schemeClr val="tx2"/>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0"/>
            <a:ext cx="7772400" cy="762000"/>
          </a:xfrm>
        </p:spPr>
        <p:txBody>
          <a:bodyPr/>
          <a:lstStyle/>
          <a:p>
            <a:pPr eaLnBrk="1" hangingPunct="1"/>
            <a:r>
              <a:rPr lang="id-ID" smtClean="0"/>
              <a:t>Kanker</a:t>
            </a:r>
            <a:r>
              <a:rPr lang="en-US" smtClean="0"/>
              <a:t> nasofaring</a:t>
            </a:r>
          </a:p>
        </p:txBody>
      </p:sp>
      <p:sp>
        <p:nvSpPr>
          <p:cNvPr id="274435" name="Rectangle 3"/>
          <p:cNvSpPr>
            <a:spLocks noGrp="1" noChangeArrowheads="1"/>
          </p:cNvSpPr>
          <p:nvPr>
            <p:ph idx="1"/>
          </p:nvPr>
        </p:nvSpPr>
        <p:spPr/>
        <p:txBody>
          <a:bodyPr/>
          <a:lstStyle/>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p:txBody>
      </p:sp>
      <p:pic>
        <p:nvPicPr>
          <p:cNvPr id="65540" name="Picture 4"/>
          <p:cNvPicPr>
            <a:picLocks noChangeAspect="1" noChangeArrowheads="1"/>
          </p:cNvPicPr>
          <p:nvPr/>
        </p:nvPicPr>
        <p:blipFill>
          <a:blip r:embed="rId2"/>
          <a:srcRect/>
          <a:stretch>
            <a:fillRect/>
          </a:stretch>
        </p:blipFill>
        <p:spPr bwMode="auto">
          <a:xfrm>
            <a:off x="304800" y="762000"/>
            <a:ext cx="4352925" cy="5543550"/>
          </a:xfrm>
          <a:prstGeom prst="rect">
            <a:avLst/>
          </a:prstGeom>
          <a:noFill/>
          <a:ln w="9525">
            <a:noFill/>
            <a:miter lim="800000"/>
            <a:headEnd/>
            <a:tailEnd/>
          </a:ln>
        </p:spPr>
      </p:pic>
      <p:pic>
        <p:nvPicPr>
          <p:cNvPr id="65541" name="Picture 5"/>
          <p:cNvPicPr>
            <a:picLocks noChangeAspect="1" noChangeArrowheads="1"/>
          </p:cNvPicPr>
          <p:nvPr/>
        </p:nvPicPr>
        <p:blipFill>
          <a:blip r:embed="rId3"/>
          <a:srcRect/>
          <a:stretch>
            <a:fillRect/>
          </a:stretch>
        </p:blipFill>
        <p:spPr bwMode="auto">
          <a:xfrm>
            <a:off x="4648200" y="762000"/>
            <a:ext cx="4149725" cy="5562600"/>
          </a:xfrm>
          <a:prstGeom prst="rect">
            <a:avLst/>
          </a:prstGeom>
          <a:noFill/>
          <a:ln w="9525">
            <a:noFill/>
            <a:miter lim="800000"/>
            <a:headEnd/>
            <a:tailEnd/>
          </a:ln>
        </p:spPr>
      </p:pic>
      <p:sp>
        <p:nvSpPr>
          <p:cNvPr id="274438" name="Title 1"/>
          <p:cNvSpPr>
            <a:spLocks/>
          </p:cNvSpPr>
          <p:nvPr/>
        </p:nvSpPr>
        <p:spPr bwMode="auto">
          <a:xfrm>
            <a:off x="2514600" y="6400800"/>
            <a:ext cx="4114800" cy="457200"/>
          </a:xfrm>
          <a:prstGeom prst="rect">
            <a:avLst/>
          </a:prstGeom>
          <a:noFill/>
          <a:ln w="9525">
            <a:noFill/>
            <a:miter lim="800000"/>
            <a:headEnd/>
            <a:tailEnd/>
          </a:ln>
          <a:effectLst/>
        </p:spPr>
        <p:txBody>
          <a:bodyPr anchor="ctr"/>
          <a:lstStyle/>
          <a:p>
            <a:pPr>
              <a:defRPr/>
            </a:pPr>
            <a:r>
              <a:rPr lang="id-ID" sz="3200">
                <a:solidFill>
                  <a:schemeClr val="tx2"/>
                </a:solidFill>
                <a:effectLst>
                  <a:outerShdw blurRad="38100" dist="38100" dir="2700000" algn="tl">
                    <a:srgbClr val="000000"/>
                  </a:outerShdw>
                </a:effectLst>
                <a:latin typeface="Arial" charset="0"/>
              </a:rPr>
              <a:t/>
            </a:r>
            <a:br>
              <a:rPr lang="id-ID" sz="3200">
                <a:solidFill>
                  <a:schemeClr val="tx2"/>
                </a:solidFill>
                <a:effectLst>
                  <a:outerShdw blurRad="38100" dist="38100" dir="2700000" algn="tl">
                    <a:srgbClr val="000000"/>
                  </a:outerShdw>
                </a:effectLst>
                <a:latin typeface="Arial" charset="0"/>
              </a:rPr>
            </a:br>
            <a:r>
              <a:rPr lang="id-ID" sz="1600">
                <a:solidFill>
                  <a:schemeClr val="tx2"/>
                </a:solidFill>
                <a:effectLst>
                  <a:outerShdw blurRad="38100" dist="38100" dir="2700000" algn="tl">
                    <a:srgbClr val="000000"/>
                  </a:outerShdw>
                </a:effectLst>
                <a:latin typeface="Arial" charset="0"/>
              </a:rPr>
              <a:t>Sumber : Dr Ang Peng Tiam,2006</a:t>
            </a:r>
            <a:br>
              <a:rPr lang="id-ID" sz="1600">
                <a:solidFill>
                  <a:schemeClr val="tx2"/>
                </a:solidFill>
                <a:effectLst>
                  <a:outerShdw blurRad="38100" dist="38100" dir="2700000" algn="tl">
                    <a:srgbClr val="000000"/>
                  </a:outerShdw>
                </a:effectLst>
                <a:latin typeface="Arial" charset="0"/>
              </a:rPr>
            </a:br>
            <a:endParaRPr lang="en-US" sz="1600">
              <a:solidFill>
                <a:schemeClr val="tx2"/>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nodePh="1">
                                  <p:stCondLst>
                                    <p:cond delay="0"/>
                                  </p:stCondLst>
                                  <p:endCondLst>
                                    <p:cond evt="begin" delay="0">
                                      <p:tn val="5"/>
                                    </p:cond>
                                  </p:endCondLst>
                                  <p:childTnLst>
                                    <p:set>
                                      <p:cBhvr rctx="PPT">
                                        <p:cTn id="6" dur="indefinite"/>
                                        <p:tgtEl>
                                          <p:spTgt spid="274435">
                                            <p:txEl>
                                              <p:pRg st="0" end="0"/>
                                            </p:txEl>
                                          </p:spTgt>
                                        </p:tgtEl>
                                        <p:attrNameLst>
                                          <p:attrName>style.opacity</p:attrName>
                                        </p:attrNameLst>
                                      </p:cBhvr>
                                      <p:to>
                                        <p:strVal val="0.25"/>
                                      </p:to>
                                    </p:set>
                                    <p:animEffect filter="image" prLst="opacity: 0.25">
                                      <p:cBhvr rctx="IE">
                                        <p:cTn id="7" dur="indefinite"/>
                                        <p:tgtEl>
                                          <p:spTgt spid="274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1" nodeType="clickEffect" nodePh="1">
                                  <p:stCondLst>
                                    <p:cond delay="0"/>
                                  </p:stCondLst>
                                  <p:endCondLst>
                                    <p:cond evt="onNext" delay="0">
                                      <p:tgtEl>
                                        <p:sldTgt/>
                                      </p:tgtEl>
                                    </p:cond>
                                    <p:cond evt="begin" delay="0">
                                      <p:tn val="10"/>
                                    </p:cond>
                                  </p:endCondLst>
                                  <p:childTnLst>
                                    <p:set>
                                      <p:cBhvr rctx="PPT">
                                        <p:cTn id="11" dur="indefinite"/>
                                        <p:tgtEl>
                                          <p:spTgt spid="274435">
                                            <p:txEl>
                                              <p:pRg st="0" end="0"/>
                                            </p:txEl>
                                          </p:spTgt>
                                        </p:tgtEl>
                                        <p:attrNameLst>
                                          <p:attrName>style.opacity</p:attrName>
                                        </p:attrNameLst>
                                      </p:cBhvr>
                                      <p:to>
                                        <p:strVal val="1.0"/>
                                      </p:to>
                                    </p:set>
                                    <p:animEffect filter="image" prLst="opacity: 1.0">
                                      <p:cBhvr rctx="IE">
                                        <p:cTn id="12" dur="indefinite"/>
                                        <p:tgtEl>
                                          <p:spTgt spid="274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5" grpId="0" build="allAtOnce"/>
      <p:bldP spid="274435" grpI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algn="l" eaLnBrk="1" hangingPunct="1"/>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t>
            </a:r>
            <a:r>
              <a:rPr lang="en-US" sz="2400" smtClean="0"/>
              <a:t>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t>
            </a:r>
            <a:br>
              <a:rPr lang="en-US" sz="2400" smtClean="0"/>
            </a:br>
            <a:r>
              <a:rPr lang="en-US" sz="2400" smtClean="0"/>
              <a:t>          </a:t>
            </a:r>
            <a:br>
              <a:rPr lang="en-US" sz="2400" smtClean="0"/>
            </a:br>
            <a:r>
              <a:rPr lang="en-US" sz="2400" smtClean="0"/>
              <a:t>    </a:t>
            </a:r>
            <a:br>
              <a:rPr lang="en-US" sz="2400" smtClean="0"/>
            </a:br>
            <a:r>
              <a:rPr lang="en-US" sz="2400" smtClean="0"/>
              <a:t>     </a:t>
            </a:r>
            <a:r>
              <a:rPr lang="en-US" sz="3600" smtClean="0"/>
              <a:t/>
            </a:r>
            <a:br>
              <a:rPr lang="en-US" sz="3600" smtClean="0"/>
            </a:br>
            <a:r>
              <a:rPr lang="en-US" sz="2800" smtClean="0">
                <a:solidFill>
                  <a:srgbClr val="FF0066"/>
                </a:solidFill>
              </a:rPr>
              <a:t> </a:t>
            </a:r>
            <a:r>
              <a:rPr lang="en-US" sz="2800" smtClean="0">
                <a:solidFill>
                  <a:srgbClr val="00CC00"/>
                </a:solidFill>
              </a:rPr>
              <a:t/>
            </a:r>
            <a:br>
              <a:rPr lang="en-US" sz="2800" smtClean="0">
                <a:solidFill>
                  <a:srgbClr val="00CC00"/>
                </a:solidFill>
              </a:rPr>
            </a:br>
            <a:r>
              <a:rPr lang="en-US" sz="2800" smtClean="0">
                <a:solidFill>
                  <a:srgbClr val="006600"/>
                </a:solidFill>
              </a:rPr>
              <a:t> </a:t>
            </a:r>
            <a:r>
              <a:rPr lang="en-US" sz="3600" smtClean="0"/>
              <a:t/>
            </a:r>
            <a:br>
              <a:rPr lang="en-US" sz="3600" smtClean="0"/>
            </a:br>
            <a:r>
              <a:rPr lang="en-US" sz="3600" smtClean="0"/>
              <a:t/>
            </a:r>
            <a:br>
              <a:rPr lang="en-US" sz="3600" smtClean="0"/>
            </a:br>
            <a:r>
              <a:rPr lang="en-US" sz="3200" smtClean="0">
                <a:solidFill>
                  <a:srgbClr val="006600"/>
                </a:solidFill>
              </a:rPr>
              <a:t> </a:t>
            </a:r>
            <a:r>
              <a:rPr lang="en-US" sz="3600" smtClean="0"/>
              <a:t/>
            </a:r>
            <a:br>
              <a:rPr lang="en-US" sz="3600" smtClean="0"/>
            </a:br>
            <a:r>
              <a:rPr lang="en-US" sz="3600" smtClean="0"/>
              <a:t> </a:t>
            </a:r>
          </a:p>
        </p:txBody>
      </p:sp>
      <p:pic>
        <p:nvPicPr>
          <p:cNvPr id="66563" name="Picture 3"/>
          <p:cNvPicPr>
            <a:picLocks noChangeAspect="1" noChangeArrowheads="1"/>
          </p:cNvPicPr>
          <p:nvPr/>
        </p:nvPicPr>
        <p:blipFill>
          <a:blip r:embed="rId2"/>
          <a:srcRect/>
          <a:stretch>
            <a:fillRect/>
          </a:stretch>
        </p:blipFill>
        <p:spPr bwMode="auto">
          <a:xfrm>
            <a:off x="1371600" y="1905000"/>
            <a:ext cx="6019800" cy="3657600"/>
          </a:xfrm>
          <a:prstGeom prst="rect">
            <a:avLst/>
          </a:prstGeom>
          <a:noFill/>
          <a:ln w="9525">
            <a:noFill/>
            <a:miter lim="800000"/>
            <a:headEnd/>
            <a:tailEnd/>
          </a:ln>
        </p:spPr>
      </p:pic>
      <p:sp>
        <p:nvSpPr>
          <p:cNvPr id="66564" name="Rectangle 4"/>
          <p:cNvSpPr>
            <a:spLocks noChangeArrowheads="1"/>
          </p:cNvSpPr>
          <p:nvPr/>
        </p:nvSpPr>
        <p:spPr bwMode="auto">
          <a:xfrm>
            <a:off x="2590800" y="762000"/>
            <a:ext cx="3733800" cy="533400"/>
          </a:xfrm>
          <a:prstGeom prst="rect">
            <a:avLst/>
          </a:prstGeom>
          <a:solidFill>
            <a:schemeClr val="accent1"/>
          </a:solidFill>
          <a:ln w="9525">
            <a:solidFill>
              <a:schemeClr val="tx1"/>
            </a:solidFill>
            <a:miter lim="800000"/>
            <a:headEnd/>
            <a:tailEnd/>
          </a:ln>
        </p:spPr>
        <p:txBody>
          <a:bodyPr wrap="none" anchor="ctr"/>
          <a:lstStyle/>
          <a:p>
            <a:r>
              <a:rPr lang="id-ID" sz="2400">
                <a:solidFill>
                  <a:srgbClr val="FF0000"/>
                </a:solidFill>
              </a:rPr>
              <a:t>Gambar kanker Seviks</a:t>
            </a:r>
            <a:endParaRPr lang="en-GB" sz="2400">
              <a:solidFill>
                <a:srgbClr val="FF0000"/>
              </a:solidFill>
            </a:endParaRPr>
          </a:p>
        </p:txBody>
      </p:sp>
      <p:sp>
        <p:nvSpPr>
          <p:cNvPr id="285701" name="Rectangle 5"/>
          <p:cNvSpPr>
            <a:spLocks noChangeArrowheads="1"/>
          </p:cNvSpPr>
          <p:nvPr/>
        </p:nvSpPr>
        <p:spPr bwMode="auto">
          <a:xfrm>
            <a:off x="3352800" y="5867400"/>
            <a:ext cx="2590800" cy="304800"/>
          </a:xfrm>
          <a:prstGeom prst="rect">
            <a:avLst/>
          </a:prstGeom>
          <a:noFill/>
          <a:ln w="9525">
            <a:noFill/>
            <a:miter lim="800000"/>
            <a:headEnd/>
            <a:tailEnd/>
          </a:ln>
          <a:effectLst/>
        </p:spPr>
        <p:txBody>
          <a:bodyPr lIns="92075" tIns="46038" rIns="92075" bIns="46038" anchor="ctr"/>
          <a:lstStyle/>
          <a:p>
            <a:pPr algn="l">
              <a:defRPr/>
            </a:pP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id-ID">
                <a:solidFill>
                  <a:schemeClr val="tx2"/>
                </a:solidFill>
                <a:effectLst>
                  <a:outerShdw blurRad="38100" dist="38100" dir="2700000" algn="tl">
                    <a:srgbClr val="000000"/>
                  </a:outerShdw>
                </a:effectLst>
                <a:latin typeface="Arial" charset="0"/>
              </a:rPr>
              <a:t>                   </a:t>
            </a:r>
            <a:r>
              <a:rPr lang="id-ID" sz="1200">
                <a:solidFill>
                  <a:schemeClr val="tx2"/>
                </a:solidFill>
                <a:effectLst>
                  <a:outerShdw blurRad="38100" dist="38100" dir="2700000" algn="tl">
                    <a:srgbClr val="000000"/>
                  </a:outerShdw>
                </a:effectLst>
                <a:latin typeface="Arial" charset="0"/>
              </a:rPr>
              <a:t>Sumber : Wikipedia, 2008</a:t>
            </a:r>
            <a:r>
              <a:rPr lang="en-US" sz="1200">
                <a:solidFill>
                  <a:schemeClr val="tx2"/>
                </a:solidFill>
                <a:effectLst>
                  <a:outerShdw blurRad="38100" dist="38100" dir="2700000" algn="tl">
                    <a:srgbClr val="000000"/>
                  </a:outerShdw>
                </a:effectLst>
                <a:latin typeface="Arial" charset="0"/>
              </a:rPr>
              <a:t>   </a:t>
            </a:r>
            <a:br>
              <a:rPr lang="en-US" sz="1200">
                <a:solidFill>
                  <a:schemeClr val="tx2"/>
                </a:solidFill>
                <a:effectLst>
                  <a:outerShdw blurRad="38100" dist="38100" dir="2700000" algn="tl">
                    <a:srgbClr val="000000"/>
                  </a:outerShdw>
                </a:effectLst>
                <a:latin typeface="Arial" charset="0"/>
              </a:rPr>
            </a:br>
            <a:r>
              <a:rPr lang="id-ID" sz="1200">
                <a:solidFill>
                  <a:schemeClr val="tx2"/>
                </a:solidFill>
                <a:effectLst>
                  <a:outerShdw blurRad="38100" dist="38100" dir="2700000" algn="tl">
                    <a:srgbClr val="000000"/>
                  </a:outerShdw>
                </a:effectLst>
                <a:latin typeface="Arial" charset="0"/>
              </a:rPr>
              <a:t/>
            </a:r>
            <a:br>
              <a:rPr lang="id-ID" sz="1200">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t>
            </a:r>
            <a:r>
              <a:rPr lang="id-ID">
                <a:solidFill>
                  <a:schemeClr val="tx2"/>
                </a:solidFill>
                <a:effectLst>
                  <a:outerShdw blurRad="38100" dist="38100" dir="2700000" algn="tl">
                    <a:srgbClr val="000000"/>
                  </a:outerShdw>
                </a:effectLst>
                <a:latin typeface="Arial" charset="0"/>
              </a:rPr>
              <a:t/>
            </a:r>
            <a:br>
              <a:rPr lang="id-ID">
                <a:solidFill>
                  <a:schemeClr val="tx2"/>
                </a:solidFill>
                <a:effectLst>
                  <a:outerShdw blurRad="38100" dist="38100" dir="2700000" algn="tl">
                    <a:srgbClr val="000000"/>
                  </a:outerShdw>
                </a:effectLst>
                <a:latin typeface="Arial" charset="0"/>
              </a:rPr>
            </a:br>
            <a:r>
              <a:rPr lang="id-ID">
                <a:solidFill>
                  <a:schemeClr val="tx2"/>
                </a:solidFill>
                <a:effectLst>
                  <a:outerShdw blurRad="38100" dist="38100" dir="2700000" algn="tl">
                    <a:srgbClr val="000000"/>
                  </a:outerShdw>
                </a:effectLst>
                <a:latin typeface="Arial" charset="0"/>
              </a:rPr>
              <a:t>       </a:t>
            </a:r>
            <a:r>
              <a:rPr lang="en-US" sz="2400">
                <a:solidFill>
                  <a:schemeClr val="tx2"/>
                </a:solidFill>
                <a:effectLst>
                  <a:outerShdw blurRad="38100" dist="38100" dir="2700000" algn="tl">
                    <a:srgbClr val="000000"/>
                  </a:outerShdw>
                </a:effectLst>
                <a:latin typeface="Arial" charset="0"/>
              </a:rPr>
              <a:t/>
            </a:r>
            <a:br>
              <a:rPr lang="en-US" sz="2400">
                <a:solidFill>
                  <a:schemeClr val="tx2"/>
                </a:solidFill>
                <a:effectLst>
                  <a:outerShdw blurRad="38100" dist="38100" dir="2700000" algn="tl">
                    <a:srgbClr val="000000"/>
                  </a:outerShdw>
                </a:effectLst>
                <a:latin typeface="Arial" charset="0"/>
              </a:rPr>
            </a:br>
            <a:r>
              <a:rPr lang="en-US" sz="2400">
                <a:solidFill>
                  <a:schemeClr val="tx2"/>
                </a:solidFill>
                <a:effectLst>
                  <a:outerShdw blurRad="38100" dist="38100" dir="2700000" algn="tl">
                    <a:srgbClr val="000000"/>
                  </a:outerShdw>
                </a:effectLst>
                <a:latin typeface="Arial" charset="0"/>
              </a:rPr>
              <a:t/>
            </a:r>
            <a:br>
              <a:rPr lang="en-US" sz="2400">
                <a:solidFill>
                  <a:schemeClr val="tx2"/>
                </a:solidFill>
                <a:effectLst>
                  <a:outerShdw blurRad="38100" dist="38100" dir="2700000" algn="tl">
                    <a:srgbClr val="000000"/>
                  </a:outerShdw>
                </a:effectLst>
                <a:latin typeface="Arial" charset="0"/>
              </a:rPr>
            </a:br>
            <a:r>
              <a:rPr lang="en-US" sz="2400">
                <a:solidFill>
                  <a:schemeClr val="tx2"/>
                </a:solidFill>
                <a:effectLst>
                  <a:outerShdw blurRad="38100" dist="38100" dir="2700000" algn="tl">
                    <a:srgbClr val="000000"/>
                  </a:outerShdw>
                </a:effectLst>
                <a:latin typeface="Arial" charset="0"/>
              </a:rPr>
              <a:t> </a:t>
            </a:r>
            <a:r>
              <a:rPr lang="en-US" sz="2400">
                <a:solidFill>
                  <a:srgbClr val="FF0000"/>
                </a:solidFill>
                <a:effectLst>
                  <a:outerShdw blurRad="38100" dist="38100" dir="2700000" algn="tl">
                    <a:srgbClr val="000000"/>
                  </a:outerShdw>
                </a:effectLst>
                <a:latin typeface="Arial" charset="0"/>
              </a:rPr>
              <a:t>             </a:t>
            </a:r>
            <a:r>
              <a:rPr lang="en-US" sz="2400">
                <a:solidFill>
                  <a:srgbClr val="006600"/>
                </a:solidFill>
                <a:effectLst>
                  <a:outerShdw blurRad="38100" dist="38100" dir="2700000" algn="tl">
                    <a:srgbClr val="000000"/>
                  </a:outerShdw>
                </a:effectLst>
                <a:latin typeface="Arial" charset="0"/>
              </a:rPr>
              <a:t> </a:t>
            </a:r>
            <a:r>
              <a:rPr lang="en-US" sz="2400">
                <a:solidFill>
                  <a:schemeClr val="tx2"/>
                </a:solidFill>
                <a:effectLst>
                  <a:outerShdw blurRad="38100" dist="38100" dir="2700000" algn="tl">
                    <a:srgbClr val="000000"/>
                  </a:outerShdw>
                </a:effectLst>
                <a:latin typeface="Arial" charset="0"/>
              </a:rPr>
              <a:t> </a:t>
            </a:r>
            <a:br>
              <a:rPr lang="en-US" sz="2400">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sz="3200">
                <a:solidFill>
                  <a:srgbClr val="006600"/>
                </a:solidFill>
                <a:effectLst>
                  <a:outerShdw blurRad="38100" dist="38100" dir="2700000" algn="tl">
                    <a:srgbClr val="000000"/>
                  </a:outerShdw>
                </a:effectLst>
                <a:latin typeface="Arial" charset="0"/>
              </a:rPr>
              <a:t> </a:t>
            </a: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lgn="l" eaLnBrk="1" hangingPunct="1"/>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t>
            </a:r>
            <a:r>
              <a:rPr lang="en-US" sz="2400" smtClean="0"/>
              <a:t>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t>
            </a:r>
            <a:br>
              <a:rPr lang="en-US" sz="2400" smtClean="0"/>
            </a:br>
            <a:r>
              <a:rPr lang="en-US" sz="2400" smtClean="0"/>
              <a:t>     </a:t>
            </a:r>
            <a:r>
              <a:rPr lang="en-US" sz="3600" smtClean="0"/>
              <a:t/>
            </a:r>
            <a:br>
              <a:rPr lang="en-US" sz="3600" smtClean="0"/>
            </a:br>
            <a:r>
              <a:rPr lang="en-US" sz="2800" smtClean="0">
                <a:solidFill>
                  <a:srgbClr val="FF0066"/>
                </a:solidFill>
              </a:rPr>
              <a:t> </a:t>
            </a:r>
            <a:r>
              <a:rPr lang="en-US" sz="2800" smtClean="0">
                <a:solidFill>
                  <a:srgbClr val="00CC00"/>
                </a:solidFill>
              </a:rPr>
              <a:t/>
            </a:r>
            <a:br>
              <a:rPr lang="en-US" sz="2800" smtClean="0">
                <a:solidFill>
                  <a:srgbClr val="00CC00"/>
                </a:solidFill>
              </a:rPr>
            </a:br>
            <a:r>
              <a:rPr lang="en-US" sz="2800" smtClean="0">
                <a:solidFill>
                  <a:srgbClr val="006600"/>
                </a:solidFill>
              </a:rPr>
              <a:t> </a:t>
            </a:r>
            <a:r>
              <a:rPr lang="en-US" sz="3600" smtClean="0"/>
              <a:t/>
            </a:r>
            <a:br>
              <a:rPr lang="en-US" sz="3600" smtClean="0"/>
            </a:br>
            <a:r>
              <a:rPr lang="en-US" sz="3600" smtClean="0"/>
              <a:t/>
            </a:r>
            <a:br>
              <a:rPr lang="en-US" sz="3600" smtClean="0"/>
            </a:br>
            <a:r>
              <a:rPr lang="en-US" sz="3200" smtClean="0">
                <a:solidFill>
                  <a:srgbClr val="006600"/>
                </a:solidFill>
              </a:rPr>
              <a:t> </a:t>
            </a:r>
            <a:r>
              <a:rPr lang="en-US" sz="3600" smtClean="0"/>
              <a:t/>
            </a:r>
            <a:br>
              <a:rPr lang="en-US" sz="3600" smtClean="0"/>
            </a:br>
            <a:r>
              <a:rPr lang="en-US" sz="3600" smtClean="0"/>
              <a:t> </a:t>
            </a:r>
          </a:p>
        </p:txBody>
      </p:sp>
      <p:sp>
        <p:nvSpPr>
          <p:cNvPr id="67587" name="Rectangle 4"/>
          <p:cNvSpPr>
            <a:spLocks noChangeArrowheads="1"/>
          </p:cNvSpPr>
          <p:nvPr/>
        </p:nvSpPr>
        <p:spPr bwMode="auto">
          <a:xfrm>
            <a:off x="2362200" y="914400"/>
            <a:ext cx="4114800" cy="914400"/>
          </a:xfrm>
          <a:prstGeom prst="rect">
            <a:avLst/>
          </a:prstGeom>
          <a:solidFill>
            <a:schemeClr val="accent1"/>
          </a:solidFill>
          <a:ln w="9525">
            <a:solidFill>
              <a:schemeClr val="tx1"/>
            </a:solidFill>
            <a:miter lim="800000"/>
            <a:headEnd/>
            <a:tailEnd/>
          </a:ln>
        </p:spPr>
        <p:txBody>
          <a:bodyPr wrap="none" anchor="ctr"/>
          <a:lstStyle/>
          <a:p>
            <a:r>
              <a:rPr lang="id-ID" sz="2400">
                <a:solidFill>
                  <a:srgbClr val="FF0000"/>
                </a:solidFill>
              </a:rPr>
              <a:t>Gambar : Kanker hati</a:t>
            </a:r>
            <a:endParaRPr lang="en-GB" sz="2400">
              <a:solidFill>
                <a:srgbClr val="FF0000"/>
              </a:solidFill>
            </a:endParaRPr>
          </a:p>
        </p:txBody>
      </p:sp>
      <p:pic>
        <p:nvPicPr>
          <p:cNvPr id="67588" name="Picture 5" descr="fig16"/>
          <p:cNvPicPr>
            <a:picLocks noChangeAspect="1" noChangeArrowheads="1"/>
          </p:cNvPicPr>
          <p:nvPr/>
        </p:nvPicPr>
        <p:blipFill>
          <a:blip r:embed="rId2"/>
          <a:srcRect/>
          <a:stretch>
            <a:fillRect/>
          </a:stretch>
        </p:blipFill>
        <p:spPr bwMode="auto">
          <a:xfrm>
            <a:off x="1828800" y="2286000"/>
            <a:ext cx="5181600" cy="3733800"/>
          </a:xfrm>
          <a:prstGeom prst="rect">
            <a:avLst/>
          </a:prstGeom>
          <a:noFill/>
          <a:ln w="9525">
            <a:noFill/>
            <a:miter lim="800000"/>
            <a:headEnd/>
            <a:tailEnd/>
          </a:ln>
        </p:spPr>
      </p:pic>
      <p:sp>
        <p:nvSpPr>
          <p:cNvPr id="342022" name="Rectangle 6"/>
          <p:cNvSpPr>
            <a:spLocks noChangeArrowheads="1"/>
          </p:cNvSpPr>
          <p:nvPr/>
        </p:nvSpPr>
        <p:spPr bwMode="auto">
          <a:xfrm>
            <a:off x="3352800" y="6096000"/>
            <a:ext cx="2590800" cy="304800"/>
          </a:xfrm>
          <a:prstGeom prst="rect">
            <a:avLst/>
          </a:prstGeom>
          <a:noFill/>
          <a:ln w="9525">
            <a:noFill/>
            <a:miter lim="800000"/>
            <a:headEnd/>
            <a:tailEnd/>
          </a:ln>
          <a:effectLst/>
        </p:spPr>
        <p:txBody>
          <a:bodyPr lIns="92075" tIns="46038" rIns="92075" bIns="46038" anchor="ctr"/>
          <a:lstStyle/>
          <a:p>
            <a:pPr algn="l">
              <a:defRPr/>
            </a:pP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id-ID">
                <a:solidFill>
                  <a:schemeClr val="tx2"/>
                </a:solidFill>
                <a:effectLst>
                  <a:outerShdw blurRad="38100" dist="38100" dir="2700000" algn="tl">
                    <a:srgbClr val="000000"/>
                  </a:outerShdw>
                </a:effectLst>
                <a:latin typeface="Arial" charset="0"/>
              </a:rPr>
              <a:t>                   </a:t>
            </a:r>
            <a:r>
              <a:rPr lang="id-ID" sz="1200">
                <a:solidFill>
                  <a:schemeClr val="tx2"/>
                </a:solidFill>
                <a:effectLst>
                  <a:outerShdw blurRad="38100" dist="38100" dir="2700000" algn="tl">
                    <a:srgbClr val="000000"/>
                  </a:outerShdw>
                </a:effectLst>
                <a:latin typeface="Arial" charset="0"/>
              </a:rPr>
              <a:t>Sumber : Wikipedia, 2008</a:t>
            </a:r>
            <a:r>
              <a:rPr lang="en-US" sz="1200">
                <a:solidFill>
                  <a:schemeClr val="tx2"/>
                </a:solidFill>
                <a:effectLst>
                  <a:outerShdw blurRad="38100" dist="38100" dir="2700000" algn="tl">
                    <a:srgbClr val="000000"/>
                  </a:outerShdw>
                </a:effectLst>
                <a:latin typeface="Arial" charset="0"/>
              </a:rPr>
              <a:t>   </a:t>
            </a:r>
            <a:br>
              <a:rPr lang="en-US" sz="1200">
                <a:solidFill>
                  <a:schemeClr val="tx2"/>
                </a:solidFill>
                <a:effectLst>
                  <a:outerShdw blurRad="38100" dist="38100" dir="2700000" algn="tl">
                    <a:srgbClr val="000000"/>
                  </a:outerShdw>
                </a:effectLst>
                <a:latin typeface="Arial" charset="0"/>
              </a:rPr>
            </a:br>
            <a:r>
              <a:rPr lang="id-ID" sz="1200">
                <a:solidFill>
                  <a:schemeClr val="tx2"/>
                </a:solidFill>
                <a:effectLst>
                  <a:outerShdw blurRad="38100" dist="38100" dir="2700000" algn="tl">
                    <a:srgbClr val="000000"/>
                  </a:outerShdw>
                </a:effectLst>
                <a:latin typeface="Arial" charset="0"/>
              </a:rPr>
              <a:t/>
            </a:r>
            <a:br>
              <a:rPr lang="id-ID" sz="1200">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t>
            </a:r>
            <a:r>
              <a:rPr lang="id-ID">
                <a:solidFill>
                  <a:schemeClr val="tx2"/>
                </a:solidFill>
                <a:effectLst>
                  <a:outerShdw blurRad="38100" dist="38100" dir="2700000" algn="tl">
                    <a:srgbClr val="000000"/>
                  </a:outerShdw>
                </a:effectLst>
                <a:latin typeface="Arial" charset="0"/>
              </a:rPr>
              <a:t/>
            </a:r>
            <a:br>
              <a:rPr lang="id-ID">
                <a:solidFill>
                  <a:schemeClr val="tx2"/>
                </a:solidFill>
                <a:effectLst>
                  <a:outerShdw blurRad="38100" dist="38100" dir="2700000" algn="tl">
                    <a:srgbClr val="000000"/>
                  </a:outerShdw>
                </a:effectLst>
                <a:latin typeface="Arial" charset="0"/>
              </a:rPr>
            </a:br>
            <a:r>
              <a:rPr lang="id-ID">
                <a:solidFill>
                  <a:schemeClr val="tx2"/>
                </a:solidFill>
                <a:effectLst>
                  <a:outerShdw blurRad="38100" dist="38100" dir="2700000" algn="tl">
                    <a:srgbClr val="000000"/>
                  </a:outerShdw>
                </a:effectLst>
                <a:latin typeface="Arial" charset="0"/>
              </a:rPr>
              <a:t>       </a:t>
            </a:r>
            <a:r>
              <a:rPr lang="en-US" sz="2400">
                <a:solidFill>
                  <a:schemeClr val="tx2"/>
                </a:solidFill>
                <a:effectLst>
                  <a:outerShdw blurRad="38100" dist="38100" dir="2700000" algn="tl">
                    <a:srgbClr val="000000"/>
                  </a:outerShdw>
                </a:effectLst>
                <a:latin typeface="Arial" charset="0"/>
              </a:rPr>
              <a:t/>
            </a:r>
            <a:br>
              <a:rPr lang="en-US" sz="2400">
                <a:solidFill>
                  <a:schemeClr val="tx2"/>
                </a:solidFill>
                <a:effectLst>
                  <a:outerShdw blurRad="38100" dist="38100" dir="2700000" algn="tl">
                    <a:srgbClr val="000000"/>
                  </a:outerShdw>
                </a:effectLst>
                <a:latin typeface="Arial" charset="0"/>
              </a:rPr>
            </a:br>
            <a:r>
              <a:rPr lang="en-US" sz="2400">
                <a:solidFill>
                  <a:schemeClr val="tx2"/>
                </a:solidFill>
                <a:effectLst>
                  <a:outerShdw blurRad="38100" dist="38100" dir="2700000" algn="tl">
                    <a:srgbClr val="000000"/>
                  </a:outerShdw>
                </a:effectLst>
                <a:latin typeface="Arial" charset="0"/>
              </a:rPr>
              <a:t/>
            </a:r>
            <a:br>
              <a:rPr lang="en-US" sz="2400">
                <a:solidFill>
                  <a:schemeClr val="tx2"/>
                </a:solidFill>
                <a:effectLst>
                  <a:outerShdw blurRad="38100" dist="38100" dir="2700000" algn="tl">
                    <a:srgbClr val="000000"/>
                  </a:outerShdw>
                </a:effectLst>
                <a:latin typeface="Arial" charset="0"/>
              </a:rPr>
            </a:br>
            <a:r>
              <a:rPr lang="en-US" sz="2400">
                <a:solidFill>
                  <a:schemeClr val="tx2"/>
                </a:solidFill>
                <a:effectLst>
                  <a:outerShdw blurRad="38100" dist="38100" dir="2700000" algn="tl">
                    <a:srgbClr val="000000"/>
                  </a:outerShdw>
                </a:effectLst>
                <a:latin typeface="Arial" charset="0"/>
              </a:rPr>
              <a:t> </a:t>
            </a:r>
            <a:r>
              <a:rPr lang="en-US" sz="2400">
                <a:solidFill>
                  <a:srgbClr val="FF0000"/>
                </a:solidFill>
                <a:effectLst>
                  <a:outerShdw blurRad="38100" dist="38100" dir="2700000" algn="tl">
                    <a:srgbClr val="000000"/>
                  </a:outerShdw>
                </a:effectLst>
                <a:latin typeface="Arial" charset="0"/>
              </a:rPr>
              <a:t>             </a:t>
            </a:r>
            <a:r>
              <a:rPr lang="en-US" sz="2400">
                <a:solidFill>
                  <a:srgbClr val="006600"/>
                </a:solidFill>
                <a:effectLst>
                  <a:outerShdw blurRad="38100" dist="38100" dir="2700000" algn="tl">
                    <a:srgbClr val="000000"/>
                  </a:outerShdw>
                </a:effectLst>
                <a:latin typeface="Arial" charset="0"/>
              </a:rPr>
              <a:t> </a:t>
            </a:r>
            <a:r>
              <a:rPr lang="en-US" sz="2400">
                <a:solidFill>
                  <a:schemeClr val="tx2"/>
                </a:solidFill>
                <a:effectLst>
                  <a:outerShdw blurRad="38100" dist="38100" dir="2700000" algn="tl">
                    <a:srgbClr val="000000"/>
                  </a:outerShdw>
                </a:effectLst>
                <a:latin typeface="Arial" charset="0"/>
              </a:rPr>
              <a:t> </a:t>
            </a:r>
            <a:br>
              <a:rPr lang="en-US" sz="2400">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sz="3200">
                <a:solidFill>
                  <a:srgbClr val="006600"/>
                </a:solidFill>
                <a:effectLst>
                  <a:outerShdw blurRad="38100" dist="38100" dir="2700000" algn="tl">
                    <a:srgbClr val="000000"/>
                  </a:outerShdw>
                </a:effectLst>
                <a:latin typeface="Arial" charset="0"/>
              </a:rPr>
              <a:t> </a:t>
            </a: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pPr algn="l" eaLnBrk="1" hangingPunct="1"/>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2400" smtClean="0">
                <a:solidFill>
                  <a:schemeClr val="hlink"/>
                </a:solidFill>
              </a:rPr>
              <a:t>C. INHIBISI PADA TRANSPOR OKSIGEN KARENA </a:t>
            </a:r>
            <a:br>
              <a:rPr lang="en-US" sz="2400" smtClean="0">
                <a:solidFill>
                  <a:schemeClr val="hlink"/>
                </a:solidFill>
              </a:rPr>
            </a:br>
            <a:r>
              <a:rPr lang="en-US" sz="2400" smtClean="0">
                <a:solidFill>
                  <a:schemeClr val="hlink"/>
                </a:solidFill>
              </a:rPr>
              <a:t>     GANGGUAN Hb</a:t>
            </a:r>
            <a:br>
              <a:rPr lang="en-US" sz="2400" smtClean="0">
                <a:solidFill>
                  <a:schemeClr val="hlink"/>
                </a:solidFill>
              </a:rPr>
            </a:br>
            <a:r>
              <a:rPr lang="en-US" sz="2400" smtClean="0"/>
              <a:t>     1. IKATAN ANTARA Hb DAN CO YG SAMA-SAMA </a:t>
            </a:r>
            <a:br>
              <a:rPr lang="en-US" sz="2400" smtClean="0"/>
            </a:br>
            <a:r>
              <a:rPr lang="en-US" sz="2400" smtClean="0"/>
              <a:t>         BERSIFAT POLAR</a:t>
            </a:r>
            <a:br>
              <a:rPr lang="en-US" sz="2400" smtClean="0"/>
            </a:br>
            <a:r>
              <a:rPr lang="en-US" sz="2400" smtClean="0"/>
              <a:t>         IKATAN CO DAN Hb LEBIH KUAT 210 DARI</a:t>
            </a:r>
            <a:br>
              <a:rPr lang="en-US" sz="2400" smtClean="0"/>
            </a:br>
            <a:r>
              <a:rPr lang="en-US" sz="2400" smtClean="0"/>
              <a:t>         IKATAN Hb DENGAN O2 ( O2 BERSIFAT NON</a:t>
            </a:r>
            <a:br>
              <a:rPr lang="en-US" sz="2400" smtClean="0"/>
            </a:br>
            <a:r>
              <a:rPr lang="en-US" sz="2400" smtClean="0"/>
              <a:t>         POLAR ) . IKATAN CO DAN Hb MEMBENTUK </a:t>
            </a:r>
            <a:br>
              <a:rPr lang="en-US" sz="2400" smtClean="0"/>
            </a:br>
            <a:r>
              <a:rPr lang="en-US" sz="2400" smtClean="0"/>
              <a:t>         KOMPLEKS YG DISEBUT KARBOKSI </a:t>
            </a:r>
            <a:br>
              <a:rPr lang="en-US" sz="2400" smtClean="0"/>
            </a:br>
            <a:r>
              <a:rPr lang="en-US" sz="2400" smtClean="0"/>
              <a:t>         HEMEGLOBIN.</a:t>
            </a:r>
            <a:br>
              <a:rPr lang="en-US" sz="2400" smtClean="0"/>
            </a:br>
            <a:r>
              <a:rPr lang="en-US" sz="2400" smtClean="0"/>
              <a:t>      2.IKATAN Hb DG NITRIT, AMIN AROMATIK, </a:t>
            </a:r>
            <a:br>
              <a:rPr lang="en-US" sz="2400" smtClean="0"/>
            </a:br>
            <a:r>
              <a:rPr lang="en-US" sz="2400" smtClean="0"/>
              <a:t>         SENYAWA NITROSO DAN KLORAT YG SAMA-</a:t>
            </a:r>
            <a:br>
              <a:rPr lang="en-US" sz="2400" smtClean="0"/>
            </a:br>
            <a:r>
              <a:rPr lang="en-US" sz="2400" smtClean="0"/>
              <a:t>         SAMA POLAR YG DPT MENGOKSIDASI Fe   </a:t>
            </a:r>
            <a:br>
              <a:rPr lang="en-US" sz="2400" smtClean="0"/>
            </a:br>
            <a:r>
              <a:rPr lang="en-US" sz="2400" smtClean="0"/>
              <a:t>         DALAM Hb DARI FERRO MENJADI FERRI YG </a:t>
            </a:r>
            <a:br>
              <a:rPr lang="en-US" sz="2400" smtClean="0"/>
            </a:br>
            <a:r>
              <a:rPr lang="en-US" sz="2400" smtClean="0"/>
              <a:t>         MENGUBAH WARNA Hb MENJADI COKLAT </a:t>
            </a:r>
            <a:br>
              <a:rPr lang="en-US" sz="2400" smtClean="0"/>
            </a:br>
            <a:r>
              <a:rPr lang="en-US" sz="2400" smtClean="0"/>
              <a:t>         KEHIJAUAN SAMPAI KEHITAMAN. KONDISI INI </a:t>
            </a:r>
            <a:br>
              <a:rPr lang="en-US" sz="2400" smtClean="0"/>
            </a:br>
            <a:r>
              <a:rPr lang="en-US" sz="2400" smtClean="0"/>
              <a:t>         DISEBUT METHEMOGLOBIN.</a:t>
            </a:r>
            <a:br>
              <a:rPr lang="en-US" sz="2400" smtClean="0"/>
            </a:br>
            <a:r>
              <a:rPr lang="en-US" sz="2400" smtClean="0"/>
              <a:t/>
            </a:r>
            <a:br>
              <a:rPr lang="en-US" sz="2400" smtClean="0"/>
            </a:br>
            <a:r>
              <a:rPr lang="en-US" sz="2400" smtClean="0"/>
              <a:t>    </a:t>
            </a:r>
            <a:br>
              <a:rPr lang="en-US" sz="2400" smtClean="0"/>
            </a:br>
            <a:r>
              <a:rPr lang="en-US" sz="2400" smtClean="0"/>
              <a:t/>
            </a:r>
            <a:br>
              <a:rPr lang="en-US" sz="2400" smtClean="0"/>
            </a:br>
            <a:r>
              <a:rPr lang="en-US" sz="2400" smtClean="0"/>
              <a:t/>
            </a:r>
            <a:br>
              <a:rPr lang="en-US" sz="2400" smtClean="0"/>
            </a:br>
            <a:r>
              <a:rPr lang="en-US" sz="3600" smtClean="0"/>
              <a:t/>
            </a:r>
            <a:br>
              <a:rPr lang="en-US" sz="3600" smtClean="0"/>
            </a:br>
            <a:r>
              <a:rPr lang="en-US" sz="2800" smtClean="0">
                <a:solidFill>
                  <a:srgbClr val="FF0066"/>
                </a:solidFill>
              </a:rPr>
              <a:t> </a:t>
            </a:r>
            <a:r>
              <a:rPr lang="en-US" sz="2800" smtClean="0">
                <a:solidFill>
                  <a:srgbClr val="00CC00"/>
                </a:solidFill>
              </a:rPr>
              <a:t/>
            </a:r>
            <a:br>
              <a:rPr lang="en-US" sz="2800" smtClean="0">
                <a:solidFill>
                  <a:srgbClr val="00CC00"/>
                </a:solidFill>
              </a:rPr>
            </a:br>
            <a:r>
              <a:rPr lang="en-US" sz="2800" smtClean="0">
                <a:solidFill>
                  <a:srgbClr val="006600"/>
                </a:solidFill>
              </a:rPr>
              <a:t> </a:t>
            </a:r>
            <a:r>
              <a:rPr lang="en-US" sz="3600" smtClean="0"/>
              <a:t/>
            </a:r>
            <a:br>
              <a:rPr lang="en-US" sz="3600" smtClean="0"/>
            </a:br>
            <a:r>
              <a:rPr lang="en-US" sz="3600" smtClean="0"/>
              <a:t/>
            </a:r>
            <a:br>
              <a:rPr lang="en-US" sz="3600" smtClean="0"/>
            </a:br>
            <a:r>
              <a:rPr lang="en-US" sz="3200" smtClean="0">
                <a:solidFill>
                  <a:srgbClr val="006600"/>
                </a:solidFill>
              </a:rPr>
              <a:t> </a:t>
            </a:r>
            <a:r>
              <a:rPr lang="en-US" sz="3600" smtClean="0"/>
              <a:t/>
            </a:r>
            <a:br>
              <a:rPr lang="en-US" sz="3600" smtClean="0"/>
            </a:br>
            <a:r>
              <a:rPr lang="en-US" sz="3600" smtClean="0"/>
              <a:t> </a:t>
            </a:r>
            <a:endParaRPr lang="en-US"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838200" y="5486400"/>
            <a:ext cx="7772400" cy="1143000"/>
          </a:xfrm>
        </p:spPr>
        <p:txBody>
          <a:bodyPr/>
          <a:lstStyle/>
          <a:p>
            <a:pPr algn="l" eaLnBrk="1" hangingPunct="1"/>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t>
            </a:r>
            <a:r>
              <a:rPr lang="en-US" sz="2400" smtClean="0"/>
              <a:t>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t>
            </a:r>
            <a:br>
              <a:rPr lang="en-US" sz="2400" smtClean="0"/>
            </a:br>
            <a:r>
              <a:rPr lang="en-US" sz="2400" smtClean="0"/>
              <a:t>     </a:t>
            </a:r>
            <a:r>
              <a:rPr lang="en-US" sz="3600" smtClean="0"/>
              <a:t/>
            </a:r>
            <a:br>
              <a:rPr lang="en-US" sz="3600" smtClean="0"/>
            </a:br>
            <a:r>
              <a:rPr lang="en-US" sz="2800" smtClean="0">
                <a:solidFill>
                  <a:srgbClr val="FF0066"/>
                </a:solidFill>
              </a:rPr>
              <a:t> </a:t>
            </a:r>
            <a:r>
              <a:rPr lang="en-US" sz="2800" smtClean="0">
                <a:solidFill>
                  <a:srgbClr val="00CC00"/>
                </a:solidFill>
              </a:rPr>
              <a:t/>
            </a:r>
            <a:br>
              <a:rPr lang="en-US" sz="2800" smtClean="0">
                <a:solidFill>
                  <a:srgbClr val="00CC00"/>
                </a:solidFill>
              </a:rPr>
            </a:br>
            <a:r>
              <a:rPr lang="en-US" sz="2800" smtClean="0">
                <a:solidFill>
                  <a:srgbClr val="006600"/>
                </a:solidFill>
              </a:rPr>
              <a:t> </a:t>
            </a:r>
            <a:r>
              <a:rPr lang="en-US" sz="3600" smtClean="0"/>
              <a:t/>
            </a:r>
            <a:br>
              <a:rPr lang="en-US" sz="3600" smtClean="0"/>
            </a:br>
            <a:r>
              <a:rPr lang="en-US" sz="3600" smtClean="0"/>
              <a:t/>
            </a:r>
            <a:br>
              <a:rPr lang="en-US" sz="3600" smtClean="0"/>
            </a:br>
            <a:r>
              <a:rPr lang="en-US" sz="3200" smtClean="0">
                <a:solidFill>
                  <a:srgbClr val="006600"/>
                </a:solidFill>
              </a:rPr>
              <a:t> </a:t>
            </a:r>
            <a:r>
              <a:rPr lang="en-US" sz="3600" smtClean="0"/>
              <a:t/>
            </a:r>
            <a:br>
              <a:rPr lang="en-US" sz="3600" smtClean="0"/>
            </a:br>
            <a:r>
              <a:rPr lang="en-US" sz="3600" smtClean="0"/>
              <a:t> </a:t>
            </a:r>
          </a:p>
        </p:txBody>
      </p:sp>
      <p:sp>
        <p:nvSpPr>
          <p:cNvPr id="68611" name="Rectangle 3"/>
          <p:cNvSpPr>
            <a:spLocks noChangeArrowheads="1"/>
          </p:cNvSpPr>
          <p:nvPr/>
        </p:nvSpPr>
        <p:spPr bwMode="auto">
          <a:xfrm>
            <a:off x="2362200" y="914400"/>
            <a:ext cx="4114800" cy="914400"/>
          </a:xfrm>
          <a:prstGeom prst="rect">
            <a:avLst/>
          </a:prstGeom>
          <a:solidFill>
            <a:schemeClr val="accent1"/>
          </a:solidFill>
          <a:ln w="9525">
            <a:solidFill>
              <a:schemeClr val="tx1"/>
            </a:solidFill>
            <a:miter lim="800000"/>
            <a:headEnd/>
            <a:tailEnd/>
          </a:ln>
        </p:spPr>
        <p:txBody>
          <a:bodyPr wrap="none" anchor="ctr"/>
          <a:lstStyle/>
          <a:p>
            <a:r>
              <a:rPr lang="id-ID" sz="2400">
                <a:solidFill>
                  <a:srgbClr val="FF0000"/>
                </a:solidFill>
              </a:rPr>
              <a:t>Gambar : Ginjal sehat dan </a:t>
            </a:r>
          </a:p>
          <a:p>
            <a:r>
              <a:rPr lang="id-ID" sz="2400">
                <a:solidFill>
                  <a:srgbClr val="FF0000"/>
                </a:solidFill>
              </a:rPr>
              <a:t>Kanker ginjal</a:t>
            </a:r>
            <a:endParaRPr lang="en-GB" sz="2400">
              <a:solidFill>
                <a:srgbClr val="FF0000"/>
              </a:solidFill>
            </a:endParaRPr>
          </a:p>
        </p:txBody>
      </p:sp>
      <p:pic>
        <p:nvPicPr>
          <p:cNvPr id="68612" name="Picture 5" descr="fig18"/>
          <p:cNvPicPr>
            <a:picLocks noChangeAspect="1" noChangeArrowheads="1"/>
          </p:cNvPicPr>
          <p:nvPr/>
        </p:nvPicPr>
        <p:blipFill>
          <a:blip r:embed="rId2"/>
          <a:srcRect/>
          <a:stretch>
            <a:fillRect/>
          </a:stretch>
        </p:blipFill>
        <p:spPr bwMode="auto">
          <a:xfrm>
            <a:off x="4953000" y="2743200"/>
            <a:ext cx="2895600" cy="2133600"/>
          </a:xfrm>
          <a:prstGeom prst="rect">
            <a:avLst/>
          </a:prstGeom>
          <a:noFill/>
          <a:ln w="9525">
            <a:noFill/>
            <a:miter lim="800000"/>
            <a:headEnd/>
            <a:tailEnd/>
          </a:ln>
        </p:spPr>
      </p:pic>
      <p:pic>
        <p:nvPicPr>
          <p:cNvPr id="68613" name="Picture 6"/>
          <p:cNvPicPr>
            <a:picLocks noChangeAspect="1" noChangeArrowheads="1"/>
          </p:cNvPicPr>
          <p:nvPr/>
        </p:nvPicPr>
        <p:blipFill>
          <a:blip r:embed="rId3"/>
          <a:srcRect/>
          <a:stretch>
            <a:fillRect/>
          </a:stretch>
        </p:blipFill>
        <p:spPr bwMode="auto">
          <a:xfrm>
            <a:off x="1371600" y="2743200"/>
            <a:ext cx="3067050" cy="2143125"/>
          </a:xfrm>
          <a:prstGeom prst="rect">
            <a:avLst/>
          </a:prstGeom>
          <a:noFill/>
          <a:ln w="9525">
            <a:noFill/>
            <a:miter lim="800000"/>
            <a:headEnd/>
            <a:tailEnd/>
          </a:ln>
        </p:spPr>
      </p:pic>
      <p:sp>
        <p:nvSpPr>
          <p:cNvPr id="347143" name="Rectangle 7"/>
          <p:cNvSpPr>
            <a:spLocks noChangeArrowheads="1"/>
          </p:cNvSpPr>
          <p:nvPr/>
        </p:nvSpPr>
        <p:spPr bwMode="auto">
          <a:xfrm>
            <a:off x="838200" y="762000"/>
            <a:ext cx="7772400" cy="1143000"/>
          </a:xfrm>
          <a:prstGeom prst="rect">
            <a:avLst/>
          </a:prstGeom>
          <a:noFill/>
          <a:ln w="9525">
            <a:noFill/>
            <a:miter lim="800000"/>
            <a:headEnd/>
            <a:tailEnd/>
          </a:ln>
          <a:effectLst/>
        </p:spPr>
        <p:txBody>
          <a:bodyPr lIns="92075" tIns="46038" rIns="92075" bIns="46038" anchor="ctr"/>
          <a:lstStyle/>
          <a:p>
            <a:pPr algn="l">
              <a:defRPr/>
            </a:pP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sz="2400">
                <a:solidFill>
                  <a:schemeClr val="tx2"/>
                </a:solidFill>
                <a:effectLst>
                  <a:outerShdw blurRad="38100" dist="38100" dir="2700000" algn="tl">
                    <a:srgbClr val="000000"/>
                  </a:outerShdw>
                </a:effectLst>
                <a:latin typeface="Arial" charset="0"/>
              </a:rPr>
              <a:t>   </a:t>
            </a:r>
            <a:br>
              <a:rPr lang="en-US" sz="2400">
                <a:solidFill>
                  <a:schemeClr val="tx2"/>
                </a:solidFill>
                <a:effectLst>
                  <a:outerShdw blurRad="38100" dist="38100" dir="2700000" algn="tl">
                    <a:srgbClr val="000000"/>
                  </a:outerShdw>
                </a:effectLst>
                <a:latin typeface="Arial" charset="0"/>
              </a:rPr>
            </a:br>
            <a:r>
              <a:rPr lang="en-US" sz="2400">
                <a:solidFill>
                  <a:schemeClr val="tx2"/>
                </a:solidFill>
                <a:effectLst>
                  <a:outerShdw blurRad="38100" dist="38100" dir="2700000" algn="tl">
                    <a:srgbClr val="000000"/>
                  </a:outerShdw>
                </a:effectLst>
                <a:latin typeface="Arial" charset="0"/>
              </a:rPr>
              <a:t/>
            </a:r>
            <a:br>
              <a:rPr lang="en-US" sz="2400">
                <a:solidFill>
                  <a:schemeClr val="tx2"/>
                </a:solidFill>
                <a:effectLst>
                  <a:outerShdw blurRad="38100" dist="38100" dir="2700000" algn="tl">
                    <a:srgbClr val="000000"/>
                  </a:outerShdw>
                </a:effectLst>
                <a:latin typeface="Arial" charset="0"/>
              </a:rPr>
            </a:br>
            <a:r>
              <a:rPr lang="en-US" sz="2400">
                <a:solidFill>
                  <a:schemeClr val="tx2"/>
                </a:solidFill>
                <a:effectLst>
                  <a:outerShdw blurRad="38100" dist="38100" dir="2700000" algn="tl">
                    <a:srgbClr val="000000"/>
                  </a:outerShdw>
                </a:effectLst>
                <a:latin typeface="Arial" charset="0"/>
              </a:rPr>
              <a:t/>
            </a:r>
            <a:br>
              <a:rPr lang="en-US" sz="2400">
                <a:solidFill>
                  <a:schemeClr val="tx2"/>
                </a:solidFill>
                <a:effectLst>
                  <a:outerShdw blurRad="38100" dist="38100" dir="2700000" algn="tl">
                    <a:srgbClr val="000000"/>
                  </a:outerShdw>
                </a:effectLst>
                <a:latin typeface="Arial" charset="0"/>
              </a:rPr>
            </a:br>
            <a:r>
              <a:rPr lang="en-US" sz="2400">
                <a:solidFill>
                  <a:schemeClr val="tx2"/>
                </a:solidFill>
                <a:effectLst>
                  <a:outerShdw blurRad="38100" dist="38100" dir="2700000" algn="tl">
                    <a:srgbClr val="000000"/>
                  </a:outerShdw>
                </a:effectLst>
                <a:latin typeface="Arial" charset="0"/>
              </a:rPr>
              <a:t/>
            </a:r>
            <a:br>
              <a:rPr lang="en-US" sz="2400">
                <a:solidFill>
                  <a:schemeClr val="tx2"/>
                </a:solidFill>
                <a:effectLst>
                  <a:outerShdw blurRad="38100" dist="38100" dir="2700000" algn="tl">
                    <a:srgbClr val="000000"/>
                  </a:outerShdw>
                </a:effectLst>
                <a:latin typeface="Arial" charset="0"/>
              </a:rPr>
            </a:br>
            <a:r>
              <a:rPr lang="en-US" sz="2400">
                <a:solidFill>
                  <a:schemeClr val="tx2"/>
                </a:solidFill>
                <a:effectLst>
                  <a:outerShdw blurRad="38100" dist="38100" dir="2700000" algn="tl">
                    <a:srgbClr val="000000"/>
                  </a:outerShdw>
                </a:effectLst>
                <a:latin typeface="Arial" charset="0"/>
              </a:rPr>
              <a:t/>
            </a:r>
            <a:br>
              <a:rPr lang="en-US" sz="2400">
                <a:solidFill>
                  <a:schemeClr val="tx2"/>
                </a:solidFill>
                <a:effectLst>
                  <a:outerShdw blurRad="38100" dist="38100" dir="2700000" algn="tl">
                    <a:srgbClr val="000000"/>
                  </a:outerShdw>
                </a:effectLst>
                <a:latin typeface="Arial" charset="0"/>
              </a:rPr>
            </a:br>
            <a:r>
              <a:rPr lang="en-US" sz="2400">
                <a:solidFill>
                  <a:schemeClr val="tx2"/>
                </a:solidFill>
                <a:effectLst>
                  <a:outerShdw blurRad="38100" dist="38100" dir="2700000" algn="tl">
                    <a:srgbClr val="000000"/>
                  </a:outerShdw>
                </a:effectLst>
                <a:latin typeface="Arial" charset="0"/>
              </a:rPr>
              <a:t/>
            </a:r>
            <a:br>
              <a:rPr lang="en-US" sz="2400">
                <a:solidFill>
                  <a:schemeClr val="tx2"/>
                </a:solidFill>
                <a:effectLst>
                  <a:outerShdw blurRad="38100" dist="38100" dir="2700000" algn="tl">
                    <a:srgbClr val="000000"/>
                  </a:outerShdw>
                </a:effectLst>
                <a:latin typeface="Arial" charset="0"/>
              </a:rPr>
            </a:br>
            <a:r>
              <a:rPr lang="en-US" sz="2400">
                <a:solidFill>
                  <a:schemeClr val="tx2"/>
                </a:solidFill>
                <a:effectLst>
                  <a:outerShdw blurRad="38100" dist="38100" dir="2700000" algn="tl">
                    <a:srgbClr val="000000"/>
                  </a:outerShdw>
                </a:effectLst>
                <a:latin typeface="Arial" charset="0"/>
              </a:rPr>
              <a:t/>
            </a:r>
            <a:br>
              <a:rPr lang="en-US" sz="2400">
                <a:solidFill>
                  <a:schemeClr val="tx2"/>
                </a:solidFill>
                <a:effectLst>
                  <a:outerShdw blurRad="38100" dist="38100" dir="2700000" algn="tl">
                    <a:srgbClr val="000000"/>
                  </a:outerShdw>
                </a:effectLst>
                <a:latin typeface="Arial" charset="0"/>
              </a:rPr>
            </a:br>
            <a:r>
              <a:rPr lang="en-US" sz="2400">
                <a:solidFill>
                  <a:schemeClr val="tx2"/>
                </a:solidFill>
                <a:effectLst>
                  <a:outerShdw blurRad="38100" dist="38100" dir="2700000" algn="tl">
                    <a:srgbClr val="000000"/>
                  </a:outerShdw>
                </a:effectLst>
                <a:latin typeface="Arial" charset="0"/>
              </a:rPr>
              <a:t/>
            </a:r>
            <a:br>
              <a:rPr lang="en-US" sz="2400">
                <a:solidFill>
                  <a:schemeClr val="tx2"/>
                </a:solidFill>
                <a:effectLst>
                  <a:outerShdw blurRad="38100" dist="38100" dir="2700000" algn="tl">
                    <a:srgbClr val="000000"/>
                  </a:outerShdw>
                </a:effectLst>
                <a:latin typeface="Arial" charset="0"/>
              </a:rPr>
            </a:br>
            <a:r>
              <a:rPr lang="en-US" sz="2400">
                <a:solidFill>
                  <a:schemeClr val="tx2"/>
                </a:solidFill>
                <a:effectLst>
                  <a:outerShdw blurRad="38100" dist="38100" dir="2700000" algn="tl">
                    <a:srgbClr val="000000"/>
                  </a:outerShdw>
                </a:effectLst>
                <a:latin typeface="Arial" charset="0"/>
              </a:rPr>
              <a:t/>
            </a:r>
            <a:br>
              <a:rPr lang="en-US" sz="2400">
                <a:solidFill>
                  <a:schemeClr val="tx2"/>
                </a:solidFill>
                <a:effectLst>
                  <a:outerShdw blurRad="38100" dist="38100" dir="2700000" algn="tl">
                    <a:srgbClr val="000000"/>
                  </a:outerShdw>
                </a:effectLst>
                <a:latin typeface="Arial" charset="0"/>
              </a:rPr>
            </a:br>
            <a:r>
              <a:rPr lang="en-US" sz="2400">
                <a:solidFill>
                  <a:schemeClr val="tx2"/>
                </a:solidFill>
                <a:effectLst>
                  <a:outerShdw blurRad="38100" dist="38100" dir="2700000" algn="tl">
                    <a:srgbClr val="000000"/>
                  </a:outerShdw>
                </a:effectLst>
                <a:latin typeface="Arial" charset="0"/>
              </a:rPr>
              <a:t/>
            </a:r>
            <a:br>
              <a:rPr lang="en-US" sz="2400">
                <a:solidFill>
                  <a:schemeClr val="tx2"/>
                </a:solidFill>
                <a:effectLst>
                  <a:outerShdw blurRad="38100" dist="38100" dir="2700000" algn="tl">
                    <a:srgbClr val="000000"/>
                  </a:outerShdw>
                </a:effectLst>
                <a:latin typeface="Arial" charset="0"/>
              </a:rPr>
            </a:br>
            <a:r>
              <a:rPr lang="en-US" sz="2400">
                <a:solidFill>
                  <a:schemeClr val="tx2"/>
                </a:solidFill>
                <a:effectLst>
                  <a:outerShdw blurRad="38100" dist="38100" dir="2700000" algn="tl">
                    <a:srgbClr val="000000"/>
                  </a:outerShdw>
                </a:effectLst>
                <a:latin typeface="Arial" charset="0"/>
              </a:rPr>
              <a:t/>
            </a:r>
            <a:br>
              <a:rPr lang="en-US" sz="2400">
                <a:solidFill>
                  <a:schemeClr val="tx2"/>
                </a:solidFill>
                <a:effectLst>
                  <a:outerShdw blurRad="38100" dist="38100" dir="2700000" algn="tl">
                    <a:srgbClr val="000000"/>
                  </a:outerShdw>
                </a:effectLst>
                <a:latin typeface="Arial" charset="0"/>
              </a:rPr>
            </a:br>
            <a:r>
              <a:rPr lang="en-US" sz="2400">
                <a:solidFill>
                  <a:schemeClr val="tx2"/>
                </a:solidFill>
                <a:effectLst>
                  <a:outerShdw blurRad="38100" dist="38100" dir="2700000" algn="tl">
                    <a:srgbClr val="000000"/>
                  </a:outerShdw>
                </a:effectLst>
                <a:latin typeface="Arial" charset="0"/>
              </a:rPr>
              <a:t/>
            </a:r>
            <a:br>
              <a:rPr lang="en-US" sz="2400">
                <a:solidFill>
                  <a:schemeClr val="tx2"/>
                </a:solidFill>
                <a:effectLst>
                  <a:outerShdw blurRad="38100" dist="38100" dir="2700000" algn="tl">
                    <a:srgbClr val="000000"/>
                  </a:outerShdw>
                </a:effectLst>
                <a:latin typeface="Arial" charset="0"/>
              </a:rPr>
            </a:br>
            <a:r>
              <a:rPr lang="en-US" sz="2400">
                <a:solidFill>
                  <a:schemeClr val="tx2"/>
                </a:solidFill>
                <a:effectLst>
                  <a:outerShdw blurRad="38100" dist="38100" dir="2700000" algn="tl">
                    <a:srgbClr val="000000"/>
                  </a:outerShdw>
                </a:effectLst>
                <a:latin typeface="Arial" charset="0"/>
              </a:rPr>
              <a:t/>
            </a:r>
            <a:br>
              <a:rPr lang="en-US" sz="2400">
                <a:solidFill>
                  <a:schemeClr val="tx2"/>
                </a:solidFill>
                <a:effectLst>
                  <a:outerShdw blurRad="38100" dist="38100" dir="2700000" algn="tl">
                    <a:srgbClr val="000000"/>
                  </a:outerShdw>
                </a:effectLst>
                <a:latin typeface="Arial" charset="0"/>
              </a:rPr>
            </a:br>
            <a:r>
              <a:rPr lang="en-US" sz="2400">
                <a:solidFill>
                  <a:schemeClr val="tx2"/>
                </a:solidFill>
                <a:effectLst>
                  <a:outerShdw blurRad="38100" dist="38100" dir="2700000" algn="tl">
                    <a:srgbClr val="000000"/>
                  </a:outerShdw>
                </a:effectLst>
                <a:latin typeface="Arial" charset="0"/>
              </a:rPr>
              <a:t/>
            </a:r>
            <a:br>
              <a:rPr lang="en-US" sz="2400">
                <a:solidFill>
                  <a:schemeClr val="tx2"/>
                </a:solidFill>
                <a:effectLst>
                  <a:outerShdw blurRad="38100" dist="38100" dir="2700000" algn="tl">
                    <a:srgbClr val="000000"/>
                  </a:outerShdw>
                </a:effectLst>
                <a:latin typeface="Arial" charset="0"/>
              </a:rPr>
            </a:br>
            <a:r>
              <a:rPr lang="en-US" sz="2400">
                <a:solidFill>
                  <a:schemeClr val="tx2"/>
                </a:solidFill>
                <a:effectLst>
                  <a:outerShdw blurRad="38100" dist="38100" dir="2700000" algn="tl">
                    <a:srgbClr val="000000"/>
                  </a:outerShdw>
                </a:effectLst>
                <a:latin typeface="Arial" charset="0"/>
              </a:rPr>
              <a:t/>
            </a:r>
            <a:br>
              <a:rPr lang="en-US" sz="2400">
                <a:solidFill>
                  <a:schemeClr val="tx2"/>
                </a:solidFill>
                <a:effectLst>
                  <a:outerShdw blurRad="38100" dist="38100" dir="2700000" algn="tl">
                    <a:srgbClr val="000000"/>
                  </a:outerShdw>
                </a:effectLst>
                <a:latin typeface="Arial" charset="0"/>
              </a:rPr>
            </a:br>
            <a:r>
              <a:rPr lang="en-US" sz="2400">
                <a:solidFill>
                  <a:schemeClr val="tx2"/>
                </a:solidFill>
                <a:effectLst>
                  <a:outerShdw blurRad="38100" dist="38100" dir="2700000" algn="tl">
                    <a:srgbClr val="000000"/>
                  </a:outerShdw>
                </a:effectLst>
                <a:latin typeface="Arial" charset="0"/>
              </a:rPr>
              <a:t/>
            </a:r>
            <a:br>
              <a:rPr lang="en-US" sz="2400">
                <a:solidFill>
                  <a:schemeClr val="tx2"/>
                </a:solidFill>
                <a:effectLst>
                  <a:outerShdw blurRad="38100" dist="38100" dir="2700000" algn="tl">
                    <a:srgbClr val="000000"/>
                  </a:outerShdw>
                </a:effectLst>
                <a:latin typeface="Arial" charset="0"/>
              </a:rPr>
            </a:br>
            <a:r>
              <a:rPr lang="en-US" sz="2400">
                <a:solidFill>
                  <a:schemeClr val="hlink"/>
                </a:solidFill>
                <a:effectLst>
                  <a:outerShdw blurRad="38100" dist="38100" dir="2700000" algn="tl">
                    <a:srgbClr val="000000"/>
                  </a:outerShdw>
                </a:effectLst>
                <a:latin typeface="Arial" charset="0"/>
              </a:rPr>
              <a:t>    </a:t>
            </a:r>
            <a:br>
              <a:rPr lang="en-US" sz="2400">
                <a:solidFill>
                  <a:schemeClr val="hlink"/>
                </a:solidFill>
                <a:effectLst>
                  <a:outerShdw blurRad="38100" dist="38100" dir="2700000" algn="tl">
                    <a:srgbClr val="000000"/>
                  </a:outerShdw>
                </a:effectLst>
                <a:latin typeface="Arial" charset="0"/>
              </a:rPr>
            </a:br>
            <a:r>
              <a:rPr lang="en-US" sz="2400">
                <a:solidFill>
                  <a:schemeClr val="hlink"/>
                </a:solidFill>
                <a:effectLst>
                  <a:outerShdw blurRad="38100" dist="38100" dir="2700000" algn="tl">
                    <a:srgbClr val="000000"/>
                  </a:outerShdw>
                </a:effectLst>
                <a:latin typeface="Arial" charset="0"/>
              </a:rPr>
              <a:t>                </a:t>
            </a:r>
            <a:r>
              <a:rPr lang="en-US" sz="2800">
                <a:solidFill>
                  <a:srgbClr val="FF0066"/>
                </a:solidFill>
                <a:effectLst>
                  <a:outerShdw blurRad="38100" dist="38100" dir="2700000" algn="tl">
                    <a:srgbClr val="000000"/>
                  </a:outerShdw>
                </a:effectLst>
                <a:latin typeface="Arial" charset="0"/>
              </a:rPr>
              <a:t> </a:t>
            </a:r>
            <a:r>
              <a:rPr lang="en-US" sz="2800">
                <a:solidFill>
                  <a:srgbClr val="00CC00"/>
                </a:solidFill>
                <a:effectLst>
                  <a:outerShdw blurRad="38100" dist="38100" dir="2700000" algn="tl">
                    <a:srgbClr val="000000"/>
                  </a:outerShdw>
                </a:effectLst>
                <a:latin typeface="Arial" charset="0"/>
              </a:rPr>
              <a:t/>
            </a:r>
            <a:br>
              <a:rPr lang="en-US" sz="2800">
                <a:solidFill>
                  <a:srgbClr val="00CC00"/>
                </a:solidFill>
                <a:effectLst>
                  <a:outerShdw blurRad="38100" dist="38100" dir="2700000" algn="tl">
                    <a:srgbClr val="000000"/>
                  </a:outerShdw>
                </a:effectLst>
                <a:latin typeface="Arial" charset="0"/>
              </a:rPr>
            </a:br>
            <a:r>
              <a:rPr lang="en-US" sz="2800">
                <a:solidFill>
                  <a:srgbClr val="006600"/>
                </a:solidFill>
                <a:effectLst>
                  <a:outerShdw blurRad="38100" dist="38100" dir="2700000" algn="tl">
                    <a:srgbClr val="000000"/>
                  </a:outerShdw>
                </a:effectLst>
                <a:latin typeface="Arial" charset="0"/>
              </a:rPr>
              <a:t> </a:t>
            </a: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sz="3200">
                <a:solidFill>
                  <a:srgbClr val="006600"/>
                </a:solidFill>
                <a:effectLst>
                  <a:outerShdw blurRad="38100" dist="38100" dir="2700000" algn="tl">
                    <a:srgbClr val="000000"/>
                  </a:outerShdw>
                </a:effectLst>
                <a:latin typeface="Arial" charset="0"/>
              </a:rPr>
              <a:t> </a:t>
            </a: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t>
            </a:r>
            <a:endParaRPr lang="en-US" sz="4400">
              <a:solidFill>
                <a:schemeClr val="tx2"/>
              </a:solidFill>
              <a:effectLst>
                <a:outerShdw blurRad="38100" dist="38100" dir="2700000" algn="tl">
                  <a:srgbClr val="000000"/>
                </a:outerShdw>
              </a:effectLst>
              <a:latin typeface="Arial" charset="0"/>
            </a:endParaRPr>
          </a:p>
        </p:txBody>
      </p:sp>
      <p:sp>
        <p:nvSpPr>
          <p:cNvPr id="347144" name="Rectangle 8"/>
          <p:cNvSpPr>
            <a:spLocks noChangeArrowheads="1"/>
          </p:cNvSpPr>
          <p:nvPr/>
        </p:nvSpPr>
        <p:spPr bwMode="auto">
          <a:xfrm>
            <a:off x="1371600" y="5410200"/>
            <a:ext cx="6553200" cy="762000"/>
          </a:xfrm>
          <a:prstGeom prst="rect">
            <a:avLst/>
          </a:prstGeom>
          <a:noFill/>
          <a:ln w="9525">
            <a:noFill/>
            <a:miter lim="800000"/>
            <a:headEnd/>
            <a:tailEnd/>
          </a:ln>
          <a:effectLst/>
        </p:spPr>
        <p:txBody>
          <a:bodyPr lIns="92075" tIns="46038" rIns="92075" bIns="46038" anchor="ctr"/>
          <a:lstStyle/>
          <a:p>
            <a:pPr algn="l">
              <a:defRPr/>
            </a:pP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sz="2400">
                <a:solidFill>
                  <a:schemeClr val="tx2"/>
                </a:solidFill>
                <a:effectLst>
                  <a:outerShdw blurRad="38100" dist="38100" dir="2700000" algn="tl">
                    <a:srgbClr val="000000"/>
                  </a:outerShdw>
                </a:effectLst>
                <a:latin typeface="Arial" charset="0"/>
              </a:rPr>
              <a:t>   </a:t>
            </a:r>
            <a:br>
              <a:rPr lang="en-US" sz="2400">
                <a:solidFill>
                  <a:schemeClr val="tx2"/>
                </a:solidFill>
                <a:effectLst>
                  <a:outerShdw blurRad="38100" dist="38100" dir="2700000" algn="tl">
                    <a:srgbClr val="000000"/>
                  </a:outerShdw>
                </a:effectLst>
                <a:latin typeface="Arial" charset="0"/>
              </a:rPr>
            </a:br>
            <a:r>
              <a:rPr lang="en-US" sz="2400">
                <a:solidFill>
                  <a:schemeClr val="tx2"/>
                </a:solidFill>
                <a:effectLst>
                  <a:outerShdw blurRad="38100" dist="38100" dir="2700000" algn="tl">
                    <a:srgbClr val="000000"/>
                  </a:outerShdw>
                </a:effectLst>
                <a:latin typeface="Arial" charset="0"/>
              </a:rPr>
              <a:t/>
            </a:r>
            <a:br>
              <a:rPr lang="en-US" sz="2400">
                <a:solidFill>
                  <a:schemeClr val="tx2"/>
                </a:solidFill>
                <a:effectLst>
                  <a:outerShdw blurRad="38100" dist="38100" dir="2700000" algn="tl">
                    <a:srgbClr val="000000"/>
                  </a:outerShdw>
                </a:effectLst>
                <a:latin typeface="Arial" charset="0"/>
              </a:rPr>
            </a:br>
            <a:r>
              <a:rPr lang="en-US" sz="2400">
                <a:solidFill>
                  <a:schemeClr val="tx2"/>
                </a:solidFill>
                <a:effectLst>
                  <a:outerShdw blurRad="38100" dist="38100" dir="2700000" algn="tl">
                    <a:srgbClr val="000000"/>
                  </a:outerShdw>
                </a:effectLst>
                <a:latin typeface="Arial" charset="0"/>
              </a:rPr>
              <a:t/>
            </a:r>
            <a:br>
              <a:rPr lang="en-US" sz="2400">
                <a:solidFill>
                  <a:schemeClr val="tx2"/>
                </a:solidFill>
                <a:effectLst>
                  <a:outerShdw blurRad="38100" dist="38100" dir="2700000" algn="tl">
                    <a:srgbClr val="000000"/>
                  </a:outerShdw>
                </a:effectLst>
                <a:latin typeface="Arial" charset="0"/>
              </a:rPr>
            </a:br>
            <a:r>
              <a:rPr lang="en-US" sz="2400">
                <a:solidFill>
                  <a:schemeClr val="tx2"/>
                </a:solidFill>
                <a:effectLst>
                  <a:outerShdw blurRad="38100" dist="38100" dir="2700000" algn="tl">
                    <a:srgbClr val="000000"/>
                  </a:outerShdw>
                </a:effectLst>
                <a:latin typeface="Arial" charset="0"/>
              </a:rPr>
              <a:t/>
            </a:r>
            <a:br>
              <a:rPr lang="en-US" sz="2400">
                <a:solidFill>
                  <a:schemeClr val="tx2"/>
                </a:solidFill>
                <a:effectLst>
                  <a:outerShdw blurRad="38100" dist="38100" dir="2700000" algn="tl">
                    <a:srgbClr val="000000"/>
                  </a:outerShdw>
                </a:effectLst>
                <a:latin typeface="Arial" charset="0"/>
              </a:rPr>
            </a:br>
            <a:r>
              <a:rPr lang="en-US" sz="2400">
                <a:solidFill>
                  <a:schemeClr val="tx2"/>
                </a:solidFill>
                <a:effectLst>
                  <a:outerShdw blurRad="38100" dist="38100" dir="2700000" algn="tl">
                    <a:srgbClr val="000000"/>
                  </a:outerShdw>
                </a:effectLst>
                <a:latin typeface="Arial" charset="0"/>
              </a:rPr>
              <a:t/>
            </a:r>
            <a:br>
              <a:rPr lang="en-US" sz="2400">
                <a:solidFill>
                  <a:schemeClr val="tx2"/>
                </a:solidFill>
                <a:effectLst>
                  <a:outerShdw blurRad="38100" dist="38100" dir="2700000" algn="tl">
                    <a:srgbClr val="000000"/>
                  </a:outerShdw>
                </a:effectLst>
                <a:latin typeface="Arial" charset="0"/>
              </a:rPr>
            </a:br>
            <a:r>
              <a:rPr lang="id-ID" sz="2400">
                <a:solidFill>
                  <a:schemeClr val="tx2"/>
                </a:solidFill>
                <a:effectLst>
                  <a:outerShdw blurRad="38100" dist="38100" dir="2700000" algn="tl">
                    <a:srgbClr val="000000"/>
                  </a:outerShdw>
                </a:effectLst>
                <a:latin typeface="Arial" charset="0"/>
              </a:rPr>
              <a:t>                  </a:t>
            </a:r>
            <a:r>
              <a:rPr lang="id-ID" sz="1600">
                <a:solidFill>
                  <a:schemeClr val="tx2"/>
                </a:solidFill>
                <a:effectLst>
                  <a:outerShdw blurRad="38100" dist="38100" dir="2700000" algn="tl">
                    <a:srgbClr val="000000"/>
                  </a:outerShdw>
                </a:effectLst>
                <a:latin typeface="Arial" charset="0"/>
              </a:rPr>
              <a:t>Sumber : Kompas.com, 19-12-2008</a:t>
            </a:r>
            <a:r>
              <a:rPr lang="en-US" sz="2400">
                <a:solidFill>
                  <a:schemeClr val="tx2"/>
                </a:solidFill>
                <a:effectLst>
                  <a:outerShdw blurRad="38100" dist="38100" dir="2700000" algn="tl">
                    <a:srgbClr val="000000"/>
                  </a:outerShdw>
                </a:effectLst>
                <a:latin typeface="Arial" charset="0"/>
              </a:rPr>
              <a:t/>
            </a:r>
            <a:br>
              <a:rPr lang="en-US" sz="2400">
                <a:solidFill>
                  <a:schemeClr val="tx2"/>
                </a:solidFill>
                <a:effectLst>
                  <a:outerShdw blurRad="38100" dist="38100" dir="2700000" algn="tl">
                    <a:srgbClr val="000000"/>
                  </a:outerShdw>
                </a:effectLst>
                <a:latin typeface="Arial" charset="0"/>
              </a:rPr>
            </a:br>
            <a:r>
              <a:rPr lang="en-US" sz="2400">
                <a:solidFill>
                  <a:schemeClr val="tx2"/>
                </a:solidFill>
                <a:effectLst>
                  <a:outerShdw blurRad="38100" dist="38100" dir="2700000" algn="tl">
                    <a:srgbClr val="000000"/>
                  </a:outerShdw>
                </a:effectLst>
                <a:latin typeface="Arial" charset="0"/>
              </a:rPr>
              <a:t/>
            </a:r>
            <a:br>
              <a:rPr lang="en-US" sz="2400">
                <a:solidFill>
                  <a:schemeClr val="tx2"/>
                </a:solidFill>
                <a:effectLst>
                  <a:outerShdw blurRad="38100" dist="38100" dir="2700000" algn="tl">
                    <a:srgbClr val="000000"/>
                  </a:outerShdw>
                </a:effectLst>
                <a:latin typeface="Arial" charset="0"/>
              </a:rPr>
            </a:br>
            <a:r>
              <a:rPr lang="en-US" sz="2400">
                <a:solidFill>
                  <a:schemeClr val="tx2"/>
                </a:solidFill>
                <a:effectLst>
                  <a:outerShdw blurRad="38100" dist="38100" dir="2700000" algn="tl">
                    <a:srgbClr val="000000"/>
                  </a:outerShdw>
                </a:effectLst>
                <a:latin typeface="Arial" charset="0"/>
              </a:rPr>
              <a:t/>
            </a:r>
            <a:br>
              <a:rPr lang="en-US" sz="2400">
                <a:solidFill>
                  <a:schemeClr val="tx2"/>
                </a:solidFill>
                <a:effectLst>
                  <a:outerShdw blurRad="38100" dist="38100" dir="2700000" algn="tl">
                    <a:srgbClr val="000000"/>
                  </a:outerShdw>
                </a:effectLst>
                <a:latin typeface="Arial" charset="0"/>
              </a:rPr>
            </a:br>
            <a:r>
              <a:rPr lang="en-US" sz="2400">
                <a:solidFill>
                  <a:schemeClr val="tx2"/>
                </a:solidFill>
                <a:effectLst>
                  <a:outerShdw blurRad="38100" dist="38100" dir="2700000" algn="tl">
                    <a:srgbClr val="000000"/>
                  </a:outerShdw>
                </a:effectLst>
                <a:latin typeface="Arial" charset="0"/>
              </a:rPr>
              <a:t>             </a:t>
            </a:r>
            <a:br>
              <a:rPr lang="en-US" sz="2400">
                <a:solidFill>
                  <a:schemeClr val="tx2"/>
                </a:solidFill>
                <a:effectLst>
                  <a:outerShdw blurRad="38100" dist="38100" dir="2700000" algn="tl">
                    <a:srgbClr val="000000"/>
                  </a:outerShdw>
                </a:effectLst>
                <a:latin typeface="Arial" charset="0"/>
              </a:rPr>
            </a:br>
            <a:r>
              <a:rPr lang="en-US" sz="2400">
                <a:solidFill>
                  <a:schemeClr val="tx2"/>
                </a:solidFill>
                <a:effectLst>
                  <a:outerShdw blurRad="38100" dist="38100" dir="2700000" algn="tl">
                    <a:srgbClr val="000000"/>
                  </a:outerShdw>
                </a:effectLst>
                <a:latin typeface="Arial" charset="0"/>
              </a:rPr>
              <a:t/>
            </a:r>
            <a:br>
              <a:rPr lang="en-US" sz="2400">
                <a:solidFill>
                  <a:schemeClr val="tx2"/>
                </a:solidFill>
                <a:effectLst>
                  <a:outerShdw blurRad="38100" dist="38100" dir="2700000" algn="tl">
                    <a:srgbClr val="000000"/>
                  </a:outerShdw>
                </a:effectLst>
                <a:latin typeface="Arial" charset="0"/>
              </a:rPr>
            </a:br>
            <a:r>
              <a:rPr lang="en-US" sz="2400">
                <a:solidFill>
                  <a:schemeClr val="tx2"/>
                </a:solidFill>
                <a:effectLst>
                  <a:outerShdw blurRad="38100" dist="38100" dir="2700000" algn="tl">
                    <a:srgbClr val="000000"/>
                  </a:outerShdw>
                </a:effectLst>
                <a:latin typeface="Arial" charset="0"/>
              </a:rPr>
              <a:t>     </a:t>
            </a:r>
            <a:br>
              <a:rPr lang="en-US" sz="2400">
                <a:solidFill>
                  <a:schemeClr val="tx2"/>
                </a:solidFill>
                <a:effectLst>
                  <a:outerShdw blurRad="38100" dist="38100" dir="2700000" algn="tl">
                    <a:srgbClr val="000000"/>
                  </a:outerShdw>
                </a:effectLst>
                <a:latin typeface="Arial" charset="0"/>
              </a:rPr>
            </a:br>
            <a:r>
              <a:rPr lang="en-US" sz="2400">
                <a:solidFill>
                  <a:schemeClr val="tx2"/>
                </a:solidFill>
                <a:effectLst>
                  <a:outerShdw blurRad="38100" dist="38100" dir="2700000" algn="tl">
                    <a:srgbClr val="000000"/>
                  </a:outerShdw>
                </a:effectLst>
                <a:latin typeface="Arial" charset="0"/>
              </a:rPr>
              <a:t>  </a:t>
            </a:r>
            <a:r>
              <a:rPr lang="en-US" sz="2400">
                <a:solidFill>
                  <a:schemeClr val="hlink"/>
                </a:solidFill>
                <a:effectLst>
                  <a:outerShdw blurRad="38100" dist="38100" dir="2700000" algn="tl">
                    <a:srgbClr val="000000"/>
                  </a:outerShdw>
                </a:effectLst>
                <a:latin typeface="Arial" charset="0"/>
              </a:rPr>
              <a:t>        </a:t>
            </a:r>
            <a:br>
              <a:rPr lang="en-US" sz="2400">
                <a:solidFill>
                  <a:schemeClr val="hlink"/>
                </a:solidFill>
                <a:effectLst>
                  <a:outerShdw blurRad="38100" dist="38100" dir="2700000" algn="tl">
                    <a:srgbClr val="000000"/>
                  </a:outerShdw>
                </a:effectLst>
                <a:latin typeface="Arial" charset="0"/>
              </a:rPr>
            </a:br>
            <a:r>
              <a:rPr lang="en-US" sz="2400">
                <a:solidFill>
                  <a:schemeClr val="hlink"/>
                </a:solidFill>
                <a:effectLst>
                  <a:outerShdw blurRad="38100" dist="38100" dir="2700000" algn="tl">
                    <a:srgbClr val="000000"/>
                  </a:outerShdw>
                </a:effectLst>
                <a:latin typeface="Arial" charset="0"/>
              </a:rPr>
              <a:t/>
            </a:r>
            <a:br>
              <a:rPr lang="en-US" sz="2400">
                <a:solidFill>
                  <a:schemeClr val="hlink"/>
                </a:solidFill>
                <a:effectLst>
                  <a:outerShdw blurRad="38100" dist="38100" dir="2700000" algn="tl">
                    <a:srgbClr val="000000"/>
                  </a:outerShdw>
                </a:effectLst>
                <a:latin typeface="Arial" charset="0"/>
              </a:rPr>
            </a:br>
            <a:r>
              <a:rPr lang="en-US" sz="2400">
                <a:solidFill>
                  <a:schemeClr val="hlink"/>
                </a:solidFill>
                <a:effectLst>
                  <a:outerShdw blurRad="38100" dist="38100" dir="2700000" algn="tl">
                    <a:srgbClr val="000000"/>
                  </a:outerShdw>
                </a:effectLst>
                <a:latin typeface="Arial" charset="0"/>
              </a:rPr>
              <a:t> </a:t>
            </a:r>
            <a:r>
              <a:rPr lang="en-US">
                <a:solidFill>
                  <a:schemeClr val="tx2"/>
                </a:solidFill>
                <a:effectLst>
                  <a:outerShdw blurRad="38100" dist="38100" dir="2700000" algn="tl">
                    <a:srgbClr val="000000"/>
                  </a:outerShdw>
                </a:effectLst>
                <a:latin typeface="Arial" charset="0"/>
              </a:rPr>
              <a:t> </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Grp="1" noChangeAspect="1" noChangeArrowheads="1"/>
          </p:cNvPicPr>
          <p:nvPr>
            <p:ph idx="1"/>
          </p:nvPr>
        </p:nvPicPr>
        <p:blipFill>
          <a:blip r:embed="rId2"/>
          <a:srcRect/>
          <a:stretch>
            <a:fillRect/>
          </a:stretch>
        </p:blipFill>
        <p:spPr>
          <a:xfrm>
            <a:off x="914400" y="1295400"/>
            <a:ext cx="7010400" cy="3276600"/>
          </a:xfrm>
        </p:spPr>
      </p:pic>
      <p:sp>
        <p:nvSpPr>
          <p:cNvPr id="69635" name="Rectangle 3"/>
          <p:cNvSpPr>
            <a:spLocks noChangeArrowheads="1"/>
          </p:cNvSpPr>
          <p:nvPr/>
        </p:nvSpPr>
        <p:spPr bwMode="auto">
          <a:xfrm>
            <a:off x="3810000" y="6096000"/>
            <a:ext cx="76200" cy="76200"/>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69636" name="Rectangle 4"/>
          <p:cNvSpPr>
            <a:spLocks noChangeArrowheads="1"/>
          </p:cNvSpPr>
          <p:nvPr/>
        </p:nvSpPr>
        <p:spPr bwMode="auto">
          <a:xfrm>
            <a:off x="1447800" y="5029200"/>
            <a:ext cx="6172200" cy="914400"/>
          </a:xfrm>
          <a:prstGeom prst="rect">
            <a:avLst/>
          </a:prstGeom>
          <a:solidFill>
            <a:schemeClr val="accent1"/>
          </a:solidFill>
          <a:ln w="9525">
            <a:solidFill>
              <a:schemeClr val="tx1"/>
            </a:solidFill>
            <a:miter lim="800000"/>
            <a:headEnd/>
            <a:tailEnd/>
          </a:ln>
        </p:spPr>
        <p:txBody>
          <a:bodyPr wrap="none" anchor="ctr"/>
          <a:lstStyle/>
          <a:p>
            <a:endParaRPr lang="id-ID">
              <a:solidFill>
                <a:srgbClr val="FF0000"/>
              </a:solidFill>
            </a:endParaRPr>
          </a:p>
          <a:p>
            <a:r>
              <a:rPr lang="id-ID">
                <a:solidFill>
                  <a:srgbClr val="FF0000"/>
                </a:solidFill>
              </a:rPr>
              <a:t>Gambar : kanker kulit</a:t>
            </a:r>
            <a:endParaRPr lang="id-ID" sz="1200"/>
          </a:p>
          <a:p>
            <a:r>
              <a:rPr lang="id-ID" sz="1400">
                <a:solidFill>
                  <a:schemeClr val="bg2"/>
                </a:solidFill>
              </a:rPr>
              <a:t>S</a:t>
            </a:r>
            <a:r>
              <a:rPr lang="en-GB" sz="1400">
                <a:solidFill>
                  <a:schemeClr val="bg2"/>
                </a:solidFill>
              </a:rPr>
              <a:t>umber: Pengobatangalihgumelar.blogspot.com</a:t>
            </a:r>
            <a:endParaRPr lang="id-ID" sz="1400">
              <a:solidFill>
                <a:schemeClr val="bg2"/>
              </a:solidFill>
            </a:endParaRPr>
          </a:p>
          <a:p>
            <a:endParaRPr lang="id-ID" sz="1400">
              <a:solidFill>
                <a:schemeClr val="bg2"/>
              </a:solidFill>
            </a:endParaRPr>
          </a:p>
          <a:p>
            <a:endParaRPr lang="en-GB" sz="1400">
              <a:solidFill>
                <a:schemeClr val="bg2"/>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algn="l" eaLnBrk="1" hangingPunct="1"/>
            <a:r>
              <a:rPr lang="en-US" sz="3600" smtClean="0"/>
              <a:t/>
            </a:r>
            <a:br>
              <a:rPr lang="en-US" sz="3600" smtClean="0"/>
            </a:br>
            <a:r>
              <a:rPr lang="en-US" sz="3600" smtClean="0"/>
              <a:t/>
            </a:r>
            <a:br>
              <a:rPr lang="en-US" sz="3600" smtClean="0"/>
            </a:br>
            <a:r>
              <a:rPr lang="en-US" sz="3600" smtClean="0"/>
              <a:t/>
            </a:r>
            <a:br>
              <a:rPr lang="en-US" sz="3600" smtClean="0"/>
            </a:br>
            <a:r>
              <a:rPr lang="en-US" sz="2400" smtClean="0"/>
              <a:t>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solidFill>
                  <a:schemeClr val="hlink"/>
                </a:solidFill>
              </a:rPr>
              <a:t>    EFEK ATAS DASAR ORGAN TARGET :</a:t>
            </a:r>
            <a:br>
              <a:rPr lang="en-US" sz="2400" smtClean="0">
                <a:solidFill>
                  <a:schemeClr val="hlink"/>
                </a:solidFill>
              </a:rPr>
            </a:br>
            <a:r>
              <a:rPr lang="en-US" sz="2400" smtClean="0"/>
              <a:t>1. TOKSIK THD HATI : HEPATOTOKSISITI</a:t>
            </a:r>
            <a:br>
              <a:rPr lang="en-US" sz="2400" smtClean="0"/>
            </a:br>
            <a:r>
              <a:rPr lang="en-US" sz="2400" smtClean="0"/>
              <a:t>    DDT,AFLATOKSIN,ALILALKOHOL,CCL4,ARSEN</a:t>
            </a:r>
            <a:br>
              <a:rPr lang="en-US" sz="2400" smtClean="0"/>
            </a:br>
            <a:r>
              <a:rPr lang="en-US" sz="2400" smtClean="0"/>
              <a:t>2. TOKSIK THD SISTEM SARAF:NEUROTOKSISITI</a:t>
            </a:r>
            <a:br>
              <a:rPr lang="en-US" sz="2400" smtClean="0"/>
            </a:br>
            <a:r>
              <a:rPr lang="en-US" sz="2400" smtClean="0"/>
              <a:t>    DDT,HALOTAN,CCl4,CO,H2S,NITRIT,TEL,CH3Hg</a:t>
            </a:r>
            <a:br>
              <a:rPr lang="en-US" sz="2400" smtClean="0"/>
            </a:br>
            <a:r>
              <a:rPr lang="en-US" sz="2400" smtClean="0"/>
              <a:t>3. TOKSIK THD PARU-2 : PNEUMOTOKSISITI</a:t>
            </a:r>
            <a:br>
              <a:rPr lang="en-US" sz="2400" smtClean="0"/>
            </a:br>
            <a:r>
              <a:rPr lang="en-US" sz="2400" smtClean="0"/>
              <a:t>     NO, SO2, UAP LOGAM (Cd, Ni,), CO, HCN,As, Pb).</a:t>
            </a:r>
            <a:br>
              <a:rPr lang="en-US" sz="2400" smtClean="0"/>
            </a:br>
            <a:r>
              <a:rPr lang="en-US" sz="2400" smtClean="0"/>
              <a:t>4.  TOKSIK THD GINJAL :NEFROTOKSISITI</a:t>
            </a:r>
            <a:br>
              <a:rPr lang="en-US" sz="2400" smtClean="0"/>
            </a:br>
            <a:r>
              <a:rPr lang="en-US" sz="2400" smtClean="0"/>
              <a:t>     As, Cd, Bi, Cr, Pb, Hg</a:t>
            </a:r>
            <a:br>
              <a:rPr lang="en-US" sz="2400" smtClean="0"/>
            </a:br>
            <a:r>
              <a:rPr lang="en-US" sz="2400" smtClean="0"/>
              <a:t>5.  TOKSIK THD KULIT : DERMATOTOKSISITI</a:t>
            </a:r>
            <a:br>
              <a:rPr lang="en-US" sz="2400" smtClean="0"/>
            </a:br>
            <a:r>
              <a:rPr lang="en-US" sz="2400" smtClean="0"/>
              <a:t>     Bi, Ni</a:t>
            </a:r>
            <a:br>
              <a:rPr lang="en-US" sz="2400" smtClean="0"/>
            </a:br>
            <a:r>
              <a:rPr lang="en-US" sz="2400" smtClean="0"/>
              <a:t>6.  TOKSIK THD SISTEM DARAH:HEMATOTOKSISITI</a:t>
            </a:r>
            <a:br>
              <a:rPr lang="en-US" sz="2400" smtClean="0"/>
            </a:br>
            <a:r>
              <a:rPr lang="en-US" sz="2400" smtClean="0"/>
              <a:t>      TRINITROTOLUENA, Hg.</a:t>
            </a:r>
            <a:br>
              <a:rPr lang="en-US" sz="2400" smtClean="0"/>
            </a:br>
            <a:r>
              <a:rPr lang="en-US" sz="2400" smtClean="0"/>
              <a:t>7.   TOKSIN THD SISTEM REPRODUKSI: </a:t>
            </a:r>
            <a:br>
              <a:rPr lang="en-US" sz="2400" smtClean="0"/>
            </a:br>
            <a:r>
              <a:rPr lang="en-US" sz="2400" smtClean="0"/>
              <a:t>      REPRODUKTIFTOTOKSISITI</a:t>
            </a:r>
            <a:br>
              <a:rPr lang="en-US" sz="2400" smtClean="0"/>
            </a:br>
            <a:r>
              <a:rPr lang="en-US" sz="2400" smtClean="0"/>
              <a:t>      METIL KLORIDA, DINITROBENZENA.</a:t>
            </a:r>
            <a:br>
              <a:rPr lang="en-US" sz="2400" smtClean="0"/>
            </a:br>
            <a:r>
              <a:rPr lang="en-US" sz="2400" smtClean="0"/>
              <a:t>8.   TOKSIK THD MATA:OFTALMOTOKSISITI</a:t>
            </a:r>
            <a:br>
              <a:rPr lang="en-US" sz="2400" smtClean="0"/>
            </a:br>
            <a:r>
              <a:rPr lang="en-US" sz="2400" smtClean="0"/>
              <a:t>      Hg, Ag.</a:t>
            </a:r>
            <a:br>
              <a:rPr lang="en-US" sz="2400" smtClean="0"/>
            </a:br>
            <a:r>
              <a:rPr lang="en-US" sz="2400" smtClean="0">
                <a:solidFill>
                  <a:schemeClr val="hlink"/>
                </a:solidFill>
              </a:rPr>
              <a:t/>
            </a:r>
            <a:br>
              <a:rPr lang="en-US" sz="2400" smtClean="0">
                <a:solidFill>
                  <a:schemeClr val="hlink"/>
                </a:solidFill>
              </a:rPr>
            </a:br>
            <a:r>
              <a:rPr lang="en-US" sz="2400" smtClean="0">
                <a:solidFill>
                  <a:schemeClr val="hlink"/>
                </a:solidFill>
              </a:rPr>
              <a:t>                </a:t>
            </a:r>
            <a:r>
              <a:rPr lang="en-US" sz="2800" smtClean="0">
                <a:solidFill>
                  <a:srgbClr val="FF0066"/>
                </a:solidFill>
              </a:rPr>
              <a:t> </a:t>
            </a:r>
            <a:r>
              <a:rPr lang="en-US" sz="2800" smtClean="0">
                <a:solidFill>
                  <a:srgbClr val="00CC00"/>
                </a:solidFill>
              </a:rPr>
              <a:t/>
            </a:r>
            <a:br>
              <a:rPr lang="en-US" sz="2800" smtClean="0">
                <a:solidFill>
                  <a:srgbClr val="00CC00"/>
                </a:solidFill>
              </a:rPr>
            </a:br>
            <a:r>
              <a:rPr lang="en-US" sz="2800" smtClean="0">
                <a:solidFill>
                  <a:srgbClr val="006600"/>
                </a:solidFill>
              </a:rPr>
              <a:t> </a:t>
            </a:r>
            <a:r>
              <a:rPr lang="en-US" sz="3600" smtClean="0"/>
              <a:t/>
            </a:r>
            <a:br>
              <a:rPr lang="en-US" sz="3600" smtClean="0"/>
            </a:br>
            <a:r>
              <a:rPr lang="en-US" sz="3600" smtClean="0"/>
              <a:t/>
            </a:r>
            <a:br>
              <a:rPr lang="en-US" sz="3600" smtClean="0"/>
            </a:br>
            <a:r>
              <a:rPr lang="en-US" sz="3200" smtClean="0">
                <a:solidFill>
                  <a:srgbClr val="006600"/>
                </a:solidFill>
              </a:rPr>
              <a:t> </a:t>
            </a:r>
            <a:r>
              <a:rPr lang="en-US" sz="3600" smtClean="0"/>
              <a:t/>
            </a:r>
            <a:br>
              <a:rPr lang="en-US" sz="3600" smtClean="0"/>
            </a:br>
            <a:r>
              <a:rPr lang="en-US" sz="3600" smtClean="0"/>
              <a:t> </a:t>
            </a:r>
            <a:endParaRPr lang="en-US" smtClean="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lgn="l" eaLnBrk="1" hangingPunct="1"/>
            <a:r>
              <a:rPr lang="en-US" sz="3600" smtClean="0"/>
              <a:t/>
            </a:r>
            <a:br>
              <a:rPr lang="en-US" sz="3600" smtClean="0"/>
            </a:br>
            <a:r>
              <a:rPr lang="en-US" sz="3600" smtClean="0"/>
              <a:t/>
            </a:r>
            <a:br>
              <a:rPr lang="en-US" sz="3600" smtClean="0"/>
            </a:br>
            <a:r>
              <a:rPr lang="en-US" sz="3600" smtClean="0"/>
              <a:t/>
            </a:r>
            <a:br>
              <a:rPr lang="en-US" sz="3600" smtClean="0"/>
            </a:br>
            <a:r>
              <a:rPr lang="en-US" sz="2400" smtClean="0"/>
              <a:t>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solidFill>
                  <a:schemeClr val="hlink"/>
                </a:solidFill>
              </a:rPr>
              <a:t>   EFEK ATAS DASAR GEJALA :</a:t>
            </a:r>
            <a:br>
              <a:rPr lang="en-US" sz="2400" smtClean="0">
                <a:solidFill>
                  <a:schemeClr val="hlink"/>
                </a:solidFill>
              </a:rPr>
            </a:br>
            <a:r>
              <a:rPr lang="en-US" sz="2400" smtClean="0"/>
              <a:t>1. FIBROSIS</a:t>
            </a:r>
            <a:br>
              <a:rPr lang="en-US" sz="2400" smtClean="0"/>
            </a:br>
            <a:r>
              <a:rPr lang="en-US" sz="2400" smtClean="0"/>
              <a:t>    PERTUMBUHAN JARINGAN IKAT YG BERLEBIH </a:t>
            </a:r>
            <a:br>
              <a:rPr lang="en-US" sz="2400" smtClean="0"/>
            </a:br>
            <a:r>
              <a:rPr lang="en-US" sz="2400" smtClean="0"/>
              <a:t>    PD TEMPAT YG TAK NORMAL:SiO2,Fe,ASBES,Co</a:t>
            </a:r>
            <a:br>
              <a:rPr lang="en-US" sz="2400" smtClean="0"/>
            </a:br>
            <a:r>
              <a:rPr lang="en-US" sz="2400" smtClean="0"/>
              <a:t>2. DEMAM</a:t>
            </a:r>
            <a:br>
              <a:rPr lang="en-US" sz="2400" smtClean="0"/>
            </a:br>
            <a:r>
              <a:rPr lang="en-US" sz="2400" smtClean="0"/>
              <a:t>    KARENA TERHIRUP UAP LOGAM :Mn,Zn,Sn,Cd.</a:t>
            </a:r>
            <a:br>
              <a:rPr lang="en-US" sz="2400" smtClean="0"/>
            </a:br>
            <a:r>
              <a:rPr lang="en-US" sz="2400" smtClean="0"/>
              <a:t>3. ASFIKSIA</a:t>
            </a:r>
            <a:br>
              <a:rPr lang="en-US" sz="2400" smtClean="0"/>
            </a:br>
            <a:r>
              <a:rPr lang="en-US" sz="2400" smtClean="0"/>
              <a:t>    DARAH DAN JARINGAN TUBUH KEKURANGAN </a:t>
            </a:r>
            <a:br>
              <a:rPr lang="en-US" sz="2400" smtClean="0"/>
            </a:br>
            <a:r>
              <a:rPr lang="en-US" sz="2400" smtClean="0"/>
              <a:t>    OKSIGEN DAN TDK DPT MEMBUANG CO2</a:t>
            </a:r>
            <a:br>
              <a:rPr lang="en-US" sz="2400" smtClean="0"/>
            </a:br>
            <a:r>
              <a:rPr lang="en-US" sz="2400" smtClean="0"/>
              <a:t>    H2S, NH3, CH4, CO, CN</a:t>
            </a:r>
            <a:br>
              <a:rPr lang="en-US" sz="2400" smtClean="0"/>
            </a:br>
            <a:r>
              <a:rPr lang="en-US" sz="2400" smtClean="0"/>
              <a:t>4. ALERGI</a:t>
            </a:r>
            <a:br>
              <a:rPr lang="en-US" sz="2400" smtClean="0"/>
            </a:br>
            <a:r>
              <a:rPr lang="en-US" sz="2400" smtClean="0"/>
              <a:t>    KONDISI BADAN YG BEREAKSI BERLEBIH THD </a:t>
            </a:r>
            <a:br>
              <a:rPr lang="en-US" sz="2400" smtClean="0"/>
            </a:br>
            <a:r>
              <a:rPr lang="en-US" sz="2400" smtClean="0"/>
              <a:t>    MATERI TTU.</a:t>
            </a:r>
            <a:br>
              <a:rPr lang="en-US" sz="2400" smtClean="0"/>
            </a:br>
            <a:r>
              <a:rPr lang="en-US" sz="2400" smtClean="0"/>
              <a:t>    DEBU ORGANIK, DEBU ANORGANIK.</a:t>
            </a:r>
            <a:br>
              <a:rPr lang="en-US" sz="2400" smtClean="0"/>
            </a:br>
            <a:r>
              <a:rPr lang="en-US" sz="2400" smtClean="0"/>
              <a:t>5. MUTAN, KANKER, TERATOMA: DDT, DIOKSIN.</a:t>
            </a:r>
            <a:br>
              <a:rPr lang="en-US" sz="2400" smtClean="0"/>
            </a:br>
            <a:r>
              <a:rPr lang="en-US" sz="2400" smtClean="0"/>
              <a:t>6. KERACUNAN SISTEMIK</a:t>
            </a:r>
            <a:br>
              <a:rPr lang="en-US" sz="2400" smtClean="0"/>
            </a:br>
            <a:r>
              <a:rPr lang="en-US" sz="2400" smtClean="0"/>
              <a:t>    KERACUNAN MENGENAI SELURUH BADAN</a:t>
            </a:r>
            <a:br>
              <a:rPr lang="en-US" sz="2400" smtClean="0"/>
            </a:br>
            <a:r>
              <a:rPr lang="en-US" sz="2400" smtClean="0"/>
              <a:t>    Pb, Cd, Hg, Ti, TEL. </a:t>
            </a:r>
            <a:br>
              <a:rPr lang="en-US" sz="2400" smtClean="0"/>
            </a:br>
            <a:r>
              <a:rPr lang="en-US" sz="2400" smtClean="0">
                <a:solidFill>
                  <a:schemeClr val="hlink"/>
                </a:solidFill>
              </a:rPr>
              <a:t/>
            </a:r>
            <a:br>
              <a:rPr lang="en-US" sz="2400" smtClean="0">
                <a:solidFill>
                  <a:schemeClr val="hlink"/>
                </a:solidFill>
              </a:rPr>
            </a:br>
            <a:r>
              <a:rPr lang="en-US" sz="2400" smtClean="0">
                <a:solidFill>
                  <a:schemeClr val="hlink"/>
                </a:solidFill>
              </a:rPr>
              <a:t>        </a:t>
            </a:r>
            <a:br>
              <a:rPr lang="en-US" sz="2400" smtClean="0">
                <a:solidFill>
                  <a:schemeClr val="hlink"/>
                </a:solidFill>
              </a:rPr>
            </a:br>
            <a:r>
              <a:rPr lang="en-US" sz="2400" smtClean="0">
                <a:solidFill>
                  <a:schemeClr val="hlink"/>
                </a:solidFill>
              </a:rPr>
              <a:t/>
            </a:r>
            <a:br>
              <a:rPr lang="en-US" sz="2400" smtClean="0">
                <a:solidFill>
                  <a:schemeClr val="hlink"/>
                </a:solidFill>
              </a:rPr>
            </a:br>
            <a:r>
              <a:rPr lang="en-US" sz="2400" smtClean="0">
                <a:solidFill>
                  <a:schemeClr val="hlink"/>
                </a:solidFill>
              </a:rPr>
              <a:t> </a:t>
            </a:r>
            <a:r>
              <a:rPr lang="en-US" sz="3600" smtClean="0"/>
              <a:t> </a:t>
            </a:r>
            <a:endParaRPr lang="en-US" smtClean="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algn="l" eaLnBrk="1" hangingPunct="1"/>
            <a:r>
              <a:rPr lang="en-US" sz="3600" smtClean="0"/>
              <a:t/>
            </a:r>
            <a:br>
              <a:rPr lang="en-US" sz="3600" smtClean="0"/>
            </a:br>
            <a:r>
              <a:rPr lang="en-US" sz="3600" smtClean="0"/>
              <a:t/>
            </a:r>
            <a:br>
              <a:rPr lang="en-US" sz="3600" smtClean="0"/>
            </a:br>
            <a:r>
              <a:rPr lang="en-US" sz="3600" smtClean="0"/>
              <a:t/>
            </a:r>
            <a:br>
              <a:rPr lang="en-US" sz="3600" smtClean="0"/>
            </a:br>
            <a:r>
              <a:rPr lang="en-US" sz="2400" smtClean="0"/>
              <a:t>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solidFill>
                  <a:schemeClr val="hlink"/>
                </a:solidFill>
              </a:rPr>
              <a:t>SPEKTRUM EFEK TOKSIK :</a:t>
            </a:r>
            <a:br>
              <a:rPr lang="en-US" sz="2400" smtClean="0">
                <a:solidFill>
                  <a:schemeClr val="hlink"/>
                </a:solidFill>
              </a:rPr>
            </a:br>
            <a:r>
              <a:rPr lang="en-US" sz="2400" smtClean="0">
                <a:solidFill>
                  <a:schemeClr val="hlink"/>
                </a:solidFill>
              </a:rPr>
              <a:t/>
            </a:r>
            <a:br>
              <a:rPr lang="en-US" sz="2400" smtClean="0">
                <a:solidFill>
                  <a:schemeClr val="hlink"/>
                </a:solidFill>
              </a:rPr>
            </a:br>
            <a:r>
              <a:rPr lang="en-US" sz="2400" smtClean="0"/>
              <a:t>1. EFEK LOKAL DAN SISTEMIK</a:t>
            </a:r>
            <a:br>
              <a:rPr lang="en-US" sz="2400" smtClean="0"/>
            </a:br>
            <a:r>
              <a:rPr lang="en-US" sz="2400" smtClean="0"/>
              <a:t>    A. EFEK LOKAL</a:t>
            </a:r>
            <a:br>
              <a:rPr lang="en-US" sz="2400" smtClean="0"/>
            </a:br>
            <a:r>
              <a:rPr lang="en-US" sz="2400" smtClean="0"/>
              <a:t>        MENYEBABKAN CEDERA PD TEMPAT BAHAN </a:t>
            </a:r>
            <a:br>
              <a:rPr lang="en-US" sz="2400" smtClean="0"/>
            </a:br>
            <a:r>
              <a:rPr lang="en-US" sz="2400" smtClean="0"/>
              <a:t>        ITU. MENGGAMBARKAN KERUSAKAN PD SEL.</a:t>
            </a:r>
            <a:br>
              <a:rPr lang="en-US" sz="2400" smtClean="0"/>
            </a:br>
            <a:r>
              <a:rPr lang="en-US" sz="2400" smtClean="0"/>
              <a:t>    B. EFEK SISTEMIK</a:t>
            </a:r>
            <a:br>
              <a:rPr lang="en-US" sz="2400" smtClean="0"/>
            </a:br>
            <a:r>
              <a:rPr lang="en-US" sz="2400" smtClean="0"/>
              <a:t>        TERJADI SAAT TOKSIN DISERAP DAN</a:t>
            </a:r>
            <a:br>
              <a:rPr lang="en-US" sz="2400" smtClean="0"/>
            </a:br>
            <a:r>
              <a:rPr lang="en-US" sz="2400" smtClean="0"/>
              <a:t>        TERSEBAR KE SELURUH TUBUH</a:t>
            </a:r>
            <a:br>
              <a:rPr lang="en-US" sz="2400" smtClean="0"/>
            </a:br>
            <a:r>
              <a:rPr lang="en-US" sz="2400" smtClean="0"/>
              <a:t>        TOKSIN MEMPENGARUHI 1 ATAU BEBERAPA</a:t>
            </a:r>
            <a:br>
              <a:rPr lang="en-US" sz="2400" smtClean="0"/>
            </a:br>
            <a:r>
              <a:rPr lang="en-US" sz="2400" smtClean="0"/>
              <a:t>        ORGAN SASARAN. ORGAN SASARAN </a:t>
            </a:r>
            <a:br>
              <a:rPr lang="en-US" sz="2400" smtClean="0"/>
            </a:br>
            <a:r>
              <a:rPr lang="en-US" sz="2400" smtClean="0"/>
              <a:t>        METILMERKURI ADALAH SISTEM SARAF </a:t>
            </a:r>
            <a:br>
              <a:rPr lang="en-US" sz="2400" smtClean="0"/>
            </a:br>
            <a:r>
              <a:rPr lang="en-US" sz="2400" smtClean="0"/>
              <a:t>        PUSAT, TETAPI KADAR MERKURI DI HATI DAN </a:t>
            </a:r>
            <a:br>
              <a:rPr lang="en-US" sz="2400" smtClean="0"/>
            </a:br>
            <a:r>
              <a:rPr lang="en-US" sz="2400" smtClean="0"/>
              <a:t>        GINJAL LEBIH TINGGI. ORGAN SASARAN DDT </a:t>
            </a:r>
            <a:br>
              <a:rPr lang="en-US" sz="2400" smtClean="0"/>
            </a:br>
            <a:r>
              <a:rPr lang="en-US" sz="2400" smtClean="0"/>
              <a:t>        ADALAH SISTEM SARAF PUSAT TETAPI DDT </a:t>
            </a:r>
            <a:br>
              <a:rPr lang="en-US" sz="2400" smtClean="0"/>
            </a:br>
            <a:r>
              <a:rPr lang="en-US" sz="2400" smtClean="0"/>
              <a:t>        TERKUMPUL DI JARINGAN.</a:t>
            </a:r>
            <a:br>
              <a:rPr lang="en-US" sz="2400" smtClean="0"/>
            </a:br>
            <a:r>
              <a:rPr lang="en-US" sz="2400" smtClean="0"/>
              <a:t>             </a:t>
            </a:r>
            <a:br>
              <a:rPr lang="en-US" sz="2400" smtClean="0"/>
            </a:br>
            <a:r>
              <a:rPr lang="en-US" sz="2400" smtClean="0"/>
              <a:t/>
            </a:r>
            <a:br>
              <a:rPr lang="en-US" sz="2400" smtClean="0"/>
            </a:br>
            <a:r>
              <a:rPr lang="en-US" sz="2400" smtClean="0"/>
              <a:t>     </a:t>
            </a:r>
            <a:br>
              <a:rPr lang="en-US" sz="2400" smtClean="0"/>
            </a:br>
            <a:r>
              <a:rPr lang="en-US" sz="2400" smtClean="0"/>
              <a:t>  </a:t>
            </a:r>
            <a:r>
              <a:rPr lang="en-US" sz="2400" smtClean="0">
                <a:solidFill>
                  <a:schemeClr val="hlink"/>
                </a:solidFill>
              </a:rPr>
              <a:t>        </a:t>
            </a:r>
            <a:br>
              <a:rPr lang="en-US" sz="2400" smtClean="0">
                <a:solidFill>
                  <a:schemeClr val="hlink"/>
                </a:solidFill>
              </a:rPr>
            </a:br>
            <a:r>
              <a:rPr lang="en-US" sz="2400" smtClean="0">
                <a:solidFill>
                  <a:schemeClr val="hlink"/>
                </a:solidFill>
              </a:rPr>
              <a:t/>
            </a:r>
            <a:br>
              <a:rPr lang="en-US" sz="2400" smtClean="0">
                <a:solidFill>
                  <a:schemeClr val="hlink"/>
                </a:solidFill>
              </a:rPr>
            </a:br>
            <a:r>
              <a:rPr lang="en-US" sz="2400" smtClean="0">
                <a:solidFill>
                  <a:schemeClr val="hlink"/>
                </a:solidFill>
              </a:rPr>
              <a:t> </a:t>
            </a:r>
            <a:r>
              <a:rPr lang="en-US" sz="3600" smtClean="0"/>
              <a:t> </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algn="l" eaLnBrk="1" hangingPunct="1"/>
            <a:r>
              <a:rPr lang="en-US" sz="3600" smtClean="0"/>
              <a:t/>
            </a:r>
            <a:br>
              <a:rPr lang="en-US" sz="3600" smtClean="0"/>
            </a:br>
            <a:r>
              <a:rPr lang="en-US" sz="3600" smtClean="0"/>
              <a:t/>
            </a:r>
            <a:br>
              <a:rPr lang="en-US" sz="3600" smtClean="0"/>
            </a:br>
            <a:r>
              <a:rPr lang="en-US" sz="3600" smtClean="0"/>
              <a:t/>
            </a:r>
            <a:br>
              <a:rPr lang="en-US" sz="3600" smtClean="0"/>
            </a:br>
            <a:r>
              <a:rPr lang="en-US" sz="2400" smtClean="0"/>
              <a:t>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2. EFEK BERPULIH DAN NIRPULIH</a:t>
            </a:r>
            <a:br>
              <a:rPr lang="en-US" sz="2400" smtClean="0"/>
            </a:br>
            <a:r>
              <a:rPr lang="en-US" sz="2400" smtClean="0"/>
              <a:t>      A. EFEK BERPULIH ( REVERSIBLE )</a:t>
            </a:r>
            <a:br>
              <a:rPr lang="en-US" sz="2400" smtClean="0"/>
            </a:br>
            <a:r>
              <a:rPr lang="en-US" sz="2400" smtClean="0"/>
              <a:t>          JIKA EFEK ITU DPT HILANG DG SENDIRINYA</a:t>
            </a:r>
            <a:br>
              <a:rPr lang="en-US" sz="2400" smtClean="0"/>
            </a:br>
            <a:r>
              <a:rPr lang="en-US" sz="2400" smtClean="0"/>
              <a:t>      B. EFEK NIRPULIH ( IRREVERSIBLE)</a:t>
            </a:r>
            <a:br>
              <a:rPr lang="en-US" sz="2400" smtClean="0"/>
            </a:br>
            <a:r>
              <a:rPr lang="en-US" sz="2400" smtClean="0"/>
              <a:t>          AKAN MENETAP ATAU JUSTRU BERTAMBAH </a:t>
            </a:r>
            <a:br>
              <a:rPr lang="en-US" sz="2400" smtClean="0"/>
            </a:br>
            <a:r>
              <a:rPr lang="en-US" sz="2400" smtClean="0"/>
              <a:t>          PARAH SETELAH PAJANAN TOKSIKAN</a:t>
            </a:r>
            <a:br>
              <a:rPr lang="en-US" sz="2400" smtClean="0"/>
            </a:br>
            <a:r>
              <a:rPr lang="en-US" sz="2400" smtClean="0"/>
              <a:t>          CONTOH : KARSINOMA, MUTASI, SIROSIS </a:t>
            </a:r>
            <a:br>
              <a:rPr lang="en-US" sz="2400" smtClean="0"/>
            </a:br>
            <a:r>
              <a:rPr lang="en-US" sz="2400" smtClean="0"/>
              <a:t>          HATI, KERUSAKAN SARAF.</a:t>
            </a:r>
            <a:br>
              <a:rPr lang="en-US" sz="2400" smtClean="0"/>
            </a:br>
            <a:r>
              <a:rPr lang="en-US" sz="2400" smtClean="0"/>
              <a:t> 3. EFEK SEGERA DAN TERTUNDA</a:t>
            </a:r>
            <a:br>
              <a:rPr lang="en-US" sz="2400" smtClean="0"/>
            </a:br>
            <a:r>
              <a:rPr lang="en-US" sz="2400" smtClean="0"/>
              <a:t>     A. EFEK SEGERA</a:t>
            </a:r>
            <a:br>
              <a:rPr lang="en-US" sz="2400" smtClean="0"/>
            </a:br>
            <a:r>
              <a:rPr lang="en-US" sz="2400" smtClean="0"/>
              <a:t>         EFEK TIMBUL SETELAH 1 KALI PAJANAN</a:t>
            </a:r>
            <a:br>
              <a:rPr lang="en-US" sz="2400" smtClean="0"/>
            </a:br>
            <a:r>
              <a:rPr lang="en-US" sz="2400" smtClean="0"/>
              <a:t>         CONTOH : KERACUNAN CN</a:t>
            </a:r>
            <a:br>
              <a:rPr lang="en-US" sz="2400" smtClean="0"/>
            </a:br>
            <a:r>
              <a:rPr lang="en-US" sz="2400" smtClean="0"/>
              <a:t>     B. EFEK TERTUNDA</a:t>
            </a:r>
            <a:br>
              <a:rPr lang="en-US" sz="2400" smtClean="0"/>
            </a:br>
            <a:r>
              <a:rPr lang="en-US" sz="2400" smtClean="0"/>
              <a:t>         TIMBUL BEBERAPA WAKTU STLH PAJANAN</a:t>
            </a:r>
            <a:br>
              <a:rPr lang="en-US" sz="2400" smtClean="0"/>
            </a:br>
            <a:r>
              <a:rPr lang="en-US" sz="2400" smtClean="0"/>
              <a:t>         CONTOH : KARSINOGEN MUNCUL 10-20 TH  </a:t>
            </a:r>
            <a:br>
              <a:rPr lang="en-US" sz="2400" smtClean="0"/>
            </a:br>
            <a:r>
              <a:rPr lang="en-US" sz="2400" smtClean="0"/>
              <a:t>         SETELAH PAJANAN</a:t>
            </a:r>
            <a:br>
              <a:rPr lang="en-US" sz="2400" smtClean="0"/>
            </a:br>
            <a:r>
              <a:rPr lang="en-US" sz="2400" smtClean="0"/>
              <a:t>        </a:t>
            </a:r>
            <a:br>
              <a:rPr lang="en-US" sz="2400" smtClean="0"/>
            </a:br>
            <a:r>
              <a:rPr lang="en-US" sz="2400" smtClean="0"/>
              <a:t/>
            </a:r>
            <a:br>
              <a:rPr lang="en-US" sz="2400" smtClean="0"/>
            </a:br>
            <a:r>
              <a:rPr lang="en-US" sz="2400" smtClean="0"/>
              <a:t>     </a:t>
            </a:r>
            <a:br>
              <a:rPr lang="en-US" sz="2400" smtClean="0"/>
            </a:br>
            <a:r>
              <a:rPr lang="en-US" sz="2400" smtClean="0"/>
              <a:t>  </a:t>
            </a:r>
            <a:r>
              <a:rPr lang="en-US" sz="2400" smtClean="0">
                <a:solidFill>
                  <a:schemeClr val="hlink"/>
                </a:solidFill>
              </a:rPr>
              <a:t/>
            </a:r>
            <a:br>
              <a:rPr lang="en-US" sz="2400" smtClean="0">
                <a:solidFill>
                  <a:schemeClr val="hlink"/>
                </a:solidFill>
              </a:rPr>
            </a:br>
            <a:r>
              <a:rPr lang="en-US" sz="2400" smtClean="0">
                <a:solidFill>
                  <a:schemeClr val="hlink"/>
                </a:solidFill>
              </a:rPr>
              <a:t> </a:t>
            </a:r>
            <a:r>
              <a:rPr lang="en-US" sz="3600" smtClean="0"/>
              <a:t> </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lgn="l" eaLnBrk="1" hangingPunct="1"/>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3600" smtClean="0"/>
              <a:t>                 </a:t>
            </a:r>
            <a:r>
              <a:rPr lang="en-US" sz="2400" smtClean="0"/>
              <a:t>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t>
            </a:r>
            <a:br>
              <a:rPr lang="en-US" sz="2400" smtClean="0"/>
            </a:br>
            <a:r>
              <a:rPr lang="en-US" sz="2400" smtClean="0"/>
              <a:t>     </a:t>
            </a:r>
            <a:r>
              <a:rPr lang="en-US" sz="3600" smtClean="0"/>
              <a:t/>
            </a:r>
            <a:br>
              <a:rPr lang="en-US" sz="3600" smtClean="0"/>
            </a:br>
            <a:r>
              <a:rPr lang="en-US" sz="2800" smtClean="0">
                <a:solidFill>
                  <a:srgbClr val="FF0066"/>
                </a:solidFill>
              </a:rPr>
              <a:t> </a:t>
            </a:r>
            <a:r>
              <a:rPr lang="en-US" sz="2800" smtClean="0">
                <a:solidFill>
                  <a:srgbClr val="00CC00"/>
                </a:solidFill>
              </a:rPr>
              <a:t/>
            </a:r>
            <a:br>
              <a:rPr lang="en-US" sz="2800" smtClean="0">
                <a:solidFill>
                  <a:srgbClr val="00CC00"/>
                </a:solidFill>
              </a:rPr>
            </a:br>
            <a:r>
              <a:rPr lang="en-US" sz="2800" smtClean="0">
                <a:solidFill>
                  <a:srgbClr val="006600"/>
                </a:solidFill>
              </a:rPr>
              <a:t> </a:t>
            </a:r>
            <a:r>
              <a:rPr lang="en-US" sz="3600" smtClean="0"/>
              <a:t/>
            </a:r>
            <a:br>
              <a:rPr lang="en-US" sz="3600" smtClean="0"/>
            </a:br>
            <a:r>
              <a:rPr lang="en-US" sz="3600" smtClean="0"/>
              <a:t/>
            </a:r>
            <a:br>
              <a:rPr lang="en-US" sz="3600" smtClean="0"/>
            </a:br>
            <a:r>
              <a:rPr lang="en-US" sz="3200" smtClean="0">
                <a:solidFill>
                  <a:srgbClr val="006600"/>
                </a:solidFill>
              </a:rPr>
              <a:t> </a:t>
            </a:r>
            <a:r>
              <a:rPr lang="en-US" sz="3600" smtClean="0"/>
              <a:t/>
            </a:r>
            <a:br>
              <a:rPr lang="en-US" sz="3600" smtClean="0"/>
            </a:br>
            <a:r>
              <a:rPr lang="en-US" sz="3600" smtClean="0"/>
              <a:t> </a:t>
            </a:r>
          </a:p>
        </p:txBody>
      </p:sp>
      <p:sp>
        <p:nvSpPr>
          <p:cNvPr id="74755" name="Rectangle 3"/>
          <p:cNvSpPr>
            <a:spLocks noChangeArrowheads="1"/>
          </p:cNvSpPr>
          <p:nvPr/>
        </p:nvSpPr>
        <p:spPr bwMode="auto">
          <a:xfrm>
            <a:off x="2362200" y="914400"/>
            <a:ext cx="4114800" cy="914400"/>
          </a:xfrm>
          <a:prstGeom prst="rect">
            <a:avLst/>
          </a:prstGeom>
          <a:solidFill>
            <a:schemeClr val="accent1"/>
          </a:solidFill>
          <a:ln w="9525">
            <a:solidFill>
              <a:schemeClr val="tx1"/>
            </a:solidFill>
            <a:miter lim="800000"/>
            <a:headEnd/>
            <a:tailEnd/>
          </a:ln>
        </p:spPr>
        <p:txBody>
          <a:bodyPr wrap="none" anchor="ctr"/>
          <a:lstStyle/>
          <a:p>
            <a:r>
              <a:rPr lang="id-ID" sz="2400">
                <a:solidFill>
                  <a:srgbClr val="FF0000"/>
                </a:solidFill>
              </a:rPr>
              <a:t>Gambar : kirosis hati</a:t>
            </a:r>
          </a:p>
          <a:p>
            <a:r>
              <a:rPr lang="id-ID" sz="1200">
                <a:solidFill>
                  <a:srgbClr val="FF0000"/>
                </a:solidFill>
              </a:rPr>
              <a:t>Sumber : www.pengobatangalihgumelar.blogspot.com</a:t>
            </a:r>
            <a:endParaRPr lang="en-GB" sz="1200">
              <a:solidFill>
                <a:srgbClr val="FF0000"/>
              </a:solidFill>
            </a:endParaRPr>
          </a:p>
        </p:txBody>
      </p:sp>
      <p:pic>
        <p:nvPicPr>
          <p:cNvPr id="74756" name="Picture 4" descr="fig14"/>
          <p:cNvPicPr>
            <a:picLocks noChangeAspect="1" noChangeArrowheads="1"/>
          </p:cNvPicPr>
          <p:nvPr/>
        </p:nvPicPr>
        <p:blipFill>
          <a:blip r:embed="rId2"/>
          <a:srcRect/>
          <a:stretch>
            <a:fillRect/>
          </a:stretch>
        </p:blipFill>
        <p:spPr bwMode="auto">
          <a:xfrm>
            <a:off x="1752600" y="2209800"/>
            <a:ext cx="5181600" cy="3962400"/>
          </a:xfrm>
          <a:prstGeom prst="rect">
            <a:avLst/>
          </a:prstGeom>
          <a:noFill/>
          <a:ln w="9525">
            <a:noFill/>
            <a:miter lim="800000"/>
            <a:headEnd/>
            <a:tailEnd/>
          </a:ln>
        </p:spPr>
      </p:pic>
      <p:sp>
        <p:nvSpPr>
          <p:cNvPr id="602118" name="Rectangle 6"/>
          <p:cNvSpPr>
            <a:spLocks noChangeArrowheads="1"/>
          </p:cNvSpPr>
          <p:nvPr/>
        </p:nvSpPr>
        <p:spPr bwMode="auto">
          <a:xfrm>
            <a:off x="3352800" y="6096000"/>
            <a:ext cx="2590800" cy="304800"/>
          </a:xfrm>
          <a:prstGeom prst="rect">
            <a:avLst/>
          </a:prstGeom>
          <a:noFill/>
          <a:ln w="9525">
            <a:noFill/>
            <a:miter lim="800000"/>
            <a:headEnd/>
            <a:tailEnd/>
          </a:ln>
          <a:effectLst/>
        </p:spPr>
        <p:txBody>
          <a:bodyPr lIns="92075" tIns="46038" rIns="92075" bIns="46038" anchor="ctr"/>
          <a:lstStyle/>
          <a:p>
            <a:pPr algn="l">
              <a:defRPr/>
            </a:pP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id-ID">
                <a:solidFill>
                  <a:schemeClr val="tx2"/>
                </a:solidFill>
                <a:effectLst>
                  <a:outerShdw blurRad="38100" dist="38100" dir="2700000" algn="tl">
                    <a:srgbClr val="000000"/>
                  </a:outerShdw>
                </a:effectLst>
                <a:latin typeface="Arial" charset="0"/>
              </a:rPr>
              <a:t>                   </a:t>
            </a:r>
            <a:r>
              <a:rPr lang="id-ID" sz="1200">
                <a:solidFill>
                  <a:schemeClr val="tx2"/>
                </a:solidFill>
                <a:effectLst>
                  <a:outerShdw blurRad="38100" dist="38100" dir="2700000" algn="tl">
                    <a:srgbClr val="000000"/>
                  </a:outerShdw>
                </a:effectLst>
                <a:latin typeface="Arial" charset="0"/>
              </a:rPr>
              <a:t>Sumber : Wikipedia, 2008</a:t>
            </a:r>
            <a:r>
              <a:rPr lang="en-US" sz="1200">
                <a:solidFill>
                  <a:schemeClr val="tx2"/>
                </a:solidFill>
                <a:effectLst>
                  <a:outerShdw blurRad="38100" dist="38100" dir="2700000" algn="tl">
                    <a:srgbClr val="000000"/>
                  </a:outerShdw>
                </a:effectLst>
                <a:latin typeface="Arial" charset="0"/>
              </a:rPr>
              <a:t>   </a:t>
            </a:r>
            <a:br>
              <a:rPr lang="en-US" sz="1200">
                <a:solidFill>
                  <a:schemeClr val="tx2"/>
                </a:solidFill>
                <a:effectLst>
                  <a:outerShdw blurRad="38100" dist="38100" dir="2700000" algn="tl">
                    <a:srgbClr val="000000"/>
                  </a:outerShdw>
                </a:effectLst>
                <a:latin typeface="Arial" charset="0"/>
              </a:rPr>
            </a:br>
            <a:r>
              <a:rPr lang="id-ID" sz="1200">
                <a:solidFill>
                  <a:schemeClr val="tx2"/>
                </a:solidFill>
                <a:effectLst>
                  <a:outerShdw blurRad="38100" dist="38100" dir="2700000" algn="tl">
                    <a:srgbClr val="000000"/>
                  </a:outerShdw>
                </a:effectLst>
                <a:latin typeface="Arial" charset="0"/>
              </a:rPr>
              <a:t/>
            </a:r>
            <a:br>
              <a:rPr lang="id-ID" sz="1200">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t>
            </a:r>
            <a:r>
              <a:rPr lang="id-ID">
                <a:solidFill>
                  <a:schemeClr val="tx2"/>
                </a:solidFill>
                <a:effectLst>
                  <a:outerShdw blurRad="38100" dist="38100" dir="2700000" algn="tl">
                    <a:srgbClr val="000000"/>
                  </a:outerShdw>
                </a:effectLst>
                <a:latin typeface="Arial" charset="0"/>
              </a:rPr>
              <a:t/>
            </a:r>
            <a:br>
              <a:rPr lang="id-ID">
                <a:solidFill>
                  <a:schemeClr val="tx2"/>
                </a:solidFill>
                <a:effectLst>
                  <a:outerShdw blurRad="38100" dist="38100" dir="2700000" algn="tl">
                    <a:srgbClr val="000000"/>
                  </a:outerShdw>
                </a:effectLst>
                <a:latin typeface="Arial" charset="0"/>
              </a:rPr>
            </a:br>
            <a:r>
              <a:rPr lang="id-ID">
                <a:solidFill>
                  <a:schemeClr val="tx2"/>
                </a:solidFill>
                <a:effectLst>
                  <a:outerShdw blurRad="38100" dist="38100" dir="2700000" algn="tl">
                    <a:srgbClr val="000000"/>
                  </a:outerShdw>
                </a:effectLst>
                <a:latin typeface="Arial" charset="0"/>
              </a:rPr>
              <a:t>       </a:t>
            </a:r>
            <a:r>
              <a:rPr lang="en-US" sz="2400">
                <a:solidFill>
                  <a:schemeClr val="tx2"/>
                </a:solidFill>
                <a:effectLst>
                  <a:outerShdw blurRad="38100" dist="38100" dir="2700000" algn="tl">
                    <a:srgbClr val="000000"/>
                  </a:outerShdw>
                </a:effectLst>
                <a:latin typeface="Arial" charset="0"/>
              </a:rPr>
              <a:t/>
            </a:r>
            <a:br>
              <a:rPr lang="en-US" sz="2400">
                <a:solidFill>
                  <a:schemeClr val="tx2"/>
                </a:solidFill>
                <a:effectLst>
                  <a:outerShdw blurRad="38100" dist="38100" dir="2700000" algn="tl">
                    <a:srgbClr val="000000"/>
                  </a:outerShdw>
                </a:effectLst>
                <a:latin typeface="Arial" charset="0"/>
              </a:rPr>
            </a:br>
            <a:r>
              <a:rPr lang="en-US" sz="2400">
                <a:solidFill>
                  <a:schemeClr val="tx2"/>
                </a:solidFill>
                <a:effectLst>
                  <a:outerShdw blurRad="38100" dist="38100" dir="2700000" algn="tl">
                    <a:srgbClr val="000000"/>
                  </a:outerShdw>
                </a:effectLst>
                <a:latin typeface="Arial" charset="0"/>
              </a:rPr>
              <a:t/>
            </a:r>
            <a:br>
              <a:rPr lang="en-US" sz="2400">
                <a:solidFill>
                  <a:schemeClr val="tx2"/>
                </a:solidFill>
                <a:effectLst>
                  <a:outerShdw blurRad="38100" dist="38100" dir="2700000" algn="tl">
                    <a:srgbClr val="000000"/>
                  </a:outerShdw>
                </a:effectLst>
                <a:latin typeface="Arial" charset="0"/>
              </a:rPr>
            </a:br>
            <a:r>
              <a:rPr lang="en-US" sz="2400">
                <a:solidFill>
                  <a:schemeClr val="tx2"/>
                </a:solidFill>
                <a:effectLst>
                  <a:outerShdw blurRad="38100" dist="38100" dir="2700000" algn="tl">
                    <a:srgbClr val="000000"/>
                  </a:outerShdw>
                </a:effectLst>
                <a:latin typeface="Arial" charset="0"/>
              </a:rPr>
              <a:t> </a:t>
            </a:r>
            <a:r>
              <a:rPr lang="en-US" sz="2400">
                <a:solidFill>
                  <a:srgbClr val="FF0000"/>
                </a:solidFill>
                <a:effectLst>
                  <a:outerShdw blurRad="38100" dist="38100" dir="2700000" algn="tl">
                    <a:srgbClr val="000000"/>
                  </a:outerShdw>
                </a:effectLst>
                <a:latin typeface="Arial" charset="0"/>
              </a:rPr>
              <a:t>             </a:t>
            </a:r>
            <a:r>
              <a:rPr lang="en-US" sz="2400">
                <a:solidFill>
                  <a:srgbClr val="006600"/>
                </a:solidFill>
                <a:effectLst>
                  <a:outerShdw blurRad="38100" dist="38100" dir="2700000" algn="tl">
                    <a:srgbClr val="000000"/>
                  </a:outerShdw>
                </a:effectLst>
                <a:latin typeface="Arial" charset="0"/>
              </a:rPr>
              <a:t> </a:t>
            </a:r>
            <a:r>
              <a:rPr lang="en-US" sz="2400">
                <a:solidFill>
                  <a:schemeClr val="tx2"/>
                </a:solidFill>
                <a:effectLst>
                  <a:outerShdw blurRad="38100" dist="38100" dir="2700000" algn="tl">
                    <a:srgbClr val="000000"/>
                  </a:outerShdw>
                </a:effectLst>
                <a:latin typeface="Arial" charset="0"/>
              </a:rPr>
              <a:t> </a:t>
            </a:r>
            <a:br>
              <a:rPr lang="en-US" sz="2400">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sz="3200">
                <a:solidFill>
                  <a:srgbClr val="006600"/>
                </a:solidFill>
                <a:effectLst>
                  <a:outerShdw blurRad="38100" dist="38100" dir="2700000" algn="tl">
                    <a:srgbClr val="000000"/>
                  </a:outerShdw>
                </a:effectLst>
                <a:latin typeface="Arial" charset="0"/>
              </a:rPr>
              <a:t> </a:t>
            </a: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id-ID" sz="2800" i="1" smtClean="0">
                <a:solidFill>
                  <a:srgbClr val="FFFF00"/>
                </a:solidFill>
              </a:rPr>
              <a:t>Gambar hati yang sehat (1) dan kanker hati (2)</a:t>
            </a:r>
            <a:endParaRPr lang="en-US" sz="2800" i="1" smtClean="0">
              <a:solidFill>
                <a:srgbClr val="FFFF00"/>
              </a:solidFill>
            </a:endParaRPr>
          </a:p>
        </p:txBody>
      </p:sp>
      <p:pic>
        <p:nvPicPr>
          <p:cNvPr id="75779" name="Picture 3"/>
          <p:cNvPicPr>
            <a:picLocks noChangeAspect="1" noChangeArrowheads="1"/>
          </p:cNvPicPr>
          <p:nvPr/>
        </p:nvPicPr>
        <p:blipFill>
          <a:blip r:embed="rId2"/>
          <a:srcRect/>
          <a:stretch>
            <a:fillRect/>
          </a:stretch>
        </p:blipFill>
        <p:spPr bwMode="auto">
          <a:xfrm>
            <a:off x="1676400" y="2057400"/>
            <a:ext cx="5029200" cy="3657600"/>
          </a:xfrm>
          <a:prstGeom prst="rect">
            <a:avLst/>
          </a:prstGeom>
          <a:noFill/>
          <a:ln w="9525">
            <a:noFill/>
            <a:miter lim="800000"/>
            <a:headEnd/>
            <a:tailEnd/>
          </a:ln>
        </p:spPr>
      </p:pic>
      <p:sp>
        <p:nvSpPr>
          <p:cNvPr id="666628" name="Rectangle 4"/>
          <p:cNvSpPr>
            <a:spLocks noChangeArrowheads="1"/>
          </p:cNvSpPr>
          <p:nvPr/>
        </p:nvSpPr>
        <p:spPr bwMode="auto">
          <a:xfrm>
            <a:off x="3352800" y="6096000"/>
            <a:ext cx="2590800" cy="304800"/>
          </a:xfrm>
          <a:prstGeom prst="rect">
            <a:avLst/>
          </a:prstGeom>
          <a:noFill/>
          <a:ln w="9525">
            <a:noFill/>
            <a:miter lim="800000"/>
            <a:headEnd/>
            <a:tailEnd/>
          </a:ln>
          <a:effectLst/>
        </p:spPr>
        <p:txBody>
          <a:bodyPr lIns="92075" tIns="46038" rIns="92075" bIns="46038" anchor="ctr"/>
          <a:lstStyle/>
          <a:p>
            <a:pPr algn="l">
              <a:defRPr/>
            </a:pP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id-ID">
                <a:solidFill>
                  <a:schemeClr val="tx2"/>
                </a:solidFill>
                <a:effectLst>
                  <a:outerShdw blurRad="38100" dist="38100" dir="2700000" algn="tl">
                    <a:srgbClr val="000000"/>
                  </a:outerShdw>
                </a:effectLst>
                <a:latin typeface="Arial" charset="0"/>
              </a:rPr>
              <a:t>                   </a:t>
            </a:r>
            <a:r>
              <a:rPr lang="id-ID" sz="1200">
                <a:solidFill>
                  <a:schemeClr val="tx2"/>
                </a:solidFill>
                <a:effectLst>
                  <a:outerShdw blurRad="38100" dist="38100" dir="2700000" algn="tl">
                    <a:srgbClr val="000000"/>
                  </a:outerShdw>
                </a:effectLst>
                <a:latin typeface="Arial" charset="0"/>
              </a:rPr>
              <a:t>Sumber : Wikipedia, 2008</a:t>
            </a:r>
            <a:r>
              <a:rPr lang="en-US" sz="1200">
                <a:solidFill>
                  <a:schemeClr val="tx2"/>
                </a:solidFill>
                <a:effectLst>
                  <a:outerShdw blurRad="38100" dist="38100" dir="2700000" algn="tl">
                    <a:srgbClr val="000000"/>
                  </a:outerShdw>
                </a:effectLst>
                <a:latin typeface="Arial" charset="0"/>
              </a:rPr>
              <a:t>   </a:t>
            </a:r>
            <a:br>
              <a:rPr lang="en-US" sz="1200">
                <a:solidFill>
                  <a:schemeClr val="tx2"/>
                </a:solidFill>
                <a:effectLst>
                  <a:outerShdw blurRad="38100" dist="38100" dir="2700000" algn="tl">
                    <a:srgbClr val="000000"/>
                  </a:outerShdw>
                </a:effectLst>
                <a:latin typeface="Arial" charset="0"/>
              </a:rPr>
            </a:br>
            <a:r>
              <a:rPr lang="id-ID" sz="1200">
                <a:solidFill>
                  <a:schemeClr val="tx2"/>
                </a:solidFill>
                <a:effectLst>
                  <a:outerShdw blurRad="38100" dist="38100" dir="2700000" algn="tl">
                    <a:srgbClr val="000000"/>
                  </a:outerShdw>
                </a:effectLst>
                <a:latin typeface="Arial" charset="0"/>
              </a:rPr>
              <a:t/>
            </a:r>
            <a:br>
              <a:rPr lang="id-ID" sz="1200">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t>
            </a:r>
            <a:r>
              <a:rPr lang="id-ID">
                <a:solidFill>
                  <a:schemeClr val="tx2"/>
                </a:solidFill>
                <a:effectLst>
                  <a:outerShdw blurRad="38100" dist="38100" dir="2700000" algn="tl">
                    <a:srgbClr val="000000"/>
                  </a:outerShdw>
                </a:effectLst>
                <a:latin typeface="Arial" charset="0"/>
              </a:rPr>
              <a:t/>
            </a:r>
            <a:br>
              <a:rPr lang="id-ID">
                <a:solidFill>
                  <a:schemeClr val="tx2"/>
                </a:solidFill>
                <a:effectLst>
                  <a:outerShdw blurRad="38100" dist="38100" dir="2700000" algn="tl">
                    <a:srgbClr val="000000"/>
                  </a:outerShdw>
                </a:effectLst>
                <a:latin typeface="Arial" charset="0"/>
              </a:rPr>
            </a:br>
            <a:r>
              <a:rPr lang="id-ID">
                <a:solidFill>
                  <a:schemeClr val="tx2"/>
                </a:solidFill>
                <a:effectLst>
                  <a:outerShdw blurRad="38100" dist="38100" dir="2700000" algn="tl">
                    <a:srgbClr val="000000"/>
                  </a:outerShdw>
                </a:effectLst>
                <a:latin typeface="Arial" charset="0"/>
              </a:rPr>
              <a:t>       </a:t>
            </a:r>
            <a:r>
              <a:rPr lang="en-US" sz="2400">
                <a:solidFill>
                  <a:schemeClr val="tx2"/>
                </a:solidFill>
                <a:effectLst>
                  <a:outerShdw blurRad="38100" dist="38100" dir="2700000" algn="tl">
                    <a:srgbClr val="000000"/>
                  </a:outerShdw>
                </a:effectLst>
                <a:latin typeface="Arial" charset="0"/>
              </a:rPr>
              <a:t/>
            </a:r>
            <a:br>
              <a:rPr lang="en-US" sz="2400">
                <a:solidFill>
                  <a:schemeClr val="tx2"/>
                </a:solidFill>
                <a:effectLst>
                  <a:outerShdw blurRad="38100" dist="38100" dir="2700000" algn="tl">
                    <a:srgbClr val="000000"/>
                  </a:outerShdw>
                </a:effectLst>
                <a:latin typeface="Arial" charset="0"/>
              </a:rPr>
            </a:br>
            <a:r>
              <a:rPr lang="en-US" sz="2400">
                <a:solidFill>
                  <a:schemeClr val="tx2"/>
                </a:solidFill>
                <a:effectLst>
                  <a:outerShdw blurRad="38100" dist="38100" dir="2700000" algn="tl">
                    <a:srgbClr val="000000"/>
                  </a:outerShdw>
                </a:effectLst>
                <a:latin typeface="Arial" charset="0"/>
              </a:rPr>
              <a:t/>
            </a:r>
            <a:br>
              <a:rPr lang="en-US" sz="2400">
                <a:solidFill>
                  <a:schemeClr val="tx2"/>
                </a:solidFill>
                <a:effectLst>
                  <a:outerShdw blurRad="38100" dist="38100" dir="2700000" algn="tl">
                    <a:srgbClr val="000000"/>
                  </a:outerShdw>
                </a:effectLst>
                <a:latin typeface="Arial" charset="0"/>
              </a:rPr>
            </a:br>
            <a:r>
              <a:rPr lang="en-US" sz="2400">
                <a:solidFill>
                  <a:schemeClr val="tx2"/>
                </a:solidFill>
                <a:effectLst>
                  <a:outerShdw blurRad="38100" dist="38100" dir="2700000" algn="tl">
                    <a:srgbClr val="000000"/>
                  </a:outerShdw>
                </a:effectLst>
                <a:latin typeface="Arial" charset="0"/>
              </a:rPr>
              <a:t> </a:t>
            </a:r>
            <a:r>
              <a:rPr lang="en-US" sz="2400">
                <a:solidFill>
                  <a:srgbClr val="FF0000"/>
                </a:solidFill>
                <a:effectLst>
                  <a:outerShdw blurRad="38100" dist="38100" dir="2700000" algn="tl">
                    <a:srgbClr val="000000"/>
                  </a:outerShdw>
                </a:effectLst>
                <a:latin typeface="Arial" charset="0"/>
              </a:rPr>
              <a:t>             </a:t>
            </a:r>
            <a:r>
              <a:rPr lang="en-US" sz="2400">
                <a:solidFill>
                  <a:srgbClr val="006600"/>
                </a:solidFill>
                <a:effectLst>
                  <a:outerShdw blurRad="38100" dist="38100" dir="2700000" algn="tl">
                    <a:srgbClr val="000000"/>
                  </a:outerShdw>
                </a:effectLst>
                <a:latin typeface="Arial" charset="0"/>
              </a:rPr>
              <a:t> </a:t>
            </a:r>
            <a:r>
              <a:rPr lang="en-US" sz="2400">
                <a:solidFill>
                  <a:schemeClr val="tx2"/>
                </a:solidFill>
                <a:effectLst>
                  <a:outerShdw blurRad="38100" dist="38100" dir="2700000" algn="tl">
                    <a:srgbClr val="000000"/>
                  </a:outerShdw>
                </a:effectLst>
                <a:latin typeface="Arial" charset="0"/>
              </a:rPr>
              <a:t> </a:t>
            </a:r>
            <a:br>
              <a:rPr lang="en-US" sz="2400">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sz="3200">
                <a:solidFill>
                  <a:srgbClr val="006600"/>
                </a:solidFill>
                <a:effectLst>
                  <a:outerShdw blurRad="38100" dist="38100" dir="2700000" algn="tl">
                    <a:srgbClr val="000000"/>
                  </a:outerShdw>
                </a:effectLst>
                <a:latin typeface="Arial" charset="0"/>
              </a:rPr>
              <a:t> </a:t>
            </a:r>
            <a:r>
              <a:rPr lang="en-US">
                <a:solidFill>
                  <a:schemeClr val="tx2"/>
                </a:solidFill>
                <a:effectLst>
                  <a:outerShdw blurRad="38100" dist="38100" dir="2700000" algn="tl">
                    <a:srgbClr val="000000"/>
                  </a:outerShdw>
                </a:effectLst>
                <a:latin typeface="Arial" charset="0"/>
              </a:rPr>
              <a:t/>
            </a:r>
            <a:br>
              <a:rPr lang="en-US">
                <a:solidFill>
                  <a:schemeClr val="tx2"/>
                </a:solidFill>
                <a:effectLst>
                  <a:outerShdw blurRad="38100" dist="38100" dir="2700000" algn="tl">
                    <a:srgbClr val="000000"/>
                  </a:outerShdw>
                </a:effectLst>
                <a:latin typeface="Arial" charset="0"/>
              </a:rPr>
            </a:br>
            <a:r>
              <a:rPr lang="en-US">
                <a:solidFill>
                  <a:schemeClr val="tx2"/>
                </a:solidFill>
                <a:effectLst>
                  <a:outerShdw blurRad="38100" dist="38100" dir="2700000" algn="tl">
                    <a:srgbClr val="000000"/>
                  </a:outerShdw>
                </a:effectLst>
                <a:latin typeface="Arial" charset="0"/>
              </a:rPr>
              <a:t>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81000" y="1219200"/>
            <a:ext cx="7772400" cy="1143000"/>
          </a:xfrm>
        </p:spPr>
        <p:txBody>
          <a:bodyPr/>
          <a:lstStyle/>
          <a:p>
            <a:pPr eaLnBrk="1" hangingPunct="1"/>
            <a:r>
              <a:rPr lang="id-ID" smtClean="0"/>
              <a:t>Bagian Kedua</a:t>
            </a:r>
            <a:endParaRPr lang="en-US" smtClean="0"/>
          </a:p>
        </p:txBody>
      </p:sp>
      <p:sp>
        <p:nvSpPr>
          <p:cNvPr id="76803" name="Rectangle 3"/>
          <p:cNvSpPr>
            <a:spLocks noGrp="1" noChangeArrowheads="1"/>
          </p:cNvSpPr>
          <p:nvPr>
            <p:ph idx="1"/>
          </p:nvPr>
        </p:nvSpPr>
        <p:spPr>
          <a:xfrm>
            <a:off x="685800" y="1447800"/>
            <a:ext cx="7772400" cy="4114800"/>
          </a:xfrm>
        </p:spPr>
        <p:txBody>
          <a:bodyPr/>
          <a:lstStyle/>
          <a:p>
            <a:pPr marL="533400" indent="-533400" eaLnBrk="1" hangingPunct="1">
              <a:buFont typeface="Wingdings" pitchFamily="2" charset="2"/>
              <a:buNone/>
            </a:pPr>
            <a:endParaRPr lang="id-ID" sz="4800" smtClean="0"/>
          </a:p>
          <a:p>
            <a:pPr marL="533400" indent="-533400" eaLnBrk="1" hangingPunct="1">
              <a:buFont typeface="Wingdings" pitchFamily="2" charset="2"/>
              <a:buNone/>
            </a:pPr>
            <a:endParaRPr lang="id-ID" sz="4800" smtClean="0"/>
          </a:p>
          <a:p>
            <a:pPr marL="533400" indent="-533400" eaLnBrk="1" hangingPunct="1">
              <a:buFont typeface="Wingdings" pitchFamily="2" charset="2"/>
              <a:buNone/>
            </a:pPr>
            <a:r>
              <a:rPr lang="id-ID" sz="4800" smtClean="0"/>
              <a:t>      </a:t>
            </a:r>
            <a:r>
              <a:rPr lang="id-ID" sz="4800" smtClean="0">
                <a:solidFill>
                  <a:srgbClr val="00CC00"/>
                </a:solidFill>
              </a:rPr>
              <a:t>Risk Assessment</a:t>
            </a:r>
            <a:endParaRPr lang="en-US" sz="4800" smtClean="0">
              <a:solidFill>
                <a:srgbClr val="00CC00"/>
              </a:solidFill>
            </a:endParaRPr>
          </a:p>
        </p:txBody>
      </p:sp>
      <p:pic>
        <p:nvPicPr>
          <p:cNvPr id="76804" name="Picture 3" descr="Weld.jpg"/>
          <p:cNvPicPr>
            <a:picLocks noChangeAspect="1"/>
          </p:cNvPicPr>
          <p:nvPr/>
        </p:nvPicPr>
        <p:blipFill>
          <a:blip r:embed="rId3"/>
          <a:srcRect/>
          <a:stretch>
            <a:fillRect/>
          </a:stretch>
        </p:blipFill>
        <p:spPr bwMode="auto">
          <a:xfrm>
            <a:off x="6400800" y="2667000"/>
            <a:ext cx="2438400" cy="1649413"/>
          </a:xfrm>
          <a:prstGeom prst="rect">
            <a:avLst/>
          </a:prstGeom>
          <a:noFill/>
          <a:ln w="9525">
            <a:noFill/>
            <a:miter lim="800000"/>
            <a:headEnd/>
            <a:tailEnd/>
          </a:ln>
        </p:spPr>
      </p:pic>
      <p:pic>
        <p:nvPicPr>
          <p:cNvPr id="76805" name="Picture 4" descr="silica.jpg"/>
          <p:cNvPicPr>
            <a:picLocks noChangeAspect="1"/>
          </p:cNvPicPr>
          <p:nvPr/>
        </p:nvPicPr>
        <p:blipFill>
          <a:blip r:embed="rId4" cstate="print"/>
          <a:srcRect/>
          <a:stretch>
            <a:fillRect/>
          </a:stretch>
        </p:blipFill>
        <p:spPr bwMode="auto">
          <a:xfrm>
            <a:off x="6400800" y="4419600"/>
            <a:ext cx="2438400" cy="1457325"/>
          </a:xfrm>
          <a:prstGeom prst="rect">
            <a:avLst/>
          </a:prstGeom>
          <a:noFill/>
          <a:ln w="9525">
            <a:noFill/>
            <a:miter lim="800000"/>
            <a:headEnd/>
            <a:tailEnd/>
          </a:ln>
        </p:spPr>
      </p:pic>
      <p:sp>
        <p:nvSpPr>
          <p:cNvPr id="500742" name="Rectangle 6"/>
          <p:cNvSpPr>
            <a:spLocks noChangeArrowheads="1"/>
          </p:cNvSpPr>
          <p:nvPr/>
        </p:nvSpPr>
        <p:spPr bwMode="auto">
          <a:xfrm>
            <a:off x="6324600" y="5867400"/>
            <a:ext cx="2590800" cy="685800"/>
          </a:xfrm>
          <a:prstGeom prst="rect">
            <a:avLst/>
          </a:prstGeom>
          <a:noFill/>
          <a:ln w="9525">
            <a:noFill/>
            <a:miter lim="800000"/>
            <a:headEnd/>
            <a:tailEnd/>
          </a:ln>
          <a:effectLst/>
        </p:spPr>
        <p:txBody>
          <a:bodyPr lIns="92075" tIns="46038" rIns="92075" bIns="46038" anchor="ctr"/>
          <a:lstStyle/>
          <a:p>
            <a:pPr algn="l">
              <a:defRPr/>
            </a:pPr>
            <a:r>
              <a:rPr lang="id-ID" sz="1400" b="1">
                <a:solidFill>
                  <a:schemeClr val="tx2"/>
                </a:solidFill>
                <a:effectLst>
                  <a:outerShdw blurRad="38100" dist="38100" dir="2700000" algn="tl">
                    <a:srgbClr val="000000"/>
                  </a:outerShdw>
                </a:effectLst>
                <a:latin typeface="Arial" charset="0"/>
              </a:rPr>
              <a:t>Sumber : Pusat K3 Depnakertrans, 2007</a:t>
            </a:r>
            <a:endParaRPr lang="en-US" sz="1400" b="1">
              <a:solidFill>
                <a:schemeClr val="tx2"/>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a:xfrm>
            <a:off x="457200" y="142875"/>
            <a:ext cx="8577263" cy="1028700"/>
          </a:xfrm>
        </p:spPr>
        <p:txBody>
          <a:bodyPr/>
          <a:lstStyle/>
          <a:p>
            <a:pPr algn="l" eaLnBrk="1" hangingPunct="1"/>
            <a:r>
              <a:rPr lang="id-ID" sz="3600" b="1" smtClean="0">
                <a:solidFill>
                  <a:srgbClr val="FFFF66"/>
                </a:solidFill>
                <a:latin typeface="Book Antiqua" pitchFamily="18" charset="0"/>
              </a:rPr>
              <a:t/>
            </a:r>
            <a:br>
              <a:rPr lang="id-ID" sz="3600" b="1" smtClean="0">
                <a:solidFill>
                  <a:srgbClr val="FFFF66"/>
                </a:solidFill>
                <a:latin typeface="Book Antiqua" pitchFamily="18" charset="0"/>
              </a:rPr>
            </a:br>
            <a:r>
              <a:rPr lang="id-ID" sz="3600" b="1" smtClean="0">
                <a:solidFill>
                  <a:srgbClr val="FFFF66"/>
                </a:solidFill>
                <a:latin typeface="Book Antiqua" pitchFamily="18" charset="0"/>
              </a:rPr>
              <a:t>                             </a:t>
            </a:r>
            <a:r>
              <a:rPr lang="id-ID" sz="3200" b="1" smtClean="0">
                <a:solidFill>
                  <a:srgbClr val="FFFF66"/>
                </a:solidFill>
                <a:latin typeface="Book Antiqua" pitchFamily="18" charset="0"/>
              </a:rPr>
              <a:t>Bab 10 </a:t>
            </a:r>
            <a:br>
              <a:rPr lang="id-ID" sz="3200" b="1" smtClean="0">
                <a:solidFill>
                  <a:srgbClr val="FFFF66"/>
                </a:solidFill>
                <a:latin typeface="Book Antiqua" pitchFamily="18" charset="0"/>
              </a:rPr>
            </a:br>
            <a:r>
              <a:rPr lang="id-ID" sz="3200" b="1" smtClean="0">
                <a:solidFill>
                  <a:srgbClr val="FFFF66"/>
                </a:solidFill>
                <a:latin typeface="Book Antiqua" pitchFamily="18" charset="0"/>
              </a:rPr>
              <a:t>         A</a:t>
            </a:r>
            <a:r>
              <a:rPr lang="en-US" sz="3200" b="1" smtClean="0">
                <a:solidFill>
                  <a:srgbClr val="FFFF66"/>
                </a:solidFill>
                <a:latin typeface="Book Antiqua" pitchFamily="18" charset="0"/>
              </a:rPr>
              <a:t>nalisis Risiko ≈ </a:t>
            </a:r>
            <a:r>
              <a:rPr lang="en-US" sz="3200" b="1" i="1" smtClean="0">
                <a:solidFill>
                  <a:srgbClr val="FFFF66"/>
                </a:solidFill>
                <a:latin typeface="Book Antiqua" pitchFamily="18" charset="0"/>
              </a:rPr>
              <a:t>Risk Assessment</a:t>
            </a:r>
            <a:r>
              <a:rPr lang="id-ID" sz="3200" b="1" i="1" smtClean="0">
                <a:solidFill>
                  <a:srgbClr val="FFFF66"/>
                </a:solidFill>
                <a:latin typeface="Book Antiqua" pitchFamily="18" charset="0"/>
              </a:rPr>
              <a:t/>
            </a:r>
            <a:br>
              <a:rPr lang="id-ID" sz="3200" b="1" i="1" smtClean="0">
                <a:solidFill>
                  <a:srgbClr val="FFFF66"/>
                </a:solidFill>
                <a:latin typeface="Book Antiqua" pitchFamily="18" charset="0"/>
              </a:rPr>
            </a:br>
            <a:r>
              <a:rPr lang="id-ID" sz="3200" b="1" i="1" smtClean="0">
                <a:solidFill>
                  <a:srgbClr val="FFFF66"/>
                </a:solidFill>
                <a:latin typeface="Book Antiqua" pitchFamily="18" charset="0"/>
              </a:rPr>
              <a:t/>
            </a:r>
            <a:br>
              <a:rPr lang="id-ID" sz="3200" b="1" i="1" smtClean="0">
                <a:solidFill>
                  <a:srgbClr val="FFFF66"/>
                </a:solidFill>
                <a:latin typeface="Book Antiqua" pitchFamily="18" charset="0"/>
              </a:rPr>
            </a:br>
            <a:r>
              <a:rPr lang="id-ID" sz="3200" b="1" i="1" smtClean="0">
                <a:solidFill>
                  <a:srgbClr val="FFFF66"/>
                </a:solidFill>
                <a:latin typeface="Book Antiqua" pitchFamily="18" charset="0"/>
              </a:rPr>
              <a:t>A. Definisi Analisis Risiko</a:t>
            </a:r>
            <a:endParaRPr lang="en-US" sz="3200" b="1" i="1" smtClean="0">
              <a:solidFill>
                <a:srgbClr val="FFFF66"/>
              </a:solidFill>
              <a:latin typeface="Book Antiqua" pitchFamily="18" charset="0"/>
            </a:endParaRPr>
          </a:p>
        </p:txBody>
      </p:sp>
      <p:sp>
        <p:nvSpPr>
          <p:cNvPr id="459779" name="Rectangle 3"/>
          <p:cNvSpPr>
            <a:spLocks noGrp="1" noChangeArrowheads="1"/>
          </p:cNvSpPr>
          <p:nvPr>
            <p:ph idx="1"/>
          </p:nvPr>
        </p:nvSpPr>
        <p:spPr>
          <a:xfrm>
            <a:off x="304800" y="1905000"/>
            <a:ext cx="8567738" cy="4724400"/>
          </a:xfrm>
        </p:spPr>
        <p:txBody>
          <a:bodyPr/>
          <a:lstStyle/>
          <a:p>
            <a:pPr eaLnBrk="1" hangingPunct="1">
              <a:lnSpc>
                <a:spcPct val="80000"/>
              </a:lnSpc>
            </a:pPr>
            <a:endParaRPr lang="id-ID" sz="2000" smtClean="0">
              <a:latin typeface="Arial" charset="0"/>
            </a:endParaRPr>
          </a:p>
          <a:p>
            <a:pPr eaLnBrk="1" hangingPunct="1">
              <a:lnSpc>
                <a:spcPct val="80000"/>
              </a:lnSpc>
            </a:pPr>
            <a:r>
              <a:rPr lang="id-ID" sz="2000" smtClean="0">
                <a:latin typeface="Arial" charset="0"/>
              </a:rPr>
              <a:t>Suatu metode analisis yang meliputi faktor penilaian, karakterisasi, komunikasi, manajemen dan kebijakan yang berkaitan dengan risiko tersebut. Dalam melakukan analisis risiko tahapan kegiatan, antara lain meliputi identifikasi hazard, proyeksi risiko, penilaian risiko, dan manajemen risiko.</a:t>
            </a:r>
          </a:p>
          <a:p>
            <a:pPr eaLnBrk="1" hangingPunct="1">
              <a:lnSpc>
                <a:spcPct val="80000"/>
              </a:lnSpc>
            </a:pPr>
            <a:r>
              <a:rPr lang="en-US" sz="2000" smtClean="0">
                <a:latin typeface="Arial" charset="0"/>
              </a:rPr>
              <a:t>Karakterisasi efek-efek pajanan </a:t>
            </a:r>
            <a:r>
              <a:rPr lang="en-US" sz="2000" i="1" smtClean="0">
                <a:latin typeface="Arial" charset="0"/>
              </a:rPr>
              <a:t>bahaya</a:t>
            </a:r>
            <a:r>
              <a:rPr lang="en-US" sz="2000" smtClean="0">
                <a:latin typeface="Arial" charset="0"/>
              </a:rPr>
              <a:t> </a:t>
            </a:r>
            <a:r>
              <a:rPr lang="en-US" sz="2000" i="1" smtClean="0">
                <a:latin typeface="Arial" charset="0"/>
              </a:rPr>
              <a:t>lingkungan</a:t>
            </a:r>
            <a:r>
              <a:rPr lang="en-US" sz="2000" smtClean="0">
                <a:latin typeface="Arial" charset="0"/>
              </a:rPr>
              <a:t> yang berpotensi merugikan kesehatan manusia (NRC, 1983).</a:t>
            </a:r>
          </a:p>
          <a:p>
            <a:pPr eaLnBrk="1" hangingPunct="1">
              <a:lnSpc>
                <a:spcPct val="80000"/>
              </a:lnSpc>
            </a:pPr>
            <a:r>
              <a:rPr lang="en-US" sz="2000" smtClean="0">
                <a:latin typeface="Arial" charset="0"/>
              </a:rPr>
              <a:t>Proses penilaian bersama ilmuwan dan birokrat untuk memprakirakan peningkatan risiko gangguan kesehatan pada manusia yang terpajan oleh zat-zat toksik (EPA, 1991).</a:t>
            </a:r>
          </a:p>
          <a:p>
            <a:pPr eaLnBrk="1" hangingPunct="1">
              <a:lnSpc>
                <a:spcPct val="80000"/>
              </a:lnSpc>
            </a:pPr>
            <a:r>
              <a:rPr lang="en-US" sz="2000" smtClean="0">
                <a:latin typeface="Arial" charset="0"/>
              </a:rPr>
              <a:t>Evaluasi ilmiah dampak kesehatan potensial yang dapat terjadi karena pajanan zat tertentu atau campurannya pada kondisi spesifik (US-EPA, 1998).</a:t>
            </a:r>
          </a:p>
          <a:p>
            <a:pPr eaLnBrk="1" hangingPunct="1">
              <a:lnSpc>
                <a:spcPct val="80000"/>
              </a:lnSpc>
            </a:pPr>
            <a:r>
              <a:rPr lang="en-US" sz="2000" smtClean="0">
                <a:latin typeface="Arial" charset="0"/>
              </a:rPr>
              <a:t>Kerangka ilmiah untuk memecahkan permasalahan  lingkungan &amp; kesehatan (Louvar &amp; Louvar, 1998)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59778"/>
                                        </p:tgtEl>
                                        <p:attrNameLst>
                                          <p:attrName>style.visibility</p:attrName>
                                        </p:attrNameLst>
                                      </p:cBhvr>
                                      <p:to>
                                        <p:strVal val="visible"/>
                                      </p:to>
                                    </p:set>
                                    <p:anim calcmode="lin" valueType="num">
                                      <p:cBhvr additive="base">
                                        <p:cTn id="7" dur="500" fill="hold"/>
                                        <p:tgtEl>
                                          <p:spTgt spid="459778"/>
                                        </p:tgtEl>
                                        <p:attrNameLst>
                                          <p:attrName>ppt_x</p:attrName>
                                        </p:attrNameLst>
                                      </p:cBhvr>
                                      <p:tavLst>
                                        <p:tav tm="0">
                                          <p:val>
                                            <p:strVal val="1+#ppt_w/2"/>
                                          </p:val>
                                        </p:tav>
                                        <p:tav tm="100000">
                                          <p:val>
                                            <p:strVal val="#ppt_x"/>
                                          </p:val>
                                        </p:tav>
                                      </p:tavLst>
                                    </p:anim>
                                    <p:anim calcmode="lin" valueType="num">
                                      <p:cBhvr additive="base">
                                        <p:cTn id="8" dur="500" fill="hold"/>
                                        <p:tgtEl>
                                          <p:spTgt spid="45977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59779">
                                            <p:txEl>
                                              <p:pRg st="1" end="1"/>
                                            </p:txEl>
                                          </p:spTgt>
                                        </p:tgtEl>
                                        <p:attrNameLst>
                                          <p:attrName>style.visibility</p:attrName>
                                        </p:attrNameLst>
                                      </p:cBhvr>
                                      <p:to>
                                        <p:strVal val="visible"/>
                                      </p:to>
                                    </p:set>
                                    <p:animEffect transition="in" filter="dissolve">
                                      <p:cBhvr>
                                        <p:cTn id="13" dur="500"/>
                                        <p:tgtEl>
                                          <p:spTgt spid="459779">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59779">
                                            <p:txEl>
                                              <p:pRg st="2" end="2"/>
                                            </p:txEl>
                                          </p:spTgt>
                                        </p:tgtEl>
                                        <p:attrNameLst>
                                          <p:attrName>style.visibility</p:attrName>
                                        </p:attrNameLst>
                                      </p:cBhvr>
                                      <p:to>
                                        <p:strVal val="visible"/>
                                      </p:to>
                                    </p:set>
                                    <p:animEffect transition="in" filter="dissolve">
                                      <p:cBhvr>
                                        <p:cTn id="18" dur="500"/>
                                        <p:tgtEl>
                                          <p:spTgt spid="45977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59779">
                                            <p:txEl>
                                              <p:pRg st="3" end="3"/>
                                            </p:txEl>
                                          </p:spTgt>
                                        </p:tgtEl>
                                        <p:attrNameLst>
                                          <p:attrName>style.visibility</p:attrName>
                                        </p:attrNameLst>
                                      </p:cBhvr>
                                      <p:to>
                                        <p:strVal val="visible"/>
                                      </p:to>
                                    </p:set>
                                    <p:animEffect transition="in" filter="dissolve">
                                      <p:cBhvr>
                                        <p:cTn id="23" dur="500"/>
                                        <p:tgtEl>
                                          <p:spTgt spid="45977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459779">
                                            <p:txEl>
                                              <p:pRg st="4" end="4"/>
                                            </p:txEl>
                                          </p:spTgt>
                                        </p:tgtEl>
                                        <p:attrNameLst>
                                          <p:attrName>style.visibility</p:attrName>
                                        </p:attrNameLst>
                                      </p:cBhvr>
                                      <p:to>
                                        <p:strVal val="visible"/>
                                      </p:to>
                                    </p:set>
                                    <p:animEffect transition="in" filter="dissolve">
                                      <p:cBhvr>
                                        <p:cTn id="28" dur="500"/>
                                        <p:tgtEl>
                                          <p:spTgt spid="459779">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459779">
                                            <p:txEl>
                                              <p:pRg st="5" end="5"/>
                                            </p:txEl>
                                          </p:spTgt>
                                        </p:tgtEl>
                                        <p:attrNameLst>
                                          <p:attrName>style.visibility</p:attrName>
                                        </p:attrNameLst>
                                      </p:cBhvr>
                                      <p:to>
                                        <p:strVal val="visible"/>
                                      </p:to>
                                    </p:set>
                                    <p:animEffect transition="in" filter="dissolve">
                                      <p:cBhvr>
                                        <p:cTn id="33" dur="500"/>
                                        <p:tgtEl>
                                          <p:spTgt spid="4597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8" grpId="0" autoUpdateAnimBg="0"/>
      <p:bldP spid="45977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algn="l" eaLnBrk="1" hangingPunct="1"/>
            <a:r>
              <a:rPr lang="en-US" sz="3600" smtClean="0"/>
              <a:t/>
            </a:r>
            <a:br>
              <a:rPr lang="en-US" sz="3600" smtClean="0"/>
            </a:br>
            <a:r>
              <a:rPr lang="en-US" sz="3600" smtClean="0"/>
              <a:t/>
            </a:r>
            <a:br>
              <a:rPr lang="en-US" sz="3600" smtClean="0"/>
            </a:br>
            <a:r>
              <a:rPr lang="en-US" sz="3600" smtClean="0"/>
              <a:t/>
            </a:r>
            <a:br>
              <a:rPr lang="en-US" sz="3600" smtClean="0"/>
            </a:br>
            <a:r>
              <a:rPr lang="en-US" sz="3600" smtClean="0"/>
              <a:t/>
            </a:r>
            <a:br>
              <a:rPr lang="en-US" sz="3600" smtClean="0"/>
            </a:br>
            <a:r>
              <a:rPr lang="en-US" sz="2400" smtClean="0"/>
              <a:t>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solidFill>
                  <a:schemeClr val="hlink"/>
                </a:solidFill>
              </a:rPr>
              <a:t>D. GANGGUAN PD SINTESA DNA DAN RNA    </a:t>
            </a:r>
            <a:br>
              <a:rPr lang="en-US" sz="2400" smtClean="0">
                <a:solidFill>
                  <a:schemeClr val="hlink"/>
                </a:solidFill>
              </a:rPr>
            </a:br>
            <a:r>
              <a:rPr lang="en-US" sz="2400" smtClean="0"/>
              <a:t>     GANGGUAN INI DISEBABKAN OLEH INTERAKSI </a:t>
            </a:r>
            <a:br>
              <a:rPr lang="en-US" sz="2400" smtClean="0"/>
            </a:br>
            <a:r>
              <a:rPr lang="en-US" sz="2400" smtClean="0"/>
              <a:t>     DNA/RNA DENGAN SENYAWA PRODUK ANTARA </a:t>
            </a:r>
            <a:br>
              <a:rPr lang="en-US" sz="2400" smtClean="0"/>
            </a:br>
            <a:r>
              <a:rPr lang="en-US" sz="2400" smtClean="0"/>
              <a:t>     PENGALKILASI YG ELEKTROFILIK SEPERTI </a:t>
            </a:r>
            <a:br>
              <a:rPr lang="en-US" sz="2400" smtClean="0"/>
            </a:br>
            <a:r>
              <a:rPr lang="en-US" sz="2400" smtClean="0"/>
              <a:t>     EPOKSID BENZOAPIRIN , DAN SENYAWA </a:t>
            </a:r>
            <a:br>
              <a:rPr lang="en-US" sz="2400" smtClean="0"/>
            </a:br>
            <a:r>
              <a:rPr lang="en-US" sz="2400" smtClean="0"/>
              <a:t>     PENGALKILASI SEPERTI Cr, ASBES, TAR, DLL. </a:t>
            </a:r>
            <a:br>
              <a:rPr lang="en-US" sz="2400" smtClean="0"/>
            </a:br>
            <a:r>
              <a:rPr lang="en-US" sz="2400" smtClean="0"/>
              <a:t>     MELIPUTI SAAT : </a:t>
            </a:r>
            <a:r>
              <a:rPr lang="en-US" sz="2400" smtClean="0">
                <a:solidFill>
                  <a:schemeClr val="hlink"/>
                </a:solidFill>
              </a:rPr>
              <a:t>PENGGANDAAN DNA SELAMA </a:t>
            </a:r>
            <a:br>
              <a:rPr lang="en-US" sz="2400" smtClean="0">
                <a:solidFill>
                  <a:schemeClr val="hlink"/>
                </a:solidFill>
              </a:rPr>
            </a:br>
            <a:r>
              <a:rPr lang="en-US" sz="2400" smtClean="0">
                <a:solidFill>
                  <a:schemeClr val="hlink"/>
                </a:solidFill>
              </a:rPr>
              <a:t>     PEMBELAHAN SEL, TRANSKRIPSI INFORMASI </a:t>
            </a:r>
            <a:br>
              <a:rPr lang="en-US" sz="2400" smtClean="0">
                <a:solidFill>
                  <a:schemeClr val="hlink"/>
                </a:solidFill>
              </a:rPr>
            </a:br>
            <a:r>
              <a:rPr lang="en-US" sz="2400" smtClean="0">
                <a:solidFill>
                  <a:schemeClr val="hlink"/>
                </a:solidFill>
              </a:rPr>
              <a:t>     DNA KE RNA, PENYAMPAIAN INFORMASI </a:t>
            </a:r>
            <a:br>
              <a:rPr lang="en-US" sz="2400" smtClean="0">
                <a:solidFill>
                  <a:schemeClr val="hlink"/>
                </a:solidFill>
              </a:rPr>
            </a:br>
            <a:r>
              <a:rPr lang="en-US" sz="2400" smtClean="0">
                <a:solidFill>
                  <a:schemeClr val="hlink"/>
                </a:solidFill>
              </a:rPr>
              <a:t>     MELALUI RNA PADA SINTESA PROTEIN.</a:t>
            </a:r>
            <a:br>
              <a:rPr lang="en-US" sz="2400" smtClean="0">
                <a:solidFill>
                  <a:schemeClr val="hlink"/>
                </a:solidFill>
              </a:rPr>
            </a:br>
            <a:r>
              <a:rPr lang="en-US" sz="2400" smtClean="0"/>
              <a:t>     DISINI TERJADI IKATAN KOVALEN ANTARA</a:t>
            </a:r>
            <a:br>
              <a:rPr lang="en-US" sz="2400" smtClean="0"/>
            </a:br>
            <a:r>
              <a:rPr lang="en-US" sz="2400" smtClean="0"/>
              <a:t>     </a:t>
            </a:r>
            <a:r>
              <a:rPr lang="en-US" sz="2400" smtClean="0">
                <a:solidFill>
                  <a:schemeClr val="folHlink"/>
                </a:solidFill>
              </a:rPr>
              <a:t>GUGUS-2 DONOR ELEKTRON PD ASAM-2 AMINO</a:t>
            </a:r>
            <a:r>
              <a:rPr lang="en-US" sz="2400" smtClean="0"/>
              <a:t> </a:t>
            </a:r>
            <a:br>
              <a:rPr lang="en-US" sz="2400" smtClean="0"/>
            </a:br>
            <a:r>
              <a:rPr lang="en-US" sz="2400" smtClean="0"/>
              <a:t>     DISINGKAT RNH-H  DENGAN </a:t>
            </a:r>
            <a:r>
              <a:rPr lang="en-US" sz="2400" smtClean="0">
                <a:solidFill>
                  <a:schemeClr val="folHlink"/>
                </a:solidFill>
              </a:rPr>
              <a:t>SENYAWA </a:t>
            </a:r>
            <a:br>
              <a:rPr lang="en-US" sz="2400" smtClean="0">
                <a:solidFill>
                  <a:schemeClr val="folHlink"/>
                </a:solidFill>
              </a:rPr>
            </a:br>
            <a:r>
              <a:rPr lang="en-US" sz="2400" smtClean="0">
                <a:solidFill>
                  <a:schemeClr val="folHlink"/>
                </a:solidFill>
              </a:rPr>
              <a:t>     PENGALKILASI DISINGKAT (</a:t>
            </a:r>
            <a:r>
              <a:rPr lang="en-US" sz="2400" smtClean="0"/>
              <a:t>X</a:t>
            </a:r>
            <a:r>
              <a:rPr lang="en-US" sz="2400" baseline="30000" smtClean="0"/>
              <a:t>+</a:t>
            </a:r>
            <a:r>
              <a:rPr lang="en-US" sz="2400" smtClean="0"/>
              <a:t>) MENJADI IKATAN </a:t>
            </a:r>
            <a:br>
              <a:rPr lang="en-US" sz="2400" smtClean="0"/>
            </a:br>
            <a:r>
              <a:rPr lang="en-US" sz="2400" smtClean="0"/>
              <a:t>     RNHX YG MERUPAKAN INDIKASI ADANYA </a:t>
            </a:r>
            <a:br>
              <a:rPr lang="en-US" sz="2400" smtClean="0"/>
            </a:br>
            <a:r>
              <a:rPr lang="en-US" sz="2400" smtClean="0"/>
              <a:t>     GANGGUAN THD SINTESA DNA/RNA.           </a:t>
            </a:r>
            <a:br>
              <a:rPr lang="en-US" sz="2400" smtClean="0"/>
            </a:br>
            <a:r>
              <a:rPr lang="en-US" sz="2400" smtClean="0"/>
              <a:t/>
            </a:r>
            <a:br>
              <a:rPr lang="en-US" sz="2400" smtClean="0"/>
            </a:br>
            <a:r>
              <a:rPr lang="en-US" sz="3600" smtClean="0"/>
              <a:t/>
            </a:r>
            <a:br>
              <a:rPr lang="en-US" sz="3600" smtClean="0"/>
            </a:br>
            <a:r>
              <a:rPr lang="en-US" sz="2800" smtClean="0">
                <a:solidFill>
                  <a:srgbClr val="FF0066"/>
                </a:solidFill>
              </a:rPr>
              <a:t> </a:t>
            </a:r>
            <a:r>
              <a:rPr lang="en-US" sz="2800" smtClean="0">
                <a:solidFill>
                  <a:srgbClr val="00CC00"/>
                </a:solidFill>
              </a:rPr>
              <a:t/>
            </a:r>
            <a:br>
              <a:rPr lang="en-US" sz="2800" smtClean="0">
                <a:solidFill>
                  <a:srgbClr val="00CC00"/>
                </a:solidFill>
              </a:rPr>
            </a:br>
            <a:r>
              <a:rPr lang="en-US" sz="2800" smtClean="0">
                <a:solidFill>
                  <a:srgbClr val="006600"/>
                </a:solidFill>
              </a:rPr>
              <a:t> </a:t>
            </a:r>
            <a:r>
              <a:rPr lang="en-US" sz="3600" smtClean="0"/>
              <a:t/>
            </a:r>
            <a:br>
              <a:rPr lang="en-US" sz="3600" smtClean="0"/>
            </a:br>
            <a:r>
              <a:rPr lang="en-US" sz="3600" smtClean="0"/>
              <a:t/>
            </a:r>
            <a:br>
              <a:rPr lang="en-US" sz="3600" smtClean="0"/>
            </a:br>
            <a:r>
              <a:rPr lang="en-US" sz="3200" smtClean="0">
                <a:solidFill>
                  <a:srgbClr val="006600"/>
                </a:solidFill>
              </a:rPr>
              <a:t> </a:t>
            </a:r>
            <a:r>
              <a:rPr lang="en-US" sz="3600" smtClean="0"/>
              <a:t/>
            </a:r>
            <a:br>
              <a:rPr lang="en-US" sz="3600" smtClean="0"/>
            </a:br>
            <a:r>
              <a:rPr lang="en-US" sz="3600" smtClean="0"/>
              <a:t> </a:t>
            </a:r>
            <a:endParaRPr lang="en-US" smtClean="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533400" y="304800"/>
            <a:ext cx="7772400" cy="1143000"/>
          </a:xfrm>
          <a:noFill/>
        </p:spPr>
        <p:txBody>
          <a:bodyPr/>
          <a:lstStyle/>
          <a:p>
            <a:pPr eaLnBrk="1" hangingPunct="1"/>
            <a:r>
              <a:rPr lang="en-US" altLang="ja-JP" sz="3600" b="1" smtClean="0"/>
              <a:t>PENILAIAN RISIKO</a:t>
            </a:r>
            <a:br>
              <a:rPr lang="en-US" altLang="ja-JP" sz="3600" b="1" smtClean="0"/>
            </a:br>
            <a:r>
              <a:rPr lang="en-US" altLang="ja-JP" sz="1800" b="1" i="1" smtClean="0">
                <a:solidFill>
                  <a:srgbClr val="FF3300"/>
                </a:solidFill>
              </a:rPr>
              <a:t>RISK ASSESSMENT</a:t>
            </a:r>
            <a:endParaRPr lang="ja-JP" altLang="en-US" sz="1200" i="1" smtClean="0">
              <a:solidFill>
                <a:srgbClr val="FF3300"/>
              </a:solidFill>
            </a:endParaRPr>
          </a:p>
        </p:txBody>
      </p:sp>
      <p:pic>
        <p:nvPicPr>
          <p:cNvPr id="78851" name="Picture 3" descr="4-14"/>
          <p:cNvPicPr>
            <a:picLocks noChangeAspect="1" noChangeArrowheads="1"/>
          </p:cNvPicPr>
          <p:nvPr/>
        </p:nvPicPr>
        <p:blipFill>
          <a:blip r:embed="rId2"/>
          <a:srcRect/>
          <a:stretch>
            <a:fillRect/>
          </a:stretch>
        </p:blipFill>
        <p:spPr bwMode="auto">
          <a:xfrm>
            <a:off x="2438400" y="1828800"/>
            <a:ext cx="4495800" cy="3865563"/>
          </a:xfrm>
          <a:prstGeom prst="rect">
            <a:avLst/>
          </a:prstGeom>
          <a:noFill/>
          <a:ln w="9525">
            <a:noFill/>
            <a:miter lim="800000"/>
            <a:headEnd/>
            <a:tailEnd/>
          </a:ln>
        </p:spPr>
      </p:pic>
      <p:sp>
        <p:nvSpPr>
          <p:cNvPr id="78852" name="Text Box 4"/>
          <p:cNvSpPr txBox="1">
            <a:spLocks noChangeArrowheads="1"/>
          </p:cNvSpPr>
          <p:nvPr/>
        </p:nvSpPr>
        <p:spPr bwMode="auto">
          <a:xfrm>
            <a:off x="1295400" y="6400800"/>
            <a:ext cx="4375150" cy="457200"/>
          </a:xfrm>
          <a:prstGeom prst="rect">
            <a:avLst/>
          </a:prstGeom>
          <a:noFill/>
          <a:ln w="9525">
            <a:noFill/>
            <a:miter lim="800000"/>
            <a:headEnd/>
            <a:tailEnd/>
          </a:ln>
        </p:spPr>
        <p:txBody>
          <a:bodyPr wrap="none">
            <a:spAutoFit/>
          </a:bodyPr>
          <a:lstStyle/>
          <a:p>
            <a:pPr algn="l" eaLnBrk="0" hangingPunct="0"/>
            <a:r>
              <a:rPr lang="en-US" sz="2400">
                <a:solidFill>
                  <a:srgbClr val="000000"/>
                </a:solidFill>
              </a:rPr>
              <a:t>Safety aspect (Electric, Mechanic)</a:t>
            </a:r>
          </a:p>
        </p:txBody>
      </p:sp>
      <p:sp>
        <p:nvSpPr>
          <p:cNvPr id="78853" name="Text Box 5"/>
          <p:cNvSpPr txBox="1">
            <a:spLocks noChangeArrowheads="1"/>
          </p:cNvSpPr>
          <p:nvPr/>
        </p:nvSpPr>
        <p:spPr bwMode="auto">
          <a:xfrm>
            <a:off x="0" y="4038600"/>
            <a:ext cx="1625600" cy="946150"/>
          </a:xfrm>
          <a:prstGeom prst="rect">
            <a:avLst/>
          </a:prstGeom>
          <a:noFill/>
          <a:ln w="9525">
            <a:noFill/>
            <a:miter lim="800000"/>
            <a:headEnd/>
            <a:tailEnd/>
          </a:ln>
        </p:spPr>
        <p:txBody>
          <a:bodyPr wrap="none">
            <a:spAutoFit/>
          </a:bodyPr>
          <a:lstStyle/>
          <a:p>
            <a:pPr algn="l" eaLnBrk="0" hangingPunct="0"/>
            <a:r>
              <a:rPr lang="en-US" sz="2800" b="1">
                <a:solidFill>
                  <a:srgbClr val="FF3300"/>
                </a:solidFill>
              </a:rPr>
              <a:t>Chemical</a:t>
            </a:r>
          </a:p>
          <a:p>
            <a:pPr algn="l" eaLnBrk="0" hangingPunct="0"/>
            <a:r>
              <a:rPr lang="en-US" sz="2800" b="1">
                <a:solidFill>
                  <a:srgbClr val="FF3300"/>
                </a:solidFill>
              </a:rPr>
              <a:t>Hazards</a:t>
            </a:r>
          </a:p>
        </p:txBody>
      </p:sp>
      <p:sp>
        <p:nvSpPr>
          <p:cNvPr id="78854" name="Text Box 6"/>
          <p:cNvSpPr txBox="1">
            <a:spLocks noChangeArrowheads="1"/>
          </p:cNvSpPr>
          <p:nvPr/>
        </p:nvSpPr>
        <p:spPr bwMode="auto">
          <a:xfrm>
            <a:off x="152400" y="3124200"/>
            <a:ext cx="2560638" cy="519113"/>
          </a:xfrm>
          <a:prstGeom prst="rect">
            <a:avLst/>
          </a:prstGeom>
          <a:noFill/>
          <a:ln w="9525">
            <a:noFill/>
            <a:miter lim="800000"/>
            <a:headEnd/>
            <a:tailEnd/>
          </a:ln>
        </p:spPr>
        <p:txBody>
          <a:bodyPr wrap="none">
            <a:spAutoFit/>
          </a:bodyPr>
          <a:lstStyle/>
          <a:p>
            <a:pPr algn="l" eaLnBrk="0" hangingPunct="0"/>
            <a:r>
              <a:rPr lang="en-US" sz="2800">
                <a:solidFill>
                  <a:srgbClr val="FF3300"/>
                </a:solidFill>
              </a:rPr>
              <a:t>Physical hazards</a:t>
            </a:r>
          </a:p>
        </p:txBody>
      </p:sp>
      <p:sp>
        <p:nvSpPr>
          <p:cNvPr id="78855" name="Text Box 7"/>
          <p:cNvSpPr txBox="1">
            <a:spLocks noChangeArrowheads="1"/>
          </p:cNvSpPr>
          <p:nvPr/>
        </p:nvSpPr>
        <p:spPr bwMode="auto">
          <a:xfrm>
            <a:off x="6934200" y="2667000"/>
            <a:ext cx="1606550" cy="457200"/>
          </a:xfrm>
          <a:prstGeom prst="rect">
            <a:avLst/>
          </a:prstGeom>
          <a:noFill/>
          <a:ln w="9525">
            <a:noFill/>
            <a:miter lim="800000"/>
            <a:headEnd/>
            <a:tailEnd/>
          </a:ln>
        </p:spPr>
        <p:txBody>
          <a:bodyPr wrap="none">
            <a:spAutoFit/>
          </a:bodyPr>
          <a:lstStyle/>
          <a:p>
            <a:pPr algn="l" eaLnBrk="0" hangingPunct="0"/>
            <a:r>
              <a:rPr lang="en-US" sz="2400"/>
              <a:t>Psychology</a:t>
            </a:r>
          </a:p>
        </p:txBody>
      </p:sp>
      <p:sp>
        <p:nvSpPr>
          <p:cNvPr id="78856" name="Text Box 8"/>
          <p:cNvSpPr txBox="1">
            <a:spLocks noChangeArrowheads="1"/>
          </p:cNvSpPr>
          <p:nvPr/>
        </p:nvSpPr>
        <p:spPr bwMode="auto">
          <a:xfrm>
            <a:off x="7239000" y="3581400"/>
            <a:ext cx="1450975" cy="822325"/>
          </a:xfrm>
          <a:prstGeom prst="rect">
            <a:avLst/>
          </a:prstGeom>
          <a:noFill/>
          <a:ln w="9525">
            <a:noFill/>
            <a:miter lim="800000"/>
            <a:headEnd/>
            <a:tailEnd/>
          </a:ln>
        </p:spPr>
        <p:txBody>
          <a:bodyPr wrap="none">
            <a:spAutoFit/>
          </a:bodyPr>
          <a:lstStyle/>
          <a:p>
            <a:pPr algn="l" eaLnBrk="0" hangingPunct="0"/>
            <a:r>
              <a:rPr lang="en-US" sz="2400"/>
              <a:t>Biological</a:t>
            </a:r>
          </a:p>
          <a:p>
            <a:pPr algn="l" eaLnBrk="0" hangingPunct="0"/>
            <a:r>
              <a:rPr lang="en-US" sz="2400"/>
              <a:t>hazards</a:t>
            </a:r>
          </a:p>
        </p:txBody>
      </p:sp>
      <p:sp>
        <p:nvSpPr>
          <p:cNvPr id="78857" name="Text Box 9"/>
          <p:cNvSpPr txBox="1">
            <a:spLocks noChangeArrowheads="1"/>
          </p:cNvSpPr>
          <p:nvPr/>
        </p:nvSpPr>
        <p:spPr bwMode="auto">
          <a:xfrm>
            <a:off x="7607300" y="5257800"/>
            <a:ext cx="1536700" cy="457200"/>
          </a:xfrm>
          <a:prstGeom prst="rect">
            <a:avLst/>
          </a:prstGeom>
          <a:noFill/>
          <a:ln w="9525">
            <a:noFill/>
            <a:miter lim="800000"/>
            <a:headEnd/>
            <a:tailEnd/>
          </a:ln>
        </p:spPr>
        <p:txBody>
          <a:bodyPr wrap="none">
            <a:spAutoFit/>
          </a:bodyPr>
          <a:lstStyle/>
          <a:p>
            <a:pPr algn="l" eaLnBrk="0" hangingPunct="0"/>
            <a:r>
              <a:rPr lang="en-US" sz="2400"/>
              <a:t>Ergonomic</a:t>
            </a:r>
          </a:p>
        </p:txBody>
      </p:sp>
      <p:sp>
        <p:nvSpPr>
          <p:cNvPr id="78858" name="Line 10"/>
          <p:cNvSpPr>
            <a:spLocks noChangeShapeType="1"/>
          </p:cNvSpPr>
          <p:nvPr/>
        </p:nvSpPr>
        <p:spPr bwMode="auto">
          <a:xfrm>
            <a:off x="2286000" y="3657600"/>
            <a:ext cx="762000" cy="381000"/>
          </a:xfrm>
          <a:prstGeom prst="line">
            <a:avLst/>
          </a:prstGeom>
          <a:noFill/>
          <a:ln w="38100" cap="sq">
            <a:solidFill>
              <a:srgbClr val="FF0000"/>
            </a:solidFill>
            <a:round/>
            <a:headEnd type="none" w="sm" len="sm"/>
            <a:tailEnd type="triangle" w="sm" len="sm"/>
          </a:ln>
        </p:spPr>
        <p:txBody>
          <a:bodyPr/>
          <a:lstStyle/>
          <a:p>
            <a:endParaRPr lang="id-ID"/>
          </a:p>
        </p:txBody>
      </p:sp>
      <p:sp>
        <p:nvSpPr>
          <p:cNvPr id="78859" name="Line 11"/>
          <p:cNvSpPr>
            <a:spLocks noChangeShapeType="1"/>
          </p:cNvSpPr>
          <p:nvPr/>
        </p:nvSpPr>
        <p:spPr bwMode="auto">
          <a:xfrm>
            <a:off x="1752600" y="4648200"/>
            <a:ext cx="990600" cy="0"/>
          </a:xfrm>
          <a:prstGeom prst="line">
            <a:avLst/>
          </a:prstGeom>
          <a:noFill/>
          <a:ln w="38100" cap="sq">
            <a:solidFill>
              <a:srgbClr val="FF0000"/>
            </a:solidFill>
            <a:round/>
            <a:headEnd type="none" w="sm" len="sm"/>
            <a:tailEnd type="triangle" w="sm" len="sm"/>
          </a:ln>
        </p:spPr>
        <p:txBody>
          <a:bodyPr/>
          <a:lstStyle/>
          <a:p>
            <a:endParaRPr lang="id-ID"/>
          </a:p>
        </p:txBody>
      </p:sp>
      <p:sp>
        <p:nvSpPr>
          <p:cNvPr id="78860" name="Line 12"/>
          <p:cNvSpPr>
            <a:spLocks noChangeShapeType="1"/>
          </p:cNvSpPr>
          <p:nvPr/>
        </p:nvSpPr>
        <p:spPr bwMode="auto">
          <a:xfrm flipV="1">
            <a:off x="2133600" y="5638800"/>
            <a:ext cx="838200" cy="838200"/>
          </a:xfrm>
          <a:prstGeom prst="line">
            <a:avLst/>
          </a:prstGeom>
          <a:noFill/>
          <a:ln w="38100" cap="sq">
            <a:solidFill>
              <a:srgbClr val="FF0000"/>
            </a:solidFill>
            <a:round/>
            <a:headEnd type="none" w="sm" len="sm"/>
            <a:tailEnd type="triangle" w="sm" len="sm"/>
          </a:ln>
        </p:spPr>
        <p:txBody>
          <a:bodyPr/>
          <a:lstStyle/>
          <a:p>
            <a:endParaRPr lang="id-ID"/>
          </a:p>
        </p:txBody>
      </p:sp>
      <p:sp>
        <p:nvSpPr>
          <p:cNvPr id="78861" name="Line 13"/>
          <p:cNvSpPr>
            <a:spLocks noChangeShapeType="1"/>
          </p:cNvSpPr>
          <p:nvPr/>
        </p:nvSpPr>
        <p:spPr bwMode="auto">
          <a:xfrm flipH="1">
            <a:off x="6324600" y="4114800"/>
            <a:ext cx="914400" cy="0"/>
          </a:xfrm>
          <a:prstGeom prst="line">
            <a:avLst/>
          </a:prstGeom>
          <a:noFill/>
          <a:ln w="38100" cap="sq">
            <a:solidFill>
              <a:srgbClr val="800000"/>
            </a:solidFill>
            <a:round/>
            <a:headEnd type="none" w="sm" len="sm"/>
            <a:tailEnd type="triangle" w="sm" len="sm"/>
          </a:ln>
        </p:spPr>
        <p:txBody>
          <a:bodyPr/>
          <a:lstStyle/>
          <a:p>
            <a:endParaRPr lang="id-ID"/>
          </a:p>
        </p:txBody>
      </p:sp>
      <p:sp>
        <p:nvSpPr>
          <p:cNvPr id="78862" name="Line 14"/>
          <p:cNvSpPr>
            <a:spLocks noChangeShapeType="1"/>
          </p:cNvSpPr>
          <p:nvPr/>
        </p:nvSpPr>
        <p:spPr bwMode="auto">
          <a:xfrm flipH="1">
            <a:off x="6705600" y="5486400"/>
            <a:ext cx="914400" cy="0"/>
          </a:xfrm>
          <a:prstGeom prst="line">
            <a:avLst/>
          </a:prstGeom>
          <a:noFill/>
          <a:ln w="38100" cap="sq">
            <a:solidFill>
              <a:srgbClr val="800000"/>
            </a:solidFill>
            <a:round/>
            <a:headEnd type="none" w="sm" len="sm"/>
            <a:tailEnd type="triangle" w="sm" len="sm"/>
          </a:ln>
        </p:spPr>
        <p:txBody>
          <a:bodyPr/>
          <a:lstStyle/>
          <a:p>
            <a:endParaRPr lang="id-ID"/>
          </a:p>
        </p:txBody>
      </p:sp>
      <p:sp>
        <p:nvSpPr>
          <p:cNvPr id="78863" name="Line 15"/>
          <p:cNvSpPr>
            <a:spLocks noChangeShapeType="1"/>
          </p:cNvSpPr>
          <p:nvPr/>
        </p:nvSpPr>
        <p:spPr bwMode="auto">
          <a:xfrm flipH="1">
            <a:off x="6019800" y="3048000"/>
            <a:ext cx="914400" cy="381000"/>
          </a:xfrm>
          <a:prstGeom prst="line">
            <a:avLst/>
          </a:prstGeom>
          <a:noFill/>
          <a:ln w="38100" cap="sq">
            <a:solidFill>
              <a:srgbClr val="800000"/>
            </a:solidFill>
            <a:round/>
            <a:headEnd type="none" w="sm" len="sm"/>
            <a:tailEnd type="triangle" w="sm" len="sm"/>
          </a:ln>
        </p:spPr>
        <p:txBody>
          <a:bodyPr/>
          <a:lstStyle/>
          <a:p>
            <a:endParaRPr lang="id-ID"/>
          </a:p>
        </p:txBody>
      </p:sp>
    </p:spTree>
  </p:cSld>
  <p:clrMapOvr>
    <a:masterClrMapping/>
  </p:clrMapOvr>
  <p:transition spd="slow">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a:xfrm>
            <a:off x="457200" y="142875"/>
            <a:ext cx="8577263" cy="1028700"/>
          </a:xfrm>
        </p:spPr>
        <p:txBody>
          <a:bodyPr/>
          <a:lstStyle/>
          <a:p>
            <a:pPr algn="l" eaLnBrk="1" hangingPunct="1"/>
            <a:r>
              <a:rPr lang="id-ID" sz="3600" b="1" smtClean="0">
                <a:solidFill>
                  <a:srgbClr val="FFFF66"/>
                </a:solidFill>
                <a:latin typeface="Book Antiqua" pitchFamily="18" charset="0"/>
              </a:rPr>
              <a:t/>
            </a:r>
            <a:br>
              <a:rPr lang="id-ID" sz="3600" b="1" smtClean="0">
                <a:solidFill>
                  <a:srgbClr val="FFFF66"/>
                </a:solidFill>
                <a:latin typeface="Book Antiqua" pitchFamily="18" charset="0"/>
              </a:rPr>
            </a:br>
            <a:r>
              <a:rPr lang="id-ID" sz="3600" b="1" smtClean="0">
                <a:solidFill>
                  <a:srgbClr val="FFFF66"/>
                </a:solidFill>
                <a:latin typeface="Book Antiqua" pitchFamily="18" charset="0"/>
              </a:rPr>
              <a:t>                             </a:t>
            </a:r>
            <a:r>
              <a:rPr lang="id-ID" sz="3200" b="1" i="1" smtClean="0">
                <a:solidFill>
                  <a:srgbClr val="FFFF66"/>
                </a:solidFill>
                <a:latin typeface="Book Antiqua" pitchFamily="18" charset="0"/>
              </a:rPr>
              <a:t/>
            </a:r>
            <a:br>
              <a:rPr lang="id-ID" sz="3200" b="1" i="1" smtClean="0">
                <a:solidFill>
                  <a:srgbClr val="FFFF66"/>
                </a:solidFill>
                <a:latin typeface="Book Antiqua" pitchFamily="18" charset="0"/>
              </a:rPr>
            </a:br>
            <a:r>
              <a:rPr lang="id-ID" sz="3200" b="1" i="1" smtClean="0">
                <a:solidFill>
                  <a:srgbClr val="FFFF66"/>
                </a:solidFill>
                <a:latin typeface="Book Antiqua" pitchFamily="18" charset="0"/>
              </a:rPr>
              <a:t/>
            </a:r>
            <a:br>
              <a:rPr lang="id-ID" sz="3200" b="1" i="1" smtClean="0">
                <a:solidFill>
                  <a:srgbClr val="FFFF66"/>
                </a:solidFill>
                <a:latin typeface="Book Antiqua" pitchFamily="18" charset="0"/>
              </a:rPr>
            </a:br>
            <a:endParaRPr lang="en-US" sz="3200" b="1" i="1" smtClean="0">
              <a:solidFill>
                <a:srgbClr val="FFFF66"/>
              </a:solidFill>
              <a:latin typeface="Book Antiqua" pitchFamily="18" charset="0"/>
            </a:endParaRPr>
          </a:p>
        </p:txBody>
      </p:sp>
      <p:sp>
        <p:nvSpPr>
          <p:cNvPr id="471043" name="Rectangle 3"/>
          <p:cNvSpPr>
            <a:spLocks noGrp="1" noChangeArrowheads="1"/>
          </p:cNvSpPr>
          <p:nvPr>
            <p:ph idx="1"/>
          </p:nvPr>
        </p:nvSpPr>
        <p:spPr>
          <a:xfrm>
            <a:off x="304800" y="457200"/>
            <a:ext cx="8567738" cy="6019800"/>
          </a:xfrm>
        </p:spPr>
        <p:txBody>
          <a:bodyPr/>
          <a:lstStyle/>
          <a:p>
            <a:pPr eaLnBrk="1" hangingPunct="1">
              <a:lnSpc>
                <a:spcPct val="80000"/>
              </a:lnSpc>
              <a:buFont typeface="Wingdings" pitchFamily="2" charset="2"/>
              <a:buNone/>
            </a:pPr>
            <a:endParaRPr lang="id-ID" sz="1000" smtClean="0">
              <a:latin typeface="Arial" charset="0"/>
            </a:endParaRPr>
          </a:p>
          <a:p>
            <a:pPr eaLnBrk="1" hangingPunct="1">
              <a:lnSpc>
                <a:spcPct val="80000"/>
              </a:lnSpc>
            </a:pPr>
            <a:r>
              <a:rPr lang="id-ID" sz="2400" smtClean="0">
                <a:latin typeface="Arial" charset="0"/>
              </a:rPr>
              <a:t>Identifikasi hazard</a:t>
            </a:r>
          </a:p>
          <a:p>
            <a:pPr eaLnBrk="1" hangingPunct="1">
              <a:lnSpc>
                <a:spcPct val="80000"/>
              </a:lnSpc>
              <a:buFont typeface="Wingdings" pitchFamily="2" charset="2"/>
              <a:buNone/>
            </a:pPr>
            <a:r>
              <a:rPr lang="id-ID" sz="2400" smtClean="0">
                <a:latin typeface="Arial" charset="0"/>
              </a:rPr>
              <a:t>    Dalam aktivitas identifikasi, maka informasi yang akan didapatkan adalah tipe hazard dan magnitude hazard.</a:t>
            </a:r>
          </a:p>
          <a:p>
            <a:pPr eaLnBrk="1" hangingPunct="1">
              <a:lnSpc>
                <a:spcPct val="80000"/>
              </a:lnSpc>
              <a:buFont typeface="Wingdings" pitchFamily="2" charset="2"/>
              <a:buNone/>
            </a:pPr>
            <a:r>
              <a:rPr lang="id-ID" sz="2400" smtClean="0">
                <a:latin typeface="Arial" charset="0"/>
              </a:rPr>
              <a:t>      </a:t>
            </a:r>
          </a:p>
          <a:p>
            <a:pPr eaLnBrk="1" hangingPunct="1">
              <a:lnSpc>
                <a:spcPct val="80000"/>
              </a:lnSpc>
            </a:pPr>
            <a:r>
              <a:rPr lang="id-ID" sz="2400" smtClean="0">
                <a:latin typeface="Arial" charset="0"/>
              </a:rPr>
              <a:t>Proyeksi risiko</a:t>
            </a:r>
          </a:p>
          <a:p>
            <a:pPr eaLnBrk="1" hangingPunct="1">
              <a:lnSpc>
                <a:spcPct val="80000"/>
              </a:lnSpc>
              <a:buFont typeface="Wingdings" pitchFamily="2" charset="2"/>
              <a:buNone/>
            </a:pPr>
            <a:r>
              <a:rPr lang="id-ID" sz="2400" smtClean="0">
                <a:latin typeface="Arial" charset="0"/>
              </a:rPr>
              <a:t>    Proyeksi atau estimasi risiko dilakukan untuk me-rating risiko berdasarkan kecendrungan bahwa risiko tersebut akan menjadi kenyataan dan segala konsekuensi dari masalah yang berhubungan dengan risiko tersebut. Proyeksi risiko merupakan komponen utama dalam tahap penilaian risiko. Tahap ini meliputi : penetapan skala yang merefleksikan persepsi kecenderungan suatu risiko. Skala dapat bersifat kualitatif ataupun kuantitatif, menggambarkan konsekuensi dari risiko, menetapkan dampak dari risiko, dan ketepatan secara menyeluruh dari proyeksi risiko.</a:t>
            </a:r>
          </a:p>
          <a:p>
            <a:pPr eaLnBrk="1" hangingPunct="1">
              <a:lnSpc>
                <a:spcPct val="80000"/>
              </a:lnSpc>
            </a:pPr>
            <a:endParaRPr lang="en-GB" sz="24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71042"/>
                                        </p:tgtEl>
                                        <p:attrNameLst>
                                          <p:attrName>style.visibility</p:attrName>
                                        </p:attrNameLst>
                                      </p:cBhvr>
                                      <p:to>
                                        <p:strVal val="visible"/>
                                      </p:to>
                                    </p:set>
                                    <p:anim calcmode="lin" valueType="num">
                                      <p:cBhvr additive="base">
                                        <p:cTn id="7" dur="500" fill="hold"/>
                                        <p:tgtEl>
                                          <p:spTgt spid="471042"/>
                                        </p:tgtEl>
                                        <p:attrNameLst>
                                          <p:attrName>ppt_x</p:attrName>
                                        </p:attrNameLst>
                                      </p:cBhvr>
                                      <p:tavLst>
                                        <p:tav tm="0">
                                          <p:val>
                                            <p:strVal val="1+#ppt_w/2"/>
                                          </p:val>
                                        </p:tav>
                                        <p:tav tm="100000">
                                          <p:val>
                                            <p:strVal val="#ppt_x"/>
                                          </p:val>
                                        </p:tav>
                                      </p:tavLst>
                                    </p:anim>
                                    <p:anim calcmode="lin" valueType="num">
                                      <p:cBhvr additive="base">
                                        <p:cTn id="8" dur="500" fill="hold"/>
                                        <p:tgtEl>
                                          <p:spTgt spid="4710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71043">
                                            <p:txEl>
                                              <p:pRg st="1" end="1"/>
                                            </p:txEl>
                                          </p:spTgt>
                                        </p:tgtEl>
                                        <p:attrNameLst>
                                          <p:attrName>style.visibility</p:attrName>
                                        </p:attrNameLst>
                                      </p:cBhvr>
                                      <p:to>
                                        <p:strVal val="visible"/>
                                      </p:to>
                                    </p:set>
                                    <p:animEffect transition="in" filter="dissolve">
                                      <p:cBhvr>
                                        <p:cTn id="13" dur="500"/>
                                        <p:tgtEl>
                                          <p:spTgt spid="47104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71043">
                                            <p:txEl>
                                              <p:pRg st="2" end="2"/>
                                            </p:txEl>
                                          </p:spTgt>
                                        </p:tgtEl>
                                        <p:attrNameLst>
                                          <p:attrName>style.visibility</p:attrName>
                                        </p:attrNameLst>
                                      </p:cBhvr>
                                      <p:to>
                                        <p:strVal val="visible"/>
                                      </p:to>
                                    </p:set>
                                    <p:animEffect transition="in" filter="dissolve">
                                      <p:cBhvr>
                                        <p:cTn id="18" dur="500"/>
                                        <p:tgtEl>
                                          <p:spTgt spid="47104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71043">
                                            <p:txEl>
                                              <p:pRg st="3" end="3"/>
                                            </p:txEl>
                                          </p:spTgt>
                                        </p:tgtEl>
                                        <p:attrNameLst>
                                          <p:attrName>style.visibility</p:attrName>
                                        </p:attrNameLst>
                                      </p:cBhvr>
                                      <p:to>
                                        <p:strVal val="visible"/>
                                      </p:to>
                                    </p:set>
                                    <p:animEffect transition="in" filter="dissolve">
                                      <p:cBhvr>
                                        <p:cTn id="23" dur="500"/>
                                        <p:tgtEl>
                                          <p:spTgt spid="47104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471043">
                                            <p:txEl>
                                              <p:pRg st="4" end="4"/>
                                            </p:txEl>
                                          </p:spTgt>
                                        </p:tgtEl>
                                        <p:attrNameLst>
                                          <p:attrName>style.visibility</p:attrName>
                                        </p:attrNameLst>
                                      </p:cBhvr>
                                      <p:to>
                                        <p:strVal val="visible"/>
                                      </p:to>
                                    </p:set>
                                    <p:animEffect transition="in" filter="dissolve">
                                      <p:cBhvr>
                                        <p:cTn id="28" dur="500"/>
                                        <p:tgtEl>
                                          <p:spTgt spid="47104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471043">
                                            <p:txEl>
                                              <p:pRg st="5" end="5"/>
                                            </p:txEl>
                                          </p:spTgt>
                                        </p:tgtEl>
                                        <p:attrNameLst>
                                          <p:attrName>style.visibility</p:attrName>
                                        </p:attrNameLst>
                                      </p:cBhvr>
                                      <p:to>
                                        <p:strVal val="visible"/>
                                      </p:to>
                                    </p:set>
                                    <p:animEffect transition="in" filter="dissolve">
                                      <p:cBhvr>
                                        <p:cTn id="33" dur="500"/>
                                        <p:tgtEl>
                                          <p:spTgt spid="4710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2" grpId="0" autoUpdateAnimBg="0"/>
      <p:bldP spid="471043"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6162" name="Rectangle 2"/>
          <p:cNvSpPr>
            <a:spLocks noGrp="1" noChangeArrowheads="1"/>
          </p:cNvSpPr>
          <p:nvPr>
            <p:ph type="title"/>
          </p:nvPr>
        </p:nvSpPr>
        <p:spPr>
          <a:xfrm>
            <a:off x="457200" y="142875"/>
            <a:ext cx="8577263" cy="1028700"/>
          </a:xfrm>
        </p:spPr>
        <p:txBody>
          <a:bodyPr/>
          <a:lstStyle/>
          <a:p>
            <a:pPr algn="l" eaLnBrk="1" hangingPunct="1"/>
            <a:r>
              <a:rPr lang="id-ID" sz="3600" b="1" smtClean="0">
                <a:solidFill>
                  <a:srgbClr val="FFFF66"/>
                </a:solidFill>
                <a:latin typeface="Book Antiqua" pitchFamily="18" charset="0"/>
              </a:rPr>
              <a:t/>
            </a:r>
            <a:br>
              <a:rPr lang="id-ID" sz="3600" b="1" smtClean="0">
                <a:solidFill>
                  <a:srgbClr val="FFFF66"/>
                </a:solidFill>
                <a:latin typeface="Book Antiqua" pitchFamily="18" charset="0"/>
              </a:rPr>
            </a:br>
            <a:r>
              <a:rPr lang="id-ID" sz="3600" b="1" smtClean="0">
                <a:solidFill>
                  <a:srgbClr val="FFFF66"/>
                </a:solidFill>
                <a:latin typeface="Book Antiqua" pitchFamily="18" charset="0"/>
              </a:rPr>
              <a:t>                             </a:t>
            </a:r>
            <a:r>
              <a:rPr lang="id-ID" sz="3200" b="1" i="1" smtClean="0">
                <a:solidFill>
                  <a:srgbClr val="FFFF66"/>
                </a:solidFill>
                <a:latin typeface="Book Antiqua" pitchFamily="18" charset="0"/>
              </a:rPr>
              <a:t/>
            </a:r>
            <a:br>
              <a:rPr lang="id-ID" sz="3200" b="1" i="1" smtClean="0">
                <a:solidFill>
                  <a:srgbClr val="FFFF66"/>
                </a:solidFill>
                <a:latin typeface="Book Antiqua" pitchFamily="18" charset="0"/>
              </a:rPr>
            </a:br>
            <a:r>
              <a:rPr lang="id-ID" sz="3200" b="1" i="1" smtClean="0">
                <a:solidFill>
                  <a:srgbClr val="FFFF66"/>
                </a:solidFill>
                <a:latin typeface="Book Antiqua" pitchFamily="18" charset="0"/>
              </a:rPr>
              <a:t/>
            </a:r>
            <a:br>
              <a:rPr lang="id-ID" sz="3200" b="1" i="1" smtClean="0">
                <a:solidFill>
                  <a:srgbClr val="FFFF66"/>
                </a:solidFill>
                <a:latin typeface="Book Antiqua" pitchFamily="18" charset="0"/>
              </a:rPr>
            </a:br>
            <a:endParaRPr lang="en-US" sz="3200" b="1" i="1" smtClean="0">
              <a:solidFill>
                <a:srgbClr val="FFFF66"/>
              </a:solidFill>
              <a:latin typeface="Book Antiqua" pitchFamily="18" charset="0"/>
            </a:endParaRPr>
          </a:p>
        </p:txBody>
      </p:sp>
      <p:sp>
        <p:nvSpPr>
          <p:cNvPr id="476163" name="Rectangle 3"/>
          <p:cNvSpPr>
            <a:spLocks noGrp="1" noChangeArrowheads="1"/>
          </p:cNvSpPr>
          <p:nvPr>
            <p:ph idx="1"/>
          </p:nvPr>
        </p:nvSpPr>
        <p:spPr>
          <a:xfrm>
            <a:off x="228600" y="457200"/>
            <a:ext cx="8567738" cy="4953000"/>
          </a:xfrm>
        </p:spPr>
        <p:txBody>
          <a:bodyPr/>
          <a:lstStyle/>
          <a:p>
            <a:pPr eaLnBrk="1" hangingPunct="1">
              <a:lnSpc>
                <a:spcPct val="90000"/>
              </a:lnSpc>
              <a:buFont typeface="Wingdings" pitchFamily="2" charset="2"/>
              <a:buNone/>
            </a:pPr>
            <a:endParaRPr lang="id-ID" sz="2400" smtClean="0">
              <a:latin typeface="Arial" charset="0"/>
            </a:endParaRPr>
          </a:p>
          <a:p>
            <a:pPr eaLnBrk="1" hangingPunct="1">
              <a:lnSpc>
                <a:spcPct val="90000"/>
              </a:lnSpc>
            </a:pPr>
            <a:r>
              <a:rPr lang="id-ID" sz="2800" smtClean="0">
                <a:latin typeface="Arial" charset="0"/>
              </a:rPr>
              <a:t>Penilaian risiko</a:t>
            </a:r>
          </a:p>
          <a:p>
            <a:pPr eaLnBrk="1" hangingPunct="1">
              <a:lnSpc>
                <a:spcPct val="90000"/>
              </a:lnSpc>
              <a:buFont typeface="Wingdings" pitchFamily="2" charset="2"/>
              <a:buNone/>
            </a:pPr>
            <a:endParaRPr lang="id-ID" sz="2800" smtClean="0">
              <a:latin typeface="Arial" charset="0"/>
            </a:endParaRPr>
          </a:p>
          <a:p>
            <a:pPr eaLnBrk="1" hangingPunct="1">
              <a:lnSpc>
                <a:spcPct val="90000"/>
              </a:lnSpc>
              <a:buFont typeface="Wingdings" pitchFamily="2" charset="2"/>
              <a:buNone/>
            </a:pPr>
            <a:r>
              <a:rPr lang="id-ID" sz="2800" smtClean="0">
                <a:latin typeface="Arial" charset="0"/>
              </a:rPr>
              <a:t>   Risiko diberi bobot berdasarkan persepsi dampak dan prioritas. Dampak merupakan fungsi dari 3 faktor yaitu :</a:t>
            </a:r>
          </a:p>
          <a:p>
            <a:pPr eaLnBrk="1" hangingPunct="1">
              <a:lnSpc>
                <a:spcPct val="90000"/>
              </a:lnSpc>
              <a:buFont typeface="Wingdings" pitchFamily="2" charset="2"/>
              <a:buNone/>
            </a:pPr>
            <a:r>
              <a:rPr lang="id-ID" sz="2800" smtClean="0">
                <a:latin typeface="Arial" charset="0"/>
              </a:rPr>
              <a:t>  1. Kecenderungan akan terjadi kejadian</a:t>
            </a:r>
          </a:p>
          <a:p>
            <a:pPr eaLnBrk="1" hangingPunct="1">
              <a:lnSpc>
                <a:spcPct val="90000"/>
              </a:lnSpc>
              <a:buFont typeface="Wingdings" pitchFamily="2" charset="2"/>
              <a:buNone/>
            </a:pPr>
            <a:r>
              <a:rPr lang="id-ID" sz="2800" smtClean="0">
                <a:latin typeface="Arial" charset="0"/>
              </a:rPr>
              <a:t>  2. Lingkup risiko, merupakan kombinasi </a:t>
            </a:r>
          </a:p>
          <a:p>
            <a:pPr eaLnBrk="1" hangingPunct="1">
              <a:lnSpc>
                <a:spcPct val="90000"/>
              </a:lnSpc>
              <a:buFont typeface="Wingdings" pitchFamily="2" charset="2"/>
              <a:buNone/>
            </a:pPr>
            <a:r>
              <a:rPr lang="id-ID" sz="2800" smtClean="0">
                <a:latin typeface="Arial" charset="0"/>
              </a:rPr>
              <a:t>      tingkat keparahan dan jangkauan </a:t>
            </a:r>
          </a:p>
          <a:p>
            <a:pPr eaLnBrk="1" hangingPunct="1">
              <a:lnSpc>
                <a:spcPct val="90000"/>
              </a:lnSpc>
              <a:buFont typeface="Wingdings" pitchFamily="2" charset="2"/>
              <a:buNone/>
            </a:pPr>
            <a:r>
              <a:rPr lang="id-ID" sz="2800" smtClean="0">
                <a:latin typeface="Arial" charset="0"/>
              </a:rPr>
              <a:t>      distribusi risiko</a:t>
            </a:r>
          </a:p>
          <a:p>
            <a:pPr eaLnBrk="1" hangingPunct="1">
              <a:lnSpc>
                <a:spcPct val="90000"/>
              </a:lnSpc>
              <a:buFont typeface="Wingdings" pitchFamily="2" charset="2"/>
              <a:buNone/>
            </a:pPr>
            <a:r>
              <a:rPr lang="id-ID" sz="2800" smtClean="0">
                <a:latin typeface="Arial" charset="0"/>
              </a:rPr>
              <a:t>  3. Waktu dan lamanya dampak dirasakan </a:t>
            </a:r>
          </a:p>
          <a:p>
            <a:pPr eaLnBrk="1" hangingPunct="1">
              <a:lnSpc>
                <a:spcPct val="90000"/>
              </a:lnSpc>
              <a:buFont typeface="Wingdings" pitchFamily="2" charset="2"/>
              <a:buNone/>
            </a:pPr>
            <a:endParaRPr lang="id-ID" sz="2800" smtClean="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76162"/>
                                        </p:tgtEl>
                                        <p:attrNameLst>
                                          <p:attrName>style.visibility</p:attrName>
                                        </p:attrNameLst>
                                      </p:cBhvr>
                                      <p:to>
                                        <p:strVal val="visible"/>
                                      </p:to>
                                    </p:set>
                                    <p:anim calcmode="lin" valueType="num">
                                      <p:cBhvr additive="base">
                                        <p:cTn id="7" dur="500" fill="hold"/>
                                        <p:tgtEl>
                                          <p:spTgt spid="476162"/>
                                        </p:tgtEl>
                                        <p:attrNameLst>
                                          <p:attrName>ppt_x</p:attrName>
                                        </p:attrNameLst>
                                      </p:cBhvr>
                                      <p:tavLst>
                                        <p:tav tm="0">
                                          <p:val>
                                            <p:strVal val="1+#ppt_w/2"/>
                                          </p:val>
                                        </p:tav>
                                        <p:tav tm="100000">
                                          <p:val>
                                            <p:strVal val="#ppt_x"/>
                                          </p:val>
                                        </p:tav>
                                      </p:tavLst>
                                    </p:anim>
                                    <p:anim calcmode="lin" valueType="num">
                                      <p:cBhvr additive="base">
                                        <p:cTn id="8" dur="500" fill="hold"/>
                                        <p:tgtEl>
                                          <p:spTgt spid="4761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76163">
                                            <p:txEl>
                                              <p:pRg st="1" end="1"/>
                                            </p:txEl>
                                          </p:spTgt>
                                        </p:tgtEl>
                                        <p:attrNameLst>
                                          <p:attrName>style.visibility</p:attrName>
                                        </p:attrNameLst>
                                      </p:cBhvr>
                                      <p:to>
                                        <p:strVal val="visible"/>
                                      </p:to>
                                    </p:set>
                                    <p:animEffect transition="in" filter="dissolve">
                                      <p:cBhvr>
                                        <p:cTn id="13" dur="500"/>
                                        <p:tgtEl>
                                          <p:spTgt spid="47616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76163">
                                            <p:txEl>
                                              <p:pRg st="3" end="3"/>
                                            </p:txEl>
                                          </p:spTgt>
                                        </p:tgtEl>
                                        <p:attrNameLst>
                                          <p:attrName>style.visibility</p:attrName>
                                        </p:attrNameLst>
                                      </p:cBhvr>
                                      <p:to>
                                        <p:strVal val="visible"/>
                                      </p:to>
                                    </p:set>
                                    <p:animEffect transition="in" filter="dissolve">
                                      <p:cBhvr>
                                        <p:cTn id="18" dur="500"/>
                                        <p:tgtEl>
                                          <p:spTgt spid="47616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76163">
                                            <p:txEl>
                                              <p:pRg st="4" end="4"/>
                                            </p:txEl>
                                          </p:spTgt>
                                        </p:tgtEl>
                                        <p:attrNameLst>
                                          <p:attrName>style.visibility</p:attrName>
                                        </p:attrNameLst>
                                      </p:cBhvr>
                                      <p:to>
                                        <p:strVal val="visible"/>
                                      </p:to>
                                    </p:set>
                                    <p:animEffect transition="in" filter="dissolve">
                                      <p:cBhvr>
                                        <p:cTn id="23" dur="500"/>
                                        <p:tgtEl>
                                          <p:spTgt spid="47616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476163">
                                            <p:txEl>
                                              <p:pRg st="5" end="5"/>
                                            </p:txEl>
                                          </p:spTgt>
                                        </p:tgtEl>
                                        <p:attrNameLst>
                                          <p:attrName>style.visibility</p:attrName>
                                        </p:attrNameLst>
                                      </p:cBhvr>
                                      <p:to>
                                        <p:strVal val="visible"/>
                                      </p:to>
                                    </p:set>
                                    <p:animEffect transition="in" filter="dissolve">
                                      <p:cBhvr>
                                        <p:cTn id="28" dur="500"/>
                                        <p:tgtEl>
                                          <p:spTgt spid="47616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476163">
                                            <p:txEl>
                                              <p:pRg st="6" end="6"/>
                                            </p:txEl>
                                          </p:spTgt>
                                        </p:tgtEl>
                                        <p:attrNameLst>
                                          <p:attrName>style.visibility</p:attrName>
                                        </p:attrNameLst>
                                      </p:cBhvr>
                                      <p:to>
                                        <p:strVal val="visible"/>
                                      </p:to>
                                    </p:set>
                                    <p:animEffect transition="in" filter="dissolve">
                                      <p:cBhvr>
                                        <p:cTn id="33" dur="500"/>
                                        <p:tgtEl>
                                          <p:spTgt spid="47616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476163">
                                            <p:txEl>
                                              <p:pRg st="7" end="7"/>
                                            </p:txEl>
                                          </p:spTgt>
                                        </p:tgtEl>
                                        <p:attrNameLst>
                                          <p:attrName>style.visibility</p:attrName>
                                        </p:attrNameLst>
                                      </p:cBhvr>
                                      <p:to>
                                        <p:strVal val="visible"/>
                                      </p:to>
                                    </p:set>
                                    <p:animEffect transition="in" filter="dissolve">
                                      <p:cBhvr>
                                        <p:cTn id="38" dur="500"/>
                                        <p:tgtEl>
                                          <p:spTgt spid="47616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76163">
                                            <p:txEl>
                                              <p:pRg st="8" end="8"/>
                                            </p:txEl>
                                          </p:spTgt>
                                        </p:tgtEl>
                                        <p:attrNameLst>
                                          <p:attrName>style.visibility</p:attrName>
                                        </p:attrNameLst>
                                      </p:cBhvr>
                                      <p:to>
                                        <p:strVal val="visible"/>
                                      </p:to>
                                    </p:set>
                                    <p:animEffect transition="in" filter="dissolve">
                                      <p:cBhvr>
                                        <p:cTn id="43" dur="500"/>
                                        <p:tgtEl>
                                          <p:spTgt spid="4761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2" grpId="0" autoUpdateAnimBg="0"/>
      <p:bldP spid="476163"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title"/>
          </p:nvPr>
        </p:nvSpPr>
        <p:spPr/>
        <p:txBody>
          <a:bodyPr/>
          <a:lstStyle/>
          <a:p>
            <a:pPr eaLnBrk="1" hangingPunct="1"/>
            <a:r>
              <a:rPr lang="en-US" smtClean="0"/>
              <a:t>Risk Values</a:t>
            </a:r>
          </a:p>
        </p:txBody>
      </p:sp>
      <p:sp>
        <p:nvSpPr>
          <p:cNvPr id="81923" name="Rectangle 2"/>
          <p:cNvSpPr>
            <a:spLocks noGrp="1" noChangeArrowheads="1"/>
          </p:cNvSpPr>
          <p:nvPr>
            <p:ph idx="1"/>
          </p:nvPr>
        </p:nvSpPr>
        <p:spPr>
          <a:xfrm>
            <a:off x="609600" y="1905000"/>
            <a:ext cx="8382000" cy="4114800"/>
          </a:xfrm>
        </p:spPr>
        <p:txBody>
          <a:bodyPr/>
          <a:lstStyle/>
          <a:p>
            <a:pPr lvl="2" eaLnBrk="1" hangingPunct="1">
              <a:buFont typeface="Wingdings" pitchFamily="2" charset="2"/>
              <a:buNone/>
            </a:pPr>
            <a:r>
              <a:rPr lang="en-US" u="sng" smtClean="0"/>
              <a:t>Activity</a:t>
            </a:r>
            <a:r>
              <a:rPr lang="en-US" smtClean="0"/>
              <a:t>	             		</a:t>
            </a:r>
            <a:r>
              <a:rPr lang="en-US" u="sng" smtClean="0"/>
              <a:t>Annual Risk</a:t>
            </a:r>
            <a:endParaRPr lang="en-US" smtClean="0"/>
          </a:p>
          <a:p>
            <a:pPr lvl="2" eaLnBrk="1" hangingPunct="1">
              <a:buFont typeface="Wingdings" pitchFamily="2" charset="2"/>
              <a:buNone/>
            </a:pPr>
            <a:r>
              <a:rPr lang="en-US" smtClean="0"/>
              <a:t>Smoking 10 cigarettes/day	                1 x 10</a:t>
            </a:r>
            <a:r>
              <a:rPr lang="en-US" baseline="30000" smtClean="0"/>
              <a:t>-3</a:t>
            </a:r>
          </a:p>
          <a:p>
            <a:pPr lvl="2" eaLnBrk="1" hangingPunct="1">
              <a:buFont typeface="Wingdings" pitchFamily="2" charset="2"/>
              <a:buNone/>
            </a:pPr>
            <a:r>
              <a:rPr lang="en-US" smtClean="0"/>
              <a:t>Motor vehicle accidents	                2 x 10</a:t>
            </a:r>
            <a:r>
              <a:rPr lang="en-US" baseline="30000" smtClean="0"/>
              <a:t>-4</a:t>
            </a:r>
          </a:p>
          <a:p>
            <a:pPr lvl="2" eaLnBrk="1" hangingPunct="1">
              <a:buFont typeface="Wingdings" pitchFamily="2" charset="2"/>
              <a:buNone/>
            </a:pPr>
            <a:r>
              <a:rPr lang="en-US" smtClean="0"/>
              <a:t>Manufacturing work accident	      8 x 10</a:t>
            </a:r>
            <a:r>
              <a:rPr lang="en-US" baseline="30000" smtClean="0"/>
              <a:t>-5</a:t>
            </a:r>
          </a:p>
          <a:p>
            <a:pPr lvl="2" eaLnBrk="1" hangingPunct="1">
              <a:buFont typeface="Wingdings" pitchFamily="2" charset="2"/>
              <a:buNone/>
            </a:pPr>
            <a:r>
              <a:rPr lang="en-US" smtClean="0"/>
              <a:t>Pedestrian hit by automobiles	      4 x 10</a:t>
            </a:r>
            <a:r>
              <a:rPr lang="en-US" baseline="30000" smtClean="0"/>
              <a:t>-5</a:t>
            </a:r>
          </a:p>
          <a:p>
            <a:pPr lvl="2" eaLnBrk="1" hangingPunct="1">
              <a:buFont typeface="Wingdings" pitchFamily="2" charset="2"/>
              <a:buNone/>
            </a:pPr>
            <a:r>
              <a:rPr lang="en-US" smtClean="0"/>
              <a:t>Drinking two beers/day 	                4 x 10</a:t>
            </a:r>
            <a:r>
              <a:rPr lang="en-US" baseline="30000" smtClean="0"/>
              <a:t>-5</a:t>
            </a:r>
          </a:p>
          <a:p>
            <a:pPr lvl="2" eaLnBrk="1" hangingPunct="1">
              <a:buFont typeface="Wingdings" pitchFamily="2" charset="2"/>
              <a:buNone/>
            </a:pPr>
            <a:r>
              <a:rPr lang="en-US" smtClean="0"/>
              <a:t>Person in a room with a smoker          1 x 10</a:t>
            </a:r>
            <a:r>
              <a:rPr lang="en-US" baseline="30000" smtClean="0"/>
              <a:t>-5</a:t>
            </a:r>
          </a:p>
          <a:p>
            <a:pPr lvl="2" eaLnBrk="1" hangingPunct="1">
              <a:buFont typeface="Wingdings" pitchFamily="2" charset="2"/>
              <a:buNone/>
            </a:pPr>
            <a:r>
              <a:rPr lang="en-US" smtClean="0"/>
              <a:t>Peanut butter (4 teaspoons/d)	       8 x 10</a:t>
            </a:r>
            <a:r>
              <a:rPr lang="en-US" baseline="30000" smtClean="0"/>
              <a:t>-6</a:t>
            </a:r>
          </a:p>
          <a:p>
            <a:pPr lvl="2" eaLnBrk="1" hangingPunct="1">
              <a:buFont typeface="Wingdings" pitchFamily="2" charset="2"/>
              <a:buNone/>
            </a:pPr>
            <a:r>
              <a:rPr lang="en-US" smtClean="0"/>
              <a:t>Drinking water with </a:t>
            </a:r>
          </a:p>
          <a:p>
            <a:pPr lvl="2" eaLnBrk="1" hangingPunct="1">
              <a:buFont typeface="Wingdings" pitchFamily="2" charset="2"/>
              <a:buNone/>
            </a:pPr>
            <a:r>
              <a:rPr lang="en-US" smtClean="0"/>
              <a:t>EPA limit of Trichloroethene                2 x 10</a:t>
            </a:r>
            <a:r>
              <a:rPr lang="en-US" baseline="30000" smtClean="0"/>
              <a:t>-9</a:t>
            </a:r>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685800" y="309563"/>
            <a:ext cx="7848600" cy="4338637"/>
          </a:xfrm>
          <a:prstGeom prst="rect">
            <a:avLst/>
          </a:prstGeom>
          <a:noFill/>
          <a:ln w="28575">
            <a:solidFill>
              <a:schemeClr val="tx1"/>
            </a:solidFill>
            <a:prstDash val="sysDot"/>
            <a:miter lim="800000"/>
            <a:headEnd/>
            <a:tailEnd/>
          </a:ln>
        </p:spPr>
        <p:txBody>
          <a:bodyPr wrap="none" anchor="ctr"/>
          <a:lstStyle/>
          <a:p>
            <a:endParaRPr lang="id-ID"/>
          </a:p>
        </p:txBody>
      </p:sp>
      <p:sp>
        <p:nvSpPr>
          <p:cNvPr id="82947" name="Text Box 3"/>
          <p:cNvSpPr txBox="1">
            <a:spLocks noChangeArrowheads="1"/>
          </p:cNvSpPr>
          <p:nvPr/>
        </p:nvSpPr>
        <p:spPr bwMode="auto">
          <a:xfrm>
            <a:off x="3429000" y="504825"/>
            <a:ext cx="2362200" cy="425450"/>
          </a:xfrm>
          <a:prstGeom prst="rect">
            <a:avLst/>
          </a:prstGeom>
          <a:noFill/>
          <a:ln w="28575">
            <a:solidFill>
              <a:schemeClr val="accent2"/>
            </a:solidFill>
            <a:miter lim="800000"/>
            <a:headEnd/>
            <a:tailEnd/>
          </a:ln>
        </p:spPr>
        <p:txBody>
          <a:bodyPr>
            <a:spAutoFit/>
          </a:bodyPr>
          <a:lstStyle/>
          <a:p>
            <a:pPr>
              <a:spcBef>
                <a:spcPct val="50000"/>
              </a:spcBef>
            </a:pPr>
            <a:r>
              <a:rPr lang="en-US" sz="2000">
                <a:latin typeface="Arial" charset="0"/>
                <a:cs typeface="Arial" charset="0"/>
              </a:rPr>
              <a:t>Identifikasi Bahaya</a:t>
            </a:r>
          </a:p>
        </p:txBody>
      </p:sp>
      <p:sp>
        <p:nvSpPr>
          <p:cNvPr id="82948" name="Text Box 4"/>
          <p:cNvSpPr txBox="1">
            <a:spLocks noChangeArrowheads="1"/>
          </p:cNvSpPr>
          <p:nvPr/>
        </p:nvSpPr>
        <p:spPr bwMode="auto">
          <a:xfrm>
            <a:off x="3319463" y="1457325"/>
            <a:ext cx="2586037" cy="425450"/>
          </a:xfrm>
          <a:prstGeom prst="rect">
            <a:avLst/>
          </a:prstGeom>
          <a:noFill/>
          <a:ln w="28575">
            <a:solidFill>
              <a:schemeClr val="accent2"/>
            </a:solidFill>
            <a:miter lim="800000"/>
            <a:headEnd/>
            <a:tailEnd/>
          </a:ln>
        </p:spPr>
        <p:txBody>
          <a:bodyPr>
            <a:spAutoFit/>
          </a:bodyPr>
          <a:lstStyle/>
          <a:p>
            <a:pPr>
              <a:spcBef>
                <a:spcPct val="50000"/>
              </a:spcBef>
            </a:pPr>
            <a:r>
              <a:rPr lang="en-US" sz="2000">
                <a:latin typeface="Arial" charset="0"/>
                <a:cs typeface="Arial" charset="0"/>
              </a:rPr>
              <a:t>Identifikasi Sumber</a:t>
            </a:r>
          </a:p>
        </p:txBody>
      </p:sp>
      <p:sp>
        <p:nvSpPr>
          <p:cNvPr id="82949" name="Text Box 5"/>
          <p:cNvSpPr txBox="1">
            <a:spLocks noChangeArrowheads="1"/>
          </p:cNvSpPr>
          <p:nvPr/>
        </p:nvSpPr>
        <p:spPr bwMode="auto">
          <a:xfrm>
            <a:off x="828675" y="2505075"/>
            <a:ext cx="2362200" cy="730250"/>
          </a:xfrm>
          <a:prstGeom prst="rect">
            <a:avLst/>
          </a:prstGeom>
          <a:noFill/>
          <a:ln w="28575">
            <a:solidFill>
              <a:schemeClr val="accent2"/>
            </a:solidFill>
            <a:miter lim="800000"/>
            <a:headEnd/>
            <a:tailEnd/>
          </a:ln>
        </p:spPr>
        <p:txBody>
          <a:bodyPr>
            <a:spAutoFit/>
          </a:bodyPr>
          <a:lstStyle/>
          <a:p>
            <a:pPr>
              <a:spcBef>
                <a:spcPct val="50000"/>
              </a:spcBef>
            </a:pPr>
            <a:r>
              <a:rPr lang="en-US" sz="2000">
                <a:latin typeface="Arial" charset="0"/>
                <a:cs typeface="Arial" charset="0"/>
              </a:rPr>
              <a:t>Analisis      Pemajanan</a:t>
            </a:r>
          </a:p>
        </p:txBody>
      </p:sp>
      <p:sp>
        <p:nvSpPr>
          <p:cNvPr id="82950" name="Text Box 6"/>
          <p:cNvSpPr txBox="1">
            <a:spLocks noChangeArrowheads="1"/>
          </p:cNvSpPr>
          <p:nvPr/>
        </p:nvSpPr>
        <p:spPr bwMode="auto">
          <a:xfrm>
            <a:off x="5995988" y="2505075"/>
            <a:ext cx="2362200" cy="730250"/>
          </a:xfrm>
          <a:prstGeom prst="rect">
            <a:avLst/>
          </a:prstGeom>
          <a:noFill/>
          <a:ln w="28575">
            <a:solidFill>
              <a:schemeClr val="accent2"/>
            </a:solidFill>
            <a:miter lim="800000"/>
            <a:headEnd/>
            <a:tailEnd/>
          </a:ln>
        </p:spPr>
        <p:txBody>
          <a:bodyPr>
            <a:spAutoFit/>
          </a:bodyPr>
          <a:lstStyle/>
          <a:p>
            <a:pPr>
              <a:spcBef>
                <a:spcPct val="50000"/>
              </a:spcBef>
            </a:pPr>
            <a:r>
              <a:rPr lang="en-US" sz="2000">
                <a:latin typeface="Arial" charset="0"/>
                <a:cs typeface="Arial" charset="0"/>
              </a:rPr>
              <a:t>Analisis             Dosis – Respons</a:t>
            </a:r>
            <a:r>
              <a:rPr lang="en-US" sz="1800">
                <a:latin typeface="Arial" charset="0"/>
                <a:cs typeface="Arial" charset="0"/>
              </a:rPr>
              <a:t> </a:t>
            </a:r>
          </a:p>
        </p:txBody>
      </p:sp>
      <p:sp>
        <p:nvSpPr>
          <p:cNvPr id="82951" name="Line 7"/>
          <p:cNvSpPr>
            <a:spLocks noChangeShapeType="1"/>
          </p:cNvSpPr>
          <p:nvPr/>
        </p:nvSpPr>
        <p:spPr bwMode="auto">
          <a:xfrm flipV="1">
            <a:off x="2019300" y="2124075"/>
            <a:ext cx="0" cy="304800"/>
          </a:xfrm>
          <a:prstGeom prst="line">
            <a:avLst/>
          </a:prstGeom>
          <a:noFill/>
          <a:ln w="38100">
            <a:solidFill>
              <a:schemeClr val="tx1"/>
            </a:solidFill>
            <a:round/>
            <a:headEnd type="triangle" w="med" len="med"/>
            <a:tailEnd/>
          </a:ln>
        </p:spPr>
        <p:txBody>
          <a:bodyPr/>
          <a:lstStyle/>
          <a:p>
            <a:endParaRPr lang="id-ID"/>
          </a:p>
        </p:txBody>
      </p:sp>
      <p:sp>
        <p:nvSpPr>
          <p:cNvPr id="82952" name="Line 8"/>
          <p:cNvSpPr>
            <a:spLocks noChangeShapeType="1"/>
          </p:cNvSpPr>
          <p:nvPr/>
        </p:nvSpPr>
        <p:spPr bwMode="auto">
          <a:xfrm flipV="1">
            <a:off x="7172325" y="2119313"/>
            <a:ext cx="0" cy="304800"/>
          </a:xfrm>
          <a:prstGeom prst="line">
            <a:avLst/>
          </a:prstGeom>
          <a:noFill/>
          <a:ln w="38100">
            <a:solidFill>
              <a:schemeClr val="tx1"/>
            </a:solidFill>
            <a:round/>
            <a:headEnd type="triangle" w="med" len="med"/>
            <a:tailEnd/>
          </a:ln>
        </p:spPr>
        <p:txBody>
          <a:bodyPr/>
          <a:lstStyle/>
          <a:p>
            <a:endParaRPr lang="id-ID"/>
          </a:p>
        </p:txBody>
      </p:sp>
      <p:sp>
        <p:nvSpPr>
          <p:cNvPr id="82953" name="Line 9"/>
          <p:cNvSpPr>
            <a:spLocks noChangeShapeType="1"/>
          </p:cNvSpPr>
          <p:nvPr/>
        </p:nvSpPr>
        <p:spPr bwMode="auto">
          <a:xfrm>
            <a:off x="2000250" y="2119313"/>
            <a:ext cx="5181600" cy="0"/>
          </a:xfrm>
          <a:prstGeom prst="line">
            <a:avLst/>
          </a:prstGeom>
          <a:noFill/>
          <a:ln w="38100">
            <a:solidFill>
              <a:schemeClr val="tx1"/>
            </a:solidFill>
            <a:round/>
            <a:headEnd/>
            <a:tailEnd/>
          </a:ln>
        </p:spPr>
        <p:txBody>
          <a:bodyPr/>
          <a:lstStyle/>
          <a:p>
            <a:endParaRPr lang="id-ID"/>
          </a:p>
        </p:txBody>
      </p:sp>
      <p:sp>
        <p:nvSpPr>
          <p:cNvPr id="82954" name="Line 10"/>
          <p:cNvSpPr>
            <a:spLocks noChangeShapeType="1"/>
          </p:cNvSpPr>
          <p:nvPr/>
        </p:nvSpPr>
        <p:spPr bwMode="auto">
          <a:xfrm>
            <a:off x="4619625" y="990600"/>
            <a:ext cx="0" cy="381000"/>
          </a:xfrm>
          <a:prstGeom prst="line">
            <a:avLst/>
          </a:prstGeom>
          <a:noFill/>
          <a:ln w="38100">
            <a:solidFill>
              <a:schemeClr val="tx1"/>
            </a:solidFill>
            <a:round/>
            <a:headEnd/>
            <a:tailEnd type="triangle" w="med" len="med"/>
          </a:ln>
        </p:spPr>
        <p:txBody>
          <a:bodyPr/>
          <a:lstStyle/>
          <a:p>
            <a:endParaRPr lang="id-ID"/>
          </a:p>
        </p:txBody>
      </p:sp>
      <p:sp>
        <p:nvSpPr>
          <p:cNvPr id="82955" name="Line 11"/>
          <p:cNvSpPr>
            <a:spLocks noChangeShapeType="1"/>
          </p:cNvSpPr>
          <p:nvPr/>
        </p:nvSpPr>
        <p:spPr bwMode="auto">
          <a:xfrm>
            <a:off x="4619625" y="1952625"/>
            <a:ext cx="0" cy="152400"/>
          </a:xfrm>
          <a:prstGeom prst="line">
            <a:avLst/>
          </a:prstGeom>
          <a:noFill/>
          <a:ln w="38100">
            <a:solidFill>
              <a:schemeClr val="tx1"/>
            </a:solidFill>
            <a:round/>
            <a:headEnd/>
            <a:tailEnd/>
          </a:ln>
        </p:spPr>
        <p:txBody>
          <a:bodyPr/>
          <a:lstStyle/>
          <a:p>
            <a:endParaRPr lang="id-ID"/>
          </a:p>
        </p:txBody>
      </p:sp>
      <p:sp>
        <p:nvSpPr>
          <p:cNvPr id="82956" name="Text Box 12"/>
          <p:cNvSpPr txBox="1">
            <a:spLocks noChangeArrowheads="1"/>
          </p:cNvSpPr>
          <p:nvPr/>
        </p:nvSpPr>
        <p:spPr bwMode="auto">
          <a:xfrm>
            <a:off x="3133725" y="3919538"/>
            <a:ext cx="2967038" cy="425450"/>
          </a:xfrm>
          <a:prstGeom prst="rect">
            <a:avLst/>
          </a:prstGeom>
          <a:noFill/>
          <a:ln w="28575">
            <a:solidFill>
              <a:schemeClr val="accent2"/>
            </a:solidFill>
            <a:miter lim="800000"/>
            <a:headEnd/>
            <a:tailEnd/>
          </a:ln>
        </p:spPr>
        <p:txBody>
          <a:bodyPr>
            <a:spAutoFit/>
          </a:bodyPr>
          <a:lstStyle/>
          <a:p>
            <a:pPr>
              <a:spcBef>
                <a:spcPct val="50000"/>
              </a:spcBef>
            </a:pPr>
            <a:r>
              <a:rPr lang="en-US" sz="2000">
                <a:latin typeface="Arial" charset="0"/>
                <a:cs typeface="Arial" charset="0"/>
              </a:rPr>
              <a:t>Karakterisasi  Risiko</a:t>
            </a:r>
          </a:p>
        </p:txBody>
      </p:sp>
      <p:sp>
        <p:nvSpPr>
          <p:cNvPr id="82957" name="Line 13"/>
          <p:cNvSpPr>
            <a:spLocks noChangeShapeType="1"/>
          </p:cNvSpPr>
          <p:nvPr/>
        </p:nvSpPr>
        <p:spPr bwMode="auto">
          <a:xfrm>
            <a:off x="4619625" y="4471988"/>
            <a:ext cx="0" cy="381000"/>
          </a:xfrm>
          <a:prstGeom prst="line">
            <a:avLst/>
          </a:prstGeom>
          <a:noFill/>
          <a:ln w="38100">
            <a:solidFill>
              <a:schemeClr val="tx1"/>
            </a:solidFill>
            <a:round/>
            <a:headEnd/>
            <a:tailEnd type="triangle" w="med" len="med"/>
          </a:ln>
        </p:spPr>
        <p:txBody>
          <a:bodyPr/>
          <a:lstStyle/>
          <a:p>
            <a:endParaRPr lang="id-ID"/>
          </a:p>
        </p:txBody>
      </p:sp>
      <p:sp>
        <p:nvSpPr>
          <p:cNvPr id="82958" name="Text Box 14"/>
          <p:cNvSpPr txBox="1">
            <a:spLocks noChangeArrowheads="1"/>
          </p:cNvSpPr>
          <p:nvPr/>
        </p:nvSpPr>
        <p:spPr bwMode="auto">
          <a:xfrm>
            <a:off x="3324225" y="5834063"/>
            <a:ext cx="2586038" cy="425450"/>
          </a:xfrm>
          <a:prstGeom prst="rect">
            <a:avLst/>
          </a:prstGeom>
          <a:noFill/>
          <a:ln w="28575">
            <a:solidFill>
              <a:schemeClr val="accent2"/>
            </a:solidFill>
            <a:miter lim="800000"/>
            <a:headEnd/>
            <a:tailEnd/>
          </a:ln>
        </p:spPr>
        <p:txBody>
          <a:bodyPr>
            <a:spAutoFit/>
          </a:bodyPr>
          <a:lstStyle/>
          <a:p>
            <a:pPr>
              <a:spcBef>
                <a:spcPct val="50000"/>
              </a:spcBef>
            </a:pPr>
            <a:r>
              <a:rPr lang="en-US" sz="2000">
                <a:latin typeface="Arial" charset="0"/>
                <a:cs typeface="Arial" charset="0"/>
              </a:rPr>
              <a:t>Komunikasi Risiko</a:t>
            </a:r>
          </a:p>
        </p:txBody>
      </p:sp>
      <p:sp>
        <p:nvSpPr>
          <p:cNvPr id="82959" name="Text Box 15"/>
          <p:cNvSpPr txBox="1">
            <a:spLocks noChangeArrowheads="1"/>
          </p:cNvSpPr>
          <p:nvPr/>
        </p:nvSpPr>
        <p:spPr bwMode="auto">
          <a:xfrm>
            <a:off x="3314700" y="4914900"/>
            <a:ext cx="2586038" cy="425450"/>
          </a:xfrm>
          <a:prstGeom prst="rect">
            <a:avLst/>
          </a:prstGeom>
          <a:noFill/>
          <a:ln w="28575">
            <a:solidFill>
              <a:schemeClr val="accent2"/>
            </a:solidFill>
            <a:miter lim="800000"/>
            <a:headEnd/>
            <a:tailEnd/>
          </a:ln>
        </p:spPr>
        <p:txBody>
          <a:bodyPr>
            <a:spAutoFit/>
          </a:bodyPr>
          <a:lstStyle/>
          <a:p>
            <a:pPr>
              <a:spcBef>
                <a:spcPct val="50000"/>
              </a:spcBef>
            </a:pPr>
            <a:r>
              <a:rPr lang="en-US" sz="2000">
                <a:latin typeface="Arial" charset="0"/>
                <a:cs typeface="Arial" charset="0"/>
              </a:rPr>
              <a:t>Manajemen Risiko</a:t>
            </a:r>
          </a:p>
        </p:txBody>
      </p:sp>
      <p:sp>
        <p:nvSpPr>
          <p:cNvPr id="82960" name="Line 16"/>
          <p:cNvSpPr>
            <a:spLocks noChangeShapeType="1"/>
          </p:cNvSpPr>
          <p:nvPr/>
        </p:nvSpPr>
        <p:spPr bwMode="auto">
          <a:xfrm>
            <a:off x="4619625" y="5395913"/>
            <a:ext cx="0" cy="381000"/>
          </a:xfrm>
          <a:prstGeom prst="line">
            <a:avLst/>
          </a:prstGeom>
          <a:noFill/>
          <a:ln w="38100">
            <a:solidFill>
              <a:schemeClr val="tx1"/>
            </a:solidFill>
            <a:round/>
            <a:headEnd/>
            <a:tailEnd type="triangle" w="med" len="med"/>
          </a:ln>
        </p:spPr>
        <p:txBody>
          <a:bodyPr/>
          <a:lstStyle/>
          <a:p>
            <a:endParaRPr lang="id-ID"/>
          </a:p>
        </p:txBody>
      </p:sp>
      <p:sp>
        <p:nvSpPr>
          <p:cNvPr id="82961" name="Text Box 17"/>
          <p:cNvSpPr txBox="1">
            <a:spLocks noChangeArrowheads="1"/>
          </p:cNvSpPr>
          <p:nvPr/>
        </p:nvSpPr>
        <p:spPr bwMode="auto">
          <a:xfrm>
            <a:off x="652463" y="381000"/>
            <a:ext cx="2152650" cy="366713"/>
          </a:xfrm>
          <a:prstGeom prst="rect">
            <a:avLst/>
          </a:prstGeom>
          <a:noFill/>
          <a:ln w="9525">
            <a:noFill/>
            <a:miter lim="800000"/>
            <a:headEnd/>
            <a:tailEnd/>
          </a:ln>
        </p:spPr>
        <p:txBody>
          <a:bodyPr>
            <a:spAutoFit/>
          </a:bodyPr>
          <a:lstStyle/>
          <a:p>
            <a:pPr algn="l">
              <a:spcBef>
                <a:spcPct val="50000"/>
              </a:spcBef>
            </a:pPr>
            <a:r>
              <a:rPr lang="en-US" sz="1800" i="1">
                <a:latin typeface="Arial" charset="0"/>
                <a:cs typeface="Arial" charset="0"/>
              </a:rPr>
              <a:t>ANALISIS RISIKO</a:t>
            </a:r>
          </a:p>
        </p:txBody>
      </p:sp>
      <p:sp>
        <p:nvSpPr>
          <p:cNvPr id="82962" name="Line 18"/>
          <p:cNvSpPr>
            <a:spLocks noChangeShapeType="1"/>
          </p:cNvSpPr>
          <p:nvPr/>
        </p:nvSpPr>
        <p:spPr bwMode="auto">
          <a:xfrm>
            <a:off x="2009775" y="3471863"/>
            <a:ext cx="5181600" cy="0"/>
          </a:xfrm>
          <a:prstGeom prst="line">
            <a:avLst/>
          </a:prstGeom>
          <a:noFill/>
          <a:ln w="38100">
            <a:solidFill>
              <a:schemeClr val="tx1"/>
            </a:solidFill>
            <a:round/>
            <a:headEnd/>
            <a:tailEnd/>
          </a:ln>
        </p:spPr>
        <p:txBody>
          <a:bodyPr/>
          <a:lstStyle/>
          <a:p>
            <a:endParaRPr lang="id-ID"/>
          </a:p>
        </p:txBody>
      </p:sp>
      <p:sp>
        <p:nvSpPr>
          <p:cNvPr id="82963" name="Line 19"/>
          <p:cNvSpPr>
            <a:spLocks noChangeShapeType="1"/>
          </p:cNvSpPr>
          <p:nvPr/>
        </p:nvSpPr>
        <p:spPr bwMode="auto">
          <a:xfrm>
            <a:off x="2033588" y="3305175"/>
            <a:ext cx="0" cy="152400"/>
          </a:xfrm>
          <a:prstGeom prst="line">
            <a:avLst/>
          </a:prstGeom>
          <a:noFill/>
          <a:ln w="38100">
            <a:solidFill>
              <a:schemeClr val="tx1"/>
            </a:solidFill>
            <a:round/>
            <a:headEnd/>
            <a:tailEnd/>
          </a:ln>
        </p:spPr>
        <p:txBody>
          <a:bodyPr/>
          <a:lstStyle/>
          <a:p>
            <a:endParaRPr lang="id-ID"/>
          </a:p>
        </p:txBody>
      </p:sp>
      <p:sp>
        <p:nvSpPr>
          <p:cNvPr id="82964" name="Line 20"/>
          <p:cNvSpPr>
            <a:spLocks noChangeShapeType="1"/>
          </p:cNvSpPr>
          <p:nvPr/>
        </p:nvSpPr>
        <p:spPr bwMode="auto">
          <a:xfrm>
            <a:off x="7167563" y="3314700"/>
            <a:ext cx="0" cy="152400"/>
          </a:xfrm>
          <a:prstGeom prst="line">
            <a:avLst/>
          </a:prstGeom>
          <a:noFill/>
          <a:ln w="38100">
            <a:solidFill>
              <a:schemeClr val="tx1"/>
            </a:solidFill>
            <a:round/>
            <a:headEnd/>
            <a:tailEnd/>
          </a:ln>
        </p:spPr>
        <p:txBody>
          <a:bodyPr/>
          <a:lstStyle/>
          <a:p>
            <a:endParaRPr lang="id-ID"/>
          </a:p>
        </p:txBody>
      </p:sp>
      <p:sp>
        <p:nvSpPr>
          <p:cNvPr id="82965" name="Line 21"/>
          <p:cNvSpPr>
            <a:spLocks noChangeShapeType="1"/>
          </p:cNvSpPr>
          <p:nvPr/>
        </p:nvSpPr>
        <p:spPr bwMode="auto">
          <a:xfrm flipV="1">
            <a:off x="4610100" y="3462338"/>
            <a:ext cx="0" cy="304800"/>
          </a:xfrm>
          <a:prstGeom prst="line">
            <a:avLst/>
          </a:prstGeom>
          <a:noFill/>
          <a:ln w="38100">
            <a:solidFill>
              <a:schemeClr val="tx1"/>
            </a:solidFill>
            <a:round/>
            <a:headEnd type="triangle" w="med" len="med"/>
            <a:tailEnd/>
          </a:ln>
        </p:spPr>
        <p:txBody>
          <a:bodyPr/>
          <a:lstStyle/>
          <a:p>
            <a:endParaRPr lang="id-ID"/>
          </a:p>
        </p:txBody>
      </p:sp>
      <p:sp>
        <p:nvSpPr>
          <p:cNvPr id="82966" name="Text Box 22"/>
          <p:cNvSpPr txBox="1">
            <a:spLocks noChangeArrowheads="1"/>
          </p:cNvSpPr>
          <p:nvPr/>
        </p:nvSpPr>
        <p:spPr bwMode="auto">
          <a:xfrm>
            <a:off x="90488" y="6115050"/>
            <a:ext cx="2438400" cy="396875"/>
          </a:xfrm>
          <a:prstGeom prst="rect">
            <a:avLst/>
          </a:prstGeom>
          <a:noFill/>
          <a:ln w="9525">
            <a:noFill/>
            <a:miter lim="800000"/>
            <a:headEnd/>
            <a:tailEnd/>
          </a:ln>
        </p:spPr>
        <p:txBody>
          <a:bodyPr>
            <a:spAutoFit/>
          </a:bodyPr>
          <a:lstStyle/>
          <a:p>
            <a:pPr>
              <a:spcBef>
                <a:spcPct val="50000"/>
              </a:spcBef>
            </a:pPr>
            <a:r>
              <a:rPr lang="en-US" sz="2000">
                <a:solidFill>
                  <a:srgbClr val="FFFF00"/>
                </a:solidFill>
                <a:latin typeface="Garamond" pitchFamily="18" charset="0"/>
                <a:cs typeface="Arial" charset="0"/>
              </a:rPr>
              <a:t>US-EPA/NRC, 1983</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2"/>
          <p:cNvSpPr txBox="1">
            <a:spLocks noChangeArrowheads="1"/>
          </p:cNvSpPr>
          <p:nvPr/>
        </p:nvSpPr>
        <p:spPr bwMode="auto">
          <a:xfrm>
            <a:off x="3362325" y="776288"/>
            <a:ext cx="2438400" cy="669925"/>
          </a:xfrm>
          <a:prstGeom prst="rect">
            <a:avLst/>
          </a:prstGeom>
          <a:noFill/>
          <a:ln w="28575">
            <a:solidFill>
              <a:schemeClr val="accent2"/>
            </a:solidFill>
            <a:miter lim="800000"/>
            <a:headEnd/>
            <a:tailEnd/>
          </a:ln>
        </p:spPr>
        <p:txBody>
          <a:bodyPr>
            <a:spAutoFit/>
          </a:bodyPr>
          <a:lstStyle/>
          <a:p>
            <a:pPr>
              <a:spcBef>
                <a:spcPct val="50000"/>
              </a:spcBef>
            </a:pPr>
            <a:r>
              <a:rPr lang="en-US" sz="1800" b="1">
                <a:latin typeface="Arial" charset="0"/>
                <a:cs typeface="Arial" charset="0"/>
              </a:rPr>
              <a:t>PENELITIAN       (Pengetahuan Awal)</a:t>
            </a:r>
          </a:p>
        </p:txBody>
      </p:sp>
      <p:sp>
        <p:nvSpPr>
          <p:cNvPr id="83971" name="Text Box 3"/>
          <p:cNvSpPr txBox="1">
            <a:spLocks noChangeArrowheads="1"/>
          </p:cNvSpPr>
          <p:nvPr/>
        </p:nvSpPr>
        <p:spPr bwMode="auto">
          <a:xfrm>
            <a:off x="3729038" y="2757488"/>
            <a:ext cx="1676400" cy="669925"/>
          </a:xfrm>
          <a:prstGeom prst="rect">
            <a:avLst/>
          </a:prstGeom>
          <a:noFill/>
          <a:ln w="28575">
            <a:solidFill>
              <a:schemeClr val="accent2"/>
            </a:solidFill>
            <a:miter lim="800000"/>
            <a:headEnd/>
            <a:tailEnd/>
          </a:ln>
        </p:spPr>
        <p:txBody>
          <a:bodyPr>
            <a:spAutoFit/>
          </a:bodyPr>
          <a:lstStyle/>
          <a:p>
            <a:pPr>
              <a:spcBef>
                <a:spcPct val="50000"/>
              </a:spcBef>
            </a:pPr>
            <a:r>
              <a:rPr lang="en-US" sz="1800" b="1">
                <a:latin typeface="Arial" charset="0"/>
                <a:cs typeface="Arial" charset="0"/>
              </a:rPr>
              <a:t>Rumusan Masalah</a:t>
            </a:r>
          </a:p>
        </p:txBody>
      </p:sp>
      <p:sp>
        <p:nvSpPr>
          <p:cNvPr id="83972" name="Text Box 4"/>
          <p:cNvSpPr txBox="1">
            <a:spLocks noChangeArrowheads="1"/>
          </p:cNvSpPr>
          <p:nvPr/>
        </p:nvSpPr>
        <p:spPr bwMode="auto">
          <a:xfrm>
            <a:off x="1276350" y="4724400"/>
            <a:ext cx="2057400" cy="669925"/>
          </a:xfrm>
          <a:prstGeom prst="rect">
            <a:avLst/>
          </a:prstGeom>
          <a:noFill/>
          <a:ln w="28575">
            <a:solidFill>
              <a:schemeClr val="accent2"/>
            </a:solidFill>
            <a:miter lim="800000"/>
            <a:headEnd/>
            <a:tailEnd/>
          </a:ln>
        </p:spPr>
        <p:txBody>
          <a:bodyPr>
            <a:spAutoFit/>
          </a:bodyPr>
          <a:lstStyle/>
          <a:p>
            <a:pPr>
              <a:spcBef>
                <a:spcPct val="50000"/>
              </a:spcBef>
            </a:pPr>
            <a:r>
              <a:rPr lang="en-US" sz="1800" b="1">
                <a:latin typeface="Arial" charset="0"/>
                <a:cs typeface="Arial" charset="0"/>
              </a:rPr>
              <a:t>Analisis     Risiko</a:t>
            </a:r>
          </a:p>
        </p:txBody>
      </p:sp>
      <p:sp>
        <p:nvSpPr>
          <p:cNvPr id="83973" name="Text Box 5"/>
          <p:cNvSpPr txBox="1">
            <a:spLocks noChangeArrowheads="1"/>
          </p:cNvSpPr>
          <p:nvPr/>
        </p:nvSpPr>
        <p:spPr bwMode="auto">
          <a:xfrm>
            <a:off x="5772150" y="4719638"/>
            <a:ext cx="2057400" cy="669925"/>
          </a:xfrm>
          <a:prstGeom prst="rect">
            <a:avLst/>
          </a:prstGeom>
          <a:noFill/>
          <a:ln w="28575">
            <a:solidFill>
              <a:schemeClr val="accent2"/>
            </a:solidFill>
            <a:miter lim="800000"/>
            <a:headEnd/>
            <a:tailEnd/>
          </a:ln>
        </p:spPr>
        <p:txBody>
          <a:bodyPr>
            <a:spAutoFit/>
          </a:bodyPr>
          <a:lstStyle/>
          <a:p>
            <a:pPr>
              <a:spcBef>
                <a:spcPct val="50000"/>
              </a:spcBef>
            </a:pPr>
            <a:r>
              <a:rPr lang="en-US" sz="1800" b="1">
                <a:latin typeface="Arial" charset="0"/>
                <a:cs typeface="Arial" charset="0"/>
              </a:rPr>
              <a:t>Manajemen Risiko</a:t>
            </a:r>
          </a:p>
        </p:txBody>
      </p:sp>
      <p:sp>
        <p:nvSpPr>
          <p:cNvPr id="83974" name="Line 6"/>
          <p:cNvSpPr>
            <a:spLocks noChangeShapeType="1"/>
          </p:cNvSpPr>
          <p:nvPr/>
        </p:nvSpPr>
        <p:spPr bwMode="auto">
          <a:xfrm>
            <a:off x="5486400" y="3505200"/>
            <a:ext cx="1143000" cy="990600"/>
          </a:xfrm>
          <a:prstGeom prst="line">
            <a:avLst/>
          </a:prstGeom>
          <a:noFill/>
          <a:ln w="38100">
            <a:solidFill>
              <a:schemeClr val="tx1"/>
            </a:solidFill>
            <a:round/>
            <a:headEnd type="arrow" w="med" len="med"/>
            <a:tailEnd type="arrow" w="med" len="med"/>
          </a:ln>
        </p:spPr>
        <p:txBody>
          <a:bodyPr/>
          <a:lstStyle/>
          <a:p>
            <a:endParaRPr lang="id-ID"/>
          </a:p>
        </p:txBody>
      </p:sp>
      <p:sp>
        <p:nvSpPr>
          <p:cNvPr id="83975" name="Line 7"/>
          <p:cNvSpPr>
            <a:spLocks noChangeShapeType="1"/>
          </p:cNvSpPr>
          <p:nvPr/>
        </p:nvSpPr>
        <p:spPr bwMode="auto">
          <a:xfrm flipH="1">
            <a:off x="2438400" y="3505200"/>
            <a:ext cx="1143000" cy="990600"/>
          </a:xfrm>
          <a:prstGeom prst="line">
            <a:avLst/>
          </a:prstGeom>
          <a:noFill/>
          <a:ln w="38100">
            <a:solidFill>
              <a:schemeClr val="tx1"/>
            </a:solidFill>
            <a:round/>
            <a:headEnd type="arrow" w="med" len="med"/>
            <a:tailEnd type="arrow" w="med" len="med"/>
          </a:ln>
        </p:spPr>
        <p:txBody>
          <a:bodyPr/>
          <a:lstStyle/>
          <a:p>
            <a:endParaRPr lang="id-ID"/>
          </a:p>
        </p:txBody>
      </p:sp>
      <p:sp>
        <p:nvSpPr>
          <p:cNvPr id="83976" name="Line 8"/>
          <p:cNvSpPr>
            <a:spLocks noChangeShapeType="1"/>
          </p:cNvSpPr>
          <p:nvPr/>
        </p:nvSpPr>
        <p:spPr bwMode="auto">
          <a:xfrm>
            <a:off x="4572000" y="1752600"/>
            <a:ext cx="0" cy="685800"/>
          </a:xfrm>
          <a:prstGeom prst="line">
            <a:avLst/>
          </a:prstGeom>
          <a:noFill/>
          <a:ln w="38100">
            <a:solidFill>
              <a:schemeClr val="tx1"/>
            </a:solidFill>
            <a:round/>
            <a:headEnd type="arrow" w="med" len="med"/>
            <a:tailEnd type="arrow" w="med" len="med"/>
          </a:ln>
        </p:spPr>
        <p:txBody>
          <a:bodyPr/>
          <a:lstStyle/>
          <a:p>
            <a:endParaRPr lang="id-ID"/>
          </a:p>
        </p:txBody>
      </p:sp>
      <p:sp>
        <p:nvSpPr>
          <p:cNvPr id="83977" name="Line 9"/>
          <p:cNvSpPr>
            <a:spLocks noChangeShapeType="1"/>
          </p:cNvSpPr>
          <p:nvPr/>
        </p:nvSpPr>
        <p:spPr bwMode="auto">
          <a:xfrm>
            <a:off x="3733800" y="5029200"/>
            <a:ext cx="1676400" cy="0"/>
          </a:xfrm>
          <a:prstGeom prst="line">
            <a:avLst/>
          </a:prstGeom>
          <a:noFill/>
          <a:ln w="38100">
            <a:solidFill>
              <a:schemeClr val="tx1"/>
            </a:solidFill>
            <a:round/>
            <a:headEnd type="arrow" w="med" len="med"/>
            <a:tailEnd type="arrow" w="med" len="med"/>
          </a:ln>
        </p:spPr>
        <p:txBody>
          <a:bodyPr/>
          <a:lstStyle/>
          <a:p>
            <a:endParaRPr lang="id-ID"/>
          </a:p>
        </p:txBody>
      </p:sp>
      <p:sp>
        <p:nvSpPr>
          <p:cNvPr id="83978" name="Text Box 10"/>
          <p:cNvSpPr txBox="1">
            <a:spLocks noChangeArrowheads="1"/>
          </p:cNvSpPr>
          <p:nvPr/>
        </p:nvSpPr>
        <p:spPr bwMode="auto">
          <a:xfrm>
            <a:off x="457200" y="457200"/>
            <a:ext cx="1371600" cy="396875"/>
          </a:xfrm>
          <a:prstGeom prst="rect">
            <a:avLst/>
          </a:prstGeom>
          <a:noFill/>
          <a:ln w="9525">
            <a:noFill/>
            <a:miter lim="800000"/>
            <a:headEnd/>
            <a:tailEnd/>
          </a:ln>
        </p:spPr>
        <p:txBody>
          <a:bodyPr>
            <a:spAutoFit/>
          </a:bodyPr>
          <a:lstStyle/>
          <a:p>
            <a:pPr algn="l">
              <a:spcBef>
                <a:spcPct val="50000"/>
              </a:spcBef>
            </a:pPr>
            <a:r>
              <a:rPr lang="en-US" sz="2000">
                <a:solidFill>
                  <a:srgbClr val="FFFF00"/>
                </a:solidFill>
                <a:latin typeface="Garamond" pitchFamily="18" charset="0"/>
                <a:cs typeface="Arial" charset="0"/>
              </a:rPr>
              <a:t>IPCS, 2004</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3262313" y="509588"/>
            <a:ext cx="2628900" cy="395287"/>
          </a:xfrm>
          <a:prstGeom prst="rect">
            <a:avLst/>
          </a:prstGeom>
          <a:noFill/>
          <a:ln w="28575">
            <a:solidFill>
              <a:schemeClr val="tx2"/>
            </a:solidFill>
            <a:miter lim="800000"/>
            <a:headEnd/>
            <a:tailEnd/>
          </a:ln>
        </p:spPr>
        <p:txBody>
          <a:bodyPr>
            <a:spAutoFit/>
          </a:bodyPr>
          <a:lstStyle/>
          <a:p>
            <a:pPr>
              <a:spcBef>
                <a:spcPct val="50000"/>
              </a:spcBef>
            </a:pPr>
            <a:r>
              <a:rPr lang="en-US" sz="1800" b="1">
                <a:latin typeface="Arial" charset="0"/>
                <a:cs typeface="Arial" charset="0"/>
              </a:rPr>
              <a:t>Perumusan Masalah</a:t>
            </a:r>
          </a:p>
        </p:txBody>
      </p:sp>
      <p:sp>
        <p:nvSpPr>
          <p:cNvPr id="84995" name="Text Box 3"/>
          <p:cNvSpPr txBox="1">
            <a:spLocks noChangeArrowheads="1"/>
          </p:cNvSpPr>
          <p:nvPr/>
        </p:nvSpPr>
        <p:spPr bwMode="auto">
          <a:xfrm>
            <a:off x="571500" y="1695450"/>
            <a:ext cx="2362200" cy="1250950"/>
          </a:xfrm>
          <a:prstGeom prst="rect">
            <a:avLst/>
          </a:prstGeom>
          <a:noFill/>
          <a:ln w="28575">
            <a:solidFill>
              <a:schemeClr val="tx2"/>
            </a:solidFill>
            <a:miter lim="800000"/>
            <a:headEnd/>
            <a:tailEnd/>
          </a:ln>
        </p:spPr>
        <p:txBody>
          <a:bodyPr>
            <a:spAutoFit/>
          </a:bodyPr>
          <a:lstStyle/>
          <a:p>
            <a:pPr>
              <a:spcBef>
                <a:spcPct val="50000"/>
              </a:spcBef>
            </a:pPr>
            <a:r>
              <a:rPr lang="en-US" sz="1800" b="1">
                <a:latin typeface="Arial" charset="0"/>
                <a:cs typeface="Arial" charset="0"/>
              </a:rPr>
              <a:t>Identifikasi Bahaya</a:t>
            </a:r>
          </a:p>
          <a:p>
            <a:pPr>
              <a:spcBef>
                <a:spcPct val="50000"/>
              </a:spcBef>
            </a:pPr>
            <a:r>
              <a:rPr lang="en-US" sz="1600">
                <a:latin typeface="Arial" charset="0"/>
                <a:cs typeface="Arial" charset="0"/>
              </a:rPr>
              <a:t>(identifikasi jenis dan hakekat efek-efek yang merugikan kesehatan)</a:t>
            </a:r>
            <a:endParaRPr lang="en-US" sz="1400">
              <a:latin typeface="Arial" charset="0"/>
              <a:cs typeface="Arial" charset="0"/>
            </a:endParaRPr>
          </a:p>
        </p:txBody>
      </p:sp>
      <p:sp>
        <p:nvSpPr>
          <p:cNvPr id="84996" name="Text Box 4"/>
          <p:cNvSpPr txBox="1">
            <a:spLocks noChangeArrowheads="1"/>
          </p:cNvSpPr>
          <p:nvPr/>
        </p:nvSpPr>
        <p:spPr bwMode="auto">
          <a:xfrm>
            <a:off x="571500" y="4152900"/>
            <a:ext cx="2362200" cy="2014538"/>
          </a:xfrm>
          <a:prstGeom prst="rect">
            <a:avLst/>
          </a:prstGeom>
          <a:noFill/>
          <a:ln w="28575">
            <a:solidFill>
              <a:schemeClr val="tx2"/>
            </a:solidFill>
            <a:miter lim="800000"/>
            <a:headEnd/>
            <a:tailEnd/>
          </a:ln>
        </p:spPr>
        <p:txBody>
          <a:bodyPr>
            <a:spAutoFit/>
          </a:bodyPr>
          <a:lstStyle/>
          <a:p>
            <a:pPr>
              <a:spcBef>
                <a:spcPct val="50000"/>
              </a:spcBef>
            </a:pPr>
            <a:r>
              <a:rPr lang="en-US" sz="1800" b="1">
                <a:latin typeface="Arial" charset="0"/>
                <a:cs typeface="Arial" charset="0"/>
              </a:rPr>
              <a:t>Karakterisasi Bahaya</a:t>
            </a:r>
          </a:p>
          <a:p>
            <a:pPr>
              <a:spcBef>
                <a:spcPct val="50000"/>
              </a:spcBef>
            </a:pPr>
            <a:r>
              <a:rPr lang="en-US" sz="1600">
                <a:latin typeface="Arial" charset="0"/>
                <a:cs typeface="Arial" charset="0"/>
              </a:rPr>
              <a:t>(uraian kualitatif dan kuantitatif sifat-sifat risk agent yang berpotensi menimbulkan efek merugikan)</a:t>
            </a:r>
            <a:endParaRPr lang="en-US" sz="1400">
              <a:latin typeface="Arial" charset="0"/>
              <a:cs typeface="Arial" charset="0"/>
            </a:endParaRPr>
          </a:p>
        </p:txBody>
      </p:sp>
      <p:sp>
        <p:nvSpPr>
          <p:cNvPr id="84997" name="Text Box 5"/>
          <p:cNvSpPr txBox="1">
            <a:spLocks noChangeArrowheads="1"/>
          </p:cNvSpPr>
          <p:nvPr/>
        </p:nvSpPr>
        <p:spPr bwMode="auto">
          <a:xfrm>
            <a:off x="6215063" y="1676400"/>
            <a:ext cx="2362200" cy="1495425"/>
          </a:xfrm>
          <a:prstGeom prst="rect">
            <a:avLst/>
          </a:prstGeom>
          <a:noFill/>
          <a:ln w="28575">
            <a:solidFill>
              <a:schemeClr val="tx2"/>
            </a:solidFill>
            <a:miter lim="800000"/>
            <a:headEnd/>
            <a:tailEnd/>
          </a:ln>
        </p:spPr>
        <p:txBody>
          <a:bodyPr>
            <a:spAutoFit/>
          </a:bodyPr>
          <a:lstStyle/>
          <a:p>
            <a:pPr>
              <a:spcBef>
                <a:spcPct val="50000"/>
              </a:spcBef>
            </a:pPr>
            <a:r>
              <a:rPr lang="en-US" sz="1800" b="1">
                <a:latin typeface="Arial" charset="0"/>
                <a:cs typeface="Arial" charset="0"/>
              </a:rPr>
              <a:t>Analisis Pemajanan</a:t>
            </a:r>
          </a:p>
          <a:p>
            <a:pPr>
              <a:spcBef>
                <a:spcPct val="50000"/>
              </a:spcBef>
            </a:pPr>
            <a:r>
              <a:rPr lang="en-US" sz="1600">
                <a:latin typeface="Arial" charset="0"/>
                <a:cs typeface="Arial" charset="0"/>
              </a:rPr>
              <a:t>(evaluasi konsentrasi atau jumlah agent tertentu yang mencapai populasi sasaran)</a:t>
            </a:r>
            <a:endParaRPr lang="en-US" sz="1400">
              <a:latin typeface="Arial" charset="0"/>
              <a:cs typeface="Arial" charset="0"/>
            </a:endParaRPr>
          </a:p>
        </p:txBody>
      </p:sp>
      <p:sp>
        <p:nvSpPr>
          <p:cNvPr id="84998" name="Text Box 6"/>
          <p:cNvSpPr txBox="1">
            <a:spLocks noChangeArrowheads="1"/>
          </p:cNvSpPr>
          <p:nvPr/>
        </p:nvSpPr>
        <p:spPr bwMode="auto">
          <a:xfrm>
            <a:off x="6219825" y="4414838"/>
            <a:ext cx="2362200" cy="1525587"/>
          </a:xfrm>
          <a:prstGeom prst="rect">
            <a:avLst/>
          </a:prstGeom>
          <a:noFill/>
          <a:ln w="28575">
            <a:solidFill>
              <a:schemeClr val="tx2"/>
            </a:solidFill>
            <a:miter lim="800000"/>
            <a:headEnd/>
            <a:tailEnd/>
          </a:ln>
        </p:spPr>
        <p:txBody>
          <a:bodyPr>
            <a:spAutoFit/>
          </a:bodyPr>
          <a:lstStyle/>
          <a:p>
            <a:pPr>
              <a:spcBef>
                <a:spcPct val="50000"/>
              </a:spcBef>
            </a:pPr>
            <a:r>
              <a:rPr lang="en-US" sz="1800" b="1">
                <a:latin typeface="Arial" charset="0"/>
                <a:cs typeface="Arial" charset="0"/>
              </a:rPr>
              <a:t>Karakterisasi Risiko</a:t>
            </a:r>
            <a:endParaRPr lang="en-US" sz="1800">
              <a:latin typeface="Arial" charset="0"/>
              <a:cs typeface="Arial" charset="0"/>
            </a:endParaRPr>
          </a:p>
          <a:p>
            <a:pPr>
              <a:spcBef>
                <a:spcPct val="50000"/>
              </a:spcBef>
            </a:pPr>
            <a:r>
              <a:rPr lang="en-US" sz="1600">
                <a:latin typeface="Arial" charset="0"/>
                <a:cs typeface="Arial" charset="0"/>
              </a:rPr>
              <a:t>(pemberitahuan untuk pengambilan keputusan)</a:t>
            </a:r>
          </a:p>
        </p:txBody>
      </p:sp>
      <p:sp>
        <p:nvSpPr>
          <p:cNvPr id="84999" name="AutoShape 7"/>
          <p:cNvSpPr>
            <a:spLocks noChangeArrowheads="1"/>
          </p:cNvSpPr>
          <p:nvPr/>
        </p:nvSpPr>
        <p:spPr bwMode="auto">
          <a:xfrm>
            <a:off x="3257550" y="2695575"/>
            <a:ext cx="1219200" cy="1600200"/>
          </a:xfrm>
          <a:prstGeom prst="curvedRightArrow">
            <a:avLst>
              <a:gd name="adj1" fmla="val 26250"/>
              <a:gd name="adj2" fmla="val 52500"/>
              <a:gd name="adj3" fmla="val 33333"/>
            </a:avLst>
          </a:prstGeom>
          <a:solidFill>
            <a:schemeClr val="tx1"/>
          </a:solidFill>
          <a:ln w="9525">
            <a:solidFill>
              <a:schemeClr val="tx2"/>
            </a:solidFill>
            <a:miter lim="800000"/>
            <a:headEnd/>
            <a:tailEnd/>
          </a:ln>
        </p:spPr>
        <p:txBody>
          <a:bodyPr wrap="none" anchor="ctr"/>
          <a:lstStyle/>
          <a:p>
            <a:endParaRPr lang="id-ID"/>
          </a:p>
        </p:txBody>
      </p:sp>
      <p:sp>
        <p:nvSpPr>
          <p:cNvPr id="85000" name="AutoShape 8"/>
          <p:cNvSpPr>
            <a:spLocks noChangeArrowheads="1"/>
          </p:cNvSpPr>
          <p:nvPr/>
        </p:nvSpPr>
        <p:spPr bwMode="auto">
          <a:xfrm rot="10800000">
            <a:off x="4672013" y="2566988"/>
            <a:ext cx="1219200" cy="1600200"/>
          </a:xfrm>
          <a:prstGeom prst="curvedRightArrow">
            <a:avLst>
              <a:gd name="adj1" fmla="val 26250"/>
              <a:gd name="adj2" fmla="val 52500"/>
              <a:gd name="adj3" fmla="val 33333"/>
            </a:avLst>
          </a:prstGeom>
          <a:solidFill>
            <a:schemeClr val="tx1"/>
          </a:solidFill>
          <a:ln w="9525">
            <a:solidFill>
              <a:schemeClr val="tx2"/>
            </a:solidFill>
            <a:miter lim="800000"/>
            <a:headEnd/>
            <a:tailEnd/>
          </a:ln>
        </p:spPr>
        <p:txBody>
          <a:bodyPr wrap="none" anchor="ctr"/>
          <a:lstStyle/>
          <a:p>
            <a:endParaRPr lang="id-ID"/>
          </a:p>
        </p:txBody>
      </p:sp>
      <p:sp>
        <p:nvSpPr>
          <p:cNvPr id="85001" name="AutoShape 9"/>
          <p:cNvSpPr>
            <a:spLocks noChangeArrowheads="1"/>
          </p:cNvSpPr>
          <p:nvPr/>
        </p:nvSpPr>
        <p:spPr bwMode="auto">
          <a:xfrm rot="-1942841">
            <a:off x="2057400" y="1143000"/>
            <a:ext cx="1066800" cy="152400"/>
          </a:xfrm>
          <a:prstGeom prst="leftRightArrow">
            <a:avLst>
              <a:gd name="adj1" fmla="val 50000"/>
              <a:gd name="adj2" fmla="val 140000"/>
            </a:avLst>
          </a:prstGeom>
          <a:solidFill>
            <a:schemeClr val="tx2"/>
          </a:solidFill>
          <a:ln w="9525">
            <a:solidFill>
              <a:schemeClr val="tx1"/>
            </a:solidFill>
            <a:miter lim="800000"/>
            <a:headEnd/>
            <a:tailEnd/>
          </a:ln>
        </p:spPr>
        <p:txBody>
          <a:bodyPr wrap="none" anchor="ctr"/>
          <a:lstStyle/>
          <a:p>
            <a:endParaRPr lang="en-GB" sz="1800">
              <a:latin typeface="Arial" charset="0"/>
              <a:cs typeface="Arial" charset="0"/>
            </a:endParaRPr>
          </a:p>
        </p:txBody>
      </p:sp>
      <p:sp>
        <p:nvSpPr>
          <p:cNvPr id="85002" name="AutoShape 10"/>
          <p:cNvSpPr>
            <a:spLocks noChangeArrowheads="1"/>
          </p:cNvSpPr>
          <p:nvPr/>
        </p:nvSpPr>
        <p:spPr bwMode="auto">
          <a:xfrm rot="-5400000">
            <a:off x="1238250" y="3476625"/>
            <a:ext cx="1066800" cy="152400"/>
          </a:xfrm>
          <a:prstGeom prst="leftRightArrow">
            <a:avLst>
              <a:gd name="adj1" fmla="val 50000"/>
              <a:gd name="adj2" fmla="val 140000"/>
            </a:avLst>
          </a:prstGeom>
          <a:solidFill>
            <a:schemeClr val="tx2"/>
          </a:solidFill>
          <a:ln w="9525">
            <a:solidFill>
              <a:schemeClr val="tx1"/>
            </a:solidFill>
            <a:miter lim="800000"/>
            <a:headEnd/>
            <a:tailEnd/>
          </a:ln>
        </p:spPr>
        <p:txBody>
          <a:bodyPr wrap="none" anchor="ctr"/>
          <a:lstStyle/>
          <a:p>
            <a:endParaRPr lang="id-ID"/>
          </a:p>
        </p:txBody>
      </p:sp>
      <p:sp>
        <p:nvSpPr>
          <p:cNvPr id="85003" name="AutoShape 11"/>
          <p:cNvSpPr>
            <a:spLocks noChangeArrowheads="1"/>
          </p:cNvSpPr>
          <p:nvPr/>
        </p:nvSpPr>
        <p:spPr bwMode="auto">
          <a:xfrm rot="10800000" flipV="1">
            <a:off x="3390900" y="5200650"/>
            <a:ext cx="2362200" cy="152400"/>
          </a:xfrm>
          <a:prstGeom prst="leftRightArrow">
            <a:avLst>
              <a:gd name="adj1" fmla="val 50000"/>
              <a:gd name="adj2" fmla="val 310000"/>
            </a:avLst>
          </a:prstGeom>
          <a:solidFill>
            <a:schemeClr val="tx2"/>
          </a:solidFill>
          <a:ln w="9525">
            <a:solidFill>
              <a:schemeClr val="tx1"/>
            </a:solidFill>
            <a:miter lim="800000"/>
            <a:headEnd/>
            <a:tailEnd/>
          </a:ln>
        </p:spPr>
        <p:txBody>
          <a:bodyPr wrap="none" anchor="ctr"/>
          <a:lstStyle/>
          <a:p>
            <a:endParaRPr lang="id-ID"/>
          </a:p>
        </p:txBody>
      </p:sp>
      <p:sp>
        <p:nvSpPr>
          <p:cNvPr id="85004" name="AutoShape 12"/>
          <p:cNvSpPr>
            <a:spLocks noChangeArrowheads="1"/>
          </p:cNvSpPr>
          <p:nvPr/>
        </p:nvSpPr>
        <p:spPr bwMode="auto">
          <a:xfrm rot="-5400000">
            <a:off x="6858000" y="3714750"/>
            <a:ext cx="1066800" cy="152400"/>
          </a:xfrm>
          <a:prstGeom prst="leftRightArrow">
            <a:avLst>
              <a:gd name="adj1" fmla="val 50000"/>
              <a:gd name="adj2" fmla="val 140000"/>
            </a:avLst>
          </a:prstGeom>
          <a:solidFill>
            <a:schemeClr val="tx2"/>
          </a:solidFill>
          <a:ln w="9525">
            <a:solidFill>
              <a:schemeClr val="tx1"/>
            </a:solidFill>
            <a:miter lim="800000"/>
            <a:headEnd/>
            <a:tailEnd/>
          </a:ln>
        </p:spPr>
        <p:txBody>
          <a:bodyPr wrap="none" anchor="ctr"/>
          <a:lstStyle/>
          <a:p>
            <a:endParaRPr lang="id-ID"/>
          </a:p>
        </p:txBody>
      </p:sp>
      <p:sp>
        <p:nvSpPr>
          <p:cNvPr id="85005" name="AutoShape 13"/>
          <p:cNvSpPr>
            <a:spLocks noChangeArrowheads="1"/>
          </p:cNvSpPr>
          <p:nvPr/>
        </p:nvSpPr>
        <p:spPr bwMode="auto">
          <a:xfrm rot="-8818568">
            <a:off x="5991225" y="1190625"/>
            <a:ext cx="1066800" cy="152400"/>
          </a:xfrm>
          <a:prstGeom prst="leftRightArrow">
            <a:avLst>
              <a:gd name="adj1" fmla="val 50000"/>
              <a:gd name="adj2" fmla="val 140000"/>
            </a:avLst>
          </a:prstGeom>
          <a:solidFill>
            <a:schemeClr val="tx2"/>
          </a:solidFill>
          <a:ln w="9525">
            <a:solidFill>
              <a:schemeClr val="tx1"/>
            </a:solidFill>
            <a:miter lim="800000"/>
            <a:headEnd/>
            <a:tailEnd/>
          </a:ln>
        </p:spPr>
        <p:txBody>
          <a:bodyPr wrap="none" anchor="ctr"/>
          <a:lstStyle/>
          <a:p>
            <a:endParaRPr lang="id-ID"/>
          </a:p>
        </p:txBody>
      </p:sp>
      <p:sp>
        <p:nvSpPr>
          <p:cNvPr id="85006" name="Text Box 14"/>
          <p:cNvSpPr txBox="1">
            <a:spLocks noChangeArrowheads="1"/>
          </p:cNvSpPr>
          <p:nvPr/>
        </p:nvSpPr>
        <p:spPr bwMode="auto">
          <a:xfrm>
            <a:off x="304800" y="152400"/>
            <a:ext cx="1447800" cy="396875"/>
          </a:xfrm>
          <a:prstGeom prst="rect">
            <a:avLst/>
          </a:prstGeom>
          <a:noFill/>
          <a:ln w="9525">
            <a:noFill/>
            <a:miter lim="800000"/>
            <a:headEnd/>
            <a:tailEnd/>
          </a:ln>
        </p:spPr>
        <p:txBody>
          <a:bodyPr>
            <a:spAutoFit/>
          </a:bodyPr>
          <a:lstStyle/>
          <a:p>
            <a:pPr algn="l">
              <a:spcBef>
                <a:spcPct val="50000"/>
              </a:spcBef>
            </a:pPr>
            <a:r>
              <a:rPr lang="en-US" sz="2000">
                <a:solidFill>
                  <a:srgbClr val="FFFF00"/>
                </a:solidFill>
                <a:latin typeface="Garamond" pitchFamily="18" charset="0"/>
                <a:cs typeface="Arial" charset="0"/>
              </a:rPr>
              <a:t>IPCS, 2004</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noFill/>
        </p:spPr>
        <p:txBody>
          <a:bodyPr/>
          <a:lstStyle/>
          <a:p>
            <a:pPr eaLnBrk="1" hangingPunct="1"/>
            <a:r>
              <a:rPr lang="en-US" altLang="ja-JP" sz="5400" b="1" smtClean="0"/>
              <a:t>B. Landasan Normatif</a:t>
            </a:r>
          </a:p>
        </p:txBody>
      </p:sp>
      <p:sp>
        <p:nvSpPr>
          <p:cNvPr id="86019" name="Rectangle 3"/>
          <p:cNvSpPr>
            <a:spLocks noGrp="1" noChangeArrowheads="1"/>
          </p:cNvSpPr>
          <p:nvPr>
            <p:ph idx="1"/>
          </p:nvPr>
        </p:nvSpPr>
        <p:spPr>
          <a:xfrm>
            <a:off x="228600" y="1657350"/>
            <a:ext cx="8534400" cy="4114800"/>
          </a:xfrm>
        </p:spPr>
        <p:txBody>
          <a:bodyPr/>
          <a:lstStyle/>
          <a:p>
            <a:pPr eaLnBrk="1" hangingPunct="1"/>
            <a:r>
              <a:rPr lang="en-US" sz="3600" smtClean="0"/>
              <a:t>UU No. 1 Tahun 1970 tentang Keselamatan Kerja </a:t>
            </a:r>
          </a:p>
          <a:p>
            <a:pPr lvl="1" eaLnBrk="1" hangingPunct="1"/>
            <a:r>
              <a:rPr lang="en-US" sz="3200" smtClean="0"/>
              <a:t>(Pasal-3: Syarat-syarat Keselamatan Kerja)</a:t>
            </a:r>
          </a:p>
          <a:p>
            <a:pPr eaLnBrk="1" hangingPunct="1"/>
            <a:r>
              <a:rPr lang="en-US" smtClean="0"/>
              <a:t>UU No. 13 Tahun 2003 tentang Ketenagakerjaan</a:t>
            </a:r>
          </a:p>
          <a:p>
            <a:pPr lvl="1" eaLnBrk="1" hangingPunct="1"/>
            <a:r>
              <a:rPr lang="en-US" smtClean="0"/>
              <a:t>Pasal 86: Setiap pekerja berhak memperoleh perlindungan atas keelamatan dan kesehatan kerja</a:t>
            </a:r>
          </a:p>
          <a:p>
            <a:pPr eaLnBrk="1" hangingPunct="1"/>
            <a:r>
              <a:rPr lang="en-US" sz="3600" smtClean="0"/>
              <a:t>Permennaker 05/MEN/1996</a:t>
            </a:r>
            <a:r>
              <a:rPr lang="en-US" sz="2800" smtClean="0"/>
              <a:t> tentang SMK3</a:t>
            </a:r>
          </a:p>
        </p:txBody>
      </p:sp>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685800"/>
            <a:ext cx="7772400" cy="400050"/>
          </a:xfrm>
          <a:noFill/>
        </p:spPr>
        <p:txBody>
          <a:bodyPr/>
          <a:lstStyle/>
          <a:p>
            <a:pPr eaLnBrk="1" hangingPunct="1"/>
            <a:r>
              <a:rPr lang="en-US" altLang="ja-JP" sz="2800" b="1" smtClean="0"/>
              <a:t>PERMENAKER 05/MEN/1996</a:t>
            </a:r>
          </a:p>
        </p:txBody>
      </p:sp>
      <p:sp>
        <p:nvSpPr>
          <p:cNvPr id="87043" name="Rectangle 3"/>
          <p:cNvSpPr>
            <a:spLocks noGrp="1" noChangeArrowheads="1"/>
          </p:cNvSpPr>
          <p:nvPr>
            <p:ph idx="1"/>
          </p:nvPr>
        </p:nvSpPr>
        <p:spPr>
          <a:xfrm>
            <a:off x="685800" y="1600200"/>
            <a:ext cx="7772400" cy="4114800"/>
          </a:xfrm>
        </p:spPr>
        <p:txBody>
          <a:bodyPr/>
          <a:lstStyle/>
          <a:p>
            <a:pPr eaLnBrk="1" hangingPunct="1">
              <a:lnSpc>
                <a:spcPct val="90000"/>
              </a:lnSpc>
            </a:pPr>
            <a:r>
              <a:rPr lang="en-US" sz="2800" smtClean="0"/>
              <a:t>Siapa Yang Berkewajiban menerapkan SMK3…?</a:t>
            </a:r>
          </a:p>
          <a:p>
            <a:pPr eaLnBrk="1" hangingPunct="1">
              <a:lnSpc>
                <a:spcPct val="90000"/>
              </a:lnSpc>
            </a:pPr>
            <a:r>
              <a:rPr lang="en-US" sz="2800" smtClean="0"/>
              <a:t>Pasal 3 ( Bab III)</a:t>
            </a:r>
          </a:p>
          <a:p>
            <a:pPr lvl="1" eaLnBrk="1" hangingPunct="1">
              <a:lnSpc>
                <a:spcPct val="90000"/>
              </a:lnSpc>
            </a:pPr>
            <a:r>
              <a:rPr lang="en-US" smtClean="0"/>
              <a:t>Setiap perusahaan yang memperkerjakan tenaga kerja sebanyak seratus orang atau lebih dan atau mengandung potensi bahaya yang ditimbulkan oleh karakteristik proses atau bahan produksi yang dapat mengakibatkan kecelakaan kerja seperti </a:t>
            </a:r>
            <a:r>
              <a:rPr lang="en-US" smtClean="0">
                <a:solidFill>
                  <a:srgbClr val="FF3300"/>
                </a:solidFill>
              </a:rPr>
              <a:t>PELEDAKAN, KEBAKARAN, PENCEMARAN DAN PAK</a:t>
            </a:r>
            <a:r>
              <a:rPr lang="en-US" smtClean="0"/>
              <a:t> wajib menerapkan SMK3</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noFill/>
        </p:spPr>
        <p:txBody>
          <a:bodyPr/>
          <a:lstStyle/>
          <a:p>
            <a:pPr eaLnBrk="1" hangingPunct="1"/>
            <a:r>
              <a:rPr lang="en-US" altLang="ja-JP" sz="2800" smtClean="0"/>
              <a:t>PERMENAKER 05/MEN/1996 </a:t>
            </a:r>
            <a:br>
              <a:rPr lang="en-US" altLang="ja-JP" sz="2800" smtClean="0"/>
            </a:br>
            <a:r>
              <a:rPr lang="en-US" altLang="ja-JP" sz="2800" smtClean="0"/>
              <a:t>Lampiran II : Pedoman Teknis Audit SMK3</a:t>
            </a:r>
          </a:p>
        </p:txBody>
      </p:sp>
      <p:sp>
        <p:nvSpPr>
          <p:cNvPr id="4100" name="Rectangle 3"/>
          <p:cNvSpPr>
            <a:spLocks noGrp="1" noChangeArrowheads="1"/>
          </p:cNvSpPr>
          <p:nvPr>
            <p:ph type="body" sz="half" idx="1"/>
          </p:nvPr>
        </p:nvSpPr>
        <p:spPr>
          <a:xfrm>
            <a:off x="685800" y="1657350"/>
            <a:ext cx="6324600" cy="4743450"/>
          </a:xfrm>
        </p:spPr>
        <p:txBody>
          <a:bodyPr/>
          <a:lstStyle/>
          <a:p>
            <a:pPr eaLnBrk="1" hangingPunct="1"/>
            <a:r>
              <a:rPr lang="en-US" sz="2800" smtClean="0"/>
              <a:t>Element -7 : STANDAR PEMANTAUAN</a:t>
            </a:r>
          </a:p>
          <a:p>
            <a:pPr lvl="1" eaLnBrk="1" hangingPunct="1"/>
            <a:r>
              <a:rPr lang="en-US" smtClean="0"/>
              <a:t>7.2 Pemantauan Lingkungan Kerja</a:t>
            </a:r>
          </a:p>
          <a:p>
            <a:pPr lvl="2" eaLnBrk="1" hangingPunct="1"/>
            <a:r>
              <a:rPr lang="en-US" smtClean="0"/>
              <a:t>Pemantauan lingkungan tempat kerja dilaksanakan secara teratur dan hasilnya dicatat dan dipelihara.</a:t>
            </a:r>
          </a:p>
          <a:p>
            <a:pPr lvl="2" eaLnBrk="1" hangingPunct="1"/>
            <a:r>
              <a:rPr lang="en-US" smtClean="0"/>
              <a:t>Pemantauan lingkungan tempat kerja meliputi </a:t>
            </a:r>
            <a:r>
              <a:rPr lang="en-US" b="1" smtClean="0"/>
              <a:t>faktor fisik, kimia, biologis, radiasi dan psikologis</a:t>
            </a:r>
          </a:p>
        </p:txBody>
      </p:sp>
      <p:graphicFrame>
        <p:nvGraphicFramePr>
          <p:cNvPr id="4098" name="Object 4"/>
          <p:cNvGraphicFramePr>
            <a:graphicFrameLocks/>
          </p:cNvGraphicFramePr>
          <p:nvPr>
            <p:ph type="clipArt" sz="half" idx="2"/>
          </p:nvPr>
        </p:nvGraphicFramePr>
        <p:xfrm>
          <a:off x="7315200" y="2293938"/>
          <a:ext cx="1428750" cy="1508125"/>
        </p:xfrm>
        <a:graphic>
          <a:graphicData uri="http://schemas.openxmlformats.org/presentationml/2006/ole">
            <p:oleObj spid="_x0000_s4098" name="Clip" r:id="rId3" imgW="3468600" imgH="3662280" progId="MS_ClipArt_Gallery.2">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normAutofit fontScale="90000"/>
          </a:bodyPr>
          <a:lstStyle/>
          <a:p>
            <a:pPr algn="l" eaLnBrk="1" hangingPunct="1"/>
            <a:r>
              <a:rPr lang="en-US" sz="3600" smtClean="0"/>
              <a:t/>
            </a:r>
            <a:br>
              <a:rPr lang="en-US" sz="3600" smtClean="0"/>
            </a:br>
            <a:r>
              <a:rPr lang="en-US" sz="2400" smtClean="0"/>
              <a:t>  Proses terjadinya penyakit kanker karena </a:t>
            </a:r>
            <a:br>
              <a:rPr lang="en-US" sz="2400" smtClean="0"/>
            </a:br>
            <a:r>
              <a:rPr lang="en-US" sz="2400" smtClean="0"/>
              <a:t>                  </a:t>
            </a:r>
            <a:r>
              <a:rPr lang="id-ID" sz="2400" smtClean="0"/>
              <a:t>       </a:t>
            </a:r>
            <a:r>
              <a:rPr lang="en-US" sz="2400" smtClean="0"/>
              <a:t>Benzoapirin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r>
            <a:br>
              <a:rPr lang="en-US" sz="2400" smtClean="0"/>
            </a:br>
            <a:r>
              <a:rPr lang="en-US" sz="2400" smtClean="0"/>
              <a:t>                          </a:t>
            </a:r>
            <a:r>
              <a:rPr lang="en-US" sz="2400" smtClean="0">
                <a:solidFill>
                  <a:schemeClr val="folHlink"/>
                </a:solidFill>
              </a:rPr>
              <a:t> </a:t>
            </a:r>
            <a:r>
              <a:rPr lang="en-US" sz="3600" smtClean="0"/>
              <a:t> </a:t>
            </a:r>
          </a:p>
        </p:txBody>
      </p:sp>
      <p:sp>
        <p:nvSpPr>
          <p:cNvPr id="1028" name="Rectangle 3"/>
          <p:cNvSpPr>
            <a:spLocks noChangeArrowheads="1"/>
          </p:cNvSpPr>
          <p:nvPr/>
        </p:nvSpPr>
        <p:spPr bwMode="auto">
          <a:xfrm>
            <a:off x="4724400" y="3657600"/>
            <a:ext cx="76200" cy="76200"/>
          </a:xfrm>
          <a:prstGeom prst="rect">
            <a:avLst/>
          </a:prstGeom>
          <a:solidFill>
            <a:schemeClr val="accent1"/>
          </a:solidFill>
          <a:ln w="9525">
            <a:solidFill>
              <a:schemeClr val="tx1"/>
            </a:solidFill>
            <a:miter lim="800000"/>
            <a:headEnd/>
            <a:tailEnd/>
          </a:ln>
        </p:spPr>
        <p:txBody>
          <a:bodyPr wrap="none" anchor="ctr"/>
          <a:lstStyle/>
          <a:p>
            <a:endParaRPr lang="id-ID"/>
          </a:p>
        </p:txBody>
      </p:sp>
      <p:graphicFrame>
        <p:nvGraphicFramePr>
          <p:cNvPr id="1026" name="Object 4"/>
          <p:cNvGraphicFramePr>
            <a:graphicFrameLocks noChangeAspect="1"/>
          </p:cNvGraphicFramePr>
          <p:nvPr/>
        </p:nvGraphicFramePr>
        <p:xfrm>
          <a:off x="1143000" y="914400"/>
          <a:ext cx="6821488" cy="4443413"/>
        </p:xfrm>
        <a:graphic>
          <a:graphicData uri="http://schemas.openxmlformats.org/presentationml/2006/ole">
            <p:oleObj spid="_x0000_s1026" name="CS ChemDraw Drawing" r:id="rId3" imgW="6822000" imgH="4444200" progId="ChemDraw.Document.6.0">
              <p:embed/>
            </p:oleObj>
          </a:graphicData>
        </a:graphic>
      </p:graphicFrame>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idx="1"/>
          </p:nvPr>
        </p:nvSpPr>
        <p:spPr>
          <a:xfrm>
            <a:off x="609600" y="533400"/>
            <a:ext cx="7772400" cy="4114800"/>
          </a:xfrm>
        </p:spPr>
        <p:txBody>
          <a:bodyPr/>
          <a:lstStyle/>
          <a:p>
            <a:pPr eaLnBrk="1" hangingPunct="1"/>
            <a:r>
              <a:rPr lang="en-US" sz="4400" smtClean="0"/>
              <a:t>Kepmen No. 51/MEN/1999 tentang NAB faktor fisik</a:t>
            </a:r>
          </a:p>
          <a:p>
            <a:pPr eaLnBrk="1" hangingPunct="1"/>
            <a:r>
              <a:rPr lang="en-US" sz="4400" smtClean="0"/>
              <a:t>SE-Menaker No. SE-01/Men/1997 tentang NAB Faktor Kimia</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685800" y="0"/>
            <a:ext cx="7772400" cy="1066800"/>
          </a:xfrm>
        </p:spPr>
        <p:txBody>
          <a:bodyPr/>
          <a:lstStyle/>
          <a:p>
            <a:pPr eaLnBrk="1" hangingPunct="1"/>
            <a:r>
              <a:rPr lang="en-US" smtClean="0"/>
              <a:t>INTI SEL</a:t>
            </a:r>
          </a:p>
        </p:txBody>
      </p:sp>
      <p:sp>
        <p:nvSpPr>
          <p:cNvPr id="335875" name="Rectangle 3"/>
          <p:cNvSpPr>
            <a:spLocks noGrp="1" noChangeArrowheads="1"/>
          </p:cNvSpPr>
          <p:nvPr>
            <p:ph type="subTitle" idx="1"/>
          </p:nvPr>
        </p:nvSpPr>
        <p:spPr>
          <a:xfrm>
            <a:off x="1371600" y="2438400"/>
            <a:ext cx="6400800" cy="3200400"/>
          </a:xfrm>
        </p:spPr>
        <p:txBody>
          <a:bodyPr rtlCol="0">
            <a:normAutofit/>
          </a:bodyPr>
          <a:lstStyle/>
          <a:p>
            <a:pPr eaLnBrk="1" fontAlgn="auto" hangingPunct="1">
              <a:spcAft>
                <a:spcPts val="0"/>
              </a:spcAft>
              <a:buFont typeface="Arial" pitchFamily="34" charset="0"/>
              <a:buNone/>
              <a:defRPr/>
            </a:pPr>
            <a:endParaRPr lang="en-GB" smtClean="0"/>
          </a:p>
        </p:txBody>
      </p:sp>
      <p:pic>
        <p:nvPicPr>
          <p:cNvPr id="36868" name="Picture 4"/>
          <p:cNvPicPr>
            <a:picLocks noChangeAspect="1" noChangeArrowheads="1"/>
          </p:cNvPicPr>
          <p:nvPr/>
        </p:nvPicPr>
        <p:blipFill>
          <a:blip r:embed="rId2"/>
          <a:srcRect/>
          <a:stretch>
            <a:fillRect/>
          </a:stretch>
        </p:blipFill>
        <p:spPr bwMode="auto">
          <a:xfrm>
            <a:off x="838200" y="838200"/>
            <a:ext cx="77724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2819400" y="5257800"/>
            <a:ext cx="3276600" cy="685800"/>
          </a:xfrm>
          <a:prstGeom prst="rect">
            <a:avLst/>
          </a:prstGeom>
          <a:solidFill>
            <a:schemeClr val="accent1"/>
          </a:solidFill>
          <a:ln w="9525">
            <a:solidFill>
              <a:schemeClr val="tx1"/>
            </a:solidFill>
            <a:miter lim="800000"/>
            <a:headEnd/>
            <a:tailEnd/>
          </a:ln>
        </p:spPr>
        <p:txBody>
          <a:bodyPr wrap="none" anchor="ctr"/>
          <a:lstStyle/>
          <a:p>
            <a:r>
              <a:rPr lang="id-ID" sz="2400">
                <a:solidFill>
                  <a:srgbClr val="FF0000"/>
                </a:solidFill>
              </a:rPr>
              <a:t>Gambar Rantai DNA</a:t>
            </a:r>
            <a:endParaRPr lang="en-GB" sz="2400">
              <a:solidFill>
                <a:srgbClr val="FF0000"/>
              </a:solidFill>
            </a:endParaRPr>
          </a:p>
        </p:txBody>
      </p:sp>
      <p:pic>
        <p:nvPicPr>
          <p:cNvPr id="37891" name="Picture 3"/>
          <p:cNvPicPr>
            <a:picLocks noChangeAspect="1" noChangeArrowheads="1"/>
          </p:cNvPicPr>
          <p:nvPr/>
        </p:nvPicPr>
        <p:blipFill>
          <a:blip r:embed="rId2"/>
          <a:srcRect/>
          <a:stretch>
            <a:fillRect/>
          </a:stretch>
        </p:blipFill>
        <p:spPr bwMode="auto">
          <a:xfrm>
            <a:off x="838200" y="1295400"/>
            <a:ext cx="3200400" cy="3810000"/>
          </a:xfrm>
          <a:prstGeom prst="rect">
            <a:avLst/>
          </a:prstGeom>
          <a:noFill/>
          <a:ln w="9525">
            <a:noFill/>
            <a:miter lim="800000"/>
            <a:headEnd/>
            <a:tailEnd/>
          </a:ln>
        </p:spPr>
      </p:pic>
      <p:pic>
        <p:nvPicPr>
          <p:cNvPr id="37892" name="Picture 4"/>
          <p:cNvPicPr>
            <a:picLocks noChangeAspect="1" noChangeArrowheads="1"/>
          </p:cNvPicPr>
          <p:nvPr/>
        </p:nvPicPr>
        <p:blipFill>
          <a:blip r:embed="rId3"/>
          <a:srcRect/>
          <a:stretch>
            <a:fillRect/>
          </a:stretch>
        </p:blipFill>
        <p:spPr bwMode="auto">
          <a:xfrm>
            <a:off x="4191000" y="1371600"/>
            <a:ext cx="3505200" cy="3733800"/>
          </a:xfrm>
          <a:prstGeom prst="rect">
            <a:avLst/>
          </a:prstGeom>
          <a:noFill/>
          <a:ln w="9525">
            <a:noFill/>
            <a:miter lim="800000"/>
            <a:headEnd/>
            <a:tailEnd/>
          </a:ln>
        </p:spPr>
      </p:pic>
      <p:sp>
        <p:nvSpPr>
          <p:cNvPr id="634885" name="Rectangle 5"/>
          <p:cNvSpPr>
            <a:spLocks noChangeArrowheads="1"/>
          </p:cNvSpPr>
          <p:nvPr/>
        </p:nvSpPr>
        <p:spPr bwMode="auto">
          <a:xfrm>
            <a:off x="2362200" y="6172200"/>
            <a:ext cx="4267200" cy="304800"/>
          </a:xfrm>
          <a:prstGeom prst="rect">
            <a:avLst/>
          </a:prstGeom>
          <a:noFill/>
          <a:ln w="9525">
            <a:noFill/>
            <a:miter lim="800000"/>
            <a:headEnd/>
            <a:tailEnd/>
          </a:ln>
          <a:effectLst/>
        </p:spPr>
        <p:txBody>
          <a:bodyPr lIns="92075" tIns="46038" rIns="92075" bIns="46038" anchor="ctr"/>
          <a:lstStyle/>
          <a:p>
            <a:pPr>
              <a:defRPr/>
            </a:pPr>
            <a:r>
              <a:rPr lang="id-ID" sz="1400">
                <a:solidFill>
                  <a:schemeClr val="tx2"/>
                </a:solidFill>
                <a:effectLst>
                  <a:outerShdw blurRad="38100" dist="38100" dir="2700000" algn="tl">
                    <a:srgbClr val="000000"/>
                  </a:outerShdw>
                </a:effectLst>
                <a:latin typeface="Arial" charset="0"/>
              </a:rPr>
              <a:t>Sumber : Info@harunyahya.com</a:t>
            </a:r>
            <a:endParaRPr lang="en-US" sz="1400">
              <a:solidFill>
                <a:schemeClr val="tx2"/>
              </a:solidFill>
              <a:effectLst>
                <a:outerShdw blurRad="38100" dist="38100" dir="2700000" algn="tl">
                  <a:srgbClr val="000000"/>
                </a:outerShdw>
              </a:effectLst>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idx="1"/>
          </p:nvPr>
        </p:nvSpPr>
        <p:spPr/>
        <p:txBody>
          <a:bodyPr/>
          <a:lstStyle/>
          <a:p>
            <a:pPr eaLnBrk="1" hangingPunct="1">
              <a:spcBef>
                <a:spcPct val="35000"/>
              </a:spcBef>
              <a:buClr>
                <a:schemeClr val="tx1"/>
              </a:buClr>
              <a:buFont typeface="Wingdings" pitchFamily="2" charset="2"/>
              <a:buNone/>
            </a:pPr>
            <a:endParaRPr lang="id-ID" i="1" smtClean="0"/>
          </a:p>
          <a:p>
            <a:pPr eaLnBrk="1" hangingPunct="1">
              <a:spcBef>
                <a:spcPct val="35000"/>
              </a:spcBef>
              <a:buClr>
                <a:schemeClr val="tx1"/>
              </a:buClr>
              <a:buFont typeface="Wingdings" pitchFamily="2" charset="2"/>
              <a:buNone/>
            </a:pPr>
            <a:endParaRPr lang="id-ID" i="1" smtClean="0"/>
          </a:p>
          <a:p>
            <a:pPr eaLnBrk="1" hangingPunct="1">
              <a:spcBef>
                <a:spcPct val="35000"/>
              </a:spcBef>
              <a:buClr>
                <a:schemeClr val="tx1"/>
              </a:buClr>
              <a:buFont typeface="Wingdings" pitchFamily="2" charset="2"/>
              <a:buNone/>
            </a:pPr>
            <a:endParaRPr lang="en-US" i="1" smtClean="0"/>
          </a:p>
        </p:txBody>
      </p:sp>
      <p:pic>
        <p:nvPicPr>
          <p:cNvPr id="38915" name="Picture 3" descr="PAH_Fg1_Icon"/>
          <p:cNvPicPr>
            <a:picLocks noChangeAspect="1" noChangeArrowheads="1"/>
          </p:cNvPicPr>
          <p:nvPr/>
        </p:nvPicPr>
        <p:blipFill>
          <a:blip r:embed="rId2"/>
          <a:srcRect/>
          <a:stretch>
            <a:fillRect/>
          </a:stretch>
        </p:blipFill>
        <p:spPr bwMode="auto">
          <a:xfrm>
            <a:off x="0" y="304800"/>
            <a:ext cx="2743200" cy="2743200"/>
          </a:xfrm>
          <a:prstGeom prst="rect">
            <a:avLst/>
          </a:prstGeom>
          <a:noFill/>
          <a:ln w="9525">
            <a:noFill/>
            <a:miter lim="800000"/>
            <a:headEnd/>
            <a:tailEnd/>
          </a:ln>
        </p:spPr>
      </p:pic>
      <p:pic>
        <p:nvPicPr>
          <p:cNvPr id="38916" name="Picture 4" descr="PAH_Fg2_Icon"/>
          <p:cNvPicPr>
            <a:picLocks noChangeAspect="1" noChangeArrowheads="1"/>
          </p:cNvPicPr>
          <p:nvPr/>
        </p:nvPicPr>
        <p:blipFill>
          <a:blip r:embed="rId3"/>
          <a:srcRect/>
          <a:stretch>
            <a:fillRect/>
          </a:stretch>
        </p:blipFill>
        <p:spPr bwMode="auto">
          <a:xfrm>
            <a:off x="2971800" y="381000"/>
            <a:ext cx="2743200" cy="2743200"/>
          </a:xfrm>
          <a:prstGeom prst="rect">
            <a:avLst/>
          </a:prstGeom>
          <a:noFill/>
          <a:ln w="9525">
            <a:noFill/>
            <a:miter lim="800000"/>
            <a:headEnd/>
            <a:tailEnd/>
          </a:ln>
        </p:spPr>
      </p:pic>
      <p:pic>
        <p:nvPicPr>
          <p:cNvPr id="38917" name="Picture 5" descr="PAH_Fg3_Icon"/>
          <p:cNvPicPr>
            <a:picLocks noChangeAspect="1" noChangeArrowheads="1"/>
          </p:cNvPicPr>
          <p:nvPr/>
        </p:nvPicPr>
        <p:blipFill>
          <a:blip r:embed="rId4"/>
          <a:srcRect/>
          <a:stretch>
            <a:fillRect/>
          </a:stretch>
        </p:blipFill>
        <p:spPr bwMode="auto">
          <a:xfrm>
            <a:off x="5867400" y="381000"/>
            <a:ext cx="3276600" cy="2743200"/>
          </a:xfrm>
          <a:prstGeom prst="rect">
            <a:avLst/>
          </a:prstGeom>
          <a:noFill/>
          <a:ln w="9525">
            <a:noFill/>
            <a:miter lim="800000"/>
            <a:headEnd/>
            <a:tailEnd/>
          </a:ln>
        </p:spPr>
      </p:pic>
      <p:pic>
        <p:nvPicPr>
          <p:cNvPr id="38918" name="Picture 6" descr="PAH_Fg4_Icon"/>
          <p:cNvPicPr>
            <a:picLocks noChangeAspect="1" noChangeArrowheads="1"/>
          </p:cNvPicPr>
          <p:nvPr/>
        </p:nvPicPr>
        <p:blipFill>
          <a:blip r:embed="rId5"/>
          <a:srcRect/>
          <a:stretch>
            <a:fillRect/>
          </a:stretch>
        </p:blipFill>
        <p:spPr bwMode="auto">
          <a:xfrm>
            <a:off x="0" y="3200400"/>
            <a:ext cx="2743200" cy="2590800"/>
          </a:xfrm>
          <a:prstGeom prst="rect">
            <a:avLst/>
          </a:prstGeom>
          <a:noFill/>
          <a:ln w="9525">
            <a:noFill/>
            <a:miter lim="800000"/>
            <a:headEnd/>
            <a:tailEnd/>
          </a:ln>
        </p:spPr>
      </p:pic>
      <p:pic>
        <p:nvPicPr>
          <p:cNvPr id="38919" name="Picture 7" descr="PAH_Fg5_Icon"/>
          <p:cNvPicPr>
            <a:picLocks noChangeAspect="1" noChangeArrowheads="1"/>
          </p:cNvPicPr>
          <p:nvPr/>
        </p:nvPicPr>
        <p:blipFill>
          <a:blip r:embed="rId6"/>
          <a:srcRect/>
          <a:stretch>
            <a:fillRect/>
          </a:stretch>
        </p:blipFill>
        <p:spPr bwMode="auto">
          <a:xfrm>
            <a:off x="2971800" y="3276600"/>
            <a:ext cx="2743200" cy="2514600"/>
          </a:xfrm>
          <a:prstGeom prst="rect">
            <a:avLst/>
          </a:prstGeom>
          <a:noFill/>
          <a:ln w="9525">
            <a:noFill/>
            <a:miter lim="800000"/>
            <a:headEnd/>
            <a:tailEnd/>
          </a:ln>
        </p:spPr>
      </p:pic>
      <p:pic>
        <p:nvPicPr>
          <p:cNvPr id="38920" name="Picture 8" descr="PAH_Fg6_Icon"/>
          <p:cNvPicPr>
            <a:picLocks noChangeAspect="1" noChangeArrowheads="1"/>
          </p:cNvPicPr>
          <p:nvPr/>
        </p:nvPicPr>
        <p:blipFill>
          <a:blip r:embed="rId7"/>
          <a:srcRect/>
          <a:stretch>
            <a:fillRect/>
          </a:stretch>
        </p:blipFill>
        <p:spPr bwMode="auto">
          <a:xfrm>
            <a:off x="5867400" y="3200400"/>
            <a:ext cx="3276600" cy="2590800"/>
          </a:xfrm>
          <a:prstGeom prst="rect">
            <a:avLst/>
          </a:prstGeom>
          <a:noFill/>
          <a:ln w="9525">
            <a:noFill/>
            <a:miter lim="800000"/>
            <a:headEnd/>
            <a:tailEnd/>
          </a:ln>
        </p:spPr>
      </p:pic>
      <p:sp>
        <p:nvSpPr>
          <p:cNvPr id="38921" name="Rectangle 9"/>
          <p:cNvSpPr>
            <a:spLocks noChangeArrowheads="1"/>
          </p:cNvSpPr>
          <p:nvPr/>
        </p:nvSpPr>
        <p:spPr bwMode="auto">
          <a:xfrm>
            <a:off x="457200" y="5943600"/>
            <a:ext cx="7848600" cy="609600"/>
          </a:xfrm>
          <a:prstGeom prst="rect">
            <a:avLst/>
          </a:prstGeom>
          <a:solidFill>
            <a:schemeClr val="accent1"/>
          </a:solidFill>
          <a:ln w="9525">
            <a:solidFill>
              <a:schemeClr val="tx1"/>
            </a:solidFill>
            <a:miter lim="800000"/>
            <a:headEnd/>
            <a:tailEnd/>
          </a:ln>
        </p:spPr>
        <p:txBody>
          <a:bodyPr wrap="none" anchor="ctr"/>
          <a:lstStyle/>
          <a:p>
            <a:r>
              <a:rPr lang="id-ID" sz="1600">
                <a:solidFill>
                  <a:srgbClr val="FF0000"/>
                </a:solidFill>
              </a:rPr>
              <a:t>Gambar : reaksi  senyawa karsinogen dengan DNA. Bintik merah adalah DNA yang di-adduct </a:t>
            </a:r>
          </a:p>
          <a:p>
            <a:r>
              <a:rPr lang="id-ID" sz="1600">
                <a:solidFill>
                  <a:srgbClr val="FF0000"/>
                </a:solidFill>
              </a:rPr>
              <a:t>oleh senyawa karsinogen</a:t>
            </a:r>
            <a:endParaRPr lang="en-GB" sz="160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931</Words>
  <Application>Microsoft Office PowerPoint</Application>
  <PresentationFormat>On-screen Show (4:3)</PresentationFormat>
  <Paragraphs>256</Paragraphs>
  <Slides>60</Slides>
  <Notes>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60</vt:i4>
      </vt:variant>
    </vt:vector>
  </HeadingPairs>
  <TitlesOfParts>
    <vt:vector size="63" baseType="lpstr">
      <vt:lpstr>Office Theme</vt:lpstr>
      <vt:lpstr>CS ChemDraw Drawing</vt:lpstr>
      <vt:lpstr>Microsoft Clip Gallery</vt:lpstr>
      <vt:lpstr>                                 TOKSIN BERUPA DEBU SEPERTI DEBU SILIKA,      ASBES, COBALT, BARIUM AKAN BERINTERAKSI      DG MEMBRAN SEL PARU YG DIAWALI DGT      PAGOSITOSIS.                    </vt:lpstr>
      <vt:lpstr>                         B. INTERAKSI DG SISTEM ENZIM      ENZIM SANGAT BERPERAN DLM PROSES       BIOKIMIA DALAM TUBUH. KEBANYAKAN TOKSIN        BERINTERAKSI DG ENZIM DG CARA :  1. INHIBISI (PENGHAMBATAN) ENZIM TAK BOLAK-      BALIK ( IRREVERSIBLE/ TAK TERPULIHKAN)           - INHIBISI ENZIM ASETILKOLINAESTERASE              OLEH ORGANOPOSFAT KARENA ADA IKATAN         KOVALEN (IKATANNYA KUAT ) ANTARA         KEDUANYA SEHINGGA ORGANOPOSFAT SULIT         LEPAS DARI IKATANNYA DG ENZIM TSB.    2. INHIBISI SECARA BOLAK-BALIK         (REVERSIBLE /TERPULIHKAN)        TERJADI IKATAN NON KOVALEN  (IKATAN YG         LEMAH )  ANTARA LOGAM DG ENZIM SHG         LOGAM BISA KELUAR DARI ENZIM.        - LOGAM BERAT SEPERTI Hg, As, Pb          MERUPAKAN INHIBITOR ENZIM.                          </vt:lpstr>
      <vt:lpstr>                     3.INHIBISI PENGHANTARAN ELEKTRON DALAM     RANTAI PERNAFASAN    HCN DAN H2S BERIKATAN DG BESI PADA ENZIM     SITOKROM OKSIDASE MAKA FUNGSI     REDOKSNYA HILANG SHG MENGHAMBAT     TRANSPOR ELEKTRON DAN MENGHAMBAT     PERNAFASAN AEROB, YAITU PROSES     PERTUKARAN ZAT YG TERGANTUNG PD     OKSIGEN DAN MEMBAHAYAKAN JIWA,     MESKIPUN DLM JARINGAN TERDAPAT CUKUP     OKSIGEN, TERJADI SUATU ASPIKSIA SECARA     BIOKIMIA.                   </vt:lpstr>
      <vt:lpstr>                C. INHIBISI PADA TRANSPOR OKSIGEN KARENA       GANGGUAN Hb      1. IKATAN ANTARA Hb DAN CO YG SAMA-SAMA           BERSIFAT POLAR          IKATAN CO DAN Hb LEBIH KUAT 210 DARI          IKATAN Hb DENGAN O2 ( O2 BERSIFAT NON          POLAR ) . IKATAN CO DAN Hb MEMBENTUK           KOMPLEKS YG DISEBUT KARBOKSI           HEMEGLOBIN.       2.IKATAN Hb DG NITRIT, AMIN AROMATIK,           SENYAWA NITROSO DAN KLORAT YG SAMA-          SAMA POLAR YG DPT MENGOKSIDASI Fe             DALAM Hb DARI FERRO MENJADI FERRI YG           MENGUBAH WARNA Hb MENJADI COKLAT           KEHIJAUAN SAMPAI KEHITAMAN. KONDISI INI           DISEBUT METHEMOGLOBIN.                  </vt:lpstr>
      <vt:lpstr>                     D. GANGGUAN PD SINTESA DNA DAN RNA          GANGGUAN INI DISEBABKAN OLEH INTERAKSI       DNA/RNA DENGAN SENYAWA PRODUK ANTARA       PENGALKILASI YG ELEKTROFILIK SEPERTI       EPOKSID BENZOAPIRIN , DAN SENYAWA       PENGALKILASI SEPERTI Cr, ASBES, TAR, DLL.       MELIPUTI SAAT : PENGGANDAAN DNA SELAMA       PEMBELAHAN SEL, TRANSKRIPSI INFORMASI       DNA KE RNA, PENYAMPAIAN INFORMASI       MELALUI RNA PADA SINTESA PROTEIN.      DISINI TERJADI IKATAN KOVALEN ANTARA      GUGUS-2 DONOR ELEKTRON PD ASAM-2 AMINO       DISINGKAT RNH-H  DENGAN SENYAWA       PENGALKILASI DISINGKAT (X+) MENJADI IKATAN       RNHX YG MERUPAKAN INDIKASI ADANYA       GANGGUAN THD SINTESA DNA/RNA.                      </vt:lpstr>
      <vt:lpstr>   Proses terjadinya penyakit kanker karena                           Benzoapirin                                       </vt:lpstr>
      <vt:lpstr>INTI SEL</vt:lpstr>
      <vt:lpstr>Slide 8</vt:lpstr>
      <vt:lpstr>Slide 9</vt:lpstr>
      <vt:lpstr>                                                                 Bab 9                             EFEK TOKSIN PADA TUBUH  A. EFEK PADA FUNGSI UMUM SEL     EFEK PD ELEMEN SEL DPT TERJADI MULAI PD      PORTAL ENTRI SEPERTI KULIT, SELAPUT      LENDIR, TENGGOROKAN, TRAKHEA, BRONKUS,     MULIT, ESOFAGUS DAN MATA.         KONTAK SEDEMIKIAN DPT LANGSUNG ATAU      PUN TDK LANGSUNG MENIMBULKAN EFEK      RINGAN SEPERTI IRITASI KEMUDIAN SENSITASI      SAMPAI PD KERUSAKAN YG HEBAT SEPERTI      KEMATIAN SEL SERTA JARINGANNYA.          1. IRITASI         PENYEBAB : SO2, NH3, NaOH, Fenol, H2SO4,          HCOH, HCl, HCOOH, O3, NO2                  </vt:lpstr>
      <vt:lpstr>                                   2. PNEUMOKONIOSIS          PENYEBAB : DEBU SILIKA, ASBES, BESI,           ANTRASIT, COBALT, BAGGASE, BARIUM,DLL           YG MENYEBABKAN TERJADINYA FIBROSIS/           JARINGAN IKAT KARENA RUSAKNYA SEL           PARU.          DIAWALI PAGOSITOSIS DEBU OLEH           MAKROFAG, DIIKUTI OLEH LISIS MAKROFAG           SERTA KELUARNYA ENZIM DAN TERJADILAH           PNEUMOKONIOSIS.                                        </vt:lpstr>
      <vt:lpstr>Slide 12</vt:lpstr>
      <vt:lpstr>                       B. EFEK PADA SISTEM ENZIM     1.  TERHAMBATNYA KERJA ENZIM           ASETILKOLINESTERASE DI SEL SARAF OLEH           ORGANOPOSFAT DAN ORGANOCLOR          MENYEBABKAN KERUSAKAN PD SARAF     2.  TERHAMBATNYA KERJA ENZIM SITOKROM           OKSIDASE DI SALURAN PERNAFASAN OLEH          HCN DAN H2S. HCN MENYEBABKAN           TERHENTINYA SISTEM PERNAFASAN PUSAT,           H2S MENYEBABKAN EDEMA PD PARU-2.     3.  TERHAMBATNYA KERJA ENZIM KARENA             LOGAM BERAT. ANTARA LAIN :            A. ENZIM YG MEMILIKI GUGUS SH OLEH                 LOGAM BERAT Hg, As,Pb           B.  ENZIM ASETALDEHIDROGENASE                ( MERUBAH ASETALDEHID MENJADI                ASAM ASETAT )  OLEH LOGAM Cu                    </vt:lpstr>
      <vt:lpstr>               C. EFEK PD TRANSPOR OKSIGEN     SEL ATAU JARINGAN YG KEKURANGAN      OKSIGEN KARENA GANGGUAN PD Hb DISEBUT         HIPOKSIA.  DUA KONDISI DIMANA Hb TDK       BERFUNGSI NORMAL :          1. Hb YG TERIKAT PD CO DISEBUT          CARBOXYHEMEGLOBIN.     2. Hb YG TERIKAT PD  NITRIT, AROMATIK AMIN,          SENYAWA NITROSO DAN KLORAT. SENYAWA-          2 TSB DPT MENGOKSIDASI Fe DALAM Hb DARI          FERRO MENJADI FERRI SHG MENGUBAH          WARNA Hb MENJADI COKLAT KEHIJAUAN          SAMPAI KEHITAMAN, DISEBUT          METHEMOGLOBIN.                    </vt:lpstr>
      <vt:lpstr>               D. EFEK PD DNA/RNA           ADANYA IKATAN KOVALEN ANTARA SENYAWA       ELEKTROFILIK DG ASAM-ASAM AMINO DARI       DNA/RNA ( RNH-X ) MENYEBABKAN GANGGUAN       TRANSFER INFORMASI GENETIK. DAMPAKNYA,       TERBENTUK PROTEIN TDK SAMA DG INDUKNYA       ( CETAKANNYA ). DAMPAK SELANJUTNYA       TERJADI PERUBAHAN PD GEN YAKNI :       JUMLAHNYA BERTAMBAH/ SEDIKIT,       BENTUKNYA BERUBAH, TERJADI KELAINAN       SUSUNAN ASAM/BASA, DISEBUT DG MUTASI               </vt:lpstr>
      <vt:lpstr>                       BILA TERJADI MUTASI PADA :       - SEL GENETIK AKAN TERJADI MUTAN      - SEL TUBUH     AKAN TERJADI KANKER        (PERTUMBUHAN SEL TERUS MENERUS DG         MEMANFAATKAN ENERGI TUBUH,         PENURUNAN BB )      - SEL EMBRIO   AKAN TERJADI CACAT BAWAAN/         TERATOGENESA (KEGUGURAN, LAHIR          MATI, LAHIR DG BB          RENDAH, KETERBELAKANGAN MENTAL )                                    </vt:lpstr>
      <vt:lpstr>CHEMICAL ASSOCIATED WITH CANCER IN HUMANS (IARC)</vt:lpstr>
      <vt:lpstr>   KANKER      Dua jenis tumor A. Tumor jinak         (tahi lalat, kista dll) B. Tumor ganas (kanker) :       proliferasi sel tanpa       kendali (Suryohudoyo,P, 2000 )</vt:lpstr>
      <vt:lpstr> Bahan Kimia penyebab kanker?  Penelitian terdahulu menemukan, bahwa beberapa bahan kimia dapat menyebabkan kanker di antaranya ialah : Ter (batubara), arsen (yang terdapat pada insektisida/pestisida), nitrogen mustard dan lain-lain (lihat daftar IARC, OSHA ).</vt:lpstr>
      <vt:lpstr>          KLASIFIKASI KANKER OLEH IARC   1  IS CARCINOGENIC        (bersifat karsinogen pd manusia) : aflatoksin,Al,        asbes,benzen,sirih,tembakau,batubara, vinil clorida  2A IS PROBABLY CARCINOGENIC        (mungkin brsif carsinogen pd        manusa):benzoapirin,formaldehid,dimetil sulfat,        vinil bromida   2B IS POSSIBLY CARCINOGENIC           (dianggap mungkin bersf carc pd man):        3 amino 1 metil             </vt:lpstr>
      <vt:lpstr>                                       Mekanisme terjadinya penyakit kanker  Penyebab penyakit kanker adalah senyawa pengalkilasi  (lihat diagram Biotransformasi Toksikan,Ariens :1986 )  CONTOH : EPOKSID ALKIL MERUPAKAN SENYAWA PENGALKILASI YG ELEKTROFILIK ( MEMILIKI KEKU-  RANGAN ELEKTRON). AKAN TERJADI PENGIKATAN      KOVALEN PD JARINGAN. SEHINGGA MENYEBABKAN REAKSI ANTARA ARN/ADN PD INTI SEL DENGAN  SENYAWA PENGALKILASI MENYEBABKAN TUMBUHNYA  SEL ABNORMAL ( KANKER ).   CONTOH :                         </vt:lpstr>
      <vt:lpstr>  </vt:lpstr>
      <vt:lpstr>  </vt:lpstr>
      <vt:lpstr>  </vt:lpstr>
      <vt:lpstr>  b. Prakarsinogen (kerja tak langsung)  Memerlukan pengubahan lewat bioaktivasi untuk menjadi karsinogen akhir, baik secara langsung atau melalui pembentukan karsinogen antara (proximate carcinogen). Sebagian besar karsinogen kimia yang dikenal kini tergolong kelompok ini, misalnya hidrokarbon aromatic polisiklik (PAH ), amin aromatic, hidrokarbon berhalogen, nitrosamine, sikasin, aflatoksin B, alkaloid pirolisidin, safrol dan tioamid. Berbagai macam bioaktivasi terlihat dalam konversinya menjadi karsinoigen langsung. Zat ini juga mungkin menyebabkan penguatan onkogen. Rumus : Pra karsinogen + Enzim bioaktivasi (O) ------ Karsinogen  Karsinogen + DNA                                 ------- Sel kanker</vt:lpstr>
      <vt:lpstr>      Contoh : Proses terjadinya penyakit kanker karena                    Benzoapirin                                       </vt:lpstr>
      <vt:lpstr>                    Ikatan di atas merupakan ikatan kovalen. Kekuatan ikatannya terbesar diantara ikatan-2 lain, 4-14 kali kekuatan ikatan ion. Daftar kekuatan ikatan-ikatan sbb:  Tipe ikatan          Kekuatan ikatan (Kkal/mol) Kovalen               40 – 140 Ion                       10 Hidrogen              1-7      </vt:lpstr>
      <vt:lpstr>           KARSINOGEN EPIGENETIK                   ( Kokarsinogen )  Zat ini tidak merusak DNA tetapi meningkatkan pertumbuhan tumor yang terinduksi oleh karsinogen genotoksik. Cara kerjanya antara lain   1. Meningkatkan kerja enzim bioaktivasi     Rumus :     Kokarsinogen+enzim  bioaktivasi         --- Kerja enzim meningkt       Enzim bioaktivsi        +  prakarsinogen --- karsinogen       Karsinogen + DNA                                --- sel kanker              </vt:lpstr>
      <vt:lpstr>  2. Menghambat kerja enzim glutation      S-transferase (GSH), yaitu kokarsinogen      dari ion logam Cu++,  Hg++,  Ag+      Rumus :      Kokarsinogen + GSH  --- enzim GSH terhambat             (mudah terbentuk senyawa karsinogen )                       Senyawa karsinogen + DNA --- sel kanker         </vt:lpstr>
      <vt:lpstr>    Pengendalian bahan kimia penyebab kanker oleh tubuh  Semua bahan kimia yang masuk ke dalam tubuh dapat didetoktifikasi oleh tubuh lewat proses biotransformasi. Dua tahap biotransformasi (lihat diagram alir proses BT)  Tahap I : terjadi reaksi oksidasi atau reduksi atau hidrolisis Akan terjadi detoktifikasi agar lebih berkurang daya toksiknya dengan bersifat hidrofil sehingga mudah dieksresikan lewat urin.  Tahap II : Bila pada tahap I masih bersifat toksik yakni bersifat polar maka akan dibiotransformasi lagi pada tahap II dengan menggunakan metabolit endogen yang ada dalam tubuh antara lain konjugat asam sufat, glisin, glutation dan lain-lain.                                                                            </vt:lpstr>
      <vt:lpstr>  Bagaimana detoktifikasi senyawa-senyawa karsinogen ?   Ternayata dalam tubuh terdapat konjugat glutation yang disingkat dengan GSH ( merupakan enzim ) yang terdapat pada hati, ginjal, usus dan jaringan-jaringan lain.  Keunikan dari GSH adalah terdapat atom S yang memiliki sifat keelektonegatifan tinggi yang mampu berikatan dengan atom elektropositif dari senyawa karsinogenesis kimia. Contoh : Antrasena +  O2(bioaktivasi) ---- Epoksid antrasena ( Fasa I ) Epoksid antrasena  + GSH   ----  Asam I-naftilmekapturat  (Fasa II)                                                      ( mudah dieksresi lewat urin )</vt:lpstr>
      <vt:lpstr>        Bagaimana pencegahan penyakit  kanker ?  Upaya dilakukan dengan :  1. Meningkatkan kerja konjugat glutation atau SGH.      Karena glutation mengandung gugus fungsional SH      atau sulfihidril maka perlu banyak mengkonsumsi      makanan yang mengandung sulfihidril seperti teh      hijau, susu, air kelapa muda, kenari. 2. Menghindari terpapar logam berat yang dapat      merusak konjugat glutation seperti Cu,Hg,Ag. Cu      pada kabel listrik, industri cat. Hg pada pengolahan      emas, Ag pada hiasan maupun wadah minuman      yang menggunakan logam perak atau Ag.   3. Menghindari terpapar senyawa-senyawa karsinogen      seperti benzoapirin, aflatoksin, dioksin</vt:lpstr>
      <vt:lpstr>Slide 33</vt:lpstr>
      <vt:lpstr>Kanker payudara</vt:lpstr>
      <vt:lpstr>Kanker buah pelir</vt:lpstr>
      <vt:lpstr>                                              </vt:lpstr>
      <vt:lpstr>Kanker nasofaring</vt:lpstr>
      <vt:lpstr>                                                                  </vt:lpstr>
      <vt:lpstr>                                              </vt:lpstr>
      <vt:lpstr>                                              </vt:lpstr>
      <vt:lpstr>Slide 41</vt:lpstr>
      <vt:lpstr>                          EFEK ATAS DASAR ORGAN TARGET : 1. TOKSIK THD HATI : HEPATOTOKSISITI     DDT,AFLATOKSIN,ALILALKOHOL,CCL4,ARSEN 2. TOKSIK THD SISTEM SARAF:NEUROTOKSISITI     DDT,HALOTAN,CCl4,CO,H2S,NITRIT,TEL,CH3Hg 3. TOKSIK THD PARU-2 : PNEUMOTOKSISITI      NO, SO2, UAP LOGAM (Cd, Ni,), CO, HCN,As, Pb). 4.  TOKSIK THD GINJAL :NEFROTOKSISITI      As, Cd, Bi, Cr, Pb, Hg 5.  TOKSIK THD KULIT : DERMATOTOKSISITI      Bi, Ni 6.  TOKSIK THD SISTEM DARAH:HEMATOTOKSISITI       TRINITROTOLUENA, Hg. 7.   TOKSIN THD SISTEM REPRODUKSI:        REPRODUKTIFTOTOKSISITI       METIL KLORIDA, DINITROBENZENA. 8.   TOKSIK THD MATA:OFTALMOTOKSISITI       Hg, Ag.                          </vt:lpstr>
      <vt:lpstr>                     EFEK ATAS DASAR GEJALA : 1. FIBROSIS     PERTUMBUHAN JARINGAN IKAT YG BERLEBIH      PD TEMPAT YG TAK NORMAL:SiO2,Fe,ASBES,Co 2. DEMAM     KARENA TERHIRUP UAP LOGAM :Mn,Zn,Sn,Cd. 3. ASFIKSIA     DARAH DAN JARINGAN TUBUH KEKURANGAN      OKSIGEN DAN TDK DPT MEMBUANG CO2     H2S, NH3, CH4, CO, CN 4. ALERGI     KONDISI BADAN YG BEREAKSI BERLEBIH THD      MATERI TTU.     DEBU ORGANIK, DEBU ANORGANIK. 5. MUTAN, KANKER, TERATOMA: DDT, DIOKSIN. 6. KERACUNAN SISTEMIK     KERACUNAN MENGENAI SELURUH BADAN     Pb, Cd, Hg, Ti, TEL.               </vt:lpstr>
      <vt:lpstr>                  SPEKTRUM EFEK TOKSIK :  1. EFEK LOKAL DAN SISTEMIK     A. EFEK LOKAL         MENYEBABKAN CEDERA PD TEMPAT BAHAN          ITU. MENGGAMBARKAN KERUSAKAN PD SEL.     B. EFEK SISTEMIK         TERJADI SAAT TOKSIN DISERAP DAN         TERSEBAR KE SELURUH TUBUH         TOKSIN MEMPENGARUHI 1 ATAU BEBERAPA         ORGAN SASARAN. ORGAN SASARAN          METILMERKURI ADALAH SISTEM SARAF          PUSAT, TETAPI KADAR MERKURI DI HATI DAN          GINJAL LEBIH TINGGI. ORGAN SASARAN DDT          ADALAH SISTEM SARAF PUSAT TETAPI DDT          TERKUMPUL DI JARINGAN.                                    </vt:lpstr>
      <vt:lpstr>                   2. EFEK BERPULIH DAN NIRPULIH       A. EFEK BERPULIH ( REVERSIBLE )           JIKA EFEK ITU DPT HILANG DG SENDIRINYA       B. EFEK NIRPULIH ( IRREVERSIBLE)           AKAN MENETAP ATAU JUSTRU BERTAMBAH            PARAH SETELAH PAJANAN TOKSIKAN           CONTOH : KARSINOMA, MUTASI, SIROSIS            HATI, KERUSAKAN SARAF.  3. EFEK SEGERA DAN TERTUNDA      A. EFEK SEGERA          EFEK TIMBUL SETELAH 1 KALI PAJANAN          CONTOH : KERACUNAN CN      B. EFEK TERTUNDA          TIMBUL BEBERAPA WAKTU STLH PAJANAN          CONTOH : KARSINOGEN MUNCUL 10-20 TH            SETELAH PAJANAN                      </vt:lpstr>
      <vt:lpstr>                                              </vt:lpstr>
      <vt:lpstr>Gambar hati yang sehat (1) dan kanker hati (2)</vt:lpstr>
      <vt:lpstr>Bagian Kedua</vt:lpstr>
      <vt:lpstr>                              Bab 10           Analisis Risiko ≈ Risk Assessment  A. Definisi Analisis Risiko</vt:lpstr>
      <vt:lpstr>PENILAIAN RISIKO RISK ASSESSMENT</vt:lpstr>
      <vt:lpstr>                                </vt:lpstr>
      <vt:lpstr>                                </vt:lpstr>
      <vt:lpstr>Risk Values</vt:lpstr>
      <vt:lpstr>Slide 54</vt:lpstr>
      <vt:lpstr>Slide 55</vt:lpstr>
      <vt:lpstr>Slide 56</vt:lpstr>
      <vt:lpstr>B. Landasan Normatif</vt:lpstr>
      <vt:lpstr>PERMENAKER 05/MEN/1996</vt:lpstr>
      <vt:lpstr>PERMENAKER 05/MEN/1996  Lampiran II : Pedoman Teknis Audit SMK3</vt:lpstr>
      <vt:lpstr>Slide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TOKSIN BERUPA DEBU SEPERTI DEBU SILIKA,      ASBES, COBALT, BARIUM AKAN BERINTERAKSI      DG MEMBRAN SEL PARU YG DIAWALI DGT      PAGOSITOSIS.                    </dc:title>
  <dc:creator>asus</dc:creator>
  <cp:lastModifiedBy>asus</cp:lastModifiedBy>
  <cp:revision>1</cp:revision>
  <dcterms:created xsi:type="dcterms:W3CDTF">2013-06-18T09:52:15Z</dcterms:created>
  <dcterms:modified xsi:type="dcterms:W3CDTF">2013-06-18T09:53:48Z</dcterms:modified>
</cp:coreProperties>
</file>