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57"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8" r:id="rId102"/>
    <p:sldId id="359" r:id="rId103"/>
    <p:sldId id="360" r:id="rId104"/>
    <p:sldId id="361" r:id="rId105"/>
    <p:sldId id="362" r:id="rId106"/>
    <p:sldId id="364" r:id="rId107"/>
    <p:sldId id="365" r:id="rId108"/>
    <p:sldId id="366" r:id="rId109"/>
    <p:sldId id="367" r:id="rId110"/>
    <p:sldId id="368" r:id="rId111"/>
    <p:sldId id="369" r:id="rId112"/>
    <p:sldId id="370" r:id="rId113"/>
    <p:sldId id="372" r:id="rId114"/>
    <p:sldId id="378" r:id="rId115"/>
    <p:sldId id="375" r:id="rId116"/>
    <p:sldId id="376" r:id="rId117"/>
    <p:sldId id="377" r:id="rId1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9.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FEBA17-EF54-4D34-BD25-650B7EDF81A8}" type="datetimeFigureOut">
              <a:rPr lang="id-ID" smtClean="0"/>
              <a:pPr/>
              <a:t>18/06/2013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2D97EE-C037-4A5F-A696-D793CEAA6213}"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p:spPr>
        <p:txBody>
          <a:bodyPr/>
          <a:lstStyle/>
          <a:p>
            <a:fld id="{A7E48996-8B15-4117-9F8F-E8AAEE88F837}" type="slidenum">
              <a:rPr lang="en-US" smtClean="0"/>
              <a:pPr/>
              <a:t>16</a:t>
            </a:fld>
            <a:endParaRPr lang="en-US" smtClean="0"/>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p:spPr>
        <p:txBody>
          <a:bodyPr/>
          <a:lstStyle/>
          <a:p>
            <a:fld id="{87A0FE20-979B-4A74-99E2-1606138EAD39}" type="slidenum">
              <a:rPr lang="en-US" smtClean="0"/>
              <a:pPr/>
              <a:t>21</a:t>
            </a:fld>
            <a:endParaRPr lang="en-US" smtClean="0"/>
          </a:p>
        </p:txBody>
      </p:sp>
      <p:sp>
        <p:nvSpPr>
          <p:cNvPr id="244739" name="Rectangle 2"/>
          <p:cNvSpPr>
            <a:spLocks noGrp="1" noRot="1" noChangeAspect="1" noChangeArrowheads="1" noTextEdit="1"/>
          </p:cNvSpPr>
          <p:nvPr>
            <p:ph type="sldImg"/>
          </p:nvPr>
        </p:nvSpPr>
        <p:spPr>
          <a:ln/>
        </p:spPr>
      </p:sp>
      <p:sp>
        <p:nvSpPr>
          <p:cNvPr id="244740"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p>
            <a:fld id="{393D1E6B-E37E-4182-AFF5-BD1BCEC3FA56}" type="slidenum">
              <a:rPr lang="en-GB" smtClean="0"/>
              <a:pPr/>
              <a:t>25</a:t>
            </a:fld>
            <a:endParaRPr lang="en-GB" smtClean="0"/>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p:spPr>
        <p:txBody>
          <a:bodyPr/>
          <a:lstStyle/>
          <a:p>
            <a:fld id="{E87DAA25-63EE-4043-B9DA-D38750F28D8A}" type="slidenum">
              <a:rPr lang="en-GB" smtClean="0"/>
              <a:pPr/>
              <a:t>26</a:t>
            </a:fld>
            <a:endParaRPr lang="en-GB" smtClean="0"/>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p>
            <a:fld id="{5AEE5A06-2BB2-44B2-B022-54FEED1888B6}" type="slidenum">
              <a:rPr lang="en-US" smtClean="0"/>
              <a:pPr/>
              <a:t>27</a:t>
            </a:fld>
            <a:endParaRPr lang="en-US" smtClean="0"/>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p>
            <a:fld id="{7FA5B5F8-5196-4E74-92D8-668C4B05BF4F}" type="slidenum">
              <a:rPr lang="en-US" smtClean="0"/>
              <a:pPr/>
              <a:t>40</a:t>
            </a:fld>
            <a:endParaRPr lang="en-US"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14265C82-266E-4EB5-A070-115BF893A1E6}" type="slidenum">
              <a:rPr lang="en-GB" smtClean="0"/>
              <a:pPr/>
              <a:t>44</a:t>
            </a:fld>
            <a:endParaRPr lang="en-GB" smtClean="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10557692-8AD5-41AA-A782-1AACA74EA151}" type="slidenum">
              <a:rPr lang="en-US" smtClean="0"/>
              <a:pPr/>
              <a:t>46</a:t>
            </a:fld>
            <a:endParaRPr lang="en-US" smtClean="0"/>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p>
            <a:fld id="{964170C8-8120-48D9-A52B-4804FB63B39F}" type="slidenum">
              <a:rPr lang="en-US" smtClean="0"/>
              <a:pPr/>
              <a:t>49</a:t>
            </a:fld>
            <a:endParaRPr lang="en-US" smtClean="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E9077950-9C40-4C95-B13C-1BE3D54C453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951D6BD-0AFF-4A9B-B9B8-93CDE508409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62129D0-1FFB-4BFA-A148-EACD657DD1D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p>
        </p:txBody>
      </p:sp>
      <p:sp>
        <p:nvSpPr>
          <p:cNvPr id="7" name="Rectangle 7"/>
          <p:cNvSpPr>
            <a:spLocks noGrp="1" noChangeArrowheads="1"/>
          </p:cNvSpPr>
          <p:nvPr>
            <p:ph type="ftr" sz="quarter" idx="11"/>
          </p:nvPr>
        </p:nvSpPr>
        <p:spPr>
          <a:ln/>
        </p:spPr>
        <p:txBody>
          <a:bodyPr/>
          <a:lstStyle>
            <a:lvl1pPr>
              <a:defRPr/>
            </a:lvl1pPr>
          </a:lstStyle>
          <a:p>
            <a:pPr>
              <a:defRPr/>
            </a:pPr>
            <a:endParaRPr lang="en-US"/>
          </a:p>
        </p:txBody>
      </p:sp>
      <p:sp>
        <p:nvSpPr>
          <p:cNvPr id="8" name="Rectangle 8"/>
          <p:cNvSpPr>
            <a:spLocks noGrp="1" noChangeArrowheads="1"/>
          </p:cNvSpPr>
          <p:nvPr>
            <p:ph type="sldNum" sz="quarter" idx="12"/>
          </p:nvPr>
        </p:nvSpPr>
        <p:spPr>
          <a:ln/>
        </p:spPr>
        <p:txBody>
          <a:bodyPr/>
          <a:lstStyle>
            <a:lvl1pPr>
              <a:defRPr/>
            </a:lvl1pPr>
          </a:lstStyle>
          <a:p>
            <a:pPr>
              <a:defRPr/>
            </a:pPr>
            <a:fld id="{D394AB2A-988F-4200-9F7E-9A6C9BCB242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68594BB8-9502-49E1-968F-A223A04CD1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D4A0D-62AF-4858-A40C-CF3E6C103651}" type="datetimeFigureOut">
              <a:rPr lang="id-ID" smtClean="0"/>
              <a:pPr/>
              <a:t>18/06/2013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AEE700-61B6-455A-B01B-AC0CF87A7C4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D4A0D-62AF-4858-A40C-CF3E6C103651}" type="datetimeFigureOut">
              <a:rPr lang="id-ID" smtClean="0"/>
              <a:pPr/>
              <a:t>18/06/2013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EE700-61B6-455A-B01B-AC0CF87A7C4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6.xml"/><Relationship Id="rId1" Type="http://schemas.openxmlformats.org/officeDocument/2006/relationships/vmlDrawing" Target="../drawings/vmlDrawing25.v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4.xml"/><Relationship Id="rId1" Type="http://schemas.openxmlformats.org/officeDocument/2006/relationships/vmlDrawing" Target="../drawings/vmlDrawing26.v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5.bin"/></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20.bin"/></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3.bin"/></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4.xml"/><Relationship Id="rId1" Type="http://schemas.openxmlformats.org/officeDocument/2006/relationships/vmlDrawing" Target="../drawings/vmlDrawing22.v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81.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2286000"/>
            <a:ext cx="7772400" cy="1143000"/>
          </a:xfrm>
        </p:spPr>
        <p:txBody>
          <a:bodyPr>
            <a:normAutofit fontScale="90000"/>
          </a:bodyPr>
          <a:lstStyle/>
          <a:p>
            <a:pPr eaLnBrk="1" hangingPunct="1">
              <a:defRPr/>
            </a:pPr>
            <a:r>
              <a:rPr lang="en-US" sz="4000" dirty="0" smtClean="0">
                <a:solidFill>
                  <a:srgbClr val="FF0000"/>
                </a:solidFill>
              </a:rPr>
              <a:t/>
            </a:r>
            <a:br>
              <a:rPr lang="en-US" sz="4000" dirty="0" smtClean="0">
                <a:solidFill>
                  <a:srgbClr val="FF0000"/>
                </a:solidFill>
              </a:rPr>
            </a:br>
            <a:r>
              <a:rPr lang="en-US" sz="4000" dirty="0" smtClean="0">
                <a:solidFill>
                  <a:srgbClr val="FF0000"/>
                </a:solidFill>
              </a:rPr>
              <a:t>RISK ASSESSMENT</a:t>
            </a:r>
            <a:r>
              <a:rPr lang="en-US" sz="4000" dirty="0" smtClean="0"/>
              <a:t>, </a:t>
            </a:r>
            <a:r>
              <a:rPr lang="en-US" sz="4000" dirty="0" smtClean="0">
                <a:solidFill>
                  <a:srgbClr val="FFFF00"/>
                </a:solidFill>
              </a:rPr>
              <a:t>RISK MANAGEMENT</a:t>
            </a:r>
            <a:r>
              <a:rPr lang="en-US" sz="4000" dirty="0" smtClean="0"/>
              <a:t> AND </a:t>
            </a:r>
            <a:r>
              <a:rPr lang="en-US" sz="4000" dirty="0" smtClean="0">
                <a:solidFill>
                  <a:srgbClr val="00CC00"/>
                </a:solidFill>
              </a:rPr>
              <a:t>RISK COMMUNICATION K3</a:t>
            </a:r>
            <a:br>
              <a:rPr lang="en-US" sz="4000" dirty="0" smtClean="0">
                <a:solidFill>
                  <a:srgbClr val="00CC00"/>
                </a:solidFill>
              </a:rPr>
            </a:br>
            <a:r>
              <a:rPr lang="en-US" sz="4000" dirty="0" smtClean="0">
                <a:solidFill>
                  <a:srgbClr val="00CC00"/>
                </a:solidFill>
              </a:rPr>
              <a:t/>
            </a:r>
            <a:br>
              <a:rPr lang="en-US" sz="4000" dirty="0" smtClean="0">
                <a:solidFill>
                  <a:srgbClr val="00CC00"/>
                </a:solidFill>
              </a:rPr>
            </a:br>
            <a:r>
              <a:rPr lang="en-US" sz="4000" dirty="0" smtClean="0">
                <a:solidFill>
                  <a:srgbClr val="00CC00"/>
                </a:solidFill>
              </a:rPr>
              <a:t/>
            </a:r>
            <a:br>
              <a:rPr lang="en-US" sz="4000" dirty="0" smtClean="0">
                <a:solidFill>
                  <a:srgbClr val="00CC00"/>
                </a:solidFill>
              </a:rPr>
            </a:br>
            <a:r>
              <a:rPr lang="en-US" sz="4000" dirty="0" err="1" smtClean="0">
                <a:solidFill>
                  <a:schemeClr val="tx1"/>
                </a:solidFill>
              </a:rPr>
              <a:t>Oleh</a:t>
            </a:r>
            <a:r>
              <a:rPr lang="en-US" sz="4000" dirty="0" smtClean="0">
                <a:solidFill>
                  <a:schemeClr val="tx1"/>
                </a:solidFill>
              </a:rPr>
              <a:t> : </a:t>
            </a:r>
            <a:br>
              <a:rPr lang="en-US" sz="4000" dirty="0" smtClean="0">
                <a:solidFill>
                  <a:schemeClr val="tx1"/>
                </a:solidFill>
              </a:rPr>
            </a:br>
            <a:r>
              <a:rPr lang="en-US" sz="4000" dirty="0" smtClean="0">
                <a:solidFill>
                  <a:schemeClr val="tx1"/>
                </a:solidFill>
              </a:rPr>
              <a:t>Abdul </a:t>
            </a:r>
            <a:r>
              <a:rPr lang="en-US" sz="4000" dirty="0" err="1" smtClean="0">
                <a:solidFill>
                  <a:schemeClr val="tx1"/>
                </a:solidFill>
              </a:rPr>
              <a:t>Rohim</a:t>
            </a:r>
            <a:r>
              <a:rPr lang="en-US" sz="4000" dirty="0" smtClean="0">
                <a:solidFill>
                  <a:schemeClr val="tx1"/>
                </a:solidFill>
              </a:rPr>
              <a:t> </a:t>
            </a:r>
            <a:r>
              <a:rPr lang="en-US" sz="4000" dirty="0" err="1" smtClean="0">
                <a:solidFill>
                  <a:schemeClr val="tx1"/>
                </a:solidFill>
              </a:rPr>
              <a:t>Tualeka</a:t>
            </a:r>
            <a:endParaRPr lang="en-US" sz="4000"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2514600"/>
            <a:ext cx="7772400" cy="1143000"/>
          </a:xfrm>
        </p:spPr>
        <p:txBody>
          <a:bodyPr>
            <a:normAutofit fontScale="90000"/>
          </a:bodyPr>
          <a:lstStyle/>
          <a:p>
            <a:pPr algn="l" eaLnBrk="1" hangingPunct="1">
              <a:defRPr/>
            </a:pPr>
            <a:r>
              <a:rPr lang="en-US" sz="4000" dirty="0" smtClean="0"/>
              <a:t>       PENYEBAB RISIKO </a:t>
            </a:r>
            <a:br>
              <a:rPr lang="en-US" sz="4000" dirty="0" smtClean="0"/>
            </a:br>
            <a:r>
              <a:rPr lang="en-US" sz="4000" dirty="0" smtClean="0"/>
              <a:t/>
            </a:r>
            <a:br>
              <a:rPr lang="en-US" sz="4000" dirty="0" smtClean="0"/>
            </a:br>
            <a:r>
              <a:rPr lang="en-US" sz="4000" dirty="0" smtClean="0"/>
              <a:t>1. PENYEBAB TUNGGAL</a:t>
            </a:r>
            <a:br>
              <a:rPr lang="en-US" sz="4000" dirty="0" smtClean="0"/>
            </a:br>
            <a:r>
              <a:rPr lang="en-US" sz="4000" dirty="0" smtClean="0"/>
              <a:t>2. PENYEBAB JAMAK/ GANDA</a:t>
            </a:r>
            <a:br>
              <a:rPr lang="en-US" sz="4000" dirty="0" smtClean="0"/>
            </a:br>
            <a:r>
              <a:rPr lang="en-US" sz="4000" dirty="0" smtClean="0"/>
              <a:t>3. PENYEBAB BERANTAI</a:t>
            </a:r>
            <a:br>
              <a:rPr lang="en-US" sz="4000" dirty="0" smtClean="0"/>
            </a:br>
            <a:r>
              <a:rPr lang="en-US" sz="4000" dirty="0" smtClean="0"/>
              <a:t>4. PENYEBAB GABUNGAN</a:t>
            </a:r>
            <a:br>
              <a:rPr lang="en-US" sz="4000" dirty="0" smtClean="0"/>
            </a:br>
            <a:r>
              <a:rPr lang="en-US" sz="4000" dirty="0" smtClean="0"/>
              <a:t>    ( </a:t>
            </a:r>
            <a:r>
              <a:rPr lang="en-US" sz="4000" dirty="0" err="1" smtClean="0"/>
              <a:t>Manajemen</a:t>
            </a:r>
            <a:r>
              <a:rPr lang="en-US" sz="4000" dirty="0" smtClean="0"/>
              <a:t> </a:t>
            </a:r>
            <a:r>
              <a:rPr lang="en-US" sz="4000" dirty="0" err="1" smtClean="0"/>
              <a:t>Risiko</a:t>
            </a:r>
            <a:r>
              <a:rPr lang="en-US" sz="4000" dirty="0" smtClean="0"/>
              <a:t> </a:t>
            </a:r>
            <a:r>
              <a:rPr lang="en-US" sz="4000" dirty="0" err="1" smtClean="0"/>
              <a:t>untuk</a:t>
            </a:r>
            <a:r>
              <a:rPr lang="en-US" sz="4000" dirty="0" smtClean="0"/>
              <a:t> </a:t>
            </a:r>
            <a:br>
              <a:rPr lang="en-US" sz="4000" dirty="0" smtClean="0"/>
            </a:br>
            <a:r>
              <a:rPr lang="en-US" sz="4000" dirty="0" smtClean="0"/>
              <a:t>            </a:t>
            </a:r>
            <a:r>
              <a:rPr lang="en-US" sz="4000" dirty="0" err="1" smtClean="0"/>
              <a:t>kontraktor</a:t>
            </a:r>
            <a:r>
              <a:rPr lang="en-US" sz="4000" dirty="0" smtClean="0"/>
              <a:t>, </a:t>
            </a:r>
            <a:r>
              <a:rPr lang="en-US" sz="4000" dirty="0" err="1" smtClean="0"/>
              <a:t>hal</a:t>
            </a:r>
            <a:r>
              <a:rPr lang="en-US" sz="4000" dirty="0" smtClean="0"/>
              <a:t> 65</a:t>
            </a:r>
            <a:br>
              <a:rPr lang="en-US" sz="4000" dirty="0" smtClean="0"/>
            </a:br>
            <a:endParaRPr lang="en-US" sz="4000" dirty="0" smtClean="0"/>
          </a:p>
        </p:txBody>
      </p:sp>
      <p:sp>
        <p:nvSpPr>
          <p:cNvPr id="47106" name="Date Placeholder 3"/>
          <p:cNvSpPr>
            <a:spLocks noGrp="1"/>
          </p:cNvSpPr>
          <p:nvPr>
            <p:ph type="dt" sz="half" idx="10"/>
          </p:nvPr>
        </p:nvSpPr>
        <p:spPr>
          <a:noFill/>
        </p:spPr>
        <p:txBody>
          <a:bodyPr/>
          <a:lstStyle/>
          <a:p>
            <a:fld id="{08D84907-15BF-49CC-A5FB-D4180FEA8193}" type="datetime1">
              <a:rPr lang="en-US" smtClean="0"/>
              <a:pPr/>
              <a:t>6/18/2013</a:t>
            </a:fld>
            <a:endParaRPr lang="en-US" smtClean="0"/>
          </a:p>
        </p:txBody>
      </p:sp>
      <p:sp>
        <p:nvSpPr>
          <p:cNvPr id="47107" name="Slide Number Placeholder 5"/>
          <p:cNvSpPr>
            <a:spLocks noGrp="1"/>
          </p:cNvSpPr>
          <p:nvPr>
            <p:ph type="sldNum" sz="quarter" idx="12"/>
          </p:nvPr>
        </p:nvSpPr>
        <p:spPr>
          <a:noFill/>
        </p:spPr>
        <p:txBody>
          <a:bodyPr/>
          <a:lstStyle/>
          <a:p>
            <a:fld id="{7D3C3A39-50EB-426B-A1FE-CB3E6F137ED7}" type="slidenum">
              <a:rPr lang="en-US" smtClean="0"/>
              <a:pPr/>
              <a:t>10</a:t>
            </a:fld>
            <a:endParaRPr lang="en-US" smtClean="0"/>
          </a:p>
        </p:txBody>
      </p:sp>
    </p:spTree>
  </p:cSld>
  <p:clrMapOvr>
    <a:masterClrMapping/>
  </p:clrMapOvr>
  <p:transition spd="slow">
    <p:wipe dir="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685800" y="-4572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Tugas</a:t>
            </a:r>
            <a:r>
              <a:rPr lang="en-US" sz="2400" dirty="0" smtClean="0"/>
              <a:t> </a:t>
            </a:r>
            <a:r>
              <a:rPr lang="en-US" sz="2400" dirty="0" err="1" smtClean="0"/>
              <a:t>di</a:t>
            </a:r>
            <a:r>
              <a:rPr lang="en-US" sz="2400" dirty="0" smtClean="0"/>
              <a:t> </a:t>
            </a:r>
            <a:r>
              <a:rPr lang="en-US" sz="2400" dirty="0" err="1" smtClean="0"/>
              <a:t>lapangan</a:t>
            </a:r>
            <a:r>
              <a:rPr lang="en-US" sz="2400" dirty="0" smtClean="0"/>
              <a:t> : </a:t>
            </a:r>
            <a:br>
              <a:rPr lang="en-US" sz="2400" dirty="0" smtClean="0"/>
            </a:br>
            <a:r>
              <a:rPr lang="en-US" sz="2400" dirty="0" smtClean="0"/>
              <a:t/>
            </a:r>
            <a:br>
              <a:rPr lang="en-US" sz="2400" dirty="0" smtClean="0"/>
            </a:br>
            <a:r>
              <a:rPr lang="en-US" sz="2400" dirty="0" err="1" smtClean="0"/>
              <a:t>Tentukan</a:t>
            </a:r>
            <a:r>
              <a:rPr lang="en-US" sz="2400" dirty="0" smtClean="0"/>
              <a:t> </a:t>
            </a:r>
            <a:r>
              <a:rPr lang="en-US" sz="2400" dirty="0" err="1" smtClean="0"/>
              <a:t>tingkat</a:t>
            </a:r>
            <a:r>
              <a:rPr lang="en-US" sz="2400" dirty="0" smtClean="0"/>
              <a:t> </a:t>
            </a:r>
            <a:r>
              <a:rPr lang="en-US" sz="2400" dirty="0" err="1" smtClean="0"/>
              <a:t>risiko</a:t>
            </a:r>
            <a:r>
              <a:rPr lang="en-US" sz="2400" dirty="0" smtClean="0"/>
              <a:t> </a:t>
            </a:r>
            <a:r>
              <a:rPr lang="en-US" sz="2400" dirty="0" err="1" smtClean="0"/>
              <a:t>dari</a:t>
            </a:r>
            <a:r>
              <a:rPr lang="en-US" sz="2400" dirty="0" smtClean="0"/>
              <a:t> </a:t>
            </a:r>
            <a:r>
              <a:rPr lang="en-US" sz="2400" dirty="0" err="1" smtClean="0"/>
              <a:t>suatu</a:t>
            </a:r>
            <a:r>
              <a:rPr lang="en-US" sz="2400" dirty="0" smtClean="0"/>
              <a:t> </a:t>
            </a:r>
            <a:r>
              <a:rPr lang="en-US" sz="2400" dirty="0" err="1" smtClean="0"/>
              <a:t>industri</a:t>
            </a:r>
            <a:r>
              <a:rPr lang="en-US" sz="2400" dirty="0" smtClean="0"/>
              <a:t> yang </a:t>
            </a:r>
            <a:r>
              <a:rPr lang="en-US" sz="2400" dirty="0" err="1" smtClean="0"/>
              <a:t>pernah</a:t>
            </a:r>
            <a:r>
              <a:rPr lang="en-US" sz="2400" dirty="0" smtClean="0"/>
              <a:t> </a:t>
            </a:r>
            <a:r>
              <a:rPr lang="en-US" sz="2400" dirty="0" err="1" smtClean="0"/>
              <a:t>saudara</a:t>
            </a:r>
            <a:r>
              <a:rPr lang="en-US" sz="2400" dirty="0" smtClean="0"/>
              <a:t> </a:t>
            </a:r>
            <a:r>
              <a:rPr lang="en-US" sz="2400" dirty="0" err="1" smtClean="0"/>
              <a:t>kunjungi</a:t>
            </a:r>
            <a:r>
              <a:rPr lang="en-US" sz="2400" dirty="0" smtClean="0"/>
              <a:t> </a:t>
            </a:r>
            <a:r>
              <a:rPr lang="en-US" sz="2400" dirty="0" err="1" smtClean="0"/>
              <a:t>dengan</a:t>
            </a:r>
            <a:r>
              <a:rPr lang="en-US" sz="2400" dirty="0" smtClean="0"/>
              <a:t> </a:t>
            </a:r>
            <a:r>
              <a:rPr lang="en-US" sz="2400" dirty="0" err="1" smtClean="0"/>
              <a:t>membuat</a:t>
            </a:r>
            <a:r>
              <a:rPr lang="en-US" sz="2400" dirty="0" smtClean="0"/>
              <a:t> </a:t>
            </a:r>
            <a:r>
              <a:rPr lang="en-US" sz="2400" dirty="0" err="1" smtClean="0"/>
              <a:t>matrik</a:t>
            </a:r>
            <a:r>
              <a:rPr lang="en-US" sz="2400" dirty="0" smtClean="0"/>
              <a:t> </a:t>
            </a:r>
            <a:r>
              <a:rPr lang="en-US" sz="2400" dirty="0" err="1" smtClean="0"/>
              <a:t>seperti</a:t>
            </a:r>
            <a:r>
              <a:rPr lang="en-US" sz="2400" dirty="0" smtClean="0"/>
              <a:t> </a:t>
            </a:r>
            <a:r>
              <a:rPr lang="en-US" sz="2400" dirty="0" err="1" smtClean="0"/>
              <a:t>pada</a:t>
            </a:r>
            <a:r>
              <a:rPr lang="en-US" sz="2400" dirty="0" smtClean="0"/>
              <a:t> </a:t>
            </a:r>
            <a:r>
              <a:rPr lang="en-US" sz="2400" dirty="0" err="1" smtClean="0"/>
              <a:t>soal</a:t>
            </a:r>
            <a:r>
              <a:rPr lang="en-US" sz="2400" dirty="0" smtClean="0"/>
              <a:t> 1 :</a:t>
            </a:r>
            <a:br>
              <a:rPr lang="en-US" sz="2400" dirty="0" smtClean="0"/>
            </a:br>
            <a:r>
              <a:rPr lang="en-US" sz="2400" dirty="0" smtClean="0"/>
              <a:t>a.  </a:t>
            </a:r>
            <a:r>
              <a:rPr lang="en-US" sz="2400" dirty="0" err="1" smtClean="0"/>
              <a:t>Rumah</a:t>
            </a:r>
            <a:r>
              <a:rPr lang="en-US" sz="2400" dirty="0" smtClean="0"/>
              <a:t> </a:t>
            </a:r>
            <a:r>
              <a:rPr lang="en-US" sz="2400" dirty="0" err="1" smtClean="0"/>
              <a:t>sakit</a:t>
            </a:r>
            <a:r>
              <a:rPr lang="en-US" sz="2400" dirty="0" smtClean="0"/>
              <a:t/>
            </a:r>
            <a:br>
              <a:rPr lang="en-US" sz="2400" dirty="0" smtClean="0"/>
            </a:br>
            <a:r>
              <a:rPr lang="en-US" sz="2400" dirty="0" smtClean="0"/>
              <a:t>b.  </a:t>
            </a:r>
            <a:r>
              <a:rPr lang="en-US" sz="2400" dirty="0" err="1" smtClean="0"/>
              <a:t>Petrokimia</a:t>
            </a:r>
            <a:r>
              <a:rPr lang="en-US" sz="2400" dirty="0" smtClean="0"/>
              <a:t> </a:t>
            </a:r>
            <a:r>
              <a:rPr lang="en-US" sz="2400" dirty="0" err="1" smtClean="0"/>
              <a:t>Tbk</a:t>
            </a:r>
            <a:r>
              <a:rPr lang="en-US" sz="2400" dirty="0" smtClean="0"/>
              <a:t/>
            </a:r>
            <a:br>
              <a:rPr lang="en-US" sz="2400" dirty="0" smtClean="0"/>
            </a:br>
            <a:r>
              <a:rPr lang="en-US" sz="2400" dirty="0" smtClean="0"/>
              <a:t>c.  Semen Gresik </a:t>
            </a:r>
            <a:r>
              <a:rPr lang="en-US" sz="2400" dirty="0" err="1" smtClean="0"/>
              <a:t>Tbk</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114690" name="Slide Number Placeholder 5"/>
          <p:cNvSpPr>
            <a:spLocks noGrp="1"/>
          </p:cNvSpPr>
          <p:nvPr>
            <p:ph type="sldNum" sz="quarter" idx="12"/>
          </p:nvPr>
        </p:nvSpPr>
        <p:spPr>
          <a:noFill/>
        </p:spPr>
        <p:txBody>
          <a:bodyPr/>
          <a:lstStyle/>
          <a:p>
            <a:fld id="{F4C62941-D811-4F45-9987-6EAD5692B90D}" type="slidenum">
              <a:rPr lang="en-US" smtClean="0"/>
              <a:pPr/>
              <a:t>100</a:t>
            </a:fld>
            <a:endParaRPr lang="en-US" smtClean="0"/>
          </a:p>
        </p:txBody>
      </p:sp>
    </p:spTree>
  </p:cSld>
  <p:clrMapOvr>
    <a:masterClrMapping/>
  </p:clrMapOvr>
  <p:transition spd="slow">
    <p:wipe dir="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fld id="{A3831C72-CBF6-4182-9C83-8FC2990C4C54}" type="datetime1">
              <a:rPr lang="en-US" smtClean="0"/>
              <a:pPr/>
              <a:t>6/18/2013</a:t>
            </a:fld>
            <a:endParaRPr lang="en-US" smtClean="0"/>
          </a:p>
        </p:txBody>
      </p:sp>
      <p:sp>
        <p:nvSpPr>
          <p:cNvPr id="13315" name="Slide Number Placeholder 5"/>
          <p:cNvSpPr>
            <a:spLocks noGrp="1"/>
          </p:cNvSpPr>
          <p:nvPr>
            <p:ph type="sldNum" sz="quarter" idx="12"/>
          </p:nvPr>
        </p:nvSpPr>
        <p:spPr>
          <a:noFill/>
        </p:spPr>
        <p:txBody>
          <a:bodyPr/>
          <a:lstStyle/>
          <a:p>
            <a:fld id="{F6D7A1A6-4E01-4B95-9ADC-250F35449A39}" type="slidenum">
              <a:rPr lang="en-US" smtClean="0"/>
              <a:pPr/>
              <a:t>101</a:t>
            </a:fld>
            <a:endParaRPr lang="en-US" smtClean="0"/>
          </a:p>
        </p:txBody>
      </p:sp>
      <p:sp>
        <p:nvSpPr>
          <p:cNvPr id="465922" name="Rectangle 2"/>
          <p:cNvSpPr>
            <a:spLocks noGrp="1" noChangeArrowheads="1"/>
          </p:cNvSpPr>
          <p:nvPr>
            <p:ph type="title"/>
          </p:nvPr>
        </p:nvSpPr>
        <p:spPr>
          <a:xfrm>
            <a:off x="762000" y="304800"/>
            <a:ext cx="7772400" cy="11430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3. FLAME MODEL</a:t>
            </a:r>
            <a:br>
              <a:rPr lang="en-US" sz="2400" dirty="0" smtClean="0"/>
            </a:br>
            <a:r>
              <a:rPr lang="en-US" sz="2400" dirty="0" smtClean="0"/>
              <a:t>    Flame model </a:t>
            </a:r>
            <a:r>
              <a:rPr lang="en-US" sz="2400" dirty="0" err="1" smtClean="0"/>
              <a:t>merupakan</a:t>
            </a:r>
            <a:r>
              <a:rPr lang="en-US" sz="2400" dirty="0" smtClean="0"/>
              <a:t> </a:t>
            </a:r>
            <a:r>
              <a:rPr lang="en-US" sz="2400" dirty="0" err="1" smtClean="0"/>
              <a:t>kelanjutan</a:t>
            </a:r>
            <a:r>
              <a:rPr lang="en-US" sz="2400" dirty="0" smtClean="0"/>
              <a:t> </a:t>
            </a:r>
            <a:r>
              <a:rPr lang="en-US" sz="2400" dirty="0" err="1" smtClean="0"/>
              <a:t>dari</a:t>
            </a:r>
            <a:r>
              <a:rPr lang="en-US" sz="2400" dirty="0" smtClean="0"/>
              <a:t> Fine’s risk </a:t>
            </a:r>
            <a:br>
              <a:rPr lang="en-US" sz="2400" dirty="0" smtClean="0"/>
            </a:br>
            <a:r>
              <a:rPr lang="en-US" sz="2400" dirty="0" smtClean="0"/>
              <a:t>    score </a:t>
            </a:r>
            <a:r>
              <a:rPr lang="en-US" sz="2400" dirty="0" err="1" smtClean="0"/>
              <a:t>dan</a:t>
            </a:r>
            <a:r>
              <a:rPr lang="en-US" sz="2400" dirty="0" smtClean="0"/>
              <a:t> TTC Hazard Rating System. Flame </a:t>
            </a:r>
            <a:br>
              <a:rPr lang="en-US" sz="2400" dirty="0" smtClean="0"/>
            </a:br>
            <a:r>
              <a:rPr lang="en-US" sz="2400" dirty="0" smtClean="0"/>
              <a:t>    </a:t>
            </a:r>
            <a:r>
              <a:rPr lang="en-US" sz="2400" dirty="0" err="1" smtClean="0"/>
              <a:t>menghitung</a:t>
            </a:r>
            <a:r>
              <a:rPr lang="en-US" sz="2400" dirty="0" smtClean="0"/>
              <a:t> </a:t>
            </a:r>
            <a:r>
              <a:rPr lang="en-US" sz="2400" dirty="0" err="1" smtClean="0"/>
              <a:t>nilai</a:t>
            </a:r>
            <a:r>
              <a:rPr lang="en-US" sz="2400" dirty="0" smtClean="0"/>
              <a:t> </a:t>
            </a:r>
            <a:r>
              <a:rPr lang="en-US" sz="2400" dirty="0" err="1" smtClean="0"/>
              <a:t>risiko</a:t>
            </a:r>
            <a:r>
              <a:rPr lang="en-US" sz="2400" dirty="0" smtClean="0"/>
              <a:t> </a:t>
            </a:r>
            <a:r>
              <a:rPr lang="en-US" sz="2400" dirty="0" err="1" smtClean="0"/>
              <a:t>dengan</a:t>
            </a:r>
            <a:r>
              <a:rPr lang="en-US" sz="2400" dirty="0" smtClean="0"/>
              <a:t> </a:t>
            </a:r>
            <a:r>
              <a:rPr lang="en-US" sz="2400" dirty="0" err="1" smtClean="0"/>
              <a:t>mengkombinasikan</a:t>
            </a:r>
            <a:r>
              <a:rPr lang="en-US" sz="2400" dirty="0" smtClean="0"/>
              <a:t> </a:t>
            </a:r>
            <a:br>
              <a:rPr lang="en-US" sz="2400" dirty="0" smtClean="0"/>
            </a:br>
            <a:r>
              <a:rPr lang="en-US" sz="2400" dirty="0" smtClean="0"/>
              <a:t>    </a:t>
            </a:r>
            <a:r>
              <a:rPr lang="en-US" sz="2400" dirty="0" err="1" smtClean="0"/>
              <a:t>beberapa</a:t>
            </a:r>
            <a:r>
              <a:rPr lang="en-US" sz="2400" dirty="0" smtClean="0"/>
              <a:t> </a:t>
            </a:r>
            <a:r>
              <a:rPr lang="en-US" sz="2400" dirty="0" err="1" smtClean="0"/>
              <a:t>variabel</a:t>
            </a:r>
            <a:r>
              <a:rPr lang="en-US" sz="2400" dirty="0" smtClean="0"/>
              <a:t> : </a:t>
            </a:r>
            <a:r>
              <a:rPr lang="en-US" sz="2400" dirty="0" err="1" smtClean="0"/>
              <a:t>frekuensi</a:t>
            </a:r>
            <a:r>
              <a:rPr lang="en-US" sz="2400" dirty="0" smtClean="0"/>
              <a:t> </a:t>
            </a:r>
            <a:r>
              <a:rPr lang="en-US" sz="2400" dirty="0" err="1" smtClean="0"/>
              <a:t>dari</a:t>
            </a:r>
            <a:r>
              <a:rPr lang="en-US" sz="2400" dirty="0" smtClean="0"/>
              <a:t> </a:t>
            </a:r>
            <a:r>
              <a:rPr lang="en-US" sz="2400" dirty="0" err="1" smtClean="0"/>
              <a:t>proses</a:t>
            </a:r>
            <a:r>
              <a:rPr lang="en-US" sz="2400" dirty="0" smtClean="0"/>
              <a:t>, </a:t>
            </a:r>
            <a:br>
              <a:rPr lang="en-US" sz="2400" dirty="0" smtClean="0"/>
            </a:br>
            <a:r>
              <a:rPr lang="en-US" sz="2400" dirty="0" smtClean="0"/>
              <a:t>    </a:t>
            </a:r>
            <a:r>
              <a:rPr lang="en-US" sz="2400" dirty="0" err="1" smtClean="0"/>
              <a:t>kecenderungan</a:t>
            </a:r>
            <a:r>
              <a:rPr lang="en-US" sz="2400" dirty="0" smtClean="0"/>
              <a:t> </a:t>
            </a:r>
            <a:r>
              <a:rPr lang="en-US" sz="2400" dirty="0" err="1" smtClean="0"/>
              <a:t>timbulnya</a:t>
            </a:r>
            <a:r>
              <a:rPr lang="en-US" sz="2400" dirty="0" smtClean="0"/>
              <a:t> hazard, </a:t>
            </a:r>
            <a:r>
              <a:rPr lang="en-US" sz="2400" dirty="0" err="1" smtClean="0"/>
              <a:t>antisipasi</a:t>
            </a:r>
            <a:r>
              <a:rPr lang="en-US" sz="2400" dirty="0" smtClean="0"/>
              <a:t> </a:t>
            </a:r>
            <a:br>
              <a:rPr lang="en-US" sz="2400" dirty="0" smtClean="0"/>
            </a:br>
            <a:r>
              <a:rPr lang="en-US" sz="2400" dirty="0" smtClean="0"/>
              <a:t>    </a:t>
            </a:r>
            <a:r>
              <a:rPr lang="en-US" sz="2400" dirty="0" err="1" smtClean="0"/>
              <a:t>kerugian</a:t>
            </a:r>
            <a:r>
              <a:rPr lang="en-US" sz="2400" dirty="0" smtClean="0"/>
              <a:t>, </a:t>
            </a:r>
            <a:r>
              <a:rPr lang="en-US" sz="2400" dirty="0" err="1" smtClean="0"/>
              <a:t>misi</a:t>
            </a:r>
            <a:r>
              <a:rPr lang="en-US" sz="2400" dirty="0" smtClean="0"/>
              <a:t> </a:t>
            </a:r>
            <a:r>
              <a:rPr lang="en-US" sz="2400" dirty="0" err="1" smtClean="0"/>
              <a:t>dampak</a:t>
            </a:r>
            <a:r>
              <a:rPr lang="en-US" sz="2400" dirty="0" smtClean="0"/>
              <a:t>, </a:t>
            </a:r>
            <a:r>
              <a:rPr lang="en-US" sz="2400" dirty="0" err="1" smtClean="0"/>
              <a:t>karyawan</a:t>
            </a:r>
            <a:r>
              <a:rPr lang="en-US" sz="2400" dirty="0" smtClean="0"/>
              <a:t>/ </a:t>
            </a:r>
            <a:r>
              <a:rPr lang="en-US" sz="2400" dirty="0" err="1" smtClean="0"/>
              <a:t>sistem</a:t>
            </a:r>
            <a:r>
              <a:rPr lang="en-US" sz="2400" dirty="0" smtClean="0"/>
              <a:t> yang </a:t>
            </a:r>
            <a:br>
              <a:rPr lang="en-US" sz="2400" dirty="0" smtClean="0"/>
            </a:br>
            <a:r>
              <a:rPr lang="en-US" sz="2400" dirty="0" smtClean="0"/>
              <a:t>    </a:t>
            </a:r>
            <a:r>
              <a:rPr lang="en-US" sz="2400" dirty="0" err="1" smtClean="0"/>
              <a:t>terpajan</a:t>
            </a:r>
            <a:r>
              <a:rPr lang="en-US" sz="2400" dirty="0" smtClean="0"/>
              <a:t>. Model </a:t>
            </a:r>
            <a:r>
              <a:rPr lang="en-US" sz="2400" dirty="0" err="1" smtClean="0"/>
              <a:t>risiko</a:t>
            </a:r>
            <a:r>
              <a:rPr lang="en-US" sz="2400" dirty="0" smtClean="0"/>
              <a:t> </a:t>
            </a:r>
            <a:r>
              <a:rPr lang="en-US" sz="2400" dirty="0" err="1" smtClean="0"/>
              <a:t>sebagai</a:t>
            </a:r>
            <a:r>
              <a:rPr lang="en-US" sz="2400" dirty="0" smtClean="0"/>
              <a:t> </a:t>
            </a:r>
            <a:r>
              <a:rPr lang="en-US" sz="2400" dirty="0" err="1" smtClean="0"/>
              <a:t>berikut</a:t>
            </a:r>
            <a:r>
              <a:rPr lang="en-US" sz="2400" dirty="0" smtClean="0"/>
              <a:t> :   </a:t>
            </a:r>
            <a:br>
              <a:rPr lang="en-US" sz="2400" dirty="0" smtClean="0"/>
            </a:br>
            <a:r>
              <a:rPr lang="en-US" sz="2400" dirty="0" smtClean="0"/>
              <a:t>    R = log X  , </a:t>
            </a:r>
            <a:r>
              <a:rPr lang="en-US" sz="2400" dirty="0" err="1" smtClean="0"/>
              <a:t>dimana</a:t>
            </a:r>
            <a:r>
              <a:rPr lang="en-US" sz="2400" dirty="0" smtClean="0"/>
              <a:t> x = F x L x A x M x E</a:t>
            </a:r>
            <a:br>
              <a:rPr lang="en-US" sz="2400" dirty="0" smtClean="0"/>
            </a:br>
            <a:r>
              <a:rPr lang="en-US" sz="2400" dirty="0" smtClean="0"/>
              <a:t>    F = </a:t>
            </a:r>
            <a:r>
              <a:rPr lang="en-US" sz="2400" dirty="0" err="1" smtClean="0"/>
              <a:t>Frekuensi</a:t>
            </a:r>
            <a:r>
              <a:rPr lang="en-US" sz="2400" dirty="0" smtClean="0"/>
              <a:t>                             score : 1 – 100</a:t>
            </a:r>
            <a:br>
              <a:rPr lang="en-US" sz="2400" dirty="0" smtClean="0"/>
            </a:br>
            <a:r>
              <a:rPr lang="en-US" sz="2400" dirty="0" smtClean="0"/>
              <a:t>    L = </a:t>
            </a:r>
            <a:r>
              <a:rPr lang="en-US" sz="2400" dirty="0" err="1" smtClean="0"/>
              <a:t>kecenderungan</a:t>
            </a:r>
            <a:r>
              <a:rPr lang="en-US" sz="2400" dirty="0" smtClean="0"/>
              <a:t>                    score : 1 - 100 </a:t>
            </a:r>
            <a:br>
              <a:rPr lang="en-US" sz="2400" dirty="0" smtClean="0"/>
            </a:br>
            <a:r>
              <a:rPr lang="en-US" sz="2400" dirty="0" smtClean="0"/>
              <a:t>    A = </a:t>
            </a:r>
            <a:r>
              <a:rPr lang="en-US" sz="2400" dirty="0" err="1" smtClean="0"/>
              <a:t>Antisipasi</a:t>
            </a:r>
            <a:r>
              <a:rPr lang="en-US" sz="2400" dirty="0" smtClean="0"/>
              <a:t> </a:t>
            </a:r>
            <a:r>
              <a:rPr lang="en-US" sz="2400" dirty="0" err="1" smtClean="0"/>
              <a:t>kerugian</a:t>
            </a:r>
            <a:r>
              <a:rPr lang="en-US" sz="2400" dirty="0" smtClean="0"/>
              <a:t>              score : 1 - 100</a:t>
            </a:r>
            <a:br>
              <a:rPr lang="en-US" sz="2400" dirty="0" smtClean="0"/>
            </a:br>
            <a:r>
              <a:rPr lang="en-US" sz="2400" dirty="0" smtClean="0"/>
              <a:t>    M = </a:t>
            </a:r>
            <a:r>
              <a:rPr lang="en-US" sz="2400" dirty="0" err="1" smtClean="0"/>
              <a:t>Misi</a:t>
            </a:r>
            <a:r>
              <a:rPr lang="en-US" sz="2400" dirty="0" smtClean="0"/>
              <a:t> </a:t>
            </a:r>
            <a:r>
              <a:rPr lang="en-US" sz="2400" dirty="0" err="1" smtClean="0"/>
              <a:t>dampak</a:t>
            </a:r>
            <a:r>
              <a:rPr lang="en-US" sz="2400" dirty="0" smtClean="0"/>
              <a:t>                        score : 1 - 100</a:t>
            </a:r>
            <a:br>
              <a:rPr lang="en-US" sz="2400" dirty="0" smtClean="0"/>
            </a:br>
            <a:r>
              <a:rPr lang="en-US" sz="2400" dirty="0" smtClean="0"/>
              <a:t>    E = </a:t>
            </a:r>
            <a:r>
              <a:rPr lang="en-US" sz="2400" dirty="0" err="1" smtClean="0"/>
              <a:t>Karyawan</a:t>
            </a:r>
            <a:r>
              <a:rPr lang="en-US" sz="2400" dirty="0" smtClean="0"/>
              <a:t> yang </a:t>
            </a:r>
            <a:r>
              <a:rPr lang="en-US" sz="2400" dirty="0" err="1" smtClean="0"/>
              <a:t>terpajan</a:t>
            </a:r>
            <a:r>
              <a:rPr lang="en-US" sz="2400" dirty="0" smtClean="0"/>
              <a:t> :</a:t>
            </a:r>
            <a:br>
              <a:rPr lang="en-US" sz="2400" dirty="0" smtClean="0"/>
            </a:br>
            <a:r>
              <a:rPr lang="en-US" sz="2400" dirty="0" smtClean="0"/>
              <a:t>           Very high risk                      score  : 8 </a:t>
            </a:r>
            <a:br>
              <a:rPr lang="en-US" sz="2400" dirty="0" smtClean="0"/>
            </a:br>
            <a:r>
              <a:rPr lang="en-US" sz="2400" dirty="0" smtClean="0"/>
              <a:t>           High risk                              score  : 6 - 7,99</a:t>
            </a:r>
            <a:br>
              <a:rPr lang="en-US" sz="2400" dirty="0" smtClean="0"/>
            </a:br>
            <a:r>
              <a:rPr lang="en-US" sz="2400" dirty="0" smtClean="0"/>
              <a:t>           </a:t>
            </a:r>
            <a:r>
              <a:rPr lang="en-US" sz="2400" dirty="0" err="1" smtClean="0"/>
              <a:t>Substansial</a:t>
            </a:r>
            <a:r>
              <a:rPr lang="en-US" sz="2400" dirty="0" smtClean="0"/>
              <a:t> risk		 score  : 4 – 5,99</a:t>
            </a:r>
            <a:br>
              <a:rPr lang="en-US" sz="2400" dirty="0" smtClean="0"/>
            </a:br>
            <a:r>
              <a:rPr lang="en-US" sz="2400" dirty="0" smtClean="0"/>
              <a:t>           Possible risk                        score  : 2 – 3,99</a:t>
            </a:r>
            <a:br>
              <a:rPr lang="en-US" sz="2400" dirty="0" smtClean="0"/>
            </a:br>
            <a:r>
              <a:rPr lang="en-US" sz="2400" dirty="0" smtClean="0"/>
              <a:t>           Doubtful    		            score  : &lt; 2,00 </a:t>
            </a:r>
          </a:p>
        </p:txBody>
      </p:sp>
    </p:spTree>
  </p:cSld>
  <p:clrMapOvr>
    <a:masterClrMapping/>
  </p:clrMapOvr>
  <p:transition spd="slow">
    <p:wipe dir="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762000"/>
          </a:xfrm>
        </p:spPr>
        <p:txBody>
          <a:bodyPr>
            <a:normAutofit fontScale="90000"/>
          </a:bodyPr>
          <a:lstStyle/>
          <a:p>
            <a:pPr eaLnBrk="1" hangingPunct="1"/>
            <a:r>
              <a:rPr lang="en-US" sz="2000" b="1" smtClean="0">
                <a:solidFill>
                  <a:srgbClr val="FFFF00"/>
                </a:solidFill>
                <a:effectLst/>
                <a:latin typeface="Book Antiqua" pitchFamily="18" charset="0"/>
              </a:rPr>
              <a:t>Soal  : Berdasarkan data-data di bawah ini, tentukan tingkat risikonya  : Low, Medium atau High </a:t>
            </a:r>
            <a:r>
              <a:rPr lang="en-US" sz="3600" b="1" smtClean="0">
                <a:solidFill>
                  <a:srgbClr val="FFFF00"/>
                </a:solidFill>
                <a:effectLst/>
                <a:latin typeface="Book Antiqua" pitchFamily="18" charset="0"/>
              </a:rPr>
              <a:t>?</a:t>
            </a:r>
          </a:p>
        </p:txBody>
      </p:sp>
      <p:graphicFrame>
        <p:nvGraphicFramePr>
          <p:cNvPr id="446467" name="Group 3"/>
          <p:cNvGraphicFramePr>
            <a:graphicFrameLocks noGrp="1"/>
          </p:cNvGraphicFramePr>
          <p:nvPr>
            <p:ph sz="half" idx="2"/>
          </p:nvPr>
        </p:nvGraphicFramePr>
        <p:xfrm>
          <a:off x="228600" y="990600"/>
          <a:ext cx="8915400" cy="6293573"/>
        </p:xfrm>
        <a:graphic>
          <a:graphicData uri="http://schemas.openxmlformats.org/drawingml/2006/table">
            <a:tbl>
              <a:tblPr/>
              <a:tblGrid>
                <a:gridCol w="533400"/>
                <a:gridCol w="1600200"/>
                <a:gridCol w="2133600"/>
                <a:gridCol w="2286000"/>
                <a:gridCol w="2362200"/>
              </a:tblGrid>
              <a:tr h="73109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No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Lokasi</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Aktivitas</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Risiko</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Bahaya</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Akibat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Peluang</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Tk.Risiko</a:t>
                      </a:r>
                      <a:r>
                        <a:rPr kumimoji="0" lang="en-US" sz="1400" b="0" i="0" u="none" strike="noStrike" cap="none" normalizeH="0" baseline="0" dirty="0" smtClean="0">
                          <a:ln>
                            <a:noFill/>
                          </a:ln>
                          <a:solidFill>
                            <a:srgbClr val="FF0066"/>
                          </a:solidFill>
                          <a:effectLst/>
                          <a:latin typeface="Arial" charset="0"/>
                        </a:rPr>
                        <a:t>)</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r>
              <a:tr h="6983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Desalinasi</a:t>
                      </a:r>
                      <a:r>
                        <a:rPr kumimoji="0" lang="en-US" sz="1400" b="0" i="0" u="none" strike="noStrike" cap="none" normalizeH="0" baseline="0" dirty="0" smtClean="0">
                          <a:ln>
                            <a:noFill/>
                          </a:ln>
                          <a:solidFill>
                            <a:srgbClr val="FF0066"/>
                          </a:solidFill>
                          <a:effectLst/>
                          <a:latin typeface="Arial" charset="0"/>
                        </a:rPr>
                        <a:t> Plant</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Pengoperasian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desalinasi</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Kebisingan</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Trip/</a:t>
                      </a:r>
                      <a:r>
                        <a:rPr kumimoji="0" lang="en-US" sz="1400" b="0" i="0" u="none" strike="noStrike" cap="none" normalizeH="0" baseline="0" dirty="0" err="1" smtClean="0">
                          <a:ln>
                            <a:noFill/>
                          </a:ln>
                          <a:solidFill>
                            <a:srgbClr val="FF0066"/>
                          </a:solidFill>
                          <a:effectLst/>
                          <a:latin typeface="Arial" charset="0"/>
                        </a:rPr>
                        <a:t>Tersandung</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6983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Residual oil</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Change over ROP/HSD</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Oil </a:t>
                      </a:r>
                      <a:r>
                        <a:rPr kumimoji="0" lang="en-US" sz="1400" b="0" i="0" u="none" strike="noStrike" cap="none" normalizeH="0" baseline="0" dirty="0" err="1" smtClean="0">
                          <a:ln>
                            <a:noFill/>
                          </a:ln>
                          <a:solidFill>
                            <a:srgbClr val="FF0066"/>
                          </a:solidFill>
                          <a:effectLst/>
                          <a:latin typeface="Arial" charset="0"/>
                        </a:rPr>
                        <a:t>Punmp</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Tersengat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arus</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listrik</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Bising</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90144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Jetty</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Pengisian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bakar</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dari</a:t>
                      </a:r>
                      <a:r>
                        <a:rPr kumimoji="0" lang="en-US" sz="1400" b="0" i="0" u="none" strike="noStrike" cap="none" normalizeH="0" baseline="0" dirty="0" smtClean="0">
                          <a:ln>
                            <a:noFill/>
                          </a:ln>
                          <a:solidFill>
                            <a:srgbClr val="FF0066"/>
                          </a:solidFill>
                          <a:effectLst/>
                          <a:latin typeface="Arial" charset="0"/>
                        </a:rPr>
                        <a:t> tanker </a:t>
                      </a:r>
                      <a:r>
                        <a:rPr kumimoji="0" lang="en-US" sz="1400" b="0" i="0" u="none" strike="noStrike" cap="none" normalizeH="0" baseline="0" dirty="0" err="1" smtClean="0">
                          <a:ln>
                            <a:noFill/>
                          </a:ln>
                          <a:solidFill>
                            <a:srgbClr val="FF0066"/>
                          </a:solidFill>
                          <a:effectLst/>
                          <a:latin typeface="Arial" charset="0"/>
                        </a:rPr>
                        <a:t>ke</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tangki</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penyimpanan</a:t>
                      </a:r>
                      <a:r>
                        <a:rPr kumimoji="0" lang="en-US" sz="1400" b="0" i="0" u="none" strike="noStrike" cap="none" normalizeH="0" baseline="0" dirty="0" smtClean="0">
                          <a:ln>
                            <a:noFill/>
                          </a:ln>
                          <a:solidFill>
                            <a:srgbClr val="FF0066"/>
                          </a:solidFill>
                          <a:effectLst/>
                          <a:latin typeface="Arial" charset="0"/>
                        </a:rPr>
                        <a:t> BBM</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Kebakaran</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4/D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2/D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10453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Water treatment plan</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Water treatment</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Terhirup</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bau</a:t>
                      </a:r>
                      <a:r>
                        <a:rPr kumimoji="0" lang="en-US" sz="1400" b="0" i="0" u="none" strike="noStrike" cap="none" normalizeH="0" baseline="0" dirty="0" smtClean="0">
                          <a:ln>
                            <a:noFill/>
                          </a:ln>
                          <a:solidFill>
                            <a:srgbClr val="FF0066"/>
                          </a:solidFill>
                          <a:effectLst/>
                          <a:latin typeface="Arial" charset="0"/>
                        </a:rPr>
                        <a:t> gas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Desain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peralatan</a:t>
                      </a:r>
                      <a:r>
                        <a:rPr kumimoji="0" lang="en-US" sz="1400" b="0" i="0" u="none" strike="noStrike" cap="none" normalizeH="0" baseline="0" dirty="0" smtClean="0">
                          <a:ln>
                            <a:noFill/>
                          </a:ln>
                          <a:solidFill>
                            <a:srgbClr val="FF0066"/>
                          </a:solidFill>
                          <a:effectLst/>
                          <a:latin typeface="Arial" charset="0"/>
                        </a:rPr>
                        <a:t> td </a:t>
                      </a:r>
                      <a:r>
                        <a:rPr kumimoji="0" lang="en-US" sz="1400" b="0" i="0" u="none" strike="noStrike" cap="none" normalizeH="0" baseline="0" dirty="0" err="1" smtClean="0">
                          <a:ln>
                            <a:noFill/>
                          </a:ln>
                          <a:solidFill>
                            <a:srgbClr val="FF0066"/>
                          </a:solidFill>
                          <a:effectLst/>
                          <a:latin typeface="Arial" charset="0"/>
                        </a:rPr>
                        <a:t>sesuai</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Terhirup</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kimia</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1/B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1/C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1/E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1/B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6983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Generator</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Pemeriksaan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rutin</a:t>
                      </a:r>
                      <a:r>
                        <a:rPr kumimoji="0" lang="en-US" sz="1400" b="0" i="0" u="none" strike="noStrike" cap="none" normalizeH="0" baseline="0" dirty="0" smtClean="0">
                          <a:ln>
                            <a:noFill/>
                          </a:ln>
                          <a:solidFill>
                            <a:srgbClr val="FF0066"/>
                          </a:solidFill>
                          <a:effectLst/>
                          <a:latin typeface="Arial" charset="0"/>
                        </a:rPr>
                        <a:t> generator</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Tersengat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arus</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listrik</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Terjatuh</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Bising</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2/E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90144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Condensor</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Pemeriksaan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rutin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konsensor</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Kejatuhan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benda</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keras</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Terbentur</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Kebisingan</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1/E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3/E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9218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66"/>
                          </a:solidFill>
                          <a:effectLst/>
                          <a:latin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A86E851D-BCCF-4AA5-91F0-E9EB8C981D3C}" type="slidenum">
              <a:rPr lang="en-US" smtClean="0"/>
              <a:pPr/>
              <a:t>103</a:t>
            </a:fld>
            <a:endParaRPr lang="en-US" smtClean="0"/>
          </a:p>
        </p:txBody>
      </p:sp>
      <p:sp>
        <p:nvSpPr>
          <p:cNvPr id="465922" name="Rectangle 2"/>
          <p:cNvSpPr>
            <a:spLocks noGrp="1" noChangeArrowheads="1"/>
          </p:cNvSpPr>
          <p:nvPr>
            <p:ph type="title"/>
          </p:nvPr>
        </p:nvSpPr>
        <p:spPr>
          <a:xfrm>
            <a:off x="685800" y="-4572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Diketahui</a:t>
            </a:r>
            <a:r>
              <a:rPr lang="en-US" sz="2400" dirty="0" smtClean="0"/>
              <a:t> : </a:t>
            </a:r>
            <a:br>
              <a:rPr lang="en-US" sz="2400" dirty="0" smtClean="0"/>
            </a:br>
            <a:r>
              <a:rPr lang="en-US" sz="2400" dirty="0" smtClean="0"/>
              <a:t/>
            </a:r>
            <a:br>
              <a:rPr lang="en-US" sz="2400" dirty="0" smtClean="0"/>
            </a:br>
            <a:r>
              <a:rPr lang="en-US" sz="2400" dirty="0" smtClean="0"/>
              <a:t>- </a:t>
            </a:r>
            <a:r>
              <a:rPr lang="en-US" sz="2400" dirty="0" err="1" smtClean="0"/>
              <a:t>Akibat</a:t>
            </a:r>
            <a:r>
              <a:rPr lang="en-US" sz="2400" dirty="0" smtClean="0"/>
              <a:t> ( </a:t>
            </a:r>
            <a:r>
              <a:rPr lang="en-US" sz="2400" dirty="0" err="1" smtClean="0"/>
              <a:t>konsekuensi</a:t>
            </a:r>
            <a:r>
              <a:rPr lang="en-US" sz="2400" dirty="0" smtClean="0"/>
              <a:t> )  </a:t>
            </a:r>
            <a:br>
              <a:rPr lang="en-US" sz="2400" dirty="0" smtClean="0"/>
            </a:br>
            <a:r>
              <a:rPr lang="en-US" sz="2400" dirty="0" smtClean="0"/>
              <a:t>  </a:t>
            </a:r>
            <a:r>
              <a:rPr lang="en-US" sz="1800" dirty="0" err="1" smtClean="0"/>
              <a:t>Skore</a:t>
            </a:r>
            <a:r>
              <a:rPr lang="en-US" sz="1800" dirty="0" smtClean="0"/>
              <a:t> 1 : </a:t>
            </a:r>
            <a:r>
              <a:rPr lang="en-US" sz="1800" dirty="0" err="1" smtClean="0"/>
              <a:t>Tidak</a:t>
            </a:r>
            <a:r>
              <a:rPr lang="en-US" sz="1800" dirty="0" smtClean="0"/>
              <a:t> </a:t>
            </a:r>
            <a:r>
              <a:rPr lang="en-US" sz="1800" dirty="0" err="1" smtClean="0"/>
              <a:t>ada</a:t>
            </a:r>
            <a:r>
              <a:rPr lang="en-US" sz="1800" dirty="0" smtClean="0"/>
              <a:t> </a:t>
            </a:r>
            <a:r>
              <a:rPr lang="en-US" sz="1800" dirty="0" err="1" smtClean="0"/>
              <a:t>cedera</a:t>
            </a:r>
            <a:r>
              <a:rPr lang="en-US" sz="1800" dirty="0" smtClean="0"/>
              <a:t>, </a:t>
            </a:r>
            <a:r>
              <a:rPr lang="en-US" sz="1800" dirty="0" err="1" smtClean="0"/>
              <a:t>kerugian</a:t>
            </a:r>
            <a:r>
              <a:rPr lang="en-US" sz="1800" dirty="0" smtClean="0"/>
              <a:t> material </a:t>
            </a:r>
            <a:r>
              <a:rPr lang="en-US" sz="1800" dirty="0" err="1" smtClean="0"/>
              <a:t>kecil</a:t>
            </a:r>
            <a:r>
              <a:rPr lang="en-US" sz="1800" dirty="0" smtClean="0"/>
              <a:t> ( </a:t>
            </a:r>
            <a:r>
              <a:rPr lang="en-US" sz="1800" dirty="0" err="1" smtClean="0"/>
              <a:t>tidak</a:t>
            </a:r>
            <a:r>
              <a:rPr lang="en-US" sz="1800" dirty="0" smtClean="0"/>
              <a:t> </a:t>
            </a:r>
            <a:r>
              <a:rPr lang="en-US" sz="1800" dirty="0" err="1" smtClean="0"/>
              <a:t>cedera</a:t>
            </a:r>
            <a:r>
              <a:rPr lang="en-US" sz="1800" dirty="0" smtClean="0"/>
              <a:t>)</a:t>
            </a:r>
            <a:br>
              <a:rPr lang="en-US" sz="1800" dirty="0" smtClean="0"/>
            </a:br>
            <a:r>
              <a:rPr lang="en-US" sz="1800" dirty="0" smtClean="0"/>
              <a:t>   </a:t>
            </a:r>
            <a:r>
              <a:rPr lang="en-US" sz="1800" dirty="0" err="1" smtClean="0"/>
              <a:t>Skore</a:t>
            </a:r>
            <a:r>
              <a:rPr lang="en-US" sz="1800" dirty="0" smtClean="0"/>
              <a:t> 2 : </a:t>
            </a:r>
            <a:r>
              <a:rPr lang="en-US" sz="1800" dirty="0" err="1" smtClean="0"/>
              <a:t>Cedera</a:t>
            </a:r>
            <a:r>
              <a:rPr lang="en-US" sz="1800" dirty="0" smtClean="0"/>
              <a:t> </a:t>
            </a:r>
            <a:r>
              <a:rPr lang="en-US" sz="1800" dirty="0" err="1" smtClean="0"/>
              <a:t>ringan</a:t>
            </a:r>
            <a:r>
              <a:rPr lang="en-US" sz="1800" dirty="0" smtClean="0"/>
              <a:t>/P3K, </a:t>
            </a:r>
            <a:r>
              <a:rPr lang="en-US" sz="1800" dirty="0" err="1" smtClean="0"/>
              <a:t>kerugian</a:t>
            </a:r>
            <a:r>
              <a:rPr lang="en-US" sz="1800" dirty="0" smtClean="0"/>
              <a:t> </a:t>
            </a:r>
            <a:r>
              <a:rPr lang="en-US" sz="1800" dirty="0" err="1" smtClean="0"/>
              <a:t>materi</a:t>
            </a:r>
            <a:r>
              <a:rPr lang="en-US" sz="1800" dirty="0" smtClean="0"/>
              <a:t> </a:t>
            </a:r>
            <a:r>
              <a:rPr lang="en-US" sz="1800" dirty="0" err="1" smtClean="0"/>
              <a:t>sedang</a:t>
            </a:r>
            <a:r>
              <a:rPr lang="en-US" sz="1800" dirty="0" smtClean="0"/>
              <a:t> (</a:t>
            </a:r>
            <a:r>
              <a:rPr lang="en-US" sz="1800" dirty="0" err="1" smtClean="0"/>
              <a:t>cedera</a:t>
            </a:r>
            <a:r>
              <a:rPr lang="en-US" sz="1800" dirty="0" smtClean="0"/>
              <a:t> </a:t>
            </a:r>
            <a:r>
              <a:rPr lang="en-US" sz="1800" dirty="0" err="1" smtClean="0"/>
              <a:t>ringan</a:t>
            </a:r>
            <a:r>
              <a:rPr lang="en-US" sz="1800" dirty="0" smtClean="0"/>
              <a:t>)</a:t>
            </a:r>
            <a:br>
              <a:rPr lang="en-US" sz="1800" dirty="0" smtClean="0"/>
            </a:br>
            <a:r>
              <a:rPr lang="en-US" sz="1800" dirty="0" smtClean="0"/>
              <a:t>   </a:t>
            </a:r>
            <a:r>
              <a:rPr lang="en-US" sz="1800" dirty="0" err="1" smtClean="0"/>
              <a:t>Skore</a:t>
            </a:r>
            <a:r>
              <a:rPr lang="en-US" sz="1800" dirty="0" smtClean="0"/>
              <a:t> 3 : </a:t>
            </a:r>
            <a:r>
              <a:rPr lang="en-US" sz="1800" dirty="0" err="1" smtClean="0"/>
              <a:t>Hilang</a:t>
            </a:r>
            <a:r>
              <a:rPr lang="en-US" sz="1800" dirty="0" smtClean="0"/>
              <a:t> </a:t>
            </a:r>
            <a:r>
              <a:rPr lang="en-US" sz="1800" dirty="0" err="1" smtClean="0"/>
              <a:t>hari</a:t>
            </a:r>
            <a:r>
              <a:rPr lang="en-US" sz="1800" dirty="0" smtClean="0"/>
              <a:t> </a:t>
            </a:r>
            <a:r>
              <a:rPr lang="en-US" sz="1800" dirty="0" err="1" smtClean="0"/>
              <a:t>kerja</a:t>
            </a:r>
            <a:r>
              <a:rPr lang="en-US" sz="1800" dirty="0" smtClean="0"/>
              <a:t>, </a:t>
            </a:r>
            <a:r>
              <a:rPr lang="en-US" sz="1800" dirty="0" err="1" smtClean="0"/>
              <a:t>kerugian</a:t>
            </a:r>
            <a:r>
              <a:rPr lang="en-US" sz="1800" dirty="0" smtClean="0"/>
              <a:t> </a:t>
            </a:r>
            <a:r>
              <a:rPr lang="en-US" sz="1800" dirty="0" err="1" smtClean="0"/>
              <a:t>cukup</a:t>
            </a:r>
            <a:r>
              <a:rPr lang="en-US" sz="1800" dirty="0" smtClean="0"/>
              <a:t> </a:t>
            </a:r>
            <a:r>
              <a:rPr lang="en-US" sz="1800" dirty="0" err="1" smtClean="0"/>
              <a:t>besar</a:t>
            </a:r>
            <a:r>
              <a:rPr lang="en-US" sz="1800" dirty="0" smtClean="0"/>
              <a:t> (</a:t>
            </a:r>
            <a:r>
              <a:rPr lang="en-US" sz="1800" dirty="0" err="1" smtClean="0"/>
              <a:t>hilang</a:t>
            </a:r>
            <a:r>
              <a:rPr lang="en-US" sz="1800" dirty="0" smtClean="0"/>
              <a:t> </a:t>
            </a:r>
            <a:r>
              <a:rPr lang="en-US" sz="1800" dirty="0" err="1" smtClean="0"/>
              <a:t>hari</a:t>
            </a:r>
            <a:r>
              <a:rPr lang="en-US" sz="1800" dirty="0" smtClean="0"/>
              <a:t> </a:t>
            </a:r>
            <a:r>
              <a:rPr lang="en-US" sz="1800" dirty="0" err="1" smtClean="0"/>
              <a:t>kerja</a:t>
            </a:r>
            <a:r>
              <a:rPr lang="en-US" sz="1800" dirty="0" smtClean="0"/>
              <a:t> )</a:t>
            </a:r>
            <a:br>
              <a:rPr lang="en-US" sz="1800" dirty="0" smtClean="0"/>
            </a:br>
            <a:r>
              <a:rPr lang="en-US" sz="1800" dirty="0" smtClean="0"/>
              <a:t>   </a:t>
            </a:r>
            <a:r>
              <a:rPr lang="en-US" sz="1800" dirty="0" err="1" smtClean="0"/>
              <a:t>Skore</a:t>
            </a:r>
            <a:r>
              <a:rPr lang="en-US" sz="1800" dirty="0" smtClean="0"/>
              <a:t> 4 : </a:t>
            </a:r>
            <a:r>
              <a:rPr lang="en-US" sz="1800" dirty="0" err="1" smtClean="0"/>
              <a:t>Cacat</a:t>
            </a:r>
            <a:r>
              <a:rPr lang="en-US" sz="1800" dirty="0" smtClean="0"/>
              <a:t>, </a:t>
            </a:r>
            <a:r>
              <a:rPr lang="en-US" sz="1800" dirty="0" err="1" smtClean="0"/>
              <a:t>kerugian</a:t>
            </a:r>
            <a:r>
              <a:rPr lang="en-US" sz="1800" dirty="0" smtClean="0"/>
              <a:t> </a:t>
            </a:r>
            <a:r>
              <a:rPr lang="en-US" sz="1800" dirty="0" err="1" smtClean="0"/>
              <a:t>materi</a:t>
            </a:r>
            <a:r>
              <a:rPr lang="en-US" sz="1800" dirty="0" smtClean="0"/>
              <a:t> </a:t>
            </a:r>
            <a:r>
              <a:rPr lang="en-US" sz="1800" dirty="0" err="1" smtClean="0"/>
              <a:t>besar</a:t>
            </a:r>
            <a:r>
              <a:rPr lang="en-US" sz="1800" dirty="0" smtClean="0"/>
              <a:t> ( </a:t>
            </a:r>
            <a:r>
              <a:rPr lang="en-US" sz="1800" dirty="0" err="1" smtClean="0"/>
              <a:t>cacat</a:t>
            </a:r>
            <a:r>
              <a:rPr lang="en-US" sz="1800" dirty="0" smtClean="0"/>
              <a:t> ) </a:t>
            </a:r>
            <a:br>
              <a:rPr lang="en-US" sz="1800" dirty="0" smtClean="0"/>
            </a:br>
            <a:r>
              <a:rPr lang="en-US" sz="1800" dirty="0" smtClean="0"/>
              <a:t>   </a:t>
            </a:r>
            <a:r>
              <a:rPr lang="en-US" sz="1800" dirty="0" err="1" smtClean="0"/>
              <a:t>Skore</a:t>
            </a:r>
            <a:r>
              <a:rPr lang="en-US" sz="1800" dirty="0" smtClean="0"/>
              <a:t> 5 : </a:t>
            </a:r>
            <a:r>
              <a:rPr lang="en-US" sz="1800" dirty="0" err="1" smtClean="0"/>
              <a:t>Kematian</a:t>
            </a:r>
            <a:r>
              <a:rPr lang="en-US" sz="1800" dirty="0" smtClean="0"/>
              <a:t>, </a:t>
            </a:r>
            <a:r>
              <a:rPr lang="en-US" sz="1800" dirty="0" err="1" smtClean="0"/>
              <a:t>kerugian</a:t>
            </a:r>
            <a:r>
              <a:rPr lang="en-US" sz="1800" dirty="0" smtClean="0"/>
              <a:t> </a:t>
            </a:r>
            <a:r>
              <a:rPr lang="en-US" sz="1800" dirty="0" err="1" smtClean="0"/>
              <a:t>materi</a:t>
            </a:r>
            <a:r>
              <a:rPr lang="en-US" sz="1800" dirty="0" smtClean="0"/>
              <a:t> </a:t>
            </a:r>
            <a:r>
              <a:rPr lang="en-US" sz="1800" dirty="0" err="1" smtClean="0"/>
              <a:t>sangat</a:t>
            </a:r>
            <a:r>
              <a:rPr lang="en-US" sz="1800" dirty="0" smtClean="0"/>
              <a:t> </a:t>
            </a:r>
            <a:r>
              <a:rPr lang="en-US" sz="1800" dirty="0" err="1" smtClean="0"/>
              <a:t>besar</a:t>
            </a:r>
            <a:r>
              <a:rPr lang="en-US" sz="1800" dirty="0" smtClean="0"/>
              <a:t> ( </a:t>
            </a:r>
            <a:r>
              <a:rPr lang="en-US" sz="1800" dirty="0" err="1" smtClean="0"/>
              <a:t>kematian</a:t>
            </a:r>
            <a:r>
              <a:rPr lang="en-US" sz="1800" dirty="0" smtClean="0"/>
              <a:t> )</a:t>
            </a:r>
            <a:br>
              <a:rPr lang="en-US" sz="1800" dirty="0" smtClean="0"/>
            </a:br>
            <a:r>
              <a:rPr lang="en-US" sz="1800" dirty="0" smtClean="0"/>
              <a:t> </a:t>
            </a:r>
            <a:br>
              <a:rPr lang="en-US" sz="1800" dirty="0" smtClean="0"/>
            </a:br>
            <a:r>
              <a:rPr lang="en-US" sz="1800" dirty="0" smtClean="0"/>
              <a:t> </a:t>
            </a:r>
            <a:r>
              <a:rPr lang="en-US" sz="2400" dirty="0" smtClean="0"/>
              <a:t>-</a:t>
            </a:r>
            <a:r>
              <a:rPr lang="en-US" sz="2400" dirty="0" err="1" smtClean="0"/>
              <a:t>Peluang</a:t>
            </a:r>
            <a:r>
              <a:rPr lang="en-US" sz="2400" dirty="0" smtClean="0"/>
              <a:t> ( Probability )</a:t>
            </a:r>
            <a:br>
              <a:rPr lang="en-US" sz="2400" dirty="0" smtClean="0"/>
            </a:br>
            <a:r>
              <a:rPr lang="en-US" sz="2400" dirty="0" smtClean="0"/>
              <a:t>  </a:t>
            </a:r>
            <a:r>
              <a:rPr lang="en-US" sz="2400" dirty="0" err="1" smtClean="0"/>
              <a:t>Diisi</a:t>
            </a:r>
            <a:r>
              <a:rPr lang="en-US" sz="2400" dirty="0" smtClean="0"/>
              <a:t> </a:t>
            </a:r>
            <a:r>
              <a:rPr lang="en-US" sz="2400" dirty="0" err="1" smtClean="0"/>
              <a:t>sesuai</a:t>
            </a:r>
            <a:r>
              <a:rPr lang="en-US" sz="2400" dirty="0" smtClean="0"/>
              <a:t> </a:t>
            </a:r>
            <a:r>
              <a:rPr lang="en-US" sz="2400" dirty="0" err="1" smtClean="0"/>
              <a:t>peluang</a:t>
            </a:r>
            <a:r>
              <a:rPr lang="en-US" sz="2400" dirty="0" smtClean="0"/>
              <a:t> yang </a:t>
            </a:r>
            <a:r>
              <a:rPr lang="en-US" sz="2400" dirty="0" err="1" smtClean="0"/>
              <a:t>terjadi</a:t>
            </a:r>
            <a:r>
              <a:rPr lang="en-US" sz="2400" dirty="0" smtClean="0"/>
              <a:t/>
            </a:r>
            <a:br>
              <a:rPr lang="en-US" sz="2400" dirty="0" smtClean="0"/>
            </a:br>
            <a:r>
              <a:rPr lang="en-US" sz="2400" dirty="0" smtClean="0"/>
              <a:t>  A</a:t>
            </a:r>
            <a:r>
              <a:rPr lang="en-US" sz="1800" dirty="0" smtClean="0"/>
              <a:t> : </a:t>
            </a:r>
            <a:r>
              <a:rPr lang="en-US" sz="1800" dirty="0" err="1" smtClean="0"/>
              <a:t>Hampir</a:t>
            </a:r>
            <a:r>
              <a:rPr lang="en-US" sz="1800" dirty="0" smtClean="0"/>
              <a:t> </a:t>
            </a:r>
            <a:r>
              <a:rPr lang="en-US" sz="1800" dirty="0" err="1" smtClean="0"/>
              <a:t>pasti</a:t>
            </a:r>
            <a:r>
              <a:rPr lang="en-US" sz="1800" dirty="0" smtClean="0"/>
              <a:t> </a:t>
            </a:r>
            <a:r>
              <a:rPr lang="en-US" sz="1800" dirty="0" err="1" smtClean="0"/>
              <a:t>akan</a:t>
            </a:r>
            <a:r>
              <a:rPr lang="en-US" sz="1800" dirty="0" smtClean="0"/>
              <a:t> </a:t>
            </a:r>
            <a:r>
              <a:rPr lang="en-US" sz="1800" dirty="0" err="1" smtClean="0"/>
              <a:t>terjadi</a:t>
            </a:r>
            <a:r>
              <a:rPr lang="en-US" sz="1800" dirty="0" smtClean="0"/>
              <a:t>/ almost certain</a:t>
            </a:r>
            <a:br>
              <a:rPr lang="en-US" sz="1800" dirty="0" smtClean="0"/>
            </a:br>
            <a:r>
              <a:rPr lang="en-US" sz="1800" dirty="0" smtClean="0"/>
              <a:t>   B : </a:t>
            </a:r>
            <a:r>
              <a:rPr lang="en-US" sz="1800" dirty="0" err="1" smtClean="0"/>
              <a:t>Cenderung</a:t>
            </a:r>
            <a:r>
              <a:rPr lang="en-US" sz="1800" dirty="0" smtClean="0"/>
              <a:t> </a:t>
            </a:r>
            <a:r>
              <a:rPr lang="en-US" sz="1800" dirty="0" err="1" smtClean="0"/>
              <a:t>untuk</a:t>
            </a:r>
            <a:r>
              <a:rPr lang="en-US" sz="1800" dirty="0" smtClean="0"/>
              <a:t> </a:t>
            </a:r>
            <a:r>
              <a:rPr lang="en-US" sz="1800" dirty="0" err="1" smtClean="0"/>
              <a:t>terjadi</a:t>
            </a:r>
            <a:r>
              <a:rPr lang="en-US" sz="1800" dirty="0" smtClean="0"/>
              <a:t/>
            </a:r>
            <a:br>
              <a:rPr lang="en-US" sz="1800" dirty="0" smtClean="0"/>
            </a:br>
            <a:r>
              <a:rPr lang="en-US" sz="1800" dirty="0" smtClean="0"/>
              <a:t>   C : </a:t>
            </a:r>
            <a:r>
              <a:rPr lang="en-US" sz="1800" dirty="0" err="1" smtClean="0"/>
              <a:t>Mungkin</a:t>
            </a:r>
            <a:r>
              <a:rPr lang="en-US" sz="1800" dirty="0" smtClean="0"/>
              <a:t> </a:t>
            </a:r>
            <a:r>
              <a:rPr lang="en-US" sz="1800" dirty="0" err="1" smtClean="0"/>
              <a:t>dapat</a:t>
            </a:r>
            <a:r>
              <a:rPr lang="en-US" sz="1800" dirty="0" smtClean="0"/>
              <a:t> </a:t>
            </a:r>
            <a:r>
              <a:rPr lang="en-US" sz="1800" dirty="0" err="1" smtClean="0"/>
              <a:t>terjadi</a:t>
            </a:r>
            <a:r>
              <a:rPr lang="en-US" sz="1800" dirty="0" smtClean="0"/>
              <a:t/>
            </a:r>
            <a:br>
              <a:rPr lang="en-US" sz="1800" dirty="0" smtClean="0"/>
            </a:br>
            <a:r>
              <a:rPr lang="en-US" sz="1800" dirty="0" smtClean="0"/>
              <a:t>   D : </a:t>
            </a:r>
            <a:r>
              <a:rPr lang="en-US" sz="1800" dirty="0" err="1" smtClean="0"/>
              <a:t>Jarang</a:t>
            </a:r>
            <a:r>
              <a:rPr lang="en-US" sz="1800" dirty="0" smtClean="0"/>
              <a:t> </a:t>
            </a:r>
            <a:r>
              <a:rPr lang="en-US" sz="1800" dirty="0" err="1" smtClean="0"/>
              <a:t>kemungkinan</a:t>
            </a:r>
            <a:r>
              <a:rPr lang="en-US" sz="1800" dirty="0" smtClean="0"/>
              <a:t> </a:t>
            </a:r>
            <a:r>
              <a:rPr lang="en-US" sz="1800" dirty="0" err="1" smtClean="0"/>
              <a:t>terjadi</a:t>
            </a:r>
            <a:r>
              <a:rPr lang="en-US" sz="1800" dirty="0" smtClean="0"/>
              <a:t>/ unlikely </a:t>
            </a:r>
            <a:br>
              <a:rPr lang="en-US" sz="1800" dirty="0" smtClean="0"/>
            </a:br>
            <a:r>
              <a:rPr lang="en-US" sz="1800" dirty="0" smtClean="0"/>
              <a:t>   E : </a:t>
            </a:r>
            <a:r>
              <a:rPr lang="en-US" sz="1800" dirty="0" err="1" smtClean="0"/>
              <a:t>Jarang</a:t>
            </a:r>
            <a:r>
              <a:rPr lang="en-US" sz="1800" dirty="0" smtClean="0"/>
              <a:t> </a:t>
            </a:r>
            <a:r>
              <a:rPr lang="en-US" sz="1800" dirty="0" err="1" smtClean="0"/>
              <a:t>terjadi</a:t>
            </a:r>
            <a:r>
              <a:rPr lang="en-US" sz="1800" dirty="0" smtClean="0"/>
              <a:t> ( rare )</a:t>
            </a:r>
            <a:br>
              <a:rPr lang="en-US" sz="1800" dirty="0" smtClean="0"/>
            </a:br>
            <a:r>
              <a:rPr lang="en-US" sz="1800" dirty="0" smtClean="0"/>
              <a:t>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Tree>
  </p:cSld>
  <p:clrMapOvr>
    <a:masterClrMapping/>
  </p:clrMapOvr>
  <p:transition spd="slow">
    <p:wipe dir="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762000"/>
          </a:xfrm>
        </p:spPr>
        <p:txBody>
          <a:bodyPr>
            <a:normAutofit fontScale="90000"/>
          </a:bodyPr>
          <a:lstStyle/>
          <a:p>
            <a:pPr eaLnBrk="1" hangingPunct="1"/>
            <a:r>
              <a:rPr lang="en-US" sz="2000" b="1" smtClean="0">
                <a:solidFill>
                  <a:srgbClr val="FFFF00"/>
                </a:solidFill>
                <a:effectLst/>
                <a:latin typeface="Book Antiqua" pitchFamily="18" charset="0"/>
              </a:rPr>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Diskusi kelompok ( 15 menit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Tentukan tingkat risiko bahaya secara kualitatif ( Low, Medium atau High ) di ruang kuliahmu saat ini dan di Lab K3  ?</a:t>
            </a:r>
            <a:br>
              <a:rPr lang="en-US" sz="2000" b="1" smtClean="0">
                <a:solidFill>
                  <a:srgbClr val="FFFF00"/>
                </a:solidFill>
                <a:effectLst/>
                <a:latin typeface="Book Antiqua" pitchFamily="18" charset="0"/>
              </a:rPr>
            </a:br>
            <a:r>
              <a:rPr lang="en-US" sz="3600" b="1" smtClean="0">
                <a:solidFill>
                  <a:srgbClr val="FFFF00"/>
                </a:solidFill>
                <a:effectLst/>
                <a:latin typeface="Book Antiqua" pitchFamily="18" charset="0"/>
              </a:rPr>
              <a:t/>
            </a:r>
            <a:br>
              <a:rPr lang="en-US" sz="3600" b="1" smtClean="0">
                <a:solidFill>
                  <a:srgbClr val="FFFF00"/>
                </a:solidFill>
                <a:effectLst/>
                <a:latin typeface="Book Antiqua" pitchFamily="18" charset="0"/>
              </a:rPr>
            </a:br>
            <a:endParaRPr lang="en-US" sz="3600" b="1" smtClean="0">
              <a:solidFill>
                <a:srgbClr val="FFFF00"/>
              </a:solidFill>
              <a:effectLst/>
              <a:latin typeface="Book Antiqua" pitchFamily="18" charset="0"/>
            </a:endParaRPr>
          </a:p>
        </p:txBody>
      </p:sp>
      <p:graphicFrame>
        <p:nvGraphicFramePr>
          <p:cNvPr id="446467" name="Group 3"/>
          <p:cNvGraphicFramePr>
            <a:graphicFrameLocks noGrp="1"/>
          </p:cNvGraphicFramePr>
          <p:nvPr>
            <p:ph sz="half" idx="2"/>
          </p:nvPr>
        </p:nvGraphicFramePr>
        <p:xfrm>
          <a:off x="152400" y="1752600"/>
          <a:ext cx="8991600" cy="4935937"/>
        </p:xfrm>
        <a:graphic>
          <a:graphicData uri="http://schemas.openxmlformats.org/drawingml/2006/table">
            <a:tbl>
              <a:tblPr/>
              <a:tblGrid>
                <a:gridCol w="533400"/>
                <a:gridCol w="1600200"/>
                <a:gridCol w="2133600"/>
                <a:gridCol w="2286000"/>
                <a:gridCol w="2438400"/>
              </a:tblGrid>
              <a:tr h="59024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No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Lokasi</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Aktivitas</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Risiko</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Bahaya</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Akibat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Peluang</a:t>
                      </a:r>
                      <a:r>
                        <a:rPr kumimoji="0" lang="en-US" sz="1400" b="0" i="0" u="none" strike="noStrike" cap="none" normalizeH="0" baseline="0" dirty="0" smtClean="0">
                          <a:ln>
                            <a:noFill/>
                          </a:ln>
                          <a:solidFill>
                            <a:srgbClr val="FF0066"/>
                          </a:solidFill>
                          <a:effectLst/>
                          <a:latin typeface="Arial" charset="0"/>
                        </a:rPr>
                        <a:t> ( </a:t>
                      </a:r>
                      <a:r>
                        <a:rPr kumimoji="0" lang="en-US" sz="1400" b="0" i="0" u="none" strike="noStrike" cap="none" normalizeH="0" baseline="0" dirty="0" err="1" smtClean="0">
                          <a:ln>
                            <a:noFill/>
                          </a:ln>
                          <a:solidFill>
                            <a:srgbClr val="FF0066"/>
                          </a:solidFill>
                          <a:effectLst/>
                          <a:latin typeface="Arial" charset="0"/>
                        </a:rPr>
                        <a:t>Tk.Risiko</a:t>
                      </a:r>
                      <a:r>
                        <a:rPr kumimoji="0" lang="en-US" sz="1400" b="0" i="0" u="none" strike="noStrike" cap="none" normalizeH="0" baseline="0" dirty="0" smtClean="0">
                          <a:ln>
                            <a:noFill/>
                          </a:ln>
                          <a:solidFill>
                            <a:srgbClr val="FF0066"/>
                          </a:solidFill>
                          <a:effectLst/>
                          <a:latin typeface="Arial" charset="0"/>
                        </a:rPr>
                        <a:t>)</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r>
              <a:tr h="56381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6381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2777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8917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6381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2777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4782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781B6C78-7954-454A-B149-B6CCC4361503}" type="slidenum">
              <a:rPr lang="en-US" smtClean="0"/>
              <a:pPr/>
              <a:t>105</a:t>
            </a:fld>
            <a:endParaRPr lang="en-US" smtClean="0"/>
          </a:p>
        </p:txBody>
      </p:sp>
      <p:sp>
        <p:nvSpPr>
          <p:cNvPr id="465922" name="Rectangle 2"/>
          <p:cNvSpPr>
            <a:spLocks noGrp="1" noChangeArrowheads="1"/>
          </p:cNvSpPr>
          <p:nvPr>
            <p:ph type="title"/>
          </p:nvPr>
        </p:nvSpPr>
        <p:spPr>
          <a:xfrm>
            <a:off x="685800" y="-4572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Tugas</a:t>
            </a:r>
            <a:r>
              <a:rPr lang="en-US" sz="2400" dirty="0" smtClean="0"/>
              <a:t> </a:t>
            </a:r>
            <a:r>
              <a:rPr lang="en-US" sz="2400" dirty="0" err="1" smtClean="0"/>
              <a:t>di</a:t>
            </a:r>
            <a:r>
              <a:rPr lang="en-US" sz="2400" dirty="0" smtClean="0"/>
              <a:t> </a:t>
            </a:r>
            <a:r>
              <a:rPr lang="en-US" sz="2400" dirty="0" err="1" smtClean="0"/>
              <a:t>lapangan</a:t>
            </a:r>
            <a:r>
              <a:rPr lang="en-US" sz="2400" dirty="0" smtClean="0"/>
              <a:t> : </a:t>
            </a:r>
            <a:br>
              <a:rPr lang="en-US" sz="2400" dirty="0" smtClean="0"/>
            </a:br>
            <a:r>
              <a:rPr lang="en-US" sz="2400" dirty="0" smtClean="0"/>
              <a:t/>
            </a:r>
            <a:br>
              <a:rPr lang="en-US" sz="2400" dirty="0" smtClean="0"/>
            </a:br>
            <a:r>
              <a:rPr lang="en-US" sz="2400" dirty="0" err="1" smtClean="0"/>
              <a:t>Tentukan</a:t>
            </a:r>
            <a:r>
              <a:rPr lang="en-US" sz="2400" dirty="0" smtClean="0"/>
              <a:t> </a:t>
            </a:r>
            <a:r>
              <a:rPr lang="en-US" sz="2400" dirty="0" err="1" smtClean="0"/>
              <a:t>tingkat</a:t>
            </a:r>
            <a:r>
              <a:rPr lang="en-US" sz="2400" dirty="0" smtClean="0"/>
              <a:t> </a:t>
            </a:r>
            <a:r>
              <a:rPr lang="en-US" sz="2400" dirty="0" err="1" smtClean="0"/>
              <a:t>risiko</a:t>
            </a:r>
            <a:r>
              <a:rPr lang="en-US" sz="2400" dirty="0" smtClean="0"/>
              <a:t> </a:t>
            </a:r>
            <a:r>
              <a:rPr lang="en-US" sz="2400" dirty="0" err="1" smtClean="0"/>
              <a:t>dari</a:t>
            </a:r>
            <a:r>
              <a:rPr lang="en-US" sz="2400" dirty="0" smtClean="0"/>
              <a:t> </a:t>
            </a:r>
            <a:r>
              <a:rPr lang="en-US" sz="2400" dirty="0" err="1" smtClean="0"/>
              <a:t>suatu</a:t>
            </a:r>
            <a:r>
              <a:rPr lang="en-US" sz="2400" dirty="0" smtClean="0"/>
              <a:t> </a:t>
            </a:r>
            <a:r>
              <a:rPr lang="en-US" sz="2400" dirty="0" err="1" smtClean="0"/>
              <a:t>industri</a:t>
            </a:r>
            <a:r>
              <a:rPr lang="en-US" sz="2400" dirty="0" smtClean="0"/>
              <a:t> yang </a:t>
            </a:r>
            <a:r>
              <a:rPr lang="en-US" sz="2400" dirty="0" err="1" smtClean="0"/>
              <a:t>pernah</a:t>
            </a:r>
            <a:r>
              <a:rPr lang="en-US" sz="2400" dirty="0" smtClean="0"/>
              <a:t> </a:t>
            </a:r>
            <a:r>
              <a:rPr lang="en-US" sz="2400" dirty="0" err="1" smtClean="0"/>
              <a:t>saudara</a:t>
            </a:r>
            <a:r>
              <a:rPr lang="en-US" sz="2400" dirty="0" smtClean="0"/>
              <a:t> </a:t>
            </a:r>
            <a:r>
              <a:rPr lang="en-US" sz="2400" dirty="0" err="1" smtClean="0"/>
              <a:t>kunjungi</a:t>
            </a:r>
            <a:r>
              <a:rPr lang="en-US" sz="2400" dirty="0" smtClean="0"/>
              <a:t> </a:t>
            </a:r>
            <a:r>
              <a:rPr lang="en-US" sz="2400" dirty="0" err="1" smtClean="0"/>
              <a:t>dengan</a:t>
            </a:r>
            <a:r>
              <a:rPr lang="en-US" sz="2400" dirty="0" smtClean="0"/>
              <a:t> </a:t>
            </a:r>
            <a:r>
              <a:rPr lang="en-US" sz="2400" dirty="0" err="1" smtClean="0"/>
              <a:t>membuat</a:t>
            </a:r>
            <a:r>
              <a:rPr lang="en-US" sz="2400" dirty="0" smtClean="0"/>
              <a:t> </a:t>
            </a:r>
            <a:r>
              <a:rPr lang="en-US" sz="2400" dirty="0" err="1" smtClean="0"/>
              <a:t>matrik</a:t>
            </a:r>
            <a:r>
              <a:rPr lang="en-US" sz="2400" dirty="0" smtClean="0"/>
              <a:t> </a:t>
            </a:r>
            <a:r>
              <a:rPr lang="en-US" sz="2400" dirty="0" err="1" smtClean="0"/>
              <a:t>seperti</a:t>
            </a:r>
            <a:r>
              <a:rPr lang="en-US" sz="2400" dirty="0" smtClean="0"/>
              <a:t> </a:t>
            </a:r>
            <a:r>
              <a:rPr lang="en-US" sz="2400" dirty="0" err="1" smtClean="0"/>
              <a:t>pada</a:t>
            </a:r>
            <a:r>
              <a:rPr lang="en-US" sz="2400" dirty="0" smtClean="0"/>
              <a:t> </a:t>
            </a:r>
            <a:r>
              <a:rPr lang="en-US" sz="2400" dirty="0" err="1" smtClean="0"/>
              <a:t>soal</a:t>
            </a:r>
            <a:r>
              <a:rPr lang="en-US" sz="2400" dirty="0" smtClean="0"/>
              <a:t> 1 :</a:t>
            </a:r>
            <a:br>
              <a:rPr lang="en-US" sz="2400" dirty="0" smtClean="0"/>
            </a:br>
            <a:r>
              <a:rPr lang="en-US" sz="2400" dirty="0" smtClean="0"/>
              <a:t>a.  </a:t>
            </a:r>
            <a:r>
              <a:rPr lang="en-US" sz="2400" dirty="0" err="1" smtClean="0"/>
              <a:t>Rumah</a:t>
            </a:r>
            <a:r>
              <a:rPr lang="en-US" sz="2400" dirty="0" smtClean="0"/>
              <a:t> </a:t>
            </a:r>
            <a:r>
              <a:rPr lang="en-US" sz="2400" dirty="0" err="1" smtClean="0"/>
              <a:t>sakit</a:t>
            </a:r>
            <a:r>
              <a:rPr lang="en-US" sz="2400" dirty="0" smtClean="0"/>
              <a:t/>
            </a:r>
            <a:br>
              <a:rPr lang="en-US" sz="2400" dirty="0" smtClean="0"/>
            </a:br>
            <a:r>
              <a:rPr lang="en-US" sz="2400" dirty="0" smtClean="0"/>
              <a:t>b.  </a:t>
            </a:r>
            <a:r>
              <a:rPr lang="en-US" sz="2400" dirty="0" err="1" smtClean="0"/>
              <a:t>Petrokimia</a:t>
            </a:r>
            <a:r>
              <a:rPr lang="en-US" sz="2400" dirty="0" smtClean="0"/>
              <a:t> </a:t>
            </a:r>
            <a:r>
              <a:rPr lang="en-US" sz="2400" dirty="0" err="1" smtClean="0"/>
              <a:t>Tbk</a:t>
            </a:r>
            <a:r>
              <a:rPr lang="en-US" sz="2400" dirty="0" smtClean="0"/>
              <a:t/>
            </a:r>
            <a:br>
              <a:rPr lang="en-US" sz="2400" dirty="0" smtClean="0"/>
            </a:br>
            <a:r>
              <a:rPr lang="en-US" sz="2400" dirty="0" smtClean="0"/>
              <a:t>c.  Semen Gresik </a:t>
            </a:r>
            <a:r>
              <a:rPr lang="en-US" sz="2400" dirty="0" err="1" smtClean="0"/>
              <a:t>Tbk</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Tree>
  </p:cSld>
  <p:clrMapOvr>
    <a:masterClrMapping/>
  </p:clrMapOvr>
  <p:transition spd="slow">
    <p:wipe dir="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a:xfrm>
            <a:off x="381000" y="0"/>
            <a:ext cx="7772400" cy="590550"/>
          </a:xfrm>
        </p:spPr>
        <p:txBody>
          <a:bodyPr>
            <a:normAutofit fontScale="90000"/>
          </a:bodyPr>
          <a:lstStyle/>
          <a:p>
            <a:pPr eaLnBrk="1" hangingPunct="1">
              <a:defRPr/>
            </a:pPr>
            <a:r>
              <a:rPr lang="id-ID" sz="4000" smtClean="0"/>
              <a:t>G</a:t>
            </a:r>
            <a:r>
              <a:rPr lang="en-US" sz="4000" smtClean="0"/>
              <a:t>. KESIMPULAN</a:t>
            </a:r>
          </a:p>
        </p:txBody>
      </p:sp>
      <p:graphicFrame>
        <p:nvGraphicFramePr>
          <p:cNvPr id="1026" name="Object 3"/>
          <p:cNvGraphicFramePr>
            <a:graphicFrameLocks/>
          </p:cNvGraphicFramePr>
          <p:nvPr>
            <p:ph type="clipArt" sz="half" idx="1"/>
          </p:nvPr>
        </p:nvGraphicFramePr>
        <p:xfrm>
          <a:off x="0" y="838200"/>
          <a:ext cx="1747838" cy="3657600"/>
        </p:xfrm>
        <a:graphic>
          <a:graphicData uri="http://schemas.openxmlformats.org/presentationml/2006/ole">
            <p:oleObj spid="_x0000_s110594" name="Clip" r:id="rId3" imgW="3646440" imgH="3657600" progId="">
              <p:embed/>
            </p:oleObj>
          </a:graphicData>
        </a:graphic>
      </p:graphicFrame>
      <p:sp>
        <p:nvSpPr>
          <p:cNvPr id="1028" name="Rectangle 4"/>
          <p:cNvSpPr>
            <a:spLocks noGrp="1" noChangeArrowheads="1"/>
          </p:cNvSpPr>
          <p:nvPr>
            <p:ph type="body" sz="half" idx="2"/>
          </p:nvPr>
        </p:nvSpPr>
        <p:spPr>
          <a:xfrm>
            <a:off x="1905000" y="762000"/>
            <a:ext cx="7010400" cy="4876800"/>
          </a:xfrm>
        </p:spPr>
        <p:txBody>
          <a:bodyPr/>
          <a:lstStyle/>
          <a:p>
            <a:pPr eaLnBrk="1" hangingPunct="1">
              <a:lnSpc>
                <a:spcPct val="105000"/>
              </a:lnSpc>
            </a:pPr>
            <a:r>
              <a:rPr lang="en-US" altLang="ja-JP" sz="2800" smtClean="0">
                <a:ea typeface="ＭＳ Ｐゴシック" pitchFamily="34" charset="-128"/>
              </a:rPr>
              <a:t>Kegiatan </a:t>
            </a:r>
            <a:r>
              <a:rPr lang="id-ID" altLang="ja-JP" sz="2800" smtClean="0">
                <a:ea typeface="ＭＳ Ｐゴシック" pitchFamily="34" charset="-128"/>
              </a:rPr>
              <a:t>Risk Assessment</a:t>
            </a:r>
            <a:r>
              <a:rPr lang="en-US" altLang="ja-JP" sz="2800" smtClean="0">
                <a:ea typeface="ＭＳ Ｐゴシック" pitchFamily="34" charset="-128"/>
              </a:rPr>
              <a:t> merupakan kewajiban yang harus dilakukan  secara terus menerus dan berkesinambungan agar menjamin keselamatan, kesehatan para tenaga kerja, kelancaran proses dan peningkatan produktifitas.</a:t>
            </a:r>
          </a:p>
          <a:p>
            <a:pPr eaLnBrk="1" hangingPunct="1">
              <a:lnSpc>
                <a:spcPct val="105000"/>
              </a:lnSpc>
            </a:pPr>
            <a:r>
              <a:rPr lang="en-US" altLang="ja-JP" sz="2400" smtClean="0">
                <a:ea typeface="ＭＳ Ｐゴシック" pitchFamily="34" charset="-128"/>
              </a:rPr>
              <a:t>Kegiatan </a:t>
            </a:r>
            <a:r>
              <a:rPr lang="id-ID" altLang="ja-JP" sz="2400" smtClean="0">
                <a:ea typeface="ＭＳ Ｐゴシック" pitchFamily="34" charset="-128"/>
              </a:rPr>
              <a:t>Risk assessment</a:t>
            </a:r>
            <a:r>
              <a:rPr lang="en-US" altLang="ja-JP" sz="2400" smtClean="0">
                <a:ea typeface="ＭＳ Ｐゴシック" pitchFamily="34" charset="-128"/>
              </a:rPr>
              <a:t> perlu dilakukan secara KOMPREHENSIF  agar memiliki makna signifikan bagi pencegahan dan pengendalian potensi </a:t>
            </a:r>
            <a:r>
              <a:rPr lang="id-ID" altLang="ja-JP" sz="2400" smtClean="0">
                <a:ea typeface="ＭＳ Ｐゴシック" pitchFamily="34" charset="-128"/>
              </a:rPr>
              <a:t>bahan beracun </a:t>
            </a:r>
            <a:r>
              <a:rPr lang="en-US" altLang="ja-JP" sz="2400" smtClean="0">
                <a:ea typeface="ＭＳ Ｐゴシック" pitchFamily="34" charset="-128"/>
              </a:rPr>
              <a:t>di tempat kerja.</a:t>
            </a:r>
            <a:endParaRPr lang="en-US" sz="2400" smtClean="0"/>
          </a:p>
        </p:txBody>
      </p:sp>
    </p:spTree>
  </p:cSld>
  <p:clrMapOvr>
    <a:masterClrMapping/>
  </p:clrMapOvr>
  <p:transition spd="slow">
    <p:checker dir="vert"/>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1470025"/>
          </a:xfrm>
        </p:spPr>
        <p:txBody>
          <a:bodyPr>
            <a:normAutofit/>
          </a:bodyPr>
          <a:lstStyle/>
          <a:p>
            <a:pPr>
              <a:defRPr/>
            </a:pPr>
            <a:r>
              <a:rPr lang="en-US" sz="5400" dirty="0" err="1" smtClean="0">
                <a:solidFill>
                  <a:srgbClr val="FF0000"/>
                </a:solidFill>
              </a:rPr>
              <a:t>Definsi</a:t>
            </a:r>
            <a:r>
              <a:rPr lang="en-US" sz="5400" dirty="0" smtClean="0">
                <a:solidFill>
                  <a:srgbClr val="00B050"/>
                </a:solidFill>
              </a:rPr>
              <a:t> </a:t>
            </a:r>
            <a:endParaRPr lang="en-US" sz="5400" dirty="0">
              <a:solidFill>
                <a:srgbClr val="00B050"/>
              </a:solidFill>
            </a:endParaRPr>
          </a:p>
        </p:txBody>
      </p:sp>
      <p:sp>
        <p:nvSpPr>
          <p:cNvPr id="19459" name="Subtitle 2"/>
          <p:cNvSpPr>
            <a:spLocks noGrp="1"/>
          </p:cNvSpPr>
          <p:nvPr>
            <p:ph type="subTitle" idx="1"/>
          </p:nvPr>
        </p:nvSpPr>
        <p:spPr>
          <a:xfrm>
            <a:off x="1447800" y="1285860"/>
            <a:ext cx="6400800" cy="4429140"/>
          </a:xfrm>
        </p:spPr>
        <p:txBody>
          <a:bodyPr>
            <a:normAutofit fontScale="92500" lnSpcReduction="10000"/>
          </a:bodyPr>
          <a:lstStyle/>
          <a:p>
            <a:pPr algn="just"/>
            <a:r>
              <a:rPr lang="en-US" sz="2400" dirty="0" err="1" smtClean="0">
                <a:solidFill>
                  <a:srgbClr val="FFFF00"/>
                </a:solidFill>
              </a:rPr>
              <a:t>Manajemen</a:t>
            </a:r>
            <a:r>
              <a:rPr lang="en-US" sz="2400" dirty="0" smtClean="0">
                <a:solidFill>
                  <a:srgbClr val="FFFF00"/>
                </a:solidFill>
              </a:rPr>
              <a:t> </a:t>
            </a:r>
            <a:r>
              <a:rPr lang="en-US" sz="2400" dirty="0" err="1" smtClean="0">
                <a:solidFill>
                  <a:srgbClr val="FFFF00"/>
                </a:solidFill>
              </a:rPr>
              <a:t>risiko</a:t>
            </a:r>
            <a:r>
              <a:rPr lang="en-US" sz="2400" dirty="0" smtClean="0">
                <a:solidFill>
                  <a:srgbClr val="FFFF00"/>
                </a:solidFill>
              </a:rPr>
              <a:t> </a:t>
            </a:r>
            <a:r>
              <a:rPr lang="en-US" sz="2400" dirty="0" err="1" smtClean="0">
                <a:solidFill>
                  <a:srgbClr val="FFFF00"/>
                </a:solidFill>
              </a:rPr>
              <a:t>adalah</a:t>
            </a:r>
            <a:r>
              <a:rPr lang="en-US" sz="2400" dirty="0" smtClean="0">
                <a:solidFill>
                  <a:srgbClr val="FFFF00"/>
                </a:solidFill>
              </a:rPr>
              <a:t> </a:t>
            </a:r>
            <a:r>
              <a:rPr lang="en-US" sz="2400" dirty="0" err="1" smtClean="0">
                <a:solidFill>
                  <a:srgbClr val="FFFF00"/>
                </a:solidFill>
              </a:rPr>
              <a:t>pendekatan</a:t>
            </a:r>
            <a:r>
              <a:rPr lang="en-US" sz="2400" dirty="0" smtClean="0">
                <a:solidFill>
                  <a:srgbClr val="FFFF00"/>
                </a:solidFill>
              </a:rPr>
              <a:t> </a:t>
            </a:r>
            <a:r>
              <a:rPr lang="en-US" sz="2400" dirty="0" err="1" smtClean="0">
                <a:solidFill>
                  <a:srgbClr val="FFFF00"/>
                </a:solidFill>
              </a:rPr>
              <a:t>sistematis</a:t>
            </a:r>
            <a:r>
              <a:rPr lang="en-US" sz="2400" dirty="0" smtClean="0">
                <a:solidFill>
                  <a:srgbClr val="FFFF00"/>
                </a:solidFill>
              </a:rPr>
              <a:t> </a:t>
            </a:r>
            <a:r>
              <a:rPr lang="en-US" sz="2400" dirty="0" err="1" smtClean="0">
                <a:solidFill>
                  <a:srgbClr val="FFFF00"/>
                </a:solidFill>
              </a:rPr>
              <a:t>untuk</a:t>
            </a:r>
            <a:r>
              <a:rPr lang="en-US" sz="2400" dirty="0" smtClean="0">
                <a:solidFill>
                  <a:srgbClr val="FFFF00"/>
                </a:solidFill>
              </a:rPr>
              <a:t> </a:t>
            </a:r>
            <a:r>
              <a:rPr lang="en-US" sz="2400" dirty="0" err="1" smtClean="0">
                <a:solidFill>
                  <a:srgbClr val="FFFF00"/>
                </a:solidFill>
              </a:rPr>
              <a:t>menentukan</a:t>
            </a:r>
            <a:r>
              <a:rPr lang="en-US" sz="2400" dirty="0" smtClean="0">
                <a:solidFill>
                  <a:srgbClr val="FFFF00"/>
                </a:solidFill>
              </a:rPr>
              <a:t> </a:t>
            </a:r>
            <a:r>
              <a:rPr lang="en-US" sz="2400" dirty="0" err="1" smtClean="0">
                <a:solidFill>
                  <a:srgbClr val="FFFF00"/>
                </a:solidFill>
              </a:rPr>
              <a:t>tindakan</a:t>
            </a:r>
            <a:r>
              <a:rPr lang="en-US" sz="2400" dirty="0" smtClean="0">
                <a:solidFill>
                  <a:srgbClr val="FFFF00"/>
                </a:solidFill>
              </a:rPr>
              <a:t> </a:t>
            </a:r>
            <a:r>
              <a:rPr lang="en-US" sz="2400" dirty="0" err="1" smtClean="0">
                <a:solidFill>
                  <a:srgbClr val="FFFF00"/>
                </a:solidFill>
              </a:rPr>
              <a:t>terbaik</a:t>
            </a:r>
            <a:r>
              <a:rPr lang="en-US" sz="2400" dirty="0" smtClean="0">
                <a:solidFill>
                  <a:srgbClr val="FFFF00"/>
                </a:solidFill>
              </a:rPr>
              <a:t> </a:t>
            </a:r>
            <a:r>
              <a:rPr lang="en-US" sz="2400" dirty="0" err="1" smtClean="0">
                <a:solidFill>
                  <a:srgbClr val="FFFF00"/>
                </a:solidFill>
              </a:rPr>
              <a:t>dalam</a:t>
            </a:r>
            <a:r>
              <a:rPr lang="en-US" sz="2400" dirty="0" smtClean="0">
                <a:solidFill>
                  <a:srgbClr val="FFFF00"/>
                </a:solidFill>
              </a:rPr>
              <a:t> </a:t>
            </a:r>
            <a:r>
              <a:rPr lang="en-US" sz="2400" dirty="0" err="1" smtClean="0">
                <a:solidFill>
                  <a:srgbClr val="FFFF00"/>
                </a:solidFill>
              </a:rPr>
              <a:t>kondisi</a:t>
            </a:r>
            <a:r>
              <a:rPr lang="en-US" sz="2400" dirty="0" smtClean="0">
                <a:solidFill>
                  <a:srgbClr val="FFFF00"/>
                </a:solidFill>
              </a:rPr>
              <a:t> </a:t>
            </a:r>
            <a:r>
              <a:rPr lang="en-US" sz="2400" dirty="0" err="1" smtClean="0">
                <a:solidFill>
                  <a:srgbClr val="FFFF00"/>
                </a:solidFill>
              </a:rPr>
              <a:t>ketidakpastian</a:t>
            </a:r>
            <a:r>
              <a:rPr lang="en-US" sz="2400" dirty="0" smtClean="0"/>
              <a:t>(PerMenKeu,No.191/2008 )</a:t>
            </a:r>
          </a:p>
          <a:p>
            <a:pPr algn="just"/>
            <a:endParaRPr lang="en-US" sz="2400" dirty="0" smtClean="0"/>
          </a:p>
          <a:p>
            <a:pPr algn="just"/>
            <a:r>
              <a:rPr lang="en-US" sz="2400" dirty="0" err="1" smtClean="0">
                <a:solidFill>
                  <a:srgbClr val="FFFF00"/>
                </a:solidFill>
              </a:rPr>
              <a:t>Manajemen</a:t>
            </a:r>
            <a:r>
              <a:rPr lang="en-US" sz="2400" dirty="0" smtClean="0">
                <a:solidFill>
                  <a:srgbClr val="FFFF00"/>
                </a:solidFill>
              </a:rPr>
              <a:t> </a:t>
            </a:r>
            <a:r>
              <a:rPr lang="en-US" sz="2400" dirty="0" err="1" smtClean="0">
                <a:solidFill>
                  <a:srgbClr val="FFFF00"/>
                </a:solidFill>
              </a:rPr>
              <a:t>risiko</a:t>
            </a:r>
            <a:r>
              <a:rPr lang="en-US" sz="2400" dirty="0" smtClean="0">
                <a:solidFill>
                  <a:srgbClr val="FFFF00"/>
                </a:solidFill>
              </a:rPr>
              <a:t> </a:t>
            </a:r>
            <a:r>
              <a:rPr lang="en-US" sz="2400" dirty="0" err="1" smtClean="0">
                <a:solidFill>
                  <a:srgbClr val="FFFF00"/>
                </a:solidFill>
              </a:rPr>
              <a:t>adalah</a:t>
            </a:r>
            <a:r>
              <a:rPr lang="en-US" sz="2400" dirty="0" smtClean="0">
                <a:solidFill>
                  <a:srgbClr val="FFFF00"/>
                </a:solidFill>
              </a:rPr>
              <a:t> </a:t>
            </a:r>
            <a:r>
              <a:rPr lang="en-US" sz="2400" dirty="0" err="1" smtClean="0">
                <a:solidFill>
                  <a:srgbClr val="FFFF00"/>
                </a:solidFill>
              </a:rPr>
              <a:t>suatu</a:t>
            </a:r>
            <a:r>
              <a:rPr lang="en-US" sz="2400" dirty="0" smtClean="0">
                <a:solidFill>
                  <a:srgbClr val="FFFF00"/>
                </a:solidFill>
              </a:rPr>
              <a:t> </a:t>
            </a:r>
            <a:r>
              <a:rPr lang="en-US" sz="2400" dirty="0" err="1" smtClean="0">
                <a:solidFill>
                  <a:srgbClr val="FFFF00"/>
                </a:solidFill>
              </a:rPr>
              <a:t>kegiatan</a:t>
            </a:r>
            <a:r>
              <a:rPr lang="en-US" sz="2400" dirty="0" smtClean="0">
                <a:solidFill>
                  <a:srgbClr val="FFFF00"/>
                </a:solidFill>
              </a:rPr>
              <a:t> yang </a:t>
            </a:r>
            <a:r>
              <a:rPr lang="en-US" sz="2400" dirty="0" err="1" smtClean="0">
                <a:solidFill>
                  <a:srgbClr val="FFFF00"/>
                </a:solidFill>
              </a:rPr>
              <a:t>di</a:t>
            </a:r>
            <a:r>
              <a:rPr lang="en-US" sz="2400" dirty="0" smtClean="0">
                <a:solidFill>
                  <a:srgbClr val="FFFF00"/>
                </a:solidFill>
              </a:rPr>
              <a:t> </a:t>
            </a:r>
            <a:r>
              <a:rPr lang="en-US" sz="2400" dirty="0" err="1" smtClean="0">
                <a:solidFill>
                  <a:srgbClr val="FFFF00"/>
                </a:solidFill>
              </a:rPr>
              <a:t>dalamnya</a:t>
            </a:r>
            <a:r>
              <a:rPr lang="en-US" sz="2400" dirty="0" smtClean="0">
                <a:solidFill>
                  <a:srgbClr val="FFFF00"/>
                </a:solidFill>
              </a:rPr>
              <a:t> </a:t>
            </a:r>
            <a:r>
              <a:rPr lang="en-US" sz="2400" dirty="0" err="1" smtClean="0">
                <a:solidFill>
                  <a:srgbClr val="FFFF00"/>
                </a:solidFill>
              </a:rPr>
              <a:t>mengandung</a:t>
            </a:r>
            <a:r>
              <a:rPr lang="en-US" sz="2400" dirty="0" smtClean="0">
                <a:solidFill>
                  <a:srgbClr val="FFFF00"/>
                </a:solidFill>
              </a:rPr>
              <a:t> </a:t>
            </a:r>
            <a:r>
              <a:rPr lang="en-US" sz="2400" dirty="0" err="1" smtClean="0">
                <a:solidFill>
                  <a:srgbClr val="FFFF00"/>
                </a:solidFill>
              </a:rPr>
              <a:t>unsur</a:t>
            </a:r>
            <a:r>
              <a:rPr lang="en-US" sz="2400" dirty="0" smtClean="0">
                <a:solidFill>
                  <a:srgbClr val="FFFF00"/>
                </a:solidFill>
              </a:rPr>
              <a:t> : </a:t>
            </a:r>
            <a:r>
              <a:rPr lang="en-US" sz="2400" dirty="0" err="1" smtClean="0">
                <a:solidFill>
                  <a:srgbClr val="FFFF00"/>
                </a:solidFill>
              </a:rPr>
              <a:t>identifikasi</a:t>
            </a:r>
            <a:r>
              <a:rPr lang="en-US" sz="2400" dirty="0" smtClean="0">
                <a:solidFill>
                  <a:srgbClr val="FFFF00"/>
                </a:solidFill>
              </a:rPr>
              <a:t> </a:t>
            </a:r>
            <a:r>
              <a:rPr lang="en-US" sz="2400" dirty="0" err="1" smtClean="0">
                <a:solidFill>
                  <a:srgbClr val="FFFF00"/>
                </a:solidFill>
              </a:rPr>
              <a:t>sistematis</a:t>
            </a:r>
            <a:r>
              <a:rPr lang="en-US" sz="2400" dirty="0" smtClean="0">
                <a:solidFill>
                  <a:srgbClr val="FFFF00"/>
                </a:solidFill>
              </a:rPr>
              <a:t>,  </a:t>
            </a:r>
            <a:r>
              <a:rPr lang="en-US" sz="2400" dirty="0" err="1" smtClean="0">
                <a:solidFill>
                  <a:srgbClr val="FFFF00"/>
                </a:solidFill>
              </a:rPr>
              <a:t>analisis</a:t>
            </a:r>
            <a:r>
              <a:rPr lang="en-US" sz="2400" dirty="0" smtClean="0">
                <a:solidFill>
                  <a:srgbClr val="FFFF00"/>
                </a:solidFill>
              </a:rPr>
              <a:t>, </a:t>
            </a:r>
            <a:r>
              <a:rPr lang="en-US" sz="2400" dirty="0" err="1" smtClean="0">
                <a:solidFill>
                  <a:srgbClr val="FFFF00"/>
                </a:solidFill>
              </a:rPr>
              <a:t>perbaikan</a:t>
            </a:r>
            <a:r>
              <a:rPr lang="en-US" sz="2400" dirty="0" smtClean="0">
                <a:solidFill>
                  <a:srgbClr val="FFFF00"/>
                </a:solidFill>
              </a:rPr>
              <a:t>, monitoring </a:t>
            </a:r>
            <a:r>
              <a:rPr lang="en-US" sz="2400" dirty="0" err="1" smtClean="0">
                <a:solidFill>
                  <a:srgbClr val="FFFF00"/>
                </a:solidFill>
              </a:rPr>
              <a:t>dan</a:t>
            </a:r>
            <a:r>
              <a:rPr lang="en-US" sz="2400" dirty="0" smtClean="0">
                <a:solidFill>
                  <a:srgbClr val="FFFF00"/>
                </a:solidFill>
              </a:rPr>
              <a:t> </a:t>
            </a:r>
            <a:r>
              <a:rPr lang="en-US" sz="2400" dirty="0" err="1" smtClean="0">
                <a:solidFill>
                  <a:srgbClr val="FFFF00"/>
                </a:solidFill>
              </a:rPr>
              <a:t>komunikasi</a:t>
            </a:r>
            <a:r>
              <a:rPr lang="en-US" sz="2400" dirty="0" smtClean="0">
                <a:solidFill>
                  <a:srgbClr val="FFFF00"/>
                </a:solidFill>
              </a:rPr>
              <a:t> </a:t>
            </a:r>
            <a:r>
              <a:rPr lang="en-US" sz="2400" dirty="0" err="1" smtClean="0">
                <a:solidFill>
                  <a:srgbClr val="FFFF00"/>
                </a:solidFill>
              </a:rPr>
              <a:t>terhadap</a:t>
            </a:r>
            <a:r>
              <a:rPr lang="en-US" sz="2400" dirty="0" smtClean="0">
                <a:solidFill>
                  <a:srgbClr val="FFFF00"/>
                </a:solidFill>
              </a:rPr>
              <a:t> </a:t>
            </a:r>
            <a:r>
              <a:rPr lang="en-US" sz="2400" dirty="0" err="1" smtClean="0">
                <a:solidFill>
                  <a:srgbClr val="FFFF00"/>
                </a:solidFill>
              </a:rPr>
              <a:t>suatu</a:t>
            </a:r>
            <a:r>
              <a:rPr lang="en-US" sz="2400" dirty="0" smtClean="0">
                <a:solidFill>
                  <a:srgbClr val="FFFF00"/>
                </a:solidFill>
              </a:rPr>
              <a:t> </a:t>
            </a:r>
            <a:r>
              <a:rPr lang="en-US" sz="2400" dirty="0" err="1" smtClean="0">
                <a:solidFill>
                  <a:srgbClr val="FFFF00"/>
                </a:solidFill>
              </a:rPr>
              <a:t>risiko</a:t>
            </a:r>
            <a:r>
              <a:rPr lang="en-US" sz="2400" dirty="0" smtClean="0">
                <a:solidFill>
                  <a:srgbClr val="FFFF00"/>
                </a:solidFill>
              </a:rPr>
              <a:t> </a:t>
            </a:r>
            <a:r>
              <a:rPr lang="en-US" sz="2400" dirty="0" smtClean="0"/>
              <a:t>( Ghofur,2007)</a:t>
            </a:r>
          </a:p>
          <a:p>
            <a:pPr algn="just"/>
            <a:endParaRPr lang="en-US" sz="2400" dirty="0" smtClean="0"/>
          </a:p>
          <a:p>
            <a:pPr algn="just"/>
            <a:r>
              <a:rPr lang="en-US" sz="2400" dirty="0" err="1" smtClean="0"/>
              <a:t>Risiko</a:t>
            </a:r>
            <a:r>
              <a:rPr lang="en-US" sz="2400" dirty="0" smtClean="0"/>
              <a:t> </a:t>
            </a:r>
            <a:r>
              <a:rPr lang="en-US" sz="2400" dirty="0" err="1" smtClean="0"/>
              <a:t>adalah</a:t>
            </a:r>
            <a:r>
              <a:rPr lang="en-US" sz="2400" dirty="0" smtClean="0"/>
              <a:t> </a:t>
            </a:r>
            <a:r>
              <a:rPr lang="en-US" sz="2400" dirty="0" err="1" smtClean="0"/>
              <a:t>segala</a:t>
            </a:r>
            <a:r>
              <a:rPr lang="en-US" sz="2400" dirty="0" smtClean="0"/>
              <a:t> </a:t>
            </a:r>
            <a:r>
              <a:rPr lang="en-US" sz="2400" dirty="0" err="1" smtClean="0"/>
              <a:t>sesuatu</a:t>
            </a:r>
            <a:r>
              <a:rPr lang="en-US" sz="2400" dirty="0" smtClean="0"/>
              <a:t> yang </a:t>
            </a:r>
            <a:r>
              <a:rPr lang="en-US" sz="2400" dirty="0" err="1" smtClean="0"/>
              <a:t>berdampak</a:t>
            </a:r>
            <a:r>
              <a:rPr lang="en-US" sz="2400" dirty="0" smtClean="0"/>
              <a:t> </a:t>
            </a:r>
            <a:r>
              <a:rPr lang="en-US" sz="2400" dirty="0" err="1" smtClean="0"/>
              <a:t>negatif</a:t>
            </a:r>
            <a:r>
              <a:rPr lang="en-US" sz="2400" dirty="0" smtClean="0"/>
              <a:t> </a:t>
            </a:r>
            <a:r>
              <a:rPr lang="en-US" sz="2400" dirty="0" err="1" smtClean="0"/>
              <a:t>terhadap</a:t>
            </a:r>
            <a:r>
              <a:rPr lang="en-US" sz="2400" dirty="0" smtClean="0"/>
              <a:t> </a:t>
            </a:r>
            <a:r>
              <a:rPr lang="en-US" sz="2400" dirty="0" err="1" smtClean="0"/>
              <a:t>pencapaian</a:t>
            </a:r>
            <a:r>
              <a:rPr lang="en-US" sz="2400" dirty="0" smtClean="0"/>
              <a:t> </a:t>
            </a:r>
            <a:r>
              <a:rPr lang="en-US" sz="2400" dirty="0" err="1" smtClean="0"/>
              <a:t>tujuan</a:t>
            </a:r>
            <a:r>
              <a:rPr lang="en-US" sz="2400" dirty="0" smtClean="0"/>
              <a:t> yang </a:t>
            </a:r>
            <a:r>
              <a:rPr lang="en-US" sz="2400" dirty="0" err="1" smtClean="0"/>
              <a:t>diukur</a:t>
            </a:r>
            <a:r>
              <a:rPr lang="en-US" sz="2400" dirty="0" smtClean="0"/>
              <a:t> </a:t>
            </a:r>
            <a:r>
              <a:rPr lang="en-US" sz="2400" dirty="0" err="1" smtClean="0"/>
              <a:t>berdasarkan</a:t>
            </a:r>
            <a:r>
              <a:rPr lang="en-US" sz="2400" dirty="0" smtClean="0"/>
              <a:t> </a:t>
            </a:r>
            <a:r>
              <a:rPr lang="en-US" sz="2400" dirty="0" err="1" smtClean="0">
                <a:solidFill>
                  <a:srgbClr val="00B0F0"/>
                </a:solidFill>
              </a:rPr>
              <a:t>kemungkinan</a:t>
            </a:r>
            <a:r>
              <a:rPr lang="en-US" sz="2400" dirty="0" smtClean="0">
                <a:solidFill>
                  <a:srgbClr val="00B0F0"/>
                </a:solidFill>
              </a:rPr>
              <a:t> </a:t>
            </a:r>
            <a:r>
              <a:rPr lang="en-US" sz="2400" dirty="0" err="1" smtClean="0">
                <a:solidFill>
                  <a:srgbClr val="00B0F0"/>
                </a:solidFill>
              </a:rPr>
              <a:t>dan</a:t>
            </a:r>
            <a:r>
              <a:rPr lang="en-US" sz="2400" dirty="0" smtClean="0">
                <a:solidFill>
                  <a:srgbClr val="00B0F0"/>
                </a:solidFill>
              </a:rPr>
              <a:t> </a:t>
            </a:r>
            <a:r>
              <a:rPr lang="en-US" sz="2400" dirty="0" err="1" smtClean="0">
                <a:solidFill>
                  <a:srgbClr val="00B0F0"/>
                </a:solidFill>
              </a:rPr>
              <a:t>dampaknya</a:t>
            </a:r>
            <a:r>
              <a:rPr lang="en-US" sz="2400" dirty="0" smtClean="0"/>
              <a:t>.</a:t>
            </a:r>
          </a:p>
          <a:p>
            <a:pPr algn="just"/>
            <a:r>
              <a:rPr lang="en-US" sz="2400" dirty="0" smtClean="0"/>
              <a:t>( PerMenKeu,No.191/2008 )</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1470025"/>
          </a:xfrm>
        </p:spPr>
        <p:txBody>
          <a:bodyPr>
            <a:normAutofit fontScale="90000"/>
          </a:bodyPr>
          <a:lstStyle/>
          <a:p>
            <a:pPr>
              <a:defRPr/>
            </a:pPr>
            <a:r>
              <a:rPr lang="en-US" sz="2800" dirty="0" smtClean="0">
                <a:solidFill>
                  <a:srgbClr val="FF0000"/>
                </a:solidFill>
              </a:rPr>
              <a:t/>
            </a:r>
            <a:br>
              <a:rPr lang="en-US" sz="2800" dirty="0" smtClean="0">
                <a:solidFill>
                  <a:srgbClr val="FF0000"/>
                </a:solidFill>
              </a:rPr>
            </a:br>
            <a:r>
              <a:rPr lang="en-US" sz="3100" dirty="0" smtClean="0">
                <a:solidFill>
                  <a:srgbClr val="FF0000"/>
                </a:solidFill>
              </a:rPr>
              <a:t>CIRI KHAS </a:t>
            </a:r>
            <a:r>
              <a:rPr lang="en-US" sz="3100" dirty="0" err="1" smtClean="0">
                <a:solidFill>
                  <a:srgbClr val="FF0000"/>
                </a:solidFill>
              </a:rPr>
              <a:t>definisi</a:t>
            </a:r>
            <a:r>
              <a:rPr lang="en-US" sz="3100" dirty="0" smtClean="0">
                <a:solidFill>
                  <a:srgbClr val="FF0000"/>
                </a:solidFill>
              </a:rPr>
              <a:t> MANAJEMEN RISIKO</a:t>
            </a:r>
            <a:br>
              <a:rPr lang="en-US" sz="3100" dirty="0" smtClean="0">
                <a:solidFill>
                  <a:srgbClr val="FF0000"/>
                </a:solidFill>
              </a:rPr>
            </a:br>
            <a:r>
              <a:rPr lang="en-US" sz="3100" dirty="0" smtClean="0">
                <a:solidFill>
                  <a:srgbClr val="FF0000"/>
                </a:solidFill>
              </a:rPr>
              <a:t>( HINSA s, 2009 )</a:t>
            </a:r>
            <a:r>
              <a:rPr lang="en-US" sz="2800" dirty="0" smtClean="0">
                <a:solidFill>
                  <a:srgbClr val="FF0000"/>
                </a:solidFill>
              </a:rPr>
              <a:t/>
            </a:r>
            <a:br>
              <a:rPr lang="en-US" sz="2800" dirty="0" smtClean="0">
                <a:solidFill>
                  <a:srgbClr val="FF0000"/>
                </a:solidFill>
              </a:rPr>
            </a:br>
            <a:r>
              <a:rPr lang="en-US" sz="2800" dirty="0" smtClean="0">
                <a:solidFill>
                  <a:srgbClr val="00B050"/>
                </a:solidFill>
              </a:rPr>
              <a:t> </a:t>
            </a:r>
            <a:br>
              <a:rPr lang="en-US" sz="2800" dirty="0" smtClean="0">
                <a:solidFill>
                  <a:srgbClr val="00B050"/>
                </a:solidFill>
              </a:rPr>
            </a:br>
            <a:r>
              <a:rPr lang="en-US" sz="2800" dirty="0" smtClean="0">
                <a:solidFill>
                  <a:schemeClr val="tx1"/>
                </a:solidFill>
              </a:rPr>
              <a:t>1. MANAJEMEN RISIKO ADALAH </a:t>
            </a:r>
            <a:r>
              <a:rPr lang="en-US" sz="2800" dirty="0" smtClean="0">
                <a:solidFill>
                  <a:srgbClr val="FFC000"/>
                </a:solidFill>
              </a:rPr>
              <a:t>PROSES</a:t>
            </a:r>
            <a:r>
              <a:rPr lang="en-US" sz="2800" dirty="0" smtClean="0">
                <a:solidFill>
                  <a:schemeClr val="tx1"/>
                </a:solidFill>
              </a:rPr>
              <a:t>, BUKAN </a:t>
            </a:r>
            <a:br>
              <a:rPr lang="en-US" sz="2800" dirty="0" smtClean="0">
                <a:solidFill>
                  <a:schemeClr val="tx1"/>
                </a:solidFill>
              </a:rPr>
            </a:br>
            <a:r>
              <a:rPr lang="en-US" sz="2800" dirty="0" smtClean="0">
                <a:solidFill>
                  <a:schemeClr val="tx1"/>
                </a:solidFill>
              </a:rPr>
              <a:t>   CHECKLIST, </a:t>
            </a:r>
            <a:r>
              <a:rPr lang="en-US" sz="2800" dirty="0" smtClean="0">
                <a:solidFill>
                  <a:srgbClr val="FFC000"/>
                </a:solidFill>
              </a:rPr>
              <a:t>SANGAT DINAMIS </a:t>
            </a:r>
            <a:r>
              <a:rPr lang="en-US" sz="2800" dirty="0" smtClean="0">
                <a:solidFill>
                  <a:schemeClr val="tx1"/>
                </a:solidFill>
              </a:rPr>
              <a:t>DAN </a:t>
            </a:r>
            <a:r>
              <a:rPr lang="en-US" sz="2800" dirty="0" smtClean="0">
                <a:solidFill>
                  <a:srgbClr val="FFC000"/>
                </a:solidFill>
              </a:rPr>
              <a:t>SELALU</a:t>
            </a:r>
            <a:r>
              <a:rPr lang="en-US" sz="2800" dirty="0" smtClean="0">
                <a:solidFill>
                  <a:schemeClr val="tx1"/>
                </a:solidFill>
              </a:rPr>
              <a:t> </a:t>
            </a:r>
            <a:br>
              <a:rPr lang="en-US" sz="2800" dirty="0" smtClean="0">
                <a:solidFill>
                  <a:schemeClr val="tx1"/>
                </a:solidFill>
              </a:rPr>
            </a:br>
            <a:r>
              <a:rPr lang="en-US" sz="2800" dirty="0" smtClean="0">
                <a:solidFill>
                  <a:schemeClr val="tx1"/>
                </a:solidFill>
              </a:rPr>
              <a:t>   </a:t>
            </a:r>
            <a:r>
              <a:rPr lang="en-US" sz="2800" dirty="0" smtClean="0">
                <a:solidFill>
                  <a:srgbClr val="FFC000"/>
                </a:solidFill>
              </a:rPr>
              <a:t>MEMBERI UMPAN BALIK </a:t>
            </a:r>
            <a:r>
              <a:rPr lang="en-US" sz="2800" dirty="0" smtClean="0">
                <a:solidFill>
                  <a:schemeClr val="tx1"/>
                </a:solidFill>
              </a:rPr>
              <a:t>KEPADA DIRINYA </a:t>
            </a:r>
            <a:br>
              <a:rPr lang="en-US" sz="2800" dirty="0" smtClean="0">
                <a:solidFill>
                  <a:schemeClr val="tx1"/>
                </a:solidFill>
              </a:rPr>
            </a:br>
            <a:r>
              <a:rPr lang="en-US" sz="2800" dirty="0" smtClean="0">
                <a:solidFill>
                  <a:schemeClr val="tx1"/>
                </a:solidFill>
              </a:rPr>
              <a:t>   SENDIRI.</a:t>
            </a:r>
            <a:br>
              <a:rPr lang="en-US" sz="2800" dirty="0" smtClean="0">
                <a:solidFill>
                  <a:schemeClr val="tx1"/>
                </a:solidFill>
              </a:rPr>
            </a:br>
            <a:r>
              <a:rPr lang="en-US" sz="2800" dirty="0" smtClean="0">
                <a:solidFill>
                  <a:schemeClr val="tx1"/>
                </a:solidFill>
              </a:rPr>
              <a:t>2. SALAH SATU ASPEK PROSES MANAJEMEN RISIKO </a:t>
            </a:r>
            <a:br>
              <a:rPr lang="en-US" sz="2800" dirty="0" smtClean="0">
                <a:solidFill>
                  <a:schemeClr val="tx1"/>
                </a:solidFill>
              </a:rPr>
            </a:br>
            <a:r>
              <a:rPr lang="en-US" sz="2800" dirty="0" smtClean="0">
                <a:solidFill>
                  <a:schemeClr val="tx1"/>
                </a:solidFill>
              </a:rPr>
              <a:t>   ADALAH MENCOCOKKAN (MEMBANDINGKAN) </a:t>
            </a:r>
            <a:br>
              <a:rPr lang="en-US" sz="2800" dirty="0" smtClean="0">
                <a:solidFill>
                  <a:schemeClr val="tx1"/>
                </a:solidFill>
              </a:rPr>
            </a:br>
            <a:r>
              <a:rPr lang="en-US" sz="2800" dirty="0" smtClean="0">
                <a:solidFill>
                  <a:schemeClr val="tx1"/>
                </a:solidFill>
              </a:rPr>
              <a:t>   RISIKO DENGAN RISIKO YANG MENURUT </a:t>
            </a:r>
            <a:br>
              <a:rPr lang="en-US" sz="2800" dirty="0" smtClean="0">
                <a:solidFill>
                  <a:schemeClr val="tx1"/>
                </a:solidFill>
              </a:rPr>
            </a:br>
            <a:r>
              <a:rPr lang="en-US" sz="2800" dirty="0" smtClean="0">
                <a:solidFill>
                  <a:schemeClr val="tx1"/>
                </a:solidFill>
              </a:rPr>
              <a:t>   KEYAKINAN PERUSAHAAN HARUS DIAMBIL. </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772400" cy="1470025"/>
          </a:xfrm>
        </p:spPr>
        <p:txBody>
          <a:bodyPr>
            <a:normAutofit fontScale="90000"/>
          </a:bodyPr>
          <a:lstStyle/>
          <a:p>
            <a:pPr>
              <a:defRPr/>
            </a:pPr>
            <a:r>
              <a:rPr lang="en-US" sz="3200" dirty="0" smtClean="0">
                <a:solidFill>
                  <a:srgbClr val="FF0000"/>
                </a:solidFill>
              </a:rPr>
              <a:t/>
            </a:r>
            <a:br>
              <a:rPr lang="en-US" sz="3200" dirty="0" smtClean="0">
                <a:solidFill>
                  <a:srgbClr val="FF0000"/>
                </a:solidFill>
              </a:rPr>
            </a:br>
            <a:r>
              <a:rPr lang="en-US" sz="3200" dirty="0" smtClean="0">
                <a:solidFill>
                  <a:srgbClr val="FF0000"/>
                </a:solidFill>
              </a:rPr>
              <a:t/>
            </a:r>
            <a:br>
              <a:rPr lang="en-US" sz="3200" dirty="0" smtClean="0">
                <a:solidFill>
                  <a:srgbClr val="FF0000"/>
                </a:solidFill>
              </a:rPr>
            </a:br>
            <a:r>
              <a:rPr lang="id-ID" sz="3200" dirty="0" smtClean="0">
                <a:solidFill>
                  <a:srgbClr val="FF0000"/>
                </a:solidFill>
              </a:rPr>
              <a:t> Hubungan Risk Assessment dan Risk </a:t>
            </a:r>
            <a:br>
              <a:rPr lang="id-ID" sz="3200" dirty="0" smtClean="0">
                <a:solidFill>
                  <a:srgbClr val="FF0000"/>
                </a:solidFill>
              </a:rPr>
            </a:br>
            <a:r>
              <a:rPr lang="id-ID" sz="3200" dirty="0" smtClean="0">
                <a:solidFill>
                  <a:srgbClr val="FF0000"/>
                </a:solidFill>
              </a:rPr>
              <a:t>    Management</a:t>
            </a:r>
            <a:endParaRPr lang="en-US" sz="3200" dirty="0">
              <a:solidFill>
                <a:srgbClr val="FF0000"/>
              </a:solidFill>
            </a:endParaRPr>
          </a:p>
        </p:txBody>
      </p:sp>
      <p:sp>
        <p:nvSpPr>
          <p:cNvPr id="21507" name="Subtitle 2"/>
          <p:cNvSpPr>
            <a:spLocks noGrp="1"/>
          </p:cNvSpPr>
          <p:nvPr>
            <p:ph type="subTitle" idx="1"/>
          </p:nvPr>
        </p:nvSpPr>
        <p:spPr>
          <a:xfrm>
            <a:off x="1600200" y="2428868"/>
            <a:ext cx="6400800" cy="4124332"/>
          </a:xfrm>
        </p:spPr>
        <p:txBody>
          <a:bodyPr>
            <a:normAutofit fontScale="92500" lnSpcReduction="10000"/>
          </a:bodyPr>
          <a:lstStyle/>
          <a:p>
            <a:pPr algn="just"/>
            <a:r>
              <a:rPr lang="en-US" dirty="0" smtClean="0">
                <a:solidFill>
                  <a:srgbClr val="FF0000"/>
                </a:solidFill>
              </a:rPr>
              <a:t>Risk Assessment </a:t>
            </a:r>
            <a:r>
              <a:rPr lang="en-US" dirty="0" err="1" smtClean="0">
                <a:solidFill>
                  <a:srgbClr val="FF0000"/>
                </a:solidFill>
              </a:rPr>
              <a:t>Secara</a:t>
            </a:r>
            <a:r>
              <a:rPr lang="en-US" dirty="0" smtClean="0">
                <a:solidFill>
                  <a:srgbClr val="FF0000"/>
                </a:solidFill>
              </a:rPr>
              <a:t> </a:t>
            </a:r>
            <a:r>
              <a:rPr lang="en-US" dirty="0" err="1" smtClean="0">
                <a:solidFill>
                  <a:srgbClr val="FF0000"/>
                </a:solidFill>
              </a:rPr>
              <a:t>Kuantitatif</a:t>
            </a:r>
            <a:r>
              <a:rPr lang="en-US" dirty="0" smtClean="0">
                <a:solidFill>
                  <a:srgbClr val="FF0000"/>
                </a:solidFill>
              </a:rPr>
              <a:t> :</a:t>
            </a:r>
          </a:p>
          <a:p>
            <a:pPr algn="just"/>
            <a:r>
              <a:rPr lang="en-US" dirty="0" err="1" smtClean="0">
                <a:solidFill>
                  <a:srgbClr val="FFFF00"/>
                </a:solidFill>
              </a:rPr>
              <a:t>Bila</a:t>
            </a:r>
            <a:r>
              <a:rPr lang="en-US" dirty="0" smtClean="0">
                <a:solidFill>
                  <a:srgbClr val="FFFF00"/>
                </a:solidFill>
              </a:rPr>
              <a:t> </a:t>
            </a:r>
            <a:r>
              <a:rPr lang="en-US" dirty="0" err="1" smtClean="0">
                <a:solidFill>
                  <a:srgbClr val="FFFF00"/>
                </a:solidFill>
              </a:rPr>
              <a:t>dalam</a:t>
            </a:r>
            <a:r>
              <a:rPr lang="en-US" dirty="0" smtClean="0">
                <a:solidFill>
                  <a:srgbClr val="FFFF00"/>
                </a:solidFill>
              </a:rPr>
              <a:t> </a:t>
            </a:r>
            <a:r>
              <a:rPr lang="en-US" dirty="0" err="1" smtClean="0">
                <a:solidFill>
                  <a:srgbClr val="FFFF00"/>
                </a:solidFill>
              </a:rPr>
              <a:t>perhitungan</a:t>
            </a:r>
            <a:r>
              <a:rPr lang="en-US" dirty="0" smtClean="0">
                <a:solidFill>
                  <a:srgbClr val="FFFF00"/>
                </a:solidFill>
              </a:rPr>
              <a:t> </a:t>
            </a:r>
            <a:r>
              <a:rPr lang="en-US" dirty="0" err="1" smtClean="0">
                <a:solidFill>
                  <a:srgbClr val="FFFF00"/>
                </a:solidFill>
              </a:rPr>
              <a:t>secara</a:t>
            </a:r>
            <a:r>
              <a:rPr lang="en-US" dirty="0" smtClean="0">
                <a:solidFill>
                  <a:srgbClr val="FFFF00"/>
                </a:solidFill>
              </a:rPr>
              <a:t> </a:t>
            </a:r>
            <a:r>
              <a:rPr lang="en-US" dirty="0" err="1" smtClean="0">
                <a:solidFill>
                  <a:srgbClr val="FFFF00"/>
                </a:solidFill>
              </a:rPr>
              <a:t>kuantitatif</a:t>
            </a:r>
            <a:r>
              <a:rPr lang="en-US" dirty="0" smtClean="0">
                <a:solidFill>
                  <a:srgbClr val="FFFF00"/>
                </a:solidFill>
              </a:rPr>
              <a:t> </a:t>
            </a:r>
            <a:r>
              <a:rPr lang="en-US" dirty="0" err="1" smtClean="0">
                <a:solidFill>
                  <a:srgbClr val="FFFF00"/>
                </a:solidFill>
              </a:rPr>
              <a:t>ditemukan</a:t>
            </a:r>
            <a:r>
              <a:rPr lang="en-US" dirty="0" smtClean="0">
                <a:solidFill>
                  <a:srgbClr val="FFFF00"/>
                </a:solidFill>
              </a:rPr>
              <a:t> </a:t>
            </a:r>
            <a:r>
              <a:rPr lang="en-US" dirty="0" err="1" smtClean="0">
                <a:solidFill>
                  <a:srgbClr val="FFFF00"/>
                </a:solidFill>
              </a:rPr>
              <a:t>karakteristik</a:t>
            </a:r>
            <a:r>
              <a:rPr lang="en-US" dirty="0" smtClean="0">
                <a:solidFill>
                  <a:srgbClr val="FFFF00"/>
                </a:solidFill>
              </a:rPr>
              <a:t> </a:t>
            </a:r>
            <a:r>
              <a:rPr lang="en-US" dirty="0" err="1" smtClean="0">
                <a:solidFill>
                  <a:srgbClr val="FFFF00"/>
                </a:solidFill>
              </a:rPr>
              <a:t>risiko</a:t>
            </a:r>
            <a:r>
              <a:rPr lang="en-US" dirty="0" smtClean="0">
                <a:solidFill>
                  <a:srgbClr val="FFFF00"/>
                </a:solidFill>
              </a:rPr>
              <a:t> </a:t>
            </a:r>
            <a:r>
              <a:rPr lang="en-US" dirty="0" err="1" smtClean="0">
                <a:solidFill>
                  <a:srgbClr val="FFFF00"/>
                </a:solidFill>
              </a:rPr>
              <a:t>atau</a:t>
            </a:r>
            <a:r>
              <a:rPr lang="en-US" dirty="0" smtClean="0">
                <a:solidFill>
                  <a:srgbClr val="FFFF00"/>
                </a:solidFill>
              </a:rPr>
              <a:t> RQ ( Risk </a:t>
            </a:r>
            <a:r>
              <a:rPr lang="en-US" dirty="0" err="1" smtClean="0">
                <a:solidFill>
                  <a:srgbClr val="FFFF00"/>
                </a:solidFill>
              </a:rPr>
              <a:t>Qoutient</a:t>
            </a:r>
            <a:r>
              <a:rPr lang="en-US" dirty="0" smtClean="0">
                <a:solidFill>
                  <a:srgbClr val="FFFF00"/>
                </a:solidFill>
              </a:rPr>
              <a:t> ) </a:t>
            </a:r>
            <a:r>
              <a:rPr lang="en-US" dirty="0" smtClean="0">
                <a:solidFill>
                  <a:srgbClr val="00B0F0"/>
                </a:solidFill>
              </a:rPr>
              <a:t>&gt; 1</a:t>
            </a:r>
            <a:r>
              <a:rPr lang="en-US" dirty="0" smtClean="0">
                <a:solidFill>
                  <a:srgbClr val="92D050"/>
                </a:solidFill>
              </a:rPr>
              <a:t> </a:t>
            </a:r>
          </a:p>
          <a:p>
            <a:pPr algn="just"/>
            <a:r>
              <a:rPr lang="en-US" dirty="0" smtClean="0">
                <a:solidFill>
                  <a:srgbClr val="FFFF00"/>
                </a:solidFill>
              </a:rPr>
              <a:t>(</a:t>
            </a:r>
            <a:r>
              <a:rPr lang="en-US" dirty="0" err="1" smtClean="0">
                <a:solidFill>
                  <a:srgbClr val="FFFF00"/>
                </a:solidFill>
              </a:rPr>
              <a:t>tidak</a:t>
            </a:r>
            <a:r>
              <a:rPr lang="en-US" dirty="0" smtClean="0">
                <a:solidFill>
                  <a:srgbClr val="FFFF00"/>
                </a:solidFill>
              </a:rPr>
              <a:t> </a:t>
            </a:r>
            <a:r>
              <a:rPr lang="en-US" dirty="0" err="1" smtClean="0">
                <a:solidFill>
                  <a:srgbClr val="FFFF00"/>
                </a:solidFill>
              </a:rPr>
              <a:t>aman</a:t>
            </a:r>
            <a:r>
              <a:rPr lang="en-US" dirty="0" smtClean="0">
                <a:solidFill>
                  <a:srgbClr val="FFFF00"/>
                </a:solidFill>
              </a:rPr>
              <a:t> </a:t>
            </a:r>
            <a:r>
              <a:rPr lang="en-US" dirty="0" err="1" smtClean="0">
                <a:solidFill>
                  <a:srgbClr val="FFFF00"/>
                </a:solidFill>
              </a:rPr>
              <a:t>bagi</a:t>
            </a:r>
            <a:r>
              <a:rPr lang="en-US" dirty="0" smtClean="0">
                <a:solidFill>
                  <a:srgbClr val="FFFF00"/>
                </a:solidFill>
              </a:rPr>
              <a:t> </a:t>
            </a:r>
            <a:r>
              <a:rPr lang="en-US" dirty="0" err="1" smtClean="0">
                <a:solidFill>
                  <a:srgbClr val="FFFF00"/>
                </a:solidFill>
              </a:rPr>
              <a:t>kesehatan</a:t>
            </a:r>
            <a:r>
              <a:rPr lang="en-US" dirty="0" smtClean="0">
                <a:solidFill>
                  <a:srgbClr val="FFFF00"/>
                </a:solidFill>
              </a:rPr>
              <a:t> ) </a:t>
            </a:r>
            <a:r>
              <a:rPr lang="en-US" dirty="0" err="1" smtClean="0">
                <a:solidFill>
                  <a:srgbClr val="FFFF00"/>
                </a:solidFill>
              </a:rPr>
              <a:t>maka</a:t>
            </a:r>
            <a:r>
              <a:rPr lang="en-US" dirty="0" smtClean="0">
                <a:solidFill>
                  <a:srgbClr val="FFFF00"/>
                </a:solidFill>
              </a:rPr>
              <a:t> </a:t>
            </a:r>
            <a:r>
              <a:rPr lang="en-US" dirty="0" err="1" smtClean="0">
                <a:solidFill>
                  <a:srgbClr val="FFFF00"/>
                </a:solidFill>
              </a:rPr>
              <a:t>dilakukan</a:t>
            </a:r>
            <a:r>
              <a:rPr lang="en-US" dirty="0" smtClean="0">
                <a:solidFill>
                  <a:srgbClr val="FFFF00"/>
                </a:solidFill>
              </a:rPr>
              <a:t> Risk Management.  </a:t>
            </a:r>
            <a:r>
              <a:rPr lang="en-US" dirty="0" err="1" smtClean="0">
                <a:solidFill>
                  <a:srgbClr val="FFFF00"/>
                </a:solidFill>
              </a:rPr>
              <a:t>Pengendalian</a:t>
            </a:r>
            <a:r>
              <a:rPr lang="en-US" dirty="0" smtClean="0">
                <a:solidFill>
                  <a:srgbClr val="FFFF00"/>
                </a:solidFill>
              </a:rPr>
              <a:t> </a:t>
            </a:r>
            <a:r>
              <a:rPr lang="en-US" dirty="0" err="1" smtClean="0">
                <a:solidFill>
                  <a:srgbClr val="FFFF00"/>
                </a:solidFill>
              </a:rPr>
              <a:t>risiko</a:t>
            </a:r>
            <a:r>
              <a:rPr lang="en-US" dirty="0" smtClean="0">
                <a:solidFill>
                  <a:srgbClr val="FFFF00"/>
                </a:solidFill>
              </a:rPr>
              <a:t> </a:t>
            </a:r>
            <a:r>
              <a:rPr lang="en-US" dirty="0" err="1" smtClean="0">
                <a:solidFill>
                  <a:srgbClr val="FFFF00"/>
                </a:solidFill>
              </a:rPr>
              <a:t>dilakukan</a:t>
            </a:r>
            <a:r>
              <a:rPr lang="en-US" dirty="0" smtClean="0">
                <a:solidFill>
                  <a:srgbClr val="FFFF00"/>
                </a:solidFill>
              </a:rPr>
              <a:t> </a:t>
            </a:r>
            <a:r>
              <a:rPr lang="en-US" dirty="0" err="1" smtClean="0">
                <a:solidFill>
                  <a:srgbClr val="FFFF00"/>
                </a:solidFill>
              </a:rPr>
              <a:t>dengan</a:t>
            </a:r>
            <a:r>
              <a:rPr lang="en-US" dirty="0" smtClean="0">
                <a:solidFill>
                  <a:srgbClr val="FFFF00"/>
                </a:solidFill>
              </a:rPr>
              <a:t> </a:t>
            </a:r>
            <a:r>
              <a:rPr lang="en-US" dirty="0" err="1" smtClean="0">
                <a:solidFill>
                  <a:srgbClr val="FFFF00"/>
                </a:solidFill>
              </a:rPr>
              <a:t>pendekatan</a:t>
            </a:r>
            <a:r>
              <a:rPr lang="en-US" dirty="0" smtClean="0">
                <a:solidFill>
                  <a:srgbClr val="FFFF00"/>
                </a:solidFill>
              </a:rPr>
              <a:t> </a:t>
            </a:r>
            <a:r>
              <a:rPr lang="en-US" dirty="0" err="1" smtClean="0">
                <a:solidFill>
                  <a:srgbClr val="FFFF00"/>
                </a:solidFill>
              </a:rPr>
              <a:t>teknik</a:t>
            </a:r>
            <a:r>
              <a:rPr lang="en-US" dirty="0" smtClean="0">
                <a:solidFill>
                  <a:srgbClr val="FFFF00"/>
                </a:solidFill>
              </a:rPr>
              <a:t>, </a:t>
            </a:r>
            <a:r>
              <a:rPr lang="en-US" dirty="0" err="1" smtClean="0">
                <a:solidFill>
                  <a:srgbClr val="FFFF00"/>
                </a:solidFill>
              </a:rPr>
              <a:t>administrasi</a:t>
            </a:r>
            <a:r>
              <a:rPr lang="en-US" dirty="0" smtClean="0">
                <a:solidFill>
                  <a:srgbClr val="FFFF00"/>
                </a:solidFill>
              </a:rPr>
              <a:t> </a:t>
            </a:r>
            <a:r>
              <a:rPr lang="en-US" dirty="0" err="1" smtClean="0">
                <a:solidFill>
                  <a:srgbClr val="FFFF00"/>
                </a:solidFill>
              </a:rPr>
              <a:t>atau</a:t>
            </a:r>
            <a:r>
              <a:rPr lang="en-US" dirty="0" smtClean="0">
                <a:solidFill>
                  <a:srgbClr val="FFFF00"/>
                </a:solidFill>
              </a:rPr>
              <a:t> APD.</a:t>
            </a:r>
          </a:p>
          <a:p>
            <a:pPr algn="just"/>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normAutofit fontScale="90000"/>
          </a:bodyPr>
          <a:lstStyle/>
          <a:p>
            <a:pPr eaLnBrk="1" hangingPunct="1">
              <a:defRPr/>
            </a:pPr>
            <a:r>
              <a:rPr lang="id-ID" sz="4000" dirty="0" smtClean="0"/>
              <a:t>PENILAIAN RISIKO SECARA KUANTITATIF</a:t>
            </a:r>
            <a:endParaRPr lang="en-US" sz="4000" dirty="0" smtClean="0"/>
          </a:p>
        </p:txBody>
      </p:sp>
      <p:sp>
        <p:nvSpPr>
          <p:cNvPr id="48130" name="Date Placeholder 3"/>
          <p:cNvSpPr>
            <a:spLocks noGrp="1"/>
          </p:cNvSpPr>
          <p:nvPr>
            <p:ph type="dt" sz="half" idx="10"/>
          </p:nvPr>
        </p:nvSpPr>
        <p:spPr>
          <a:noFill/>
        </p:spPr>
        <p:txBody>
          <a:bodyPr/>
          <a:lstStyle/>
          <a:p>
            <a:fld id="{85F20C4E-BD6F-4908-8B18-A7A612C7F9D4}" type="datetime1">
              <a:rPr lang="en-US" smtClean="0"/>
              <a:pPr/>
              <a:t>6/18/2013</a:t>
            </a:fld>
            <a:endParaRPr lang="en-US" smtClean="0"/>
          </a:p>
        </p:txBody>
      </p:sp>
      <p:sp>
        <p:nvSpPr>
          <p:cNvPr id="48131" name="Slide Number Placeholder 5"/>
          <p:cNvSpPr>
            <a:spLocks noGrp="1"/>
          </p:cNvSpPr>
          <p:nvPr>
            <p:ph type="sldNum" sz="quarter" idx="12"/>
          </p:nvPr>
        </p:nvSpPr>
        <p:spPr>
          <a:noFill/>
        </p:spPr>
        <p:txBody>
          <a:bodyPr/>
          <a:lstStyle/>
          <a:p>
            <a:fld id="{47E87323-F019-4E62-8BAE-A4217BD9F229}" type="slidenum">
              <a:rPr lang="en-US" smtClean="0"/>
              <a:pPr/>
              <a:t>11</a:t>
            </a:fld>
            <a:endParaRPr lang="en-US" smtClean="0"/>
          </a:p>
        </p:txBody>
      </p:sp>
    </p:spTree>
  </p:cSld>
  <p:clrMapOvr>
    <a:masterClrMapping/>
  </p:clrMapOvr>
  <p:transition spd="slow">
    <p:wipe dir="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xfrm>
            <a:off x="3124200" y="6248400"/>
            <a:ext cx="2895600" cy="457200"/>
          </a:xfrm>
          <a:noFill/>
        </p:spPr>
        <p:txBody>
          <a:bodyPr/>
          <a:lstStyle/>
          <a:p>
            <a:pPr algn="ctr"/>
            <a:fld id="{54C831DB-1FA6-4679-9A58-74A2E67F5104}" type="slidenum">
              <a:rPr lang="en-US" smtClean="0"/>
              <a:pPr algn="ctr"/>
              <a:t>110</a:t>
            </a:fld>
            <a:endParaRPr lang="en-US" smtClean="0"/>
          </a:p>
        </p:txBody>
      </p:sp>
      <p:sp>
        <p:nvSpPr>
          <p:cNvPr id="2052" name="Oval 2"/>
          <p:cNvSpPr>
            <a:spLocks noChangeArrowheads="1"/>
          </p:cNvSpPr>
          <p:nvPr/>
        </p:nvSpPr>
        <p:spPr bwMode="auto">
          <a:xfrm>
            <a:off x="4470400" y="3089275"/>
            <a:ext cx="1536700" cy="838200"/>
          </a:xfrm>
          <a:prstGeom prst="ellipse">
            <a:avLst/>
          </a:prstGeom>
          <a:solidFill>
            <a:schemeClr val="tx1"/>
          </a:solidFill>
          <a:ln w="9525">
            <a:solidFill>
              <a:schemeClr val="tx1"/>
            </a:solidFill>
            <a:round/>
            <a:headEnd/>
            <a:tailEnd/>
          </a:ln>
        </p:spPr>
        <p:txBody>
          <a:bodyPr wrap="none" anchor="ctr"/>
          <a:lstStyle/>
          <a:p>
            <a:pPr algn="ctr"/>
            <a:r>
              <a:rPr lang="en-US" sz="1400">
                <a:solidFill>
                  <a:schemeClr val="bg1"/>
                </a:solidFill>
                <a:latin typeface="Arial" pitchFamily="34" charset="0"/>
              </a:rPr>
              <a:t>RISK</a:t>
            </a:r>
          </a:p>
          <a:p>
            <a:pPr algn="ctr"/>
            <a:r>
              <a:rPr lang="en-US" sz="1400">
                <a:solidFill>
                  <a:schemeClr val="bg1"/>
                </a:solidFill>
                <a:latin typeface="Arial" pitchFamily="34" charset="0"/>
              </a:rPr>
              <a:t>as health effect:</a:t>
            </a:r>
          </a:p>
          <a:p>
            <a:pPr algn="ctr"/>
            <a:r>
              <a:rPr lang="en-US" sz="1400" b="1" i="1">
                <a:solidFill>
                  <a:srgbClr val="00B0F0"/>
                </a:solidFill>
                <a:latin typeface="Arial" pitchFamily="34" charset="0"/>
              </a:rPr>
              <a:t>RQ </a:t>
            </a:r>
            <a:r>
              <a:rPr lang="en-US" sz="1400" b="1">
                <a:solidFill>
                  <a:srgbClr val="00B0F0"/>
                </a:solidFill>
                <a:latin typeface="Arial" pitchFamily="34" charset="0"/>
              </a:rPr>
              <a:t>&gt; 1</a:t>
            </a:r>
          </a:p>
        </p:txBody>
      </p:sp>
      <p:graphicFrame>
        <p:nvGraphicFramePr>
          <p:cNvPr id="2050" name="Object 3"/>
          <p:cNvGraphicFramePr>
            <a:graphicFrameLocks noChangeAspect="1"/>
          </p:cNvGraphicFramePr>
          <p:nvPr/>
        </p:nvGraphicFramePr>
        <p:xfrm>
          <a:off x="4737100" y="2197100"/>
          <a:ext cx="1028700" cy="533400"/>
        </p:xfrm>
        <a:graphic>
          <a:graphicData uri="http://schemas.openxmlformats.org/presentationml/2006/ole">
            <p:oleObj spid="_x0000_s111618" name="Equation" r:id="rId3" imgW="685800" imgH="419040" progId="Equation.3">
              <p:embed/>
            </p:oleObj>
          </a:graphicData>
        </a:graphic>
      </p:graphicFrame>
      <p:sp>
        <p:nvSpPr>
          <p:cNvPr id="2053" name="Text Box 4"/>
          <p:cNvSpPr txBox="1">
            <a:spLocks noChangeArrowheads="1"/>
          </p:cNvSpPr>
          <p:nvPr/>
        </p:nvSpPr>
        <p:spPr bwMode="auto">
          <a:xfrm>
            <a:off x="3352800" y="2286000"/>
            <a:ext cx="1016000" cy="3460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a:solidFill>
                  <a:schemeClr val="bg1"/>
                </a:solidFill>
                <a:latin typeface="Arial" pitchFamily="34" charset="0"/>
              </a:rPr>
              <a:t>Intake </a:t>
            </a:r>
            <a:r>
              <a:rPr lang="en-US" i="1">
                <a:solidFill>
                  <a:schemeClr val="bg1"/>
                </a:solidFill>
                <a:latin typeface="Arial" pitchFamily="34" charset="0"/>
              </a:rPr>
              <a:t>(</a:t>
            </a:r>
            <a:r>
              <a:rPr lang="en-US" i="1">
                <a:solidFill>
                  <a:schemeClr val="bg1"/>
                </a:solidFill>
                <a:latin typeface="Book Antiqua" pitchFamily="18" charset="0"/>
              </a:rPr>
              <a:t>I</a:t>
            </a:r>
            <a:r>
              <a:rPr lang="en-US" i="1">
                <a:solidFill>
                  <a:schemeClr val="bg1"/>
                </a:solidFill>
                <a:latin typeface="Arial" pitchFamily="34" charset="0"/>
              </a:rPr>
              <a:t>)</a:t>
            </a:r>
          </a:p>
        </p:txBody>
      </p:sp>
      <p:sp>
        <p:nvSpPr>
          <p:cNvPr id="2054" name="Text Box 5"/>
          <p:cNvSpPr txBox="1">
            <a:spLocks noChangeArrowheads="1"/>
          </p:cNvSpPr>
          <p:nvPr/>
        </p:nvSpPr>
        <p:spPr bwMode="auto">
          <a:xfrm>
            <a:off x="1778000" y="2097088"/>
            <a:ext cx="1346200" cy="739775"/>
          </a:xfrm>
          <a:prstGeom prst="rect">
            <a:avLst/>
          </a:prstGeom>
          <a:solidFill>
            <a:schemeClr val="accent2"/>
          </a:solidFill>
          <a:ln w="9525">
            <a:solidFill>
              <a:schemeClr val="tx1"/>
            </a:solidFill>
            <a:miter lim="800000"/>
            <a:headEnd/>
            <a:tailEnd/>
          </a:ln>
        </p:spPr>
        <p:txBody>
          <a:bodyPr>
            <a:spAutoFit/>
          </a:bodyPr>
          <a:lstStyle/>
          <a:p>
            <a:pPr algn="ctr">
              <a:spcBef>
                <a:spcPct val="50000"/>
              </a:spcBef>
            </a:pPr>
            <a:r>
              <a:rPr lang="en-US" sz="1400">
                <a:latin typeface="Arial" pitchFamily="34" charset="0"/>
              </a:rPr>
              <a:t>Environmental</a:t>
            </a:r>
          </a:p>
          <a:p>
            <a:pPr algn="ctr"/>
            <a:r>
              <a:rPr lang="en-US" sz="1400">
                <a:latin typeface="Arial" pitchFamily="34" charset="0"/>
              </a:rPr>
              <a:t>Concentration </a:t>
            </a:r>
          </a:p>
          <a:p>
            <a:pPr algn="ctr"/>
            <a:r>
              <a:rPr lang="en-US" sz="1400">
                <a:latin typeface="Arial" pitchFamily="34" charset="0"/>
              </a:rPr>
              <a:t>(</a:t>
            </a:r>
            <a:r>
              <a:rPr lang="en-US" sz="1400" b="1" i="1">
                <a:latin typeface="Book Antiqua" pitchFamily="18" charset="0"/>
              </a:rPr>
              <a:t>C</a:t>
            </a:r>
            <a:r>
              <a:rPr lang="en-US" sz="1400" b="1" baseline="-25000">
                <a:latin typeface="Book Antiqua" pitchFamily="18" charset="0"/>
              </a:rPr>
              <a:t>g</a:t>
            </a:r>
            <a:r>
              <a:rPr lang="en-US" sz="1400">
                <a:latin typeface="Arial" pitchFamily="34" charset="0"/>
              </a:rPr>
              <a:t>)</a:t>
            </a:r>
          </a:p>
        </p:txBody>
      </p:sp>
      <p:sp>
        <p:nvSpPr>
          <p:cNvPr id="2055" name="Text Box 6"/>
          <p:cNvSpPr txBox="1">
            <a:spLocks noChangeArrowheads="1"/>
          </p:cNvSpPr>
          <p:nvPr/>
        </p:nvSpPr>
        <p:spPr bwMode="auto">
          <a:xfrm>
            <a:off x="3136900" y="1485900"/>
            <a:ext cx="1447800" cy="527050"/>
          </a:xfrm>
          <a:prstGeom prst="rect">
            <a:avLst/>
          </a:prstGeom>
          <a:solidFill>
            <a:srgbClr val="996633"/>
          </a:solidFill>
          <a:ln w="9525">
            <a:solidFill>
              <a:schemeClr val="tx1"/>
            </a:solidFill>
            <a:miter lim="800000"/>
            <a:headEnd/>
            <a:tailEnd/>
          </a:ln>
        </p:spPr>
        <p:txBody>
          <a:bodyPr>
            <a:spAutoFit/>
          </a:bodyPr>
          <a:lstStyle/>
          <a:p>
            <a:pPr algn="ctr">
              <a:spcBef>
                <a:spcPct val="50000"/>
              </a:spcBef>
            </a:pPr>
            <a:r>
              <a:rPr lang="en-US" sz="1400">
                <a:latin typeface="Arial" pitchFamily="34" charset="0"/>
              </a:rPr>
              <a:t>Anthropometry</a:t>
            </a:r>
          </a:p>
          <a:p>
            <a:pPr algn="ctr"/>
            <a:r>
              <a:rPr lang="en-US" sz="1400">
                <a:latin typeface="Arial" pitchFamily="34" charset="0"/>
              </a:rPr>
              <a:t>(</a:t>
            </a:r>
            <a:r>
              <a:rPr lang="en-US" sz="1400" b="1" i="1">
                <a:latin typeface="Book Antiqua" pitchFamily="18" charset="0"/>
              </a:rPr>
              <a:t>R</a:t>
            </a:r>
            <a:r>
              <a:rPr lang="en-US" sz="1400" b="1" baseline="-25000">
                <a:latin typeface="Book Antiqua" pitchFamily="18" charset="0"/>
              </a:rPr>
              <a:t>i</a:t>
            </a:r>
            <a:r>
              <a:rPr lang="en-US" sz="1400" b="1">
                <a:latin typeface="Book Antiqua" pitchFamily="18" charset="0"/>
              </a:rPr>
              <a:t>, </a:t>
            </a:r>
            <a:r>
              <a:rPr lang="en-US" sz="1400" b="1" i="1">
                <a:latin typeface="Book Antiqua" pitchFamily="18" charset="0"/>
              </a:rPr>
              <a:t>W</a:t>
            </a:r>
            <a:r>
              <a:rPr lang="en-US" sz="1400" b="1" baseline="-25000">
                <a:latin typeface="Book Antiqua" pitchFamily="18" charset="0"/>
              </a:rPr>
              <a:t>b</a:t>
            </a:r>
            <a:r>
              <a:rPr lang="en-US" sz="1400">
                <a:latin typeface="Arial" pitchFamily="34" charset="0"/>
              </a:rPr>
              <a:t>)</a:t>
            </a:r>
          </a:p>
        </p:txBody>
      </p:sp>
      <p:sp>
        <p:nvSpPr>
          <p:cNvPr id="2056" name="Text Box 7"/>
          <p:cNvSpPr txBox="1">
            <a:spLocks noChangeArrowheads="1"/>
          </p:cNvSpPr>
          <p:nvPr/>
        </p:nvSpPr>
        <p:spPr bwMode="auto">
          <a:xfrm>
            <a:off x="1752600" y="3962400"/>
            <a:ext cx="1524000" cy="366713"/>
          </a:xfrm>
          <a:prstGeom prst="rect">
            <a:avLst/>
          </a:prstGeom>
          <a:noFill/>
          <a:ln w="9525">
            <a:noFill/>
            <a:miter lim="800000"/>
            <a:headEnd/>
            <a:tailEnd/>
          </a:ln>
        </p:spPr>
        <p:txBody>
          <a:bodyPr>
            <a:spAutoFit/>
          </a:bodyPr>
          <a:lstStyle/>
          <a:p>
            <a:pPr>
              <a:spcBef>
                <a:spcPct val="50000"/>
              </a:spcBef>
            </a:pPr>
            <a:endParaRPr lang="en-GB">
              <a:latin typeface="Arial" pitchFamily="34" charset="0"/>
            </a:endParaRPr>
          </a:p>
        </p:txBody>
      </p:sp>
      <p:sp>
        <p:nvSpPr>
          <p:cNvPr id="2057" name="Text Box 8"/>
          <p:cNvSpPr txBox="1">
            <a:spLocks noChangeArrowheads="1"/>
          </p:cNvSpPr>
          <p:nvPr/>
        </p:nvSpPr>
        <p:spPr bwMode="auto">
          <a:xfrm>
            <a:off x="3403600" y="2946400"/>
            <a:ext cx="914400" cy="527050"/>
          </a:xfrm>
          <a:prstGeom prst="rect">
            <a:avLst/>
          </a:prstGeom>
          <a:solidFill>
            <a:srgbClr val="996633"/>
          </a:solidFill>
          <a:ln w="9525">
            <a:solidFill>
              <a:schemeClr val="tx1"/>
            </a:solidFill>
            <a:miter lim="800000"/>
            <a:headEnd/>
            <a:tailEnd/>
          </a:ln>
        </p:spPr>
        <p:txBody>
          <a:bodyPr>
            <a:spAutoFit/>
          </a:bodyPr>
          <a:lstStyle/>
          <a:p>
            <a:pPr algn="ctr">
              <a:spcBef>
                <a:spcPct val="50000"/>
              </a:spcBef>
            </a:pPr>
            <a:r>
              <a:rPr lang="en-US" sz="1400">
                <a:latin typeface="Arial" pitchFamily="34" charset="0"/>
              </a:rPr>
              <a:t>Activity</a:t>
            </a:r>
          </a:p>
          <a:p>
            <a:pPr algn="ctr"/>
            <a:r>
              <a:rPr lang="en-US" sz="1400">
                <a:latin typeface="Arial" pitchFamily="34" charset="0"/>
              </a:rPr>
              <a:t>(</a:t>
            </a:r>
            <a:r>
              <a:rPr lang="en-US" sz="1400" i="1">
                <a:latin typeface="Book Antiqua" pitchFamily="18" charset="0"/>
              </a:rPr>
              <a:t>t</a:t>
            </a:r>
            <a:r>
              <a:rPr lang="en-US" sz="1400" baseline="-25000">
                <a:latin typeface="Book Antiqua" pitchFamily="18" charset="0"/>
              </a:rPr>
              <a:t>E</a:t>
            </a:r>
            <a:r>
              <a:rPr lang="en-US" sz="1400">
                <a:latin typeface="Book Antiqua" pitchFamily="18" charset="0"/>
              </a:rPr>
              <a:t>, </a:t>
            </a:r>
            <a:r>
              <a:rPr lang="en-US" sz="1400" i="1">
                <a:latin typeface="Book Antiqua" pitchFamily="18" charset="0"/>
              </a:rPr>
              <a:t>f</a:t>
            </a:r>
            <a:r>
              <a:rPr lang="en-US" sz="1400" baseline="-25000">
                <a:latin typeface="Book Antiqua" pitchFamily="18" charset="0"/>
              </a:rPr>
              <a:t>E</a:t>
            </a:r>
            <a:r>
              <a:rPr lang="en-US" sz="1400">
                <a:latin typeface="Book Antiqua" pitchFamily="18" charset="0"/>
              </a:rPr>
              <a:t>, D</a:t>
            </a:r>
            <a:r>
              <a:rPr lang="en-US" sz="1400" baseline="-25000">
                <a:latin typeface="Book Antiqua" pitchFamily="18" charset="0"/>
              </a:rPr>
              <a:t>t</a:t>
            </a:r>
            <a:r>
              <a:rPr lang="en-US" sz="1400">
                <a:latin typeface="Arial" pitchFamily="34" charset="0"/>
              </a:rPr>
              <a:t>)</a:t>
            </a:r>
          </a:p>
        </p:txBody>
      </p:sp>
      <p:sp>
        <p:nvSpPr>
          <p:cNvPr id="2058" name="Text Box 9"/>
          <p:cNvSpPr txBox="1">
            <a:spLocks noChangeArrowheads="1"/>
          </p:cNvSpPr>
          <p:nvPr/>
        </p:nvSpPr>
        <p:spPr bwMode="auto">
          <a:xfrm>
            <a:off x="6146800" y="2286000"/>
            <a:ext cx="787400" cy="3460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i="1">
                <a:solidFill>
                  <a:srgbClr val="FF0000"/>
                </a:solidFill>
                <a:latin typeface="Book Antiqua" pitchFamily="18" charset="0"/>
              </a:rPr>
              <a:t>RfC</a:t>
            </a:r>
          </a:p>
        </p:txBody>
      </p:sp>
      <p:sp>
        <p:nvSpPr>
          <p:cNvPr id="2059" name="Text Box 10"/>
          <p:cNvSpPr txBox="1">
            <a:spLocks noChangeArrowheads="1"/>
          </p:cNvSpPr>
          <p:nvPr/>
        </p:nvSpPr>
        <p:spPr bwMode="auto">
          <a:xfrm>
            <a:off x="6083300" y="1524000"/>
            <a:ext cx="914400" cy="527050"/>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rPr>
              <a:t>NOAEL, LOAEL</a:t>
            </a:r>
          </a:p>
        </p:txBody>
      </p:sp>
      <p:sp>
        <p:nvSpPr>
          <p:cNvPr id="2060" name="Text Box 11"/>
          <p:cNvSpPr txBox="1">
            <a:spLocks noChangeArrowheads="1"/>
          </p:cNvSpPr>
          <p:nvPr/>
        </p:nvSpPr>
        <p:spPr bwMode="auto">
          <a:xfrm>
            <a:off x="5600700" y="1003300"/>
            <a:ext cx="1905000" cy="314325"/>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rPr>
              <a:t>Toxicity Assessment</a:t>
            </a:r>
            <a:r>
              <a:rPr lang="en-US" sz="1400">
                <a:latin typeface="Arial" pitchFamily="34" charset="0"/>
              </a:rPr>
              <a:t> </a:t>
            </a:r>
          </a:p>
        </p:txBody>
      </p:sp>
      <p:sp>
        <p:nvSpPr>
          <p:cNvPr id="2061" name="Text Box 12"/>
          <p:cNvSpPr txBox="1">
            <a:spLocks noChangeArrowheads="1"/>
          </p:cNvSpPr>
          <p:nvPr/>
        </p:nvSpPr>
        <p:spPr bwMode="auto">
          <a:xfrm>
            <a:off x="7339013" y="2014538"/>
            <a:ext cx="914400" cy="314325"/>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rPr>
              <a:t>UF, MF</a:t>
            </a:r>
          </a:p>
        </p:txBody>
      </p:sp>
      <p:sp>
        <p:nvSpPr>
          <p:cNvPr id="2062" name="Oval 13"/>
          <p:cNvSpPr>
            <a:spLocks noChangeArrowheads="1"/>
          </p:cNvSpPr>
          <p:nvPr/>
        </p:nvSpPr>
        <p:spPr bwMode="auto">
          <a:xfrm>
            <a:off x="4089400" y="4213225"/>
            <a:ext cx="2286000" cy="1006475"/>
          </a:xfrm>
          <a:prstGeom prst="ellipse">
            <a:avLst/>
          </a:prstGeom>
          <a:solidFill>
            <a:schemeClr val="tx1"/>
          </a:solidFill>
          <a:ln w="9525">
            <a:solidFill>
              <a:srgbClr val="3333CC"/>
            </a:solidFill>
            <a:round/>
            <a:headEnd/>
            <a:tailEnd/>
          </a:ln>
        </p:spPr>
        <p:txBody>
          <a:bodyPr wrap="none" anchor="ctr"/>
          <a:lstStyle/>
          <a:p>
            <a:pPr algn="ctr"/>
            <a:r>
              <a:rPr lang="en-US" sz="1400">
                <a:solidFill>
                  <a:schemeClr val="bg1"/>
                </a:solidFill>
                <a:latin typeface="Arial" pitchFamily="34" charset="0"/>
              </a:rPr>
              <a:t>Risk Management:</a:t>
            </a:r>
          </a:p>
          <a:p>
            <a:pPr algn="ctr"/>
            <a:r>
              <a:rPr lang="en-US" sz="1400">
                <a:solidFill>
                  <a:schemeClr val="bg1"/>
                </a:solidFill>
                <a:latin typeface="Arial" pitchFamily="34" charset="0"/>
              </a:rPr>
              <a:t>Scenarios for </a:t>
            </a:r>
            <a:r>
              <a:rPr lang="en-US" sz="1400" b="1" i="1">
                <a:solidFill>
                  <a:schemeClr val="bg1"/>
                </a:solidFill>
                <a:latin typeface="Book Antiqua" pitchFamily="18" charset="0"/>
              </a:rPr>
              <a:t>I = RfC</a:t>
            </a:r>
          </a:p>
          <a:p>
            <a:pPr algn="ctr"/>
            <a:r>
              <a:rPr lang="en-US" sz="1400">
                <a:solidFill>
                  <a:schemeClr val="bg1"/>
                </a:solidFill>
                <a:latin typeface="Arial" pitchFamily="34" charset="0"/>
              </a:rPr>
              <a:t>by manipulating </a:t>
            </a:r>
            <a:r>
              <a:rPr lang="en-US" sz="1400" b="1" i="1">
                <a:solidFill>
                  <a:schemeClr val="bg1"/>
                </a:solidFill>
                <a:latin typeface="Book Antiqua" pitchFamily="18" charset="0"/>
              </a:rPr>
              <a:t>I</a:t>
            </a:r>
            <a:endParaRPr lang="en-US" sz="1400" b="1">
              <a:solidFill>
                <a:schemeClr val="bg1"/>
              </a:solidFill>
              <a:latin typeface="Book Antiqua" pitchFamily="18" charset="0"/>
            </a:endParaRPr>
          </a:p>
        </p:txBody>
      </p:sp>
      <p:sp>
        <p:nvSpPr>
          <p:cNvPr id="2063" name="Text Box 14"/>
          <p:cNvSpPr txBox="1">
            <a:spLocks noChangeArrowheads="1"/>
          </p:cNvSpPr>
          <p:nvPr/>
        </p:nvSpPr>
        <p:spPr bwMode="auto">
          <a:xfrm>
            <a:off x="3806825" y="5600700"/>
            <a:ext cx="1219200" cy="323850"/>
          </a:xfrm>
          <a:prstGeom prst="rect">
            <a:avLst/>
          </a:prstGeom>
          <a:solidFill>
            <a:srgbClr val="9900FF"/>
          </a:solidFill>
          <a:ln w="19050">
            <a:solidFill>
              <a:srgbClr val="FF3300"/>
            </a:solidFill>
            <a:miter lim="800000"/>
            <a:headEnd/>
            <a:tailEnd/>
          </a:ln>
        </p:spPr>
        <p:txBody>
          <a:bodyPr>
            <a:spAutoFit/>
          </a:bodyPr>
          <a:lstStyle/>
          <a:p>
            <a:pPr>
              <a:spcBef>
                <a:spcPct val="50000"/>
              </a:spcBef>
            </a:pPr>
            <a:r>
              <a:rPr lang="en-US" sz="1400" i="1">
                <a:latin typeface="Arial" pitchFamily="34" charset="0"/>
              </a:rPr>
              <a:t>C</a:t>
            </a:r>
            <a:r>
              <a:rPr lang="en-US" sz="1400">
                <a:latin typeface="Arial" pitchFamily="34" charset="0"/>
              </a:rPr>
              <a:t> reduction</a:t>
            </a:r>
          </a:p>
        </p:txBody>
      </p:sp>
      <p:sp>
        <p:nvSpPr>
          <p:cNvPr id="2064" name="Text Box 15"/>
          <p:cNvSpPr txBox="1">
            <a:spLocks noChangeArrowheads="1"/>
          </p:cNvSpPr>
          <p:nvPr/>
        </p:nvSpPr>
        <p:spPr bwMode="auto">
          <a:xfrm>
            <a:off x="5235575" y="5581650"/>
            <a:ext cx="1882775" cy="323850"/>
          </a:xfrm>
          <a:prstGeom prst="rect">
            <a:avLst/>
          </a:prstGeom>
          <a:solidFill>
            <a:srgbClr val="009900"/>
          </a:solidFill>
          <a:ln w="19050">
            <a:solidFill>
              <a:srgbClr val="FFFF66"/>
            </a:solidFill>
            <a:miter lim="800000"/>
            <a:headEnd/>
            <a:tailEnd/>
          </a:ln>
        </p:spPr>
        <p:txBody>
          <a:bodyPr>
            <a:spAutoFit/>
          </a:bodyPr>
          <a:lstStyle/>
          <a:p>
            <a:pPr>
              <a:spcBef>
                <a:spcPct val="50000"/>
              </a:spcBef>
            </a:pPr>
            <a:r>
              <a:rPr lang="en-US" sz="1400" i="1">
                <a:latin typeface="Book Antiqua" pitchFamily="18" charset="0"/>
              </a:rPr>
              <a:t>t</a:t>
            </a:r>
            <a:r>
              <a:rPr lang="en-US" sz="1400" baseline="-25000">
                <a:latin typeface="Book Antiqua" pitchFamily="18" charset="0"/>
              </a:rPr>
              <a:t>E</a:t>
            </a:r>
            <a:r>
              <a:rPr lang="en-US" sz="1400">
                <a:latin typeface="Book Antiqua" pitchFamily="18" charset="0"/>
              </a:rPr>
              <a:t>, </a:t>
            </a:r>
            <a:r>
              <a:rPr lang="en-US" sz="1400" i="1">
                <a:latin typeface="Book Antiqua" pitchFamily="18" charset="0"/>
              </a:rPr>
              <a:t>f</a:t>
            </a:r>
            <a:r>
              <a:rPr lang="en-US" sz="1400" baseline="-25000">
                <a:latin typeface="Book Antiqua" pitchFamily="18" charset="0"/>
              </a:rPr>
              <a:t>E</a:t>
            </a:r>
            <a:r>
              <a:rPr lang="en-US" sz="1400">
                <a:latin typeface="Book Antiqua" pitchFamily="18" charset="0"/>
              </a:rPr>
              <a:t>, D</a:t>
            </a:r>
            <a:r>
              <a:rPr lang="en-US" sz="1400" baseline="-25000">
                <a:latin typeface="Book Antiqua" pitchFamily="18" charset="0"/>
              </a:rPr>
              <a:t>t</a:t>
            </a:r>
            <a:r>
              <a:rPr lang="en-US" sz="1400">
                <a:latin typeface="Arial" pitchFamily="34" charset="0"/>
              </a:rPr>
              <a:t> minimization</a:t>
            </a:r>
            <a:endParaRPr lang="en-US" sz="1400" baseline="-25000">
              <a:latin typeface="Arial" pitchFamily="34" charset="0"/>
            </a:endParaRPr>
          </a:p>
        </p:txBody>
      </p:sp>
      <p:sp>
        <p:nvSpPr>
          <p:cNvPr id="2065" name="Text Box 16"/>
          <p:cNvSpPr txBox="1">
            <a:spLocks noChangeArrowheads="1"/>
          </p:cNvSpPr>
          <p:nvPr/>
        </p:nvSpPr>
        <p:spPr bwMode="auto">
          <a:xfrm>
            <a:off x="7391400" y="5486400"/>
            <a:ext cx="1447800" cy="738188"/>
          </a:xfrm>
          <a:prstGeom prst="rect">
            <a:avLst/>
          </a:prstGeom>
          <a:solidFill>
            <a:srgbClr val="009900"/>
          </a:solidFill>
          <a:ln w="19050">
            <a:solidFill>
              <a:srgbClr val="FFFF66"/>
            </a:solidFill>
            <a:miter lim="800000"/>
            <a:headEnd/>
            <a:tailEnd/>
          </a:ln>
        </p:spPr>
        <p:txBody>
          <a:bodyPr>
            <a:spAutoFit/>
          </a:bodyPr>
          <a:lstStyle/>
          <a:p>
            <a:pPr algn="ctr">
              <a:spcBef>
                <a:spcPct val="50000"/>
              </a:spcBef>
            </a:pPr>
            <a:r>
              <a:rPr lang="en-US" sz="1400">
                <a:latin typeface="Arial" pitchFamily="34" charset="0"/>
              </a:rPr>
              <a:t>Body Protector Equipment : EMS</a:t>
            </a:r>
          </a:p>
        </p:txBody>
      </p:sp>
      <p:sp>
        <p:nvSpPr>
          <p:cNvPr id="2066" name="Text Box 18"/>
          <p:cNvSpPr txBox="1">
            <a:spLocks noChangeArrowheads="1"/>
          </p:cNvSpPr>
          <p:nvPr/>
        </p:nvSpPr>
        <p:spPr bwMode="auto">
          <a:xfrm>
            <a:off x="152400" y="2095500"/>
            <a:ext cx="1371600" cy="739775"/>
          </a:xfrm>
          <a:prstGeom prst="rect">
            <a:avLst/>
          </a:prstGeom>
          <a:solidFill>
            <a:schemeClr val="accent2"/>
          </a:solidFill>
          <a:ln w="9525">
            <a:solidFill>
              <a:schemeClr val="tx1"/>
            </a:solidFill>
            <a:miter lim="800000"/>
            <a:headEnd/>
            <a:tailEnd/>
          </a:ln>
        </p:spPr>
        <p:txBody>
          <a:bodyPr>
            <a:spAutoFit/>
          </a:bodyPr>
          <a:lstStyle/>
          <a:p>
            <a:pPr algn="ctr">
              <a:spcBef>
                <a:spcPct val="50000"/>
              </a:spcBef>
            </a:pPr>
            <a:r>
              <a:rPr lang="en-US" sz="1400">
                <a:latin typeface="Arial" pitchFamily="34" charset="0"/>
              </a:rPr>
              <a:t>EnvironmentalQuality Analysis</a:t>
            </a:r>
          </a:p>
        </p:txBody>
      </p:sp>
      <p:sp>
        <p:nvSpPr>
          <p:cNvPr id="2067" name="Text Box 19"/>
          <p:cNvSpPr txBox="1">
            <a:spLocks noChangeArrowheads="1"/>
          </p:cNvSpPr>
          <p:nvPr/>
        </p:nvSpPr>
        <p:spPr bwMode="auto">
          <a:xfrm>
            <a:off x="3276600" y="685800"/>
            <a:ext cx="1120775" cy="527050"/>
          </a:xfrm>
          <a:prstGeom prst="rect">
            <a:avLst/>
          </a:prstGeom>
          <a:solidFill>
            <a:srgbClr val="996633"/>
          </a:solidFill>
          <a:ln w="9525">
            <a:solidFill>
              <a:srgbClr val="CC9900"/>
            </a:solidFill>
            <a:miter lim="800000"/>
            <a:headEnd/>
            <a:tailEnd/>
          </a:ln>
        </p:spPr>
        <p:txBody>
          <a:bodyPr>
            <a:spAutoFit/>
          </a:bodyPr>
          <a:lstStyle/>
          <a:p>
            <a:pPr algn="ctr">
              <a:spcBef>
                <a:spcPct val="50000"/>
              </a:spcBef>
            </a:pPr>
            <a:r>
              <a:rPr lang="en-US" sz="1400">
                <a:latin typeface="Arial" pitchFamily="34" charset="0"/>
              </a:rPr>
              <a:t>Surveyed or default</a:t>
            </a:r>
          </a:p>
        </p:txBody>
      </p:sp>
      <p:sp>
        <p:nvSpPr>
          <p:cNvPr id="2068" name="Text Box 20"/>
          <p:cNvSpPr txBox="1">
            <a:spLocks noChangeArrowheads="1"/>
          </p:cNvSpPr>
          <p:nvPr/>
        </p:nvSpPr>
        <p:spPr bwMode="auto">
          <a:xfrm>
            <a:off x="3281363" y="3795713"/>
            <a:ext cx="1104900" cy="527050"/>
          </a:xfrm>
          <a:prstGeom prst="rect">
            <a:avLst/>
          </a:prstGeom>
          <a:solidFill>
            <a:srgbClr val="996633"/>
          </a:solidFill>
          <a:ln w="9525">
            <a:solidFill>
              <a:schemeClr val="tx1"/>
            </a:solidFill>
            <a:miter lim="800000"/>
            <a:headEnd/>
            <a:tailEnd/>
          </a:ln>
        </p:spPr>
        <p:txBody>
          <a:bodyPr>
            <a:spAutoFit/>
          </a:bodyPr>
          <a:lstStyle/>
          <a:p>
            <a:pPr algn="ctr">
              <a:spcBef>
                <a:spcPct val="50000"/>
              </a:spcBef>
            </a:pPr>
            <a:r>
              <a:rPr lang="en-US" sz="1400">
                <a:latin typeface="Arial" pitchFamily="34" charset="0"/>
              </a:rPr>
              <a:t>Surveyed or default</a:t>
            </a:r>
          </a:p>
        </p:txBody>
      </p:sp>
      <p:sp>
        <p:nvSpPr>
          <p:cNvPr id="2069" name="Text Box 21"/>
          <p:cNvSpPr txBox="1">
            <a:spLocks noChangeArrowheads="1"/>
          </p:cNvSpPr>
          <p:nvPr/>
        </p:nvSpPr>
        <p:spPr bwMode="auto">
          <a:xfrm>
            <a:off x="4762500" y="266700"/>
            <a:ext cx="3581400" cy="527050"/>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rPr>
              <a:t>Animal test, epidemiology (human &amp; molecular), structure-reactivity relationship</a:t>
            </a:r>
          </a:p>
        </p:txBody>
      </p:sp>
      <p:sp>
        <p:nvSpPr>
          <p:cNvPr id="2070" name="Line 22"/>
          <p:cNvSpPr>
            <a:spLocks noChangeShapeType="1"/>
          </p:cNvSpPr>
          <p:nvPr/>
        </p:nvSpPr>
        <p:spPr bwMode="auto">
          <a:xfrm>
            <a:off x="6553200" y="1346200"/>
            <a:ext cx="0" cy="152400"/>
          </a:xfrm>
          <a:prstGeom prst="line">
            <a:avLst/>
          </a:prstGeom>
          <a:noFill/>
          <a:ln w="28575">
            <a:solidFill>
              <a:schemeClr val="tx1"/>
            </a:solidFill>
            <a:round/>
            <a:headEnd/>
            <a:tailEnd type="triangle" w="med" len="med"/>
          </a:ln>
        </p:spPr>
        <p:txBody>
          <a:bodyPr/>
          <a:lstStyle/>
          <a:p>
            <a:endParaRPr lang="id-ID"/>
          </a:p>
        </p:txBody>
      </p:sp>
      <p:sp>
        <p:nvSpPr>
          <p:cNvPr id="2071" name="Line 23"/>
          <p:cNvSpPr>
            <a:spLocks noChangeShapeType="1"/>
          </p:cNvSpPr>
          <p:nvPr/>
        </p:nvSpPr>
        <p:spPr bwMode="auto">
          <a:xfrm>
            <a:off x="6553200" y="2108200"/>
            <a:ext cx="0" cy="152400"/>
          </a:xfrm>
          <a:prstGeom prst="line">
            <a:avLst/>
          </a:prstGeom>
          <a:noFill/>
          <a:ln w="28575">
            <a:solidFill>
              <a:schemeClr val="tx1"/>
            </a:solidFill>
            <a:round/>
            <a:headEnd/>
            <a:tailEnd type="triangle" w="med" len="med"/>
          </a:ln>
        </p:spPr>
        <p:txBody>
          <a:bodyPr/>
          <a:lstStyle/>
          <a:p>
            <a:endParaRPr lang="id-ID"/>
          </a:p>
        </p:txBody>
      </p:sp>
      <p:sp>
        <p:nvSpPr>
          <p:cNvPr id="2072" name="Line 24"/>
          <p:cNvSpPr>
            <a:spLocks noChangeShapeType="1"/>
          </p:cNvSpPr>
          <p:nvPr/>
        </p:nvSpPr>
        <p:spPr bwMode="auto">
          <a:xfrm>
            <a:off x="3860800" y="2070100"/>
            <a:ext cx="0" cy="152400"/>
          </a:xfrm>
          <a:prstGeom prst="line">
            <a:avLst/>
          </a:prstGeom>
          <a:noFill/>
          <a:ln w="38100">
            <a:solidFill>
              <a:schemeClr val="tx1"/>
            </a:solidFill>
            <a:round/>
            <a:headEnd/>
            <a:tailEnd type="triangle" w="med" len="med"/>
          </a:ln>
        </p:spPr>
        <p:txBody>
          <a:bodyPr/>
          <a:lstStyle/>
          <a:p>
            <a:endParaRPr lang="id-ID"/>
          </a:p>
        </p:txBody>
      </p:sp>
      <p:sp>
        <p:nvSpPr>
          <p:cNvPr id="2073" name="Line 25"/>
          <p:cNvSpPr>
            <a:spLocks noChangeShapeType="1"/>
          </p:cNvSpPr>
          <p:nvPr/>
        </p:nvSpPr>
        <p:spPr bwMode="auto">
          <a:xfrm>
            <a:off x="3860800" y="1270000"/>
            <a:ext cx="0" cy="152400"/>
          </a:xfrm>
          <a:prstGeom prst="line">
            <a:avLst/>
          </a:prstGeom>
          <a:noFill/>
          <a:ln w="38100">
            <a:solidFill>
              <a:schemeClr val="tx1"/>
            </a:solidFill>
            <a:round/>
            <a:headEnd/>
            <a:tailEnd type="triangle" w="med" len="med"/>
          </a:ln>
        </p:spPr>
        <p:txBody>
          <a:bodyPr/>
          <a:lstStyle/>
          <a:p>
            <a:endParaRPr lang="id-ID"/>
          </a:p>
        </p:txBody>
      </p:sp>
      <p:sp>
        <p:nvSpPr>
          <p:cNvPr id="2074" name="Line 26"/>
          <p:cNvSpPr>
            <a:spLocks noChangeShapeType="1"/>
          </p:cNvSpPr>
          <p:nvPr/>
        </p:nvSpPr>
        <p:spPr bwMode="auto">
          <a:xfrm>
            <a:off x="6565900" y="825500"/>
            <a:ext cx="0" cy="152400"/>
          </a:xfrm>
          <a:prstGeom prst="line">
            <a:avLst/>
          </a:prstGeom>
          <a:noFill/>
          <a:ln w="28575">
            <a:solidFill>
              <a:schemeClr val="tx1"/>
            </a:solidFill>
            <a:round/>
            <a:headEnd/>
            <a:tailEnd type="triangle" w="med" len="med"/>
          </a:ln>
        </p:spPr>
        <p:txBody>
          <a:bodyPr/>
          <a:lstStyle/>
          <a:p>
            <a:endParaRPr lang="id-ID"/>
          </a:p>
        </p:txBody>
      </p:sp>
      <p:sp>
        <p:nvSpPr>
          <p:cNvPr id="2075" name="Line 27"/>
          <p:cNvSpPr>
            <a:spLocks noChangeShapeType="1"/>
          </p:cNvSpPr>
          <p:nvPr/>
        </p:nvSpPr>
        <p:spPr bwMode="auto">
          <a:xfrm>
            <a:off x="5245100" y="2832100"/>
            <a:ext cx="0" cy="152400"/>
          </a:xfrm>
          <a:prstGeom prst="line">
            <a:avLst/>
          </a:prstGeom>
          <a:noFill/>
          <a:ln w="28575">
            <a:solidFill>
              <a:schemeClr val="tx1"/>
            </a:solidFill>
            <a:round/>
            <a:headEnd/>
            <a:tailEnd type="triangle" w="med" len="med"/>
          </a:ln>
        </p:spPr>
        <p:txBody>
          <a:bodyPr/>
          <a:lstStyle/>
          <a:p>
            <a:endParaRPr lang="id-ID"/>
          </a:p>
        </p:txBody>
      </p:sp>
      <p:sp>
        <p:nvSpPr>
          <p:cNvPr id="2076" name="Line 28"/>
          <p:cNvSpPr>
            <a:spLocks noChangeShapeType="1"/>
          </p:cNvSpPr>
          <p:nvPr/>
        </p:nvSpPr>
        <p:spPr bwMode="auto">
          <a:xfrm>
            <a:off x="5245100" y="4000500"/>
            <a:ext cx="0" cy="152400"/>
          </a:xfrm>
          <a:prstGeom prst="line">
            <a:avLst/>
          </a:prstGeom>
          <a:noFill/>
          <a:ln w="28575">
            <a:solidFill>
              <a:schemeClr val="tx1"/>
            </a:solidFill>
            <a:round/>
            <a:headEnd/>
            <a:tailEnd type="triangle" w="med" len="med"/>
          </a:ln>
        </p:spPr>
        <p:txBody>
          <a:bodyPr/>
          <a:lstStyle/>
          <a:p>
            <a:endParaRPr lang="id-ID"/>
          </a:p>
        </p:txBody>
      </p:sp>
      <p:sp>
        <p:nvSpPr>
          <p:cNvPr id="2077" name="Line 29"/>
          <p:cNvSpPr>
            <a:spLocks noChangeShapeType="1"/>
          </p:cNvSpPr>
          <p:nvPr/>
        </p:nvSpPr>
        <p:spPr bwMode="auto">
          <a:xfrm flipV="1">
            <a:off x="3860800" y="2679700"/>
            <a:ext cx="0" cy="228600"/>
          </a:xfrm>
          <a:prstGeom prst="line">
            <a:avLst/>
          </a:prstGeom>
          <a:noFill/>
          <a:ln w="28575">
            <a:solidFill>
              <a:schemeClr val="tx1"/>
            </a:solidFill>
            <a:round/>
            <a:headEnd/>
            <a:tailEnd type="triangle" w="med" len="med"/>
          </a:ln>
        </p:spPr>
        <p:txBody>
          <a:bodyPr/>
          <a:lstStyle/>
          <a:p>
            <a:endParaRPr lang="id-ID"/>
          </a:p>
        </p:txBody>
      </p:sp>
      <p:sp>
        <p:nvSpPr>
          <p:cNvPr id="2078" name="Line 30"/>
          <p:cNvSpPr>
            <a:spLocks noChangeShapeType="1"/>
          </p:cNvSpPr>
          <p:nvPr/>
        </p:nvSpPr>
        <p:spPr bwMode="auto">
          <a:xfrm flipV="1">
            <a:off x="3848100" y="3505200"/>
            <a:ext cx="0" cy="228600"/>
          </a:xfrm>
          <a:prstGeom prst="line">
            <a:avLst/>
          </a:prstGeom>
          <a:noFill/>
          <a:ln w="28575">
            <a:solidFill>
              <a:schemeClr val="tx1"/>
            </a:solidFill>
            <a:round/>
            <a:headEnd/>
            <a:tailEnd type="triangle" w="med" len="med"/>
          </a:ln>
        </p:spPr>
        <p:txBody>
          <a:bodyPr/>
          <a:lstStyle/>
          <a:p>
            <a:endParaRPr lang="id-ID"/>
          </a:p>
        </p:txBody>
      </p:sp>
      <p:sp>
        <p:nvSpPr>
          <p:cNvPr id="2079" name="Line 31"/>
          <p:cNvSpPr>
            <a:spLocks noChangeShapeType="1"/>
          </p:cNvSpPr>
          <p:nvPr/>
        </p:nvSpPr>
        <p:spPr bwMode="auto">
          <a:xfrm>
            <a:off x="3168650" y="2463800"/>
            <a:ext cx="152400" cy="0"/>
          </a:xfrm>
          <a:prstGeom prst="line">
            <a:avLst/>
          </a:prstGeom>
          <a:noFill/>
          <a:ln w="38100">
            <a:solidFill>
              <a:schemeClr val="tx1"/>
            </a:solidFill>
            <a:round/>
            <a:headEnd/>
            <a:tailEnd type="triangle" w="med" len="med"/>
          </a:ln>
        </p:spPr>
        <p:txBody>
          <a:bodyPr/>
          <a:lstStyle/>
          <a:p>
            <a:endParaRPr lang="id-ID"/>
          </a:p>
        </p:txBody>
      </p:sp>
      <p:sp>
        <p:nvSpPr>
          <p:cNvPr id="2080" name="Line 32"/>
          <p:cNvSpPr>
            <a:spLocks noChangeShapeType="1"/>
          </p:cNvSpPr>
          <p:nvPr/>
        </p:nvSpPr>
        <p:spPr bwMode="auto">
          <a:xfrm>
            <a:off x="1574800" y="2463800"/>
            <a:ext cx="152400" cy="0"/>
          </a:xfrm>
          <a:prstGeom prst="line">
            <a:avLst/>
          </a:prstGeom>
          <a:noFill/>
          <a:ln w="38100">
            <a:solidFill>
              <a:schemeClr val="tx1"/>
            </a:solidFill>
            <a:round/>
            <a:headEnd/>
            <a:tailEnd type="triangle" w="med" len="med"/>
          </a:ln>
        </p:spPr>
        <p:txBody>
          <a:bodyPr/>
          <a:lstStyle/>
          <a:p>
            <a:endParaRPr lang="id-ID"/>
          </a:p>
        </p:txBody>
      </p:sp>
      <p:sp>
        <p:nvSpPr>
          <p:cNvPr id="2081" name="Line 33"/>
          <p:cNvSpPr>
            <a:spLocks noChangeShapeType="1"/>
          </p:cNvSpPr>
          <p:nvPr/>
        </p:nvSpPr>
        <p:spPr bwMode="auto">
          <a:xfrm>
            <a:off x="4432300" y="5435600"/>
            <a:ext cx="1752600" cy="0"/>
          </a:xfrm>
          <a:prstGeom prst="line">
            <a:avLst/>
          </a:prstGeom>
          <a:noFill/>
          <a:ln w="28575">
            <a:solidFill>
              <a:schemeClr val="tx1"/>
            </a:solidFill>
            <a:round/>
            <a:headEnd/>
            <a:tailEnd/>
          </a:ln>
        </p:spPr>
        <p:txBody>
          <a:bodyPr/>
          <a:lstStyle/>
          <a:p>
            <a:endParaRPr lang="id-ID"/>
          </a:p>
        </p:txBody>
      </p:sp>
      <p:sp>
        <p:nvSpPr>
          <p:cNvPr id="2082" name="Line 34"/>
          <p:cNvSpPr>
            <a:spLocks noChangeShapeType="1"/>
          </p:cNvSpPr>
          <p:nvPr/>
        </p:nvSpPr>
        <p:spPr bwMode="auto">
          <a:xfrm>
            <a:off x="4445000" y="5441950"/>
            <a:ext cx="0" cy="152400"/>
          </a:xfrm>
          <a:prstGeom prst="line">
            <a:avLst/>
          </a:prstGeom>
          <a:noFill/>
          <a:ln w="28575">
            <a:solidFill>
              <a:schemeClr val="tx1"/>
            </a:solidFill>
            <a:round/>
            <a:headEnd/>
            <a:tailEnd type="triangle" w="med" len="med"/>
          </a:ln>
        </p:spPr>
        <p:txBody>
          <a:bodyPr/>
          <a:lstStyle/>
          <a:p>
            <a:endParaRPr lang="id-ID"/>
          </a:p>
        </p:txBody>
      </p:sp>
      <p:sp>
        <p:nvSpPr>
          <p:cNvPr id="2083" name="Line 35"/>
          <p:cNvSpPr>
            <a:spLocks noChangeShapeType="1"/>
          </p:cNvSpPr>
          <p:nvPr/>
        </p:nvSpPr>
        <p:spPr bwMode="auto">
          <a:xfrm>
            <a:off x="3200400" y="5791200"/>
            <a:ext cx="228600" cy="0"/>
          </a:xfrm>
          <a:prstGeom prst="line">
            <a:avLst/>
          </a:prstGeom>
          <a:noFill/>
          <a:ln w="28575">
            <a:solidFill>
              <a:schemeClr val="tx1"/>
            </a:solidFill>
            <a:round/>
            <a:headEnd type="arrow" w="med" len="med"/>
            <a:tailEnd/>
          </a:ln>
        </p:spPr>
        <p:txBody>
          <a:bodyPr/>
          <a:lstStyle/>
          <a:p>
            <a:endParaRPr lang="id-ID"/>
          </a:p>
        </p:txBody>
      </p:sp>
      <p:sp>
        <p:nvSpPr>
          <p:cNvPr id="2084" name="Line 36"/>
          <p:cNvSpPr>
            <a:spLocks noChangeShapeType="1"/>
          </p:cNvSpPr>
          <p:nvPr/>
        </p:nvSpPr>
        <p:spPr bwMode="auto">
          <a:xfrm>
            <a:off x="3276600" y="4953000"/>
            <a:ext cx="228600" cy="0"/>
          </a:xfrm>
          <a:prstGeom prst="line">
            <a:avLst/>
          </a:prstGeom>
          <a:noFill/>
          <a:ln w="28575">
            <a:solidFill>
              <a:schemeClr val="tx1"/>
            </a:solidFill>
            <a:round/>
            <a:headEnd type="arrow" w="med" len="med"/>
            <a:tailEnd/>
          </a:ln>
        </p:spPr>
        <p:txBody>
          <a:bodyPr/>
          <a:lstStyle/>
          <a:p>
            <a:endParaRPr lang="id-ID"/>
          </a:p>
        </p:txBody>
      </p:sp>
      <p:sp>
        <p:nvSpPr>
          <p:cNvPr id="2085" name="Text Box 37"/>
          <p:cNvSpPr txBox="1">
            <a:spLocks noChangeArrowheads="1"/>
          </p:cNvSpPr>
          <p:nvPr/>
        </p:nvSpPr>
        <p:spPr bwMode="auto">
          <a:xfrm>
            <a:off x="685800" y="6477000"/>
            <a:ext cx="2514600" cy="630238"/>
          </a:xfrm>
          <a:prstGeom prst="rect">
            <a:avLst/>
          </a:prstGeom>
          <a:solidFill>
            <a:srgbClr val="9900FF"/>
          </a:solidFill>
          <a:ln w="19050">
            <a:solidFill>
              <a:srgbClr val="FF3300"/>
            </a:solidFill>
            <a:miter lim="800000"/>
            <a:headEnd/>
            <a:tailEnd/>
          </a:ln>
        </p:spPr>
        <p:txBody>
          <a:bodyPr>
            <a:spAutoFit/>
          </a:bodyPr>
          <a:lstStyle/>
          <a:p>
            <a:pPr algn="ctr">
              <a:spcBef>
                <a:spcPct val="50000"/>
              </a:spcBef>
            </a:pPr>
            <a:r>
              <a:rPr lang="en-US" sz="1400">
                <a:latin typeface="Arial" pitchFamily="34" charset="0"/>
              </a:rPr>
              <a:t>Body Protector Equipment :</a:t>
            </a:r>
          </a:p>
          <a:p>
            <a:pPr algn="ctr">
              <a:spcBef>
                <a:spcPct val="50000"/>
              </a:spcBef>
            </a:pPr>
            <a:r>
              <a:rPr lang="en-US" sz="1400">
                <a:latin typeface="Arial" pitchFamily="34" charset="0"/>
              </a:rPr>
              <a:t>  EMS </a:t>
            </a:r>
          </a:p>
        </p:txBody>
      </p:sp>
      <p:sp>
        <p:nvSpPr>
          <p:cNvPr id="2086" name="Line 40"/>
          <p:cNvSpPr>
            <a:spLocks noChangeShapeType="1"/>
          </p:cNvSpPr>
          <p:nvPr/>
        </p:nvSpPr>
        <p:spPr bwMode="auto">
          <a:xfrm>
            <a:off x="7162800" y="5765800"/>
            <a:ext cx="228600" cy="0"/>
          </a:xfrm>
          <a:prstGeom prst="line">
            <a:avLst/>
          </a:prstGeom>
          <a:noFill/>
          <a:ln w="28575">
            <a:solidFill>
              <a:schemeClr val="tx1"/>
            </a:solidFill>
            <a:round/>
            <a:headEnd/>
            <a:tailEnd type="triangle" w="med" len="med"/>
          </a:ln>
        </p:spPr>
        <p:txBody>
          <a:bodyPr/>
          <a:lstStyle/>
          <a:p>
            <a:endParaRPr lang="id-ID"/>
          </a:p>
        </p:txBody>
      </p:sp>
      <p:sp>
        <p:nvSpPr>
          <p:cNvPr id="2087" name="Line 41"/>
          <p:cNvSpPr>
            <a:spLocks noChangeShapeType="1"/>
          </p:cNvSpPr>
          <p:nvPr/>
        </p:nvSpPr>
        <p:spPr bwMode="auto">
          <a:xfrm>
            <a:off x="3517900" y="5765800"/>
            <a:ext cx="228600" cy="0"/>
          </a:xfrm>
          <a:prstGeom prst="line">
            <a:avLst/>
          </a:prstGeom>
          <a:noFill/>
          <a:ln w="28575">
            <a:solidFill>
              <a:schemeClr val="tx1"/>
            </a:solidFill>
            <a:round/>
            <a:headEnd type="triangle" w="med" len="med"/>
            <a:tailEnd/>
          </a:ln>
        </p:spPr>
        <p:txBody>
          <a:bodyPr/>
          <a:lstStyle/>
          <a:p>
            <a:endParaRPr lang="id-ID"/>
          </a:p>
        </p:txBody>
      </p:sp>
      <p:sp>
        <p:nvSpPr>
          <p:cNvPr id="2088" name="Line 42"/>
          <p:cNvSpPr>
            <a:spLocks noChangeShapeType="1"/>
          </p:cNvSpPr>
          <p:nvPr/>
        </p:nvSpPr>
        <p:spPr bwMode="auto">
          <a:xfrm>
            <a:off x="4419600" y="2463800"/>
            <a:ext cx="228600" cy="0"/>
          </a:xfrm>
          <a:prstGeom prst="line">
            <a:avLst/>
          </a:prstGeom>
          <a:noFill/>
          <a:ln w="28575">
            <a:solidFill>
              <a:schemeClr val="tx1"/>
            </a:solidFill>
            <a:round/>
            <a:headEnd/>
            <a:tailEnd type="triangle" w="med" len="med"/>
          </a:ln>
        </p:spPr>
        <p:txBody>
          <a:bodyPr/>
          <a:lstStyle/>
          <a:p>
            <a:endParaRPr lang="id-ID"/>
          </a:p>
        </p:txBody>
      </p:sp>
      <p:sp>
        <p:nvSpPr>
          <p:cNvPr id="2089" name="Line 43"/>
          <p:cNvSpPr>
            <a:spLocks noChangeShapeType="1"/>
          </p:cNvSpPr>
          <p:nvPr/>
        </p:nvSpPr>
        <p:spPr bwMode="auto">
          <a:xfrm>
            <a:off x="5829300" y="2463800"/>
            <a:ext cx="228600" cy="0"/>
          </a:xfrm>
          <a:prstGeom prst="line">
            <a:avLst/>
          </a:prstGeom>
          <a:noFill/>
          <a:ln w="28575">
            <a:solidFill>
              <a:schemeClr val="tx1"/>
            </a:solidFill>
            <a:round/>
            <a:headEnd type="triangle" w="med" len="med"/>
            <a:tailEnd/>
          </a:ln>
        </p:spPr>
        <p:txBody>
          <a:bodyPr/>
          <a:lstStyle/>
          <a:p>
            <a:endParaRPr lang="id-ID"/>
          </a:p>
        </p:txBody>
      </p:sp>
      <p:sp>
        <p:nvSpPr>
          <p:cNvPr id="2090" name="Line 44"/>
          <p:cNvSpPr>
            <a:spLocks noChangeShapeType="1"/>
          </p:cNvSpPr>
          <p:nvPr/>
        </p:nvSpPr>
        <p:spPr bwMode="auto">
          <a:xfrm>
            <a:off x="5245100" y="5270500"/>
            <a:ext cx="0" cy="152400"/>
          </a:xfrm>
          <a:prstGeom prst="line">
            <a:avLst/>
          </a:prstGeom>
          <a:noFill/>
          <a:ln w="28575">
            <a:solidFill>
              <a:schemeClr val="tx1"/>
            </a:solidFill>
            <a:round/>
            <a:headEnd/>
            <a:tailEnd/>
          </a:ln>
        </p:spPr>
        <p:txBody>
          <a:bodyPr/>
          <a:lstStyle/>
          <a:p>
            <a:endParaRPr lang="id-ID"/>
          </a:p>
        </p:txBody>
      </p:sp>
      <p:sp>
        <p:nvSpPr>
          <p:cNvPr id="2091" name="Line 45"/>
          <p:cNvSpPr>
            <a:spLocks noChangeShapeType="1"/>
          </p:cNvSpPr>
          <p:nvPr/>
        </p:nvSpPr>
        <p:spPr bwMode="auto">
          <a:xfrm>
            <a:off x="8362950" y="531813"/>
            <a:ext cx="152400" cy="0"/>
          </a:xfrm>
          <a:prstGeom prst="line">
            <a:avLst/>
          </a:prstGeom>
          <a:noFill/>
          <a:ln w="28575">
            <a:solidFill>
              <a:schemeClr val="tx1"/>
            </a:solidFill>
            <a:round/>
            <a:headEnd/>
            <a:tailEnd/>
          </a:ln>
        </p:spPr>
        <p:txBody>
          <a:bodyPr/>
          <a:lstStyle/>
          <a:p>
            <a:endParaRPr lang="id-ID"/>
          </a:p>
        </p:txBody>
      </p:sp>
      <p:sp>
        <p:nvSpPr>
          <p:cNvPr id="2092" name="Line 46"/>
          <p:cNvSpPr>
            <a:spLocks noChangeShapeType="1"/>
          </p:cNvSpPr>
          <p:nvPr/>
        </p:nvSpPr>
        <p:spPr bwMode="auto">
          <a:xfrm>
            <a:off x="8367713" y="2181225"/>
            <a:ext cx="152400" cy="0"/>
          </a:xfrm>
          <a:prstGeom prst="line">
            <a:avLst/>
          </a:prstGeom>
          <a:noFill/>
          <a:ln w="28575">
            <a:solidFill>
              <a:schemeClr val="tx1"/>
            </a:solidFill>
            <a:round/>
            <a:headEnd type="triangle" w="med" len="med"/>
            <a:tailEnd/>
          </a:ln>
        </p:spPr>
        <p:txBody>
          <a:bodyPr/>
          <a:lstStyle/>
          <a:p>
            <a:endParaRPr lang="id-ID"/>
          </a:p>
        </p:txBody>
      </p:sp>
      <p:sp>
        <p:nvSpPr>
          <p:cNvPr id="2093" name="Line 48"/>
          <p:cNvSpPr>
            <a:spLocks noChangeShapeType="1"/>
          </p:cNvSpPr>
          <p:nvPr/>
        </p:nvSpPr>
        <p:spPr bwMode="auto">
          <a:xfrm>
            <a:off x="6169025" y="5437188"/>
            <a:ext cx="0" cy="152400"/>
          </a:xfrm>
          <a:prstGeom prst="line">
            <a:avLst/>
          </a:prstGeom>
          <a:noFill/>
          <a:ln w="28575">
            <a:solidFill>
              <a:schemeClr val="tx1"/>
            </a:solidFill>
            <a:round/>
            <a:headEnd/>
            <a:tailEnd type="triangle" w="med" len="med"/>
          </a:ln>
        </p:spPr>
        <p:txBody>
          <a:bodyPr/>
          <a:lstStyle/>
          <a:p>
            <a:endParaRPr lang="id-ID"/>
          </a:p>
        </p:txBody>
      </p:sp>
      <p:sp>
        <p:nvSpPr>
          <p:cNvPr id="2094" name="Line 49"/>
          <p:cNvSpPr>
            <a:spLocks noChangeShapeType="1"/>
          </p:cNvSpPr>
          <p:nvPr/>
        </p:nvSpPr>
        <p:spPr bwMode="auto">
          <a:xfrm flipH="1">
            <a:off x="6643688" y="2166938"/>
            <a:ext cx="609600" cy="0"/>
          </a:xfrm>
          <a:prstGeom prst="line">
            <a:avLst/>
          </a:prstGeom>
          <a:noFill/>
          <a:ln w="19050">
            <a:solidFill>
              <a:schemeClr val="tx1"/>
            </a:solidFill>
            <a:round/>
            <a:headEnd/>
            <a:tailEnd type="triangle" w="med" len="med"/>
          </a:ln>
        </p:spPr>
        <p:txBody>
          <a:bodyPr/>
          <a:lstStyle/>
          <a:p>
            <a:endParaRPr lang="id-ID"/>
          </a:p>
        </p:txBody>
      </p:sp>
      <p:sp>
        <p:nvSpPr>
          <p:cNvPr id="2095" name="Line 50"/>
          <p:cNvSpPr>
            <a:spLocks noChangeShapeType="1"/>
          </p:cNvSpPr>
          <p:nvPr/>
        </p:nvSpPr>
        <p:spPr bwMode="auto">
          <a:xfrm>
            <a:off x="8534400" y="523875"/>
            <a:ext cx="0" cy="1676400"/>
          </a:xfrm>
          <a:prstGeom prst="line">
            <a:avLst/>
          </a:prstGeom>
          <a:noFill/>
          <a:ln w="28575">
            <a:solidFill>
              <a:schemeClr val="tx1"/>
            </a:solidFill>
            <a:round/>
            <a:headEnd/>
            <a:tailEnd/>
          </a:ln>
        </p:spPr>
        <p:txBody>
          <a:bodyPr/>
          <a:lstStyle/>
          <a:p>
            <a:endParaRPr lang="id-ID"/>
          </a:p>
        </p:txBody>
      </p:sp>
      <p:sp>
        <p:nvSpPr>
          <p:cNvPr id="2096" name="Line 41"/>
          <p:cNvSpPr>
            <a:spLocks noChangeShapeType="1"/>
          </p:cNvSpPr>
          <p:nvPr/>
        </p:nvSpPr>
        <p:spPr bwMode="auto">
          <a:xfrm>
            <a:off x="3276600" y="6629400"/>
            <a:ext cx="228600" cy="0"/>
          </a:xfrm>
          <a:prstGeom prst="line">
            <a:avLst/>
          </a:prstGeom>
          <a:noFill/>
          <a:ln w="28575">
            <a:solidFill>
              <a:schemeClr val="tx1"/>
            </a:solidFill>
            <a:round/>
            <a:headEnd type="triangle" w="med" len="med"/>
            <a:tailEnd/>
          </a:ln>
        </p:spPr>
        <p:txBody>
          <a:bodyPr/>
          <a:lstStyle/>
          <a:p>
            <a:endParaRPr lang="id-ID"/>
          </a:p>
        </p:txBody>
      </p:sp>
      <p:sp>
        <p:nvSpPr>
          <p:cNvPr id="2097" name="Line 50"/>
          <p:cNvSpPr>
            <a:spLocks noChangeShapeType="1"/>
          </p:cNvSpPr>
          <p:nvPr/>
        </p:nvSpPr>
        <p:spPr bwMode="auto">
          <a:xfrm>
            <a:off x="3505200" y="4953000"/>
            <a:ext cx="0" cy="1676400"/>
          </a:xfrm>
          <a:prstGeom prst="line">
            <a:avLst/>
          </a:prstGeom>
          <a:noFill/>
          <a:ln w="28575">
            <a:solidFill>
              <a:schemeClr val="tx1"/>
            </a:solidFill>
            <a:round/>
            <a:headEnd/>
            <a:tailEnd/>
          </a:ln>
        </p:spPr>
        <p:txBody>
          <a:bodyPr/>
          <a:lstStyle/>
          <a:p>
            <a:endParaRPr lang="id-ID"/>
          </a:p>
        </p:txBody>
      </p:sp>
      <p:sp>
        <p:nvSpPr>
          <p:cNvPr id="2098" name="Text Box 17"/>
          <p:cNvSpPr txBox="1">
            <a:spLocks noChangeArrowheads="1"/>
          </p:cNvSpPr>
          <p:nvPr/>
        </p:nvSpPr>
        <p:spPr bwMode="auto">
          <a:xfrm>
            <a:off x="685800" y="4724400"/>
            <a:ext cx="2514600" cy="630238"/>
          </a:xfrm>
          <a:prstGeom prst="rect">
            <a:avLst/>
          </a:prstGeom>
          <a:solidFill>
            <a:srgbClr val="9900FF"/>
          </a:solidFill>
          <a:ln w="19050">
            <a:solidFill>
              <a:srgbClr val="FF3300"/>
            </a:solidFill>
            <a:miter lim="800000"/>
            <a:headEnd/>
            <a:tailEnd/>
          </a:ln>
        </p:spPr>
        <p:txBody>
          <a:bodyPr>
            <a:spAutoFit/>
          </a:bodyPr>
          <a:lstStyle/>
          <a:p>
            <a:pPr algn="ctr">
              <a:spcBef>
                <a:spcPct val="50000"/>
              </a:spcBef>
            </a:pPr>
            <a:r>
              <a:rPr lang="en-US" sz="1400">
                <a:latin typeface="Arial" pitchFamily="34" charset="0"/>
              </a:rPr>
              <a:t>Technology Intervention :</a:t>
            </a:r>
          </a:p>
          <a:p>
            <a:pPr algn="ctr">
              <a:spcBef>
                <a:spcPct val="50000"/>
              </a:spcBef>
            </a:pPr>
            <a:r>
              <a:rPr lang="en-US" sz="1400">
                <a:latin typeface="Arial" pitchFamily="34" charset="0"/>
              </a:rPr>
              <a:t>EMS </a:t>
            </a:r>
          </a:p>
        </p:txBody>
      </p:sp>
      <p:sp>
        <p:nvSpPr>
          <p:cNvPr id="2099" name="Text Box 15"/>
          <p:cNvSpPr txBox="1">
            <a:spLocks noChangeArrowheads="1"/>
          </p:cNvSpPr>
          <p:nvPr/>
        </p:nvSpPr>
        <p:spPr bwMode="auto">
          <a:xfrm>
            <a:off x="4572000" y="6324600"/>
            <a:ext cx="2438400" cy="523875"/>
          </a:xfrm>
          <a:prstGeom prst="rect">
            <a:avLst/>
          </a:prstGeom>
          <a:solidFill>
            <a:srgbClr val="009900"/>
          </a:solidFill>
          <a:ln w="19050">
            <a:solidFill>
              <a:srgbClr val="FFFF66"/>
            </a:solidFill>
            <a:miter lim="800000"/>
            <a:headEnd/>
            <a:tailEnd/>
          </a:ln>
        </p:spPr>
        <p:txBody>
          <a:bodyPr>
            <a:spAutoFit/>
          </a:bodyPr>
          <a:lstStyle/>
          <a:p>
            <a:pPr>
              <a:spcBef>
                <a:spcPct val="50000"/>
              </a:spcBef>
            </a:pPr>
            <a:r>
              <a:rPr lang="en-US" sz="1400" i="1">
                <a:latin typeface="Book Antiqua" pitchFamily="18" charset="0"/>
              </a:rPr>
              <a:t>Ket : EMS = Environmental Management System </a:t>
            </a:r>
            <a:endParaRPr lang="en-US" sz="1400" baseline="-25000">
              <a:latin typeface="Arial" pitchFamily="34" charset="0"/>
            </a:endParaRPr>
          </a:p>
        </p:txBody>
      </p:sp>
      <p:sp>
        <p:nvSpPr>
          <p:cNvPr id="2100" name="Text Box 17"/>
          <p:cNvSpPr txBox="1">
            <a:spLocks noChangeArrowheads="1"/>
          </p:cNvSpPr>
          <p:nvPr/>
        </p:nvSpPr>
        <p:spPr bwMode="auto">
          <a:xfrm>
            <a:off x="685800" y="5562600"/>
            <a:ext cx="2514600" cy="630238"/>
          </a:xfrm>
          <a:prstGeom prst="rect">
            <a:avLst/>
          </a:prstGeom>
          <a:solidFill>
            <a:srgbClr val="9900FF"/>
          </a:solidFill>
          <a:ln w="19050">
            <a:solidFill>
              <a:srgbClr val="FF3300"/>
            </a:solidFill>
            <a:miter lim="800000"/>
            <a:headEnd/>
            <a:tailEnd/>
          </a:ln>
        </p:spPr>
        <p:txBody>
          <a:bodyPr>
            <a:spAutoFit/>
          </a:bodyPr>
          <a:lstStyle/>
          <a:p>
            <a:pPr algn="ctr">
              <a:spcBef>
                <a:spcPct val="50000"/>
              </a:spcBef>
            </a:pPr>
            <a:r>
              <a:rPr lang="en-US" sz="1400">
                <a:latin typeface="Arial" pitchFamily="34" charset="0"/>
              </a:rPr>
              <a:t>Administration Intervention :</a:t>
            </a:r>
          </a:p>
          <a:p>
            <a:pPr algn="ctr">
              <a:spcBef>
                <a:spcPct val="50000"/>
              </a:spcBef>
            </a:pPr>
            <a:r>
              <a:rPr lang="en-US" sz="1400">
                <a:latin typeface="Arial" pitchFamily="34" charset="0"/>
              </a:rPr>
              <a:t> EMS </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842946"/>
          </a:xfrm>
        </p:spPr>
        <p:txBody>
          <a:bodyPr>
            <a:noAutofit/>
          </a:bodyPr>
          <a:lstStyle/>
          <a:p>
            <a:pPr algn="l">
              <a:defRPr/>
            </a:pPr>
            <a:r>
              <a:rPr lang="en-US" sz="2400" dirty="0" smtClean="0"/>
              <a:t/>
            </a:r>
            <a:br>
              <a:rPr lang="en-US" sz="2400" dirty="0" smtClean="0"/>
            </a:br>
            <a:r>
              <a:rPr lang="en-US" sz="2400" dirty="0" smtClean="0"/>
              <a:t> 1.  </a:t>
            </a:r>
            <a:r>
              <a:rPr lang="en-US" sz="2400" dirty="0" err="1" smtClean="0">
                <a:solidFill>
                  <a:srgbClr val="FFFF00"/>
                </a:solidFill>
              </a:rPr>
              <a:t>Pengendalian</a:t>
            </a:r>
            <a:r>
              <a:rPr lang="en-US" sz="2400" dirty="0" smtClean="0">
                <a:solidFill>
                  <a:srgbClr val="FFFF00"/>
                </a:solidFill>
              </a:rPr>
              <a:t> </a:t>
            </a:r>
            <a:r>
              <a:rPr lang="en-US" sz="2400" dirty="0" err="1" smtClean="0">
                <a:solidFill>
                  <a:srgbClr val="FFFF00"/>
                </a:solidFill>
              </a:rPr>
              <a:t>Secara</a:t>
            </a:r>
            <a:r>
              <a:rPr lang="en-US" sz="2400" dirty="0" smtClean="0">
                <a:solidFill>
                  <a:srgbClr val="FFFF00"/>
                </a:solidFill>
              </a:rPr>
              <a:t> </a:t>
            </a:r>
            <a:r>
              <a:rPr lang="en-US" sz="2400" dirty="0" err="1" smtClean="0">
                <a:solidFill>
                  <a:srgbClr val="FFFF00"/>
                </a:solidFill>
              </a:rPr>
              <a:t>Teknik</a:t>
            </a:r>
            <a:r>
              <a:rPr lang="en-US" sz="2800" dirty="0" smtClean="0"/>
              <a:t/>
            </a:r>
            <a:br>
              <a:rPr lang="en-US" sz="2800" dirty="0" smtClean="0"/>
            </a:br>
            <a:r>
              <a:rPr lang="en-US" sz="2800" dirty="0" smtClean="0"/>
              <a:t> </a:t>
            </a:r>
            <a:endParaRPr lang="en-US" sz="2800" dirty="0">
              <a:solidFill>
                <a:srgbClr val="FF0000"/>
              </a:solidFill>
            </a:endParaRPr>
          </a:p>
        </p:txBody>
      </p:sp>
      <p:sp>
        <p:nvSpPr>
          <p:cNvPr id="3" name="Subtitle 2"/>
          <p:cNvSpPr>
            <a:spLocks noGrp="1"/>
          </p:cNvSpPr>
          <p:nvPr>
            <p:ph type="subTitle" idx="1"/>
          </p:nvPr>
        </p:nvSpPr>
        <p:spPr>
          <a:xfrm>
            <a:off x="1143000" y="1143000"/>
            <a:ext cx="7391400" cy="5715000"/>
          </a:xfrm>
        </p:spPr>
        <p:txBody>
          <a:bodyPr>
            <a:normAutofit fontScale="25000" lnSpcReduction="20000"/>
          </a:bodyPr>
          <a:lstStyle/>
          <a:p>
            <a:pPr marL="514350" indent="-514350" algn="l">
              <a:defRPr/>
            </a:pPr>
            <a:r>
              <a:rPr lang="en-US" sz="12800" dirty="0" smtClean="0">
                <a:solidFill>
                  <a:srgbClr val="00B0F0"/>
                </a:solidFill>
              </a:rPr>
              <a:t>  </a:t>
            </a:r>
          </a:p>
          <a:p>
            <a:pPr marL="514350" indent="-514350" algn="l">
              <a:defRPr/>
            </a:pPr>
            <a:r>
              <a:rPr lang="en-US" sz="11200" dirty="0" smtClean="0">
                <a:solidFill>
                  <a:srgbClr val="00B0F0"/>
                </a:solidFill>
              </a:rPr>
              <a:t>  a. </a:t>
            </a:r>
            <a:r>
              <a:rPr lang="en-US" sz="11200" dirty="0" err="1" smtClean="0">
                <a:solidFill>
                  <a:srgbClr val="00B0F0"/>
                </a:solidFill>
              </a:rPr>
              <a:t>Eliminasi</a:t>
            </a:r>
            <a:r>
              <a:rPr lang="en-US" sz="11200" dirty="0" smtClean="0">
                <a:solidFill>
                  <a:srgbClr val="00B0F0"/>
                </a:solidFill>
              </a:rPr>
              <a:t> ( </a:t>
            </a:r>
            <a:r>
              <a:rPr lang="en-US" sz="11200" dirty="0" err="1" smtClean="0">
                <a:solidFill>
                  <a:srgbClr val="00B0F0"/>
                </a:solidFill>
              </a:rPr>
              <a:t>Menghilangkan</a:t>
            </a:r>
            <a:r>
              <a:rPr lang="en-US" sz="11200" dirty="0" smtClean="0">
                <a:solidFill>
                  <a:srgbClr val="00B0F0"/>
                </a:solidFill>
              </a:rPr>
              <a:t>  </a:t>
            </a:r>
            <a:r>
              <a:rPr lang="en-US" sz="11200" dirty="0" err="1" smtClean="0">
                <a:solidFill>
                  <a:srgbClr val="00B0F0"/>
                </a:solidFill>
              </a:rPr>
              <a:t>suatu</a:t>
            </a:r>
            <a:r>
              <a:rPr lang="en-US" sz="11200" dirty="0" smtClean="0">
                <a:solidFill>
                  <a:srgbClr val="00B0F0"/>
                </a:solidFill>
              </a:rPr>
              <a:t> </a:t>
            </a:r>
            <a:r>
              <a:rPr lang="en-US" sz="11200" dirty="0" err="1" smtClean="0">
                <a:solidFill>
                  <a:srgbClr val="00B0F0"/>
                </a:solidFill>
              </a:rPr>
              <a:t>bahan</a:t>
            </a:r>
            <a:r>
              <a:rPr lang="en-US" sz="11200" dirty="0" smtClean="0">
                <a:solidFill>
                  <a:srgbClr val="00B0F0"/>
                </a:solidFill>
              </a:rPr>
              <a:t> </a:t>
            </a:r>
          </a:p>
          <a:p>
            <a:pPr marL="514350" indent="-514350" algn="l">
              <a:defRPr/>
            </a:pPr>
            <a:r>
              <a:rPr lang="en-US" sz="11200" dirty="0" smtClean="0">
                <a:solidFill>
                  <a:srgbClr val="00B0F0"/>
                </a:solidFill>
              </a:rPr>
              <a:t>             </a:t>
            </a:r>
            <a:r>
              <a:rPr lang="en-US" sz="11200" dirty="0" err="1" smtClean="0">
                <a:solidFill>
                  <a:srgbClr val="00B0F0"/>
                </a:solidFill>
              </a:rPr>
              <a:t>atau</a:t>
            </a:r>
            <a:r>
              <a:rPr lang="en-US" sz="11200" dirty="0" smtClean="0">
                <a:solidFill>
                  <a:srgbClr val="00B0F0"/>
                </a:solidFill>
              </a:rPr>
              <a:t> </a:t>
            </a:r>
            <a:r>
              <a:rPr lang="en-US" sz="11200" dirty="0" err="1" smtClean="0">
                <a:solidFill>
                  <a:srgbClr val="00B0F0"/>
                </a:solidFill>
              </a:rPr>
              <a:t>tahapan</a:t>
            </a:r>
            <a:r>
              <a:rPr lang="en-US" sz="11200" dirty="0" smtClean="0">
                <a:solidFill>
                  <a:srgbClr val="00B0F0"/>
                </a:solidFill>
              </a:rPr>
              <a:t> </a:t>
            </a:r>
            <a:r>
              <a:rPr lang="en-US" sz="11200" dirty="0" err="1" smtClean="0">
                <a:solidFill>
                  <a:srgbClr val="00B0F0"/>
                </a:solidFill>
              </a:rPr>
              <a:t>proses</a:t>
            </a:r>
            <a:r>
              <a:rPr lang="en-US" sz="11200" dirty="0" smtClean="0">
                <a:solidFill>
                  <a:srgbClr val="00B0F0"/>
                </a:solidFill>
              </a:rPr>
              <a:t> </a:t>
            </a:r>
            <a:r>
              <a:rPr lang="en-US" sz="11200" dirty="0" err="1" smtClean="0">
                <a:solidFill>
                  <a:srgbClr val="00B0F0"/>
                </a:solidFill>
              </a:rPr>
              <a:t>berbahaya</a:t>
            </a:r>
            <a:r>
              <a:rPr lang="en-US" sz="11200" dirty="0" smtClean="0">
                <a:solidFill>
                  <a:srgbClr val="00B0F0"/>
                </a:solidFill>
              </a:rPr>
              <a:t> )</a:t>
            </a:r>
          </a:p>
          <a:p>
            <a:pPr marL="514350" indent="-514350" algn="l">
              <a:defRPr/>
            </a:pPr>
            <a:r>
              <a:rPr lang="en-US" sz="11200" dirty="0" smtClean="0">
                <a:solidFill>
                  <a:srgbClr val="00B0F0"/>
                </a:solidFill>
              </a:rPr>
              <a:t>     b. </a:t>
            </a:r>
            <a:r>
              <a:rPr lang="en-US" sz="11200" dirty="0" err="1" smtClean="0">
                <a:solidFill>
                  <a:srgbClr val="00B0F0"/>
                </a:solidFill>
              </a:rPr>
              <a:t>Substitusi</a:t>
            </a:r>
            <a:r>
              <a:rPr lang="en-US" sz="11200" dirty="0" smtClean="0">
                <a:solidFill>
                  <a:srgbClr val="00B0F0"/>
                </a:solidFill>
              </a:rPr>
              <a:t>, </a:t>
            </a:r>
            <a:r>
              <a:rPr lang="en-US" sz="11200" dirty="0" err="1" smtClean="0">
                <a:solidFill>
                  <a:srgbClr val="00B0F0"/>
                </a:solidFill>
              </a:rPr>
              <a:t>dengan</a:t>
            </a:r>
            <a:r>
              <a:rPr lang="en-US" sz="11200" dirty="0" smtClean="0">
                <a:solidFill>
                  <a:srgbClr val="00B0F0"/>
                </a:solidFill>
              </a:rPr>
              <a:t> </a:t>
            </a:r>
            <a:r>
              <a:rPr lang="en-US" sz="11200" dirty="0" err="1" smtClean="0">
                <a:solidFill>
                  <a:srgbClr val="00B0F0"/>
                </a:solidFill>
              </a:rPr>
              <a:t>cara</a:t>
            </a:r>
            <a:endParaRPr lang="en-US" sz="11200" dirty="0" smtClean="0">
              <a:solidFill>
                <a:srgbClr val="00B0F0"/>
              </a:solidFill>
            </a:endParaRPr>
          </a:p>
          <a:p>
            <a:pPr marL="514350" indent="-514350" algn="l">
              <a:defRPr/>
            </a:pPr>
            <a:r>
              <a:rPr lang="en-US" sz="11200" dirty="0" smtClean="0">
                <a:solidFill>
                  <a:srgbClr val="00B0F0"/>
                </a:solidFill>
              </a:rPr>
              <a:t>             1) </a:t>
            </a:r>
            <a:r>
              <a:rPr lang="en-US" sz="11200" dirty="0" err="1" smtClean="0">
                <a:solidFill>
                  <a:srgbClr val="00B0F0"/>
                </a:solidFill>
              </a:rPr>
              <a:t>Mengganti</a:t>
            </a:r>
            <a:r>
              <a:rPr lang="en-US" sz="11200" dirty="0" smtClean="0">
                <a:solidFill>
                  <a:srgbClr val="00B0F0"/>
                </a:solidFill>
              </a:rPr>
              <a:t> </a:t>
            </a:r>
            <a:r>
              <a:rPr lang="en-US" sz="11200" dirty="0" err="1" smtClean="0">
                <a:solidFill>
                  <a:srgbClr val="00B0F0"/>
                </a:solidFill>
              </a:rPr>
              <a:t>bahan</a:t>
            </a:r>
            <a:r>
              <a:rPr lang="en-US" sz="11200" dirty="0" smtClean="0">
                <a:solidFill>
                  <a:srgbClr val="00B0F0"/>
                </a:solidFill>
              </a:rPr>
              <a:t> </a:t>
            </a:r>
            <a:r>
              <a:rPr lang="en-US" sz="11200" dirty="0" err="1" smtClean="0">
                <a:solidFill>
                  <a:srgbClr val="00B0F0"/>
                </a:solidFill>
              </a:rPr>
              <a:t>bentuk</a:t>
            </a:r>
            <a:r>
              <a:rPr lang="en-US" sz="11200" dirty="0" smtClean="0">
                <a:solidFill>
                  <a:srgbClr val="00B0F0"/>
                </a:solidFill>
              </a:rPr>
              <a:t> </a:t>
            </a:r>
            <a:r>
              <a:rPr lang="en-US" sz="11200" dirty="0" err="1" smtClean="0">
                <a:solidFill>
                  <a:srgbClr val="00B0F0"/>
                </a:solidFill>
              </a:rPr>
              <a:t>serbuk</a:t>
            </a:r>
            <a:r>
              <a:rPr lang="en-US" sz="11200" dirty="0" smtClean="0">
                <a:solidFill>
                  <a:srgbClr val="00B0F0"/>
                </a:solidFill>
              </a:rPr>
              <a:t> </a:t>
            </a:r>
          </a:p>
          <a:p>
            <a:pPr marL="514350" indent="-514350" algn="l">
              <a:defRPr/>
            </a:pPr>
            <a:r>
              <a:rPr lang="en-US" sz="11200" dirty="0" smtClean="0">
                <a:solidFill>
                  <a:srgbClr val="00B0F0"/>
                </a:solidFill>
              </a:rPr>
              <a:t>                  </a:t>
            </a:r>
            <a:r>
              <a:rPr lang="en-US" sz="11200" dirty="0" err="1" smtClean="0">
                <a:solidFill>
                  <a:srgbClr val="00B0F0"/>
                </a:solidFill>
              </a:rPr>
              <a:t>dengan</a:t>
            </a:r>
            <a:r>
              <a:rPr lang="en-US" sz="11200" dirty="0" smtClean="0">
                <a:solidFill>
                  <a:srgbClr val="00B0F0"/>
                </a:solidFill>
              </a:rPr>
              <a:t> </a:t>
            </a:r>
            <a:r>
              <a:rPr lang="en-US" sz="11200" dirty="0" err="1" smtClean="0">
                <a:solidFill>
                  <a:srgbClr val="00B0F0"/>
                </a:solidFill>
              </a:rPr>
              <a:t>bentuk</a:t>
            </a:r>
            <a:r>
              <a:rPr lang="en-US" sz="11200" dirty="0" smtClean="0">
                <a:solidFill>
                  <a:srgbClr val="00B0F0"/>
                </a:solidFill>
              </a:rPr>
              <a:t> pasta</a:t>
            </a:r>
          </a:p>
          <a:p>
            <a:pPr marL="514350" indent="-514350" algn="l">
              <a:defRPr/>
            </a:pPr>
            <a:r>
              <a:rPr lang="en-US" sz="11200" dirty="0" smtClean="0">
                <a:solidFill>
                  <a:srgbClr val="00B0F0"/>
                </a:solidFill>
              </a:rPr>
              <a:t>             2) </a:t>
            </a:r>
            <a:r>
              <a:rPr lang="en-US" sz="11200" dirty="0" err="1" smtClean="0">
                <a:solidFill>
                  <a:srgbClr val="00B0F0"/>
                </a:solidFill>
              </a:rPr>
              <a:t>Proses</a:t>
            </a:r>
            <a:r>
              <a:rPr lang="en-US" sz="11200" dirty="0" smtClean="0">
                <a:solidFill>
                  <a:srgbClr val="00B0F0"/>
                </a:solidFill>
              </a:rPr>
              <a:t> </a:t>
            </a:r>
            <a:r>
              <a:rPr lang="en-US" sz="11200" dirty="0" err="1" smtClean="0">
                <a:solidFill>
                  <a:srgbClr val="00B0F0"/>
                </a:solidFill>
              </a:rPr>
              <a:t>menyapu</a:t>
            </a:r>
            <a:r>
              <a:rPr lang="en-US" sz="11200" dirty="0" smtClean="0">
                <a:solidFill>
                  <a:srgbClr val="00B0F0"/>
                </a:solidFill>
              </a:rPr>
              <a:t> </a:t>
            </a:r>
            <a:r>
              <a:rPr lang="en-US" sz="11200" dirty="0" err="1" smtClean="0">
                <a:solidFill>
                  <a:srgbClr val="00B0F0"/>
                </a:solidFill>
              </a:rPr>
              <a:t>diganti</a:t>
            </a:r>
            <a:r>
              <a:rPr lang="en-US" sz="11200" dirty="0" smtClean="0">
                <a:solidFill>
                  <a:srgbClr val="00B0F0"/>
                </a:solidFill>
              </a:rPr>
              <a:t> </a:t>
            </a:r>
            <a:r>
              <a:rPr lang="en-US" sz="11200" dirty="0" err="1" smtClean="0">
                <a:solidFill>
                  <a:srgbClr val="00B0F0"/>
                </a:solidFill>
              </a:rPr>
              <a:t>dengan</a:t>
            </a:r>
            <a:r>
              <a:rPr lang="en-US" sz="11200" dirty="0" smtClean="0">
                <a:solidFill>
                  <a:srgbClr val="00B0F0"/>
                </a:solidFill>
              </a:rPr>
              <a:t> </a:t>
            </a:r>
            <a:r>
              <a:rPr lang="en-US" sz="11200" dirty="0" err="1" smtClean="0">
                <a:solidFill>
                  <a:srgbClr val="00B0F0"/>
                </a:solidFill>
              </a:rPr>
              <a:t>proses</a:t>
            </a:r>
            <a:r>
              <a:rPr lang="en-US" sz="11200" dirty="0" smtClean="0">
                <a:solidFill>
                  <a:srgbClr val="00B0F0"/>
                </a:solidFill>
              </a:rPr>
              <a:t> </a:t>
            </a:r>
          </a:p>
          <a:p>
            <a:pPr marL="514350" indent="-514350" algn="l">
              <a:defRPr/>
            </a:pPr>
            <a:r>
              <a:rPr lang="en-US" sz="11200" dirty="0" smtClean="0">
                <a:solidFill>
                  <a:srgbClr val="00B0F0"/>
                </a:solidFill>
              </a:rPr>
              <a:t>                  </a:t>
            </a:r>
            <a:r>
              <a:rPr lang="en-US" sz="11200" dirty="0" err="1" smtClean="0">
                <a:solidFill>
                  <a:srgbClr val="00B0F0"/>
                </a:solidFill>
              </a:rPr>
              <a:t>fakum</a:t>
            </a:r>
            <a:endParaRPr lang="en-US" sz="11200" dirty="0" smtClean="0">
              <a:solidFill>
                <a:srgbClr val="00B0F0"/>
              </a:solidFill>
            </a:endParaRPr>
          </a:p>
          <a:p>
            <a:pPr marL="514350" indent="-514350" algn="l">
              <a:defRPr/>
            </a:pPr>
            <a:r>
              <a:rPr lang="en-US" sz="11200" dirty="0" smtClean="0">
                <a:solidFill>
                  <a:srgbClr val="00B0F0"/>
                </a:solidFill>
              </a:rPr>
              <a:t>             3) </a:t>
            </a:r>
            <a:r>
              <a:rPr lang="en-US" sz="11200" dirty="0" err="1" smtClean="0">
                <a:solidFill>
                  <a:srgbClr val="00B0F0"/>
                </a:solidFill>
              </a:rPr>
              <a:t>bahan</a:t>
            </a:r>
            <a:r>
              <a:rPr lang="en-US" sz="11200" dirty="0" smtClean="0">
                <a:solidFill>
                  <a:srgbClr val="00B0F0"/>
                </a:solidFill>
              </a:rPr>
              <a:t> </a:t>
            </a:r>
            <a:r>
              <a:rPr lang="en-US" sz="11200" dirty="0" err="1" smtClean="0">
                <a:solidFill>
                  <a:srgbClr val="00B0F0"/>
                </a:solidFill>
              </a:rPr>
              <a:t>solven</a:t>
            </a:r>
            <a:r>
              <a:rPr lang="en-US" sz="11200" dirty="0" smtClean="0">
                <a:solidFill>
                  <a:srgbClr val="00B0F0"/>
                </a:solidFill>
              </a:rPr>
              <a:t> </a:t>
            </a:r>
            <a:r>
              <a:rPr lang="en-US" sz="11200" dirty="0" err="1" smtClean="0">
                <a:solidFill>
                  <a:srgbClr val="00B0F0"/>
                </a:solidFill>
              </a:rPr>
              <a:t>diganti</a:t>
            </a:r>
            <a:r>
              <a:rPr lang="en-US" sz="11200" dirty="0" smtClean="0">
                <a:solidFill>
                  <a:srgbClr val="00B0F0"/>
                </a:solidFill>
              </a:rPr>
              <a:t> </a:t>
            </a:r>
            <a:r>
              <a:rPr lang="en-US" sz="11200" dirty="0" err="1" smtClean="0">
                <a:solidFill>
                  <a:srgbClr val="00B0F0"/>
                </a:solidFill>
              </a:rPr>
              <a:t>dengan</a:t>
            </a:r>
            <a:r>
              <a:rPr lang="en-US" sz="11200" dirty="0" smtClean="0">
                <a:solidFill>
                  <a:srgbClr val="00B0F0"/>
                </a:solidFill>
              </a:rPr>
              <a:t> </a:t>
            </a:r>
            <a:r>
              <a:rPr lang="en-US" sz="11200" dirty="0" err="1" smtClean="0">
                <a:solidFill>
                  <a:srgbClr val="00B0F0"/>
                </a:solidFill>
              </a:rPr>
              <a:t>bahan</a:t>
            </a:r>
            <a:r>
              <a:rPr lang="en-US" sz="11200" dirty="0" smtClean="0">
                <a:solidFill>
                  <a:srgbClr val="00B0F0"/>
                </a:solidFill>
              </a:rPr>
              <a:t> </a:t>
            </a:r>
          </a:p>
          <a:p>
            <a:pPr marL="514350" indent="-514350" algn="l">
              <a:defRPr/>
            </a:pPr>
            <a:r>
              <a:rPr lang="en-US" sz="11200" dirty="0" smtClean="0">
                <a:solidFill>
                  <a:srgbClr val="00B0F0"/>
                </a:solidFill>
              </a:rPr>
              <a:t>                  </a:t>
            </a:r>
            <a:r>
              <a:rPr lang="en-US" sz="11200" dirty="0" err="1" smtClean="0">
                <a:solidFill>
                  <a:srgbClr val="00B0F0"/>
                </a:solidFill>
              </a:rPr>
              <a:t>deterjen</a:t>
            </a:r>
            <a:endParaRPr lang="en-US" sz="11200" dirty="0" smtClean="0">
              <a:solidFill>
                <a:srgbClr val="00B0F0"/>
              </a:solidFill>
            </a:endParaRPr>
          </a:p>
          <a:p>
            <a:pPr marL="514350" indent="-514350" algn="l">
              <a:defRPr/>
            </a:pPr>
            <a:r>
              <a:rPr lang="en-US" sz="11200" dirty="0" smtClean="0">
                <a:solidFill>
                  <a:srgbClr val="00B0F0"/>
                </a:solidFill>
              </a:rPr>
              <a:t>             4) </a:t>
            </a:r>
            <a:r>
              <a:rPr lang="en-US" sz="11200" dirty="0" err="1" smtClean="0">
                <a:solidFill>
                  <a:srgbClr val="00B0F0"/>
                </a:solidFill>
              </a:rPr>
              <a:t>Proses</a:t>
            </a:r>
            <a:r>
              <a:rPr lang="en-US" sz="11200" dirty="0" smtClean="0">
                <a:solidFill>
                  <a:srgbClr val="00B0F0"/>
                </a:solidFill>
              </a:rPr>
              <a:t> </a:t>
            </a:r>
            <a:r>
              <a:rPr lang="en-US" sz="11200" dirty="0" err="1" smtClean="0">
                <a:solidFill>
                  <a:srgbClr val="00B0F0"/>
                </a:solidFill>
              </a:rPr>
              <a:t>pengecatan</a:t>
            </a:r>
            <a:r>
              <a:rPr lang="en-US" sz="11200" dirty="0" smtClean="0">
                <a:solidFill>
                  <a:srgbClr val="00B0F0"/>
                </a:solidFill>
              </a:rPr>
              <a:t> spray </a:t>
            </a:r>
            <a:r>
              <a:rPr lang="en-US" sz="11200" dirty="0" err="1" smtClean="0">
                <a:solidFill>
                  <a:srgbClr val="00B0F0"/>
                </a:solidFill>
              </a:rPr>
              <a:t>diganti</a:t>
            </a:r>
            <a:r>
              <a:rPr lang="en-US" sz="11200" dirty="0" smtClean="0">
                <a:solidFill>
                  <a:srgbClr val="00B0F0"/>
                </a:solidFill>
              </a:rPr>
              <a:t> </a:t>
            </a:r>
          </a:p>
          <a:p>
            <a:pPr marL="514350" indent="-514350" algn="l">
              <a:defRPr/>
            </a:pPr>
            <a:r>
              <a:rPr lang="en-US" sz="11200" dirty="0" smtClean="0">
                <a:solidFill>
                  <a:srgbClr val="00B0F0"/>
                </a:solidFill>
              </a:rPr>
              <a:t>                  </a:t>
            </a:r>
            <a:r>
              <a:rPr lang="en-US" sz="11200" dirty="0" err="1" smtClean="0">
                <a:solidFill>
                  <a:srgbClr val="00B0F0"/>
                </a:solidFill>
              </a:rPr>
              <a:t>dengan</a:t>
            </a:r>
            <a:r>
              <a:rPr lang="en-US" sz="11200" dirty="0" smtClean="0">
                <a:solidFill>
                  <a:srgbClr val="00B0F0"/>
                </a:solidFill>
              </a:rPr>
              <a:t> </a:t>
            </a:r>
            <a:r>
              <a:rPr lang="en-US" sz="11200" dirty="0" err="1" smtClean="0">
                <a:solidFill>
                  <a:srgbClr val="00B0F0"/>
                </a:solidFill>
              </a:rPr>
              <a:t>pencelupan</a:t>
            </a:r>
            <a:endParaRPr lang="en-US" sz="11200" dirty="0" smtClean="0">
              <a:solidFill>
                <a:srgbClr val="00B0F0"/>
              </a:solidFill>
            </a:endParaRPr>
          </a:p>
          <a:p>
            <a:pPr marL="514350" indent="-514350" algn="l">
              <a:defRPr/>
            </a:pPr>
            <a:r>
              <a:rPr lang="en-US" sz="12800" dirty="0" smtClean="0">
                <a:solidFill>
                  <a:srgbClr val="00B0F0"/>
                </a:solidFill>
              </a:rPr>
              <a:t> </a:t>
            </a:r>
          </a:p>
          <a:p>
            <a:pPr marL="514350" indent="-514350" algn="l">
              <a:defRPr/>
            </a:pPr>
            <a:endParaRPr lang="en-US" sz="12800" dirty="0" smtClean="0">
              <a:solidFill>
                <a:srgbClr val="00B0F0"/>
              </a:solidFill>
            </a:endParaRPr>
          </a:p>
          <a:p>
            <a:pPr marL="514350" indent="-514350" algn="l">
              <a:defRPr/>
            </a:pPr>
            <a:r>
              <a:rPr lang="en-US" sz="9800" dirty="0" smtClean="0">
                <a:solidFill>
                  <a:srgbClr val="00B0F0"/>
                </a:solidFill>
              </a:rPr>
              <a:t>                   </a:t>
            </a:r>
          </a:p>
          <a:p>
            <a:pPr marL="514350" indent="-514350" algn="l">
              <a:defRPr/>
            </a:pPr>
            <a:r>
              <a:rPr lang="en-US" sz="9800" dirty="0" smtClean="0">
                <a:solidFill>
                  <a:srgbClr val="00B0F0"/>
                </a:solidFill>
              </a:rPr>
              <a:t>       </a:t>
            </a:r>
          </a:p>
          <a:p>
            <a:pPr marL="514350" indent="-514350" algn="l">
              <a:defRPr/>
            </a:pPr>
            <a:endParaRPr lang="en-US" sz="8600" dirty="0" smtClean="0">
              <a:solidFill>
                <a:srgbClr val="00B0F0"/>
              </a:solidFill>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533400"/>
          </a:xfrm>
        </p:spPr>
        <p:txBody>
          <a:bodyPr>
            <a:noAutofit/>
          </a:bodyPr>
          <a:lstStyle/>
          <a:p>
            <a:pPr algn="l">
              <a:defRPr/>
            </a:pPr>
            <a:r>
              <a:rPr lang="en-US" sz="2800" dirty="0" smtClean="0"/>
              <a:t/>
            </a:r>
            <a:br>
              <a:rPr lang="en-US" sz="2800" dirty="0" smtClean="0"/>
            </a:br>
            <a:endParaRPr lang="en-US" sz="2800" dirty="0">
              <a:solidFill>
                <a:srgbClr val="FF0000"/>
              </a:solidFill>
            </a:endParaRPr>
          </a:p>
        </p:txBody>
      </p:sp>
      <p:sp>
        <p:nvSpPr>
          <p:cNvPr id="3" name="Subtitle 2"/>
          <p:cNvSpPr>
            <a:spLocks noGrp="1"/>
          </p:cNvSpPr>
          <p:nvPr>
            <p:ph type="subTitle" idx="1"/>
          </p:nvPr>
        </p:nvSpPr>
        <p:spPr>
          <a:xfrm>
            <a:off x="1066800" y="914400"/>
            <a:ext cx="7391400" cy="5334000"/>
          </a:xfrm>
        </p:spPr>
        <p:txBody>
          <a:bodyPr>
            <a:normAutofit fontScale="25000" lnSpcReduction="20000"/>
          </a:bodyPr>
          <a:lstStyle/>
          <a:p>
            <a:pPr marL="514350" indent="-514350" algn="l">
              <a:defRPr/>
            </a:pPr>
            <a:r>
              <a:rPr lang="en-US" sz="12800" dirty="0" smtClean="0">
                <a:solidFill>
                  <a:srgbClr val="00B0F0"/>
                </a:solidFill>
              </a:rPr>
              <a:t>    </a:t>
            </a:r>
            <a:r>
              <a:rPr lang="en-US" sz="11200" dirty="0" smtClean="0">
                <a:solidFill>
                  <a:srgbClr val="00B0F0"/>
                </a:solidFill>
              </a:rPr>
              <a:t>        </a:t>
            </a:r>
            <a:r>
              <a:rPr lang="en-US" sz="11200" dirty="0" smtClean="0">
                <a:solidFill>
                  <a:srgbClr val="00B0F0"/>
                </a:solidFill>
              </a:rPr>
              <a:t>c. </a:t>
            </a:r>
            <a:r>
              <a:rPr lang="en-US" sz="11200" dirty="0" err="1" smtClean="0">
                <a:solidFill>
                  <a:srgbClr val="00B0F0"/>
                </a:solidFill>
              </a:rPr>
              <a:t>Rekayasa</a:t>
            </a:r>
            <a:r>
              <a:rPr lang="en-US" sz="11200" dirty="0" smtClean="0">
                <a:solidFill>
                  <a:srgbClr val="00B0F0"/>
                </a:solidFill>
              </a:rPr>
              <a:t> </a:t>
            </a:r>
            <a:r>
              <a:rPr lang="en-US" sz="11200" dirty="0" err="1" smtClean="0">
                <a:solidFill>
                  <a:srgbClr val="00B0F0"/>
                </a:solidFill>
              </a:rPr>
              <a:t>Teknik</a:t>
            </a:r>
            <a:endParaRPr lang="en-US" sz="11200" dirty="0" smtClean="0">
              <a:solidFill>
                <a:srgbClr val="00B0F0"/>
              </a:solidFill>
            </a:endParaRPr>
          </a:p>
          <a:p>
            <a:pPr marL="514350" indent="-514350" algn="l">
              <a:defRPr/>
            </a:pPr>
            <a:r>
              <a:rPr lang="en-US" sz="11200" dirty="0" smtClean="0">
                <a:solidFill>
                  <a:srgbClr val="00B0F0"/>
                </a:solidFill>
              </a:rPr>
              <a:t>            1) </a:t>
            </a:r>
            <a:r>
              <a:rPr lang="en-US" sz="11200" dirty="0" err="1" smtClean="0">
                <a:solidFill>
                  <a:srgbClr val="00B0F0"/>
                </a:solidFill>
              </a:rPr>
              <a:t>Pemasangan</a:t>
            </a:r>
            <a:r>
              <a:rPr lang="en-US" sz="11200" dirty="0" smtClean="0">
                <a:solidFill>
                  <a:srgbClr val="00B0F0"/>
                </a:solidFill>
              </a:rPr>
              <a:t> </a:t>
            </a:r>
            <a:r>
              <a:rPr lang="en-US" sz="11200" dirty="0" err="1" smtClean="0">
                <a:solidFill>
                  <a:srgbClr val="00B0F0"/>
                </a:solidFill>
              </a:rPr>
              <a:t>alat</a:t>
            </a:r>
            <a:r>
              <a:rPr lang="en-US" sz="11200" dirty="0" smtClean="0">
                <a:solidFill>
                  <a:srgbClr val="00B0F0"/>
                </a:solidFill>
              </a:rPr>
              <a:t> </a:t>
            </a:r>
            <a:r>
              <a:rPr lang="en-US" sz="11200" dirty="0" err="1" smtClean="0">
                <a:solidFill>
                  <a:srgbClr val="00B0F0"/>
                </a:solidFill>
              </a:rPr>
              <a:t>pelindung</a:t>
            </a:r>
            <a:r>
              <a:rPr lang="en-US" sz="11200" dirty="0" smtClean="0">
                <a:solidFill>
                  <a:srgbClr val="00B0F0"/>
                </a:solidFill>
              </a:rPr>
              <a:t> </a:t>
            </a:r>
            <a:r>
              <a:rPr lang="en-US" sz="11200" dirty="0" err="1" smtClean="0">
                <a:solidFill>
                  <a:srgbClr val="00B0F0"/>
                </a:solidFill>
              </a:rPr>
              <a:t>mesin</a:t>
            </a:r>
            <a:r>
              <a:rPr lang="en-US" sz="11200" dirty="0" smtClean="0">
                <a:solidFill>
                  <a:srgbClr val="00B0F0"/>
                </a:solidFill>
              </a:rPr>
              <a:t>          </a:t>
            </a:r>
          </a:p>
          <a:p>
            <a:pPr marL="514350" indent="-514350" algn="l">
              <a:defRPr/>
            </a:pPr>
            <a:r>
              <a:rPr lang="en-US" sz="11200" dirty="0" smtClean="0">
                <a:solidFill>
                  <a:srgbClr val="00B0F0"/>
                </a:solidFill>
              </a:rPr>
              <a:t>                ( machine guarding )</a:t>
            </a:r>
          </a:p>
          <a:p>
            <a:pPr marL="514350" indent="-514350" algn="l">
              <a:defRPr/>
            </a:pPr>
            <a:r>
              <a:rPr lang="en-US" sz="11200" dirty="0" smtClean="0">
                <a:solidFill>
                  <a:srgbClr val="00B0F0"/>
                </a:solidFill>
              </a:rPr>
              <a:t>            2) </a:t>
            </a:r>
            <a:r>
              <a:rPr lang="en-US" sz="11200" dirty="0" err="1" smtClean="0">
                <a:solidFill>
                  <a:srgbClr val="00B0F0"/>
                </a:solidFill>
              </a:rPr>
              <a:t>Pemasangan</a:t>
            </a:r>
            <a:r>
              <a:rPr lang="en-US" sz="11200" dirty="0" smtClean="0">
                <a:solidFill>
                  <a:srgbClr val="00B0F0"/>
                </a:solidFill>
              </a:rPr>
              <a:t> general </a:t>
            </a:r>
            <a:r>
              <a:rPr lang="en-US" sz="11200" dirty="0" err="1" smtClean="0">
                <a:solidFill>
                  <a:srgbClr val="00B0F0"/>
                </a:solidFill>
              </a:rPr>
              <a:t>dan</a:t>
            </a:r>
            <a:r>
              <a:rPr lang="en-US" sz="11200" dirty="0" smtClean="0">
                <a:solidFill>
                  <a:srgbClr val="00B0F0"/>
                </a:solidFill>
              </a:rPr>
              <a:t> local </a:t>
            </a:r>
          </a:p>
          <a:p>
            <a:pPr marL="514350" indent="-514350" algn="l">
              <a:defRPr/>
            </a:pPr>
            <a:r>
              <a:rPr lang="en-US" sz="11200" dirty="0" smtClean="0">
                <a:solidFill>
                  <a:srgbClr val="00B0F0"/>
                </a:solidFill>
              </a:rPr>
              <a:t>                 ventilation</a:t>
            </a:r>
          </a:p>
          <a:p>
            <a:pPr marL="514350" indent="-514350" algn="l">
              <a:defRPr/>
            </a:pPr>
            <a:r>
              <a:rPr lang="en-US" sz="11200" dirty="0" smtClean="0">
                <a:solidFill>
                  <a:srgbClr val="00B0F0"/>
                </a:solidFill>
              </a:rPr>
              <a:t>            3) </a:t>
            </a:r>
            <a:r>
              <a:rPr lang="en-US" sz="11200" dirty="0" err="1" smtClean="0">
                <a:solidFill>
                  <a:srgbClr val="00B0F0"/>
                </a:solidFill>
              </a:rPr>
              <a:t>Pemasangan</a:t>
            </a:r>
            <a:r>
              <a:rPr lang="en-US" sz="11200" dirty="0" smtClean="0">
                <a:solidFill>
                  <a:srgbClr val="00B0F0"/>
                </a:solidFill>
              </a:rPr>
              <a:t> </a:t>
            </a:r>
            <a:r>
              <a:rPr lang="en-US" sz="11200" dirty="0" err="1" smtClean="0">
                <a:solidFill>
                  <a:srgbClr val="00B0F0"/>
                </a:solidFill>
              </a:rPr>
              <a:t>alat</a:t>
            </a:r>
            <a:r>
              <a:rPr lang="en-US" sz="11200" dirty="0" smtClean="0">
                <a:solidFill>
                  <a:srgbClr val="00B0F0"/>
                </a:solidFill>
              </a:rPr>
              <a:t> </a:t>
            </a:r>
            <a:r>
              <a:rPr lang="en-US" sz="11200" dirty="0" err="1" smtClean="0">
                <a:solidFill>
                  <a:srgbClr val="00B0F0"/>
                </a:solidFill>
              </a:rPr>
              <a:t>sendor</a:t>
            </a:r>
            <a:r>
              <a:rPr lang="en-US" sz="11200" dirty="0" smtClean="0">
                <a:solidFill>
                  <a:srgbClr val="00B0F0"/>
                </a:solidFill>
              </a:rPr>
              <a:t> </a:t>
            </a:r>
            <a:r>
              <a:rPr lang="en-US" sz="11200" dirty="0" err="1" smtClean="0">
                <a:solidFill>
                  <a:srgbClr val="00B0F0"/>
                </a:solidFill>
              </a:rPr>
              <a:t>otomatis</a:t>
            </a:r>
            <a:endParaRPr lang="en-US" sz="11200" dirty="0" smtClean="0">
              <a:solidFill>
                <a:srgbClr val="00B0F0"/>
              </a:solidFill>
            </a:endParaRPr>
          </a:p>
          <a:p>
            <a:pPr marL="514350" indent="-514350" algn="l">
              <a:defRPr/>
            </a:pPr>
            <a:endParaRPr lang="en-US" sz="11200" dirty="0" smtClean="0">
              <a:solidFill>
                <a:srgbClr val="00B0F0"/>
              </a:solidFill>
            </a:endParaRPr>
          </a:p>
          <a:p>
            <a:pPr marL="514350" indent="-514350" algn="l">
              <a:defRPr/>
            </a:pPr>
            <a:r>
              <a:rPr lang="en-US" sz="11200" dirty="0" smtClean="0">
                <a:solidFill>
                  <a:srgbClr val="00B0F0"/>
                </a:solidFill>
              </a:rPr>
              <a:t>          </a:t>
            </a:r>
            <a:r>
              <a:rPr lang="en-US" sz="11200" dirty="0" err="1" smtClean="0">
                <a:solidFill>
                  <a:srgbClr val="00B0F0"/>
                </a:solidFill>
              </a:rPr>
              <a:t>Kerugian</a:t>
            </a:r>
            <a:r>
              <a:rPr lang="en-US" sz="11200" dirty="0" smtClean="0">
                <a:solidFill>
                  <a:srgbClr val="00B0F0"/>
                </a:solidFill>
              </a:rPr>
              <a:t> </a:t>
            </a:r>
            <a:r>
              <a:rPr lang="en-US" sz="11200" dirty="0" err="1" smtClean="0">
                <a:solidFill>
                  <a:srgbClr val="00B0F0"/>
                </a:solidFill>
              </a:rPr>
              <a:t>Pengendalian</a:t>
            </a:r>
            <a:r>
              <a:rPr lang="en-US" sz="11200" dirty="0" smtClean="0">
                <a:solidFill>
                  <a:srgbClr val="00B0F0"/>
                </a:solidFill>
              </a:rPr>
              <a:t> </a:t>
            </a:r>
            <a:r>
              <a:rPr lang="en-US" sz="11200" dirty="0" err="1" smtClean="0">
                <a:solidFill>
                  <a:srgbClr val="00B0F0"/>
                </a:solidFill>
              </a:rPr>
              <a:t>secara</a:t>
            </a:r>
            <a:r>
              <a:rPr lang="en-US" sz="11200" dirty="0" smtClean="0">
                <a:solidFill>
                  <a:srgbClr val="00B0F0"/>
                </a:solidFill>
              </a:rPr>
              <a:t> </a:t>
            </a:r>
            <a:r>
              <a:rPr lang="en-US" sz="11200" dirty="0" err="1" smtClean="0">
                <a:solidFill>
                  <a:srgbClr val="00B0F0"/>
                </a:solidFill>
              </a:rPr>
              <a:t>teknik</a:t>
            </a:r>
            <a:r>
              <a:rPr lang="en-US" sz="11200" dirty="0" smtClean="0">
                <a:solidFill>
                  <a:srgbClr val="00B0F0"/>
                </a:solidFill>
              </a:rPr>
              <a:t> :</a:t>
            </a:r>
          </a:p>
          <a:p>
            <a:pPr marL="514350" indent="-514350" algn="l">
              <a:defRPr/>
            </a:pPr>
            <a:r>
              <a:rPr lang="en-US" sz="11200" dirty="0" smtClean="0">
                <a:solidFill>
                  <a:srgbClr val="00B0F0"/>
                </a:solidFill>
              </a:rPr>
              <a:t>          a.  </a:t>
            </a:r>
            <a:r>
              <a:rPr lang="en-US" sz="11200" dirty="0" err="1" smtClean="0">
                <a:solidFill>
                  <a:srgbClr val="00B0F0"/>
                </a:solidFill>
              </a:rPr>
              <a:t>Biaya</a:t>
            </a:r>
            <a:r>
              <a:rPr lang="en-US" sz="11200" dirty="0" smtClean="0">
                <a:solidFill>
                  <a:srgbClr val="00B0F0"/>
                </a:solidFill>
              </a:rPr>
              <a:t> </a:t>
            </a:r>
            <a:r>
              <a:rPr lang="en-US" sz="11200" dirty="0" err="1" smtClean="0">
                <a:solidFill>
                  <a:srgbClr val="00B0F0"/>
                </a:solidFill>
              </a:rPr>
              <a:t>mahal</a:t>
            </a:r>
            <a:endParaRPr lang="en-US" sz="11200" dirty="0" smtClean="0">
              <a:solidFill>
                <a:srgbClr val="00B0F0"/>
              </a:solidFill>
            </a:endParaRPr>
          </a:p>
          <a:p>
            <a:pPr marL="514350" indent="-514350" algn="l">
              <a:defRPr/>
            </a:pPr>
            <a:r>
              <a:rPr lang="en-US" sz="11200" dirty="0" smtClean="0">
                <a:solidFill>
                  <a:srgbClr val="00B0F0"/>
                </a:solidFill>
              </a:rPr>
              <a:t>          b.  </a:t>
            </a:r>
            <a:r>
              <a:rPr lang="en-US" sz="11200" dirty="0" err="1" smtClean="0">
                <a:solidFill>
                  <a:srgbClr val="00B0F0"/>
                </a:solidFill>
              </a:rPr>
              <a:t>Kemampuan</a:t>
            </a:r>
            <a:r>
              <a:rPr lang="en-US" sz="11200" dirty="0" smtClean="0">
                <a:solidFill>
                  <a:srgbClr val="00B0F0"/>
                </a:solidFill>
              </a:rPr>
              <a:t> </a:t>
            </a:r>
            <a:r>
              <a:rPr lang="en-US" sz="11200" dirty="0" err="1" smtClean="0">
                <a:solidFill>
                  <a:srgbClr val="00B0F0"/>
                </a:solidFill>
              </a:rPr>
              <a:t>teknologi</a:t>
            </a:r>
            <a:r>
              <a:rPr lang="en-US" sz="11200" dirty="0" smtClean="0">
                <a:solidFill>
                  <a:srgbClr val="00B0F0"/>
                </a:solidFill>
              </a:rPr>
              <a:t> yang </a:t>
            </a:r>
            <a:r>
              <a:rPr lang="en-US" sz="11200" dirty="0" err="1" smtClean="0">
                <a:solidFill>
                  <a:srgbClr val="00B0F0"/>
                </a:solidFill>
              </a:rPr>
              <a:t>ada</a:t>
            </a:r>
            <a:r>
              <a:rPr lang="en-US" sz="11200" dirty="0" smtClean="0">
                <a:solidFill>
                  <a:srgbClr val="00B0F0"/>
                </a:solidFill>
              </a:rPr>
              <a:t> </a:t>
            </a:r>
            <a:r>
              <a:rPr lang="en-US" sz="11200" dirty="0" err="1" smtClean="0">
                <a:solidFill>
                  <a:srgbClr val="00B0F0"/>
                </a:solidFill>
              </a:rPr>
              <a:t>belum</a:t>
            </a:r>
            <a:r>
              <a:rPr lang="en-US" sz="11200" dirty="0" smtClean="0">
                <a:solidFill>
                  <a:srgbClr val="00B0F0"/>
                </a:solidFill>
              </a:rPr>
              <a:t> </a:t>
            </a:r>
          </a:p>
          <a:p>
            <a:pPr marL="514350" indent="-514350" algn="l">
              <a:defRPr/>
            </a:pPr>
            <a:r>
              <a:rPr lang="en-US" sz="11200" dirty="0" smtClean="0">
                <a:solidFill>
                  <a:srgbClr val="00B0F0"/>
                </a:solidFill>
              </a:rPr>
              <a:t>                </a:t>
            </a:r>
            <a:r>
              <a:rPr lang="en-US" sz="11200" dirty="0" err="1" smtClean="0">
                <a:solidFill>
                  <a:srgbClr val="00B0F0"/>
                </a:solidFill>
              </a:rPr>
              <a:t>mampu</a:t>
            </a:r>
            <a:r>
              <a:rPr lang="en-US" sz="11200" dirty="0" smtClean="0">
                <a:solidFill>
                  <a:srgbClr val="00B0F0"/>
                </a:solidFill>
              </a:rPr>
              <a:t> </a:t>
            </a:r>
            <a:r>
              <a:rPr lang="en-US" sz="11200" dirty="0" err="1" smtClean="0">
                <a:solidFill>
                  <a:srgbClr val="00B0F0"/>
                </a:solidFill>
              </a:rPr>
              <a:t>menanggulangi</a:t>
            </a:r>
            <a:r>
              <a:rPr lang="en-US" sz="11200" dirty="0" smtClean="0">
                <a:solidFill>
                  <a:srgbClr val="00B0F0"/>
                </a:solidFill>
              </a:rPr>
              <a:t> </a:t>
            </a:r>
            <a:r>
              <a:rPr lang="en-US" sz="11200" dirty="0" err="1" smtClean="0">
                <a:solidFill>
                  <a:srgbClr val="00B0F0"/>
                </a:solidFill>
              </a:rPr>
              <a:t>semua</a:t>
            </a:r>
            <a:r>
              <a:rPr lang="en-US" sz="11200" dirty="0" smtClean="0">
                <a:solidFill>
                  <a:srgbClr val="00B0F0"/>
                </a:solidFill>
              </a:rPr>
              <a:t> </a:t>
            </a:r>
            <a:r>
              <a:rPr lang="en-US" sz="11200" dirty="0" err="1" smtClean="0">
                <a:solidFill>
                  <a:srgbClr val="00B0F0"/>
                </a:solidFill>
              </a:rPr>
              <a:t>jenis</a:t>
            </a:r>
            <a:r>
              <a:rPr lang="en-US" sz="11200" dirty="0" smtClean="0">
                <a:solidFill>
                  <a:srgbClr val="00B0F0"/>
                </a:solidFill>
              </a:rPr>
              <a:t> </a:t>
            </a:r>
          </a:p>
          <a:p>
            <a:pPr marL="514350" indent="-514350" algn="l">
              <a:defRPr/>
            </a:pPr>
            <a:r>
              <a:rPr lang="en-US" sz="11200" dirty="0" smtClean="0">
                <a:solidFill>
                  <a:srgbClr val="00B0F0"/>
                </a:solidFill>
              </a:rPr>
              <a:t>                </a:t>
            </a:r>
            <a:r>
              <a:rPr lang="en-US" sz="11200" dirty="0" err="1" smtClean="0">
                <a:solidFill>
                  <a:srgbClr val="00B0F0"/>
                </a:solidFill>
              </a:rPr>
              <a:t>bahaya</a:t>
            </a:r>
            <a:r>
              <a:rPr lang="en-US" sz="11200" dirty="0" smtClean="0">
                <a:solidFill>
                  <a:srgbClr val="00B0F0"/>
                </a:solidFill>
              </a:rPr>
              <a:t> yang </a:t>
            </a:r>
            <a:r>
              <a:rPr lang="en-US" sz="11200" dirty="0" err="1" smtClean="0">
                <a:solidFill>
                  <a:srgbClr val="00B0F0"/>
                </a:solidFill>
              </a:rPr>
              <a:t>ada</a:t>
            </a:r>
            <a:endParaRPr lang="en-US" sz="11200" dirty="0" smtClean="0">
              <a:solidFill>
                <a:srgbClr val="00B0F0"/>
              </a:solidFill>
            </a:endParaRPr>
          </a:p>
          <a:p>
            <a:pPr marL="514350" indent="-514350" algn="l">
              <a:defRPr/>
            </a:pPr>
            <a:r>
              <a:rPr lang="en-US" sz="11200" dirty="0" smtClean="0">
                <a:solidFill>
                  <a:srgbClr val="00B0F0"/>
                </a:solidFill>
              </a:rPr>
              <a:t>           </a:t>
            </a:r>
            <a:endParaRPr lang="en-US" sz="12800" dirty="0" smtClean="0">
              <a:solidFill>
                <a:srgbClr val="00B0F0"/>
              </a:solidFill>
            </a:endParaRPr>
          </a:p>
          <a:p>
            <a:pPr marL="514350" indent="-514350" algn="l">
              <a:defRPr/>
            </a:pPr>
            <a:r>
              <a:rPr lang="en-US" sz="9800" dirty="0" smtClean="0">
                <a:solidFill>
                  <a:srgbClr val="00B0F0"/>
                </a:solidFill>
              </a:rPr>
              <a:t>                   </a:t>
            </a:r>
          </a:p>
          <a:p>
            <a:pPr marL="514350" indent="-514350" algn="l">
              <a:defRPr/>
            </a:pPr>
            <a:r>
              <a:rPr lang="en-US" sz="9800" dirty="0" smtClean="0">
                <a:solidFill>
                  <a:srgbClr val="00B0F0"/>
                </a:solidFill>
              </a:rPr>
              <a:t>       </a:t>
            </a:r>
          </a:p>
          <a:p>
            <a:pPr marL="514350" indent="-514350" algn="l">
              <a:defRPr/>
            </a:pPr>
            <a:endParaRPr lang="en-US" sz="8600" dirty="0" smtClean="0">
              <a:solidFill>
                <a:srgbClr val="00B0F0"/>
              </a:solidFill>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533400"/>
          </a:xfrm>
        </p:spPr>
        <p:txBody>
          <a:bodyPr>
            <a:noAutofit/>
          </a:bodyPr>
          <a:lstStyle/>
          <a:p>
            <a:pPr algn="l">
              <a:defRPr/>
            </a:pPr>
            <a:r>
              <a:rPr lang="en-US" sz="2800" dirty="0" smtClean="0"/>
              <a:t/>
            </a:r>
            <a:br>
              <a:rPr lang="en-US" sz="2800" dirty="0" smtClean="0"/>
            </a:br>
            <a:endParaRPr lang="en-US" sz="2800" dirty="0">
              <a:solidFill>
                <a:srgbClr val="FF0000"/>
              </a:solidFill>
            </a:endParaRPr>
          </a:p>
        </p:txBody>
      </p:sp>
      <p:sp>
        <p:nvSpPr>
          <p:cNvPr id="3" name="Subtitle 2"/>
          <p:cNvSpPr>
            <a:spLocks noGrp="1"/>
          </p:cNvSpPr>
          <p:nvPr>
            <p:ph type="subTitle" idx="1"/>
          </p:nvPr>
        </p:nvSpPr>
        <p:spPr>
          <a:xfrm>
            <a:off x="1066800" y="457200"/>
            <a:ext cx="7391400" cy="6400800"/>
          </a:xfrm>
        </p:spPr>
        <p:txBody>
          <a:bodyPr>
            <a:normAutofit fontScale="25000" lnSpcReduction="20000"/>
          </a:bodyPr>
          <a:lstStyle/>
          <a:p>
            <a:pPr marL="514350" indent="-514350" algn="l">
              <a:defRPr/>
            </a:pPr>
            <a:r>
              <a:rPr lang="en-US" sz="12800" dirty="0" smtClean="0">
                <a:solidFill>
                  <a:srgbClr val="00B0F0"/>
                </a:solidFill>
              </a:rPr>
              <a:t>    </a:t>
            </a:r>
          </a:p>
          <a:p>
            <a:pPr marL="514350" indent="-514350" algn="l">
              <a:defRPr/>
            </a:pPr>
            <a:r>
              <a:rPr lang="en-US" sz="12800" dirty="0" smtClean="0">
                <a:solidFill>
                  <a:srgbClr val="00B0F0"/>
                </a:solidFill>
              </a:rPr>
              <a:t>   </a:t>
            </a:r>
          </a:p>
          <a:p>
            <a:pPr marL="514350" indent="-514350" algn="l">
              <a:defRPr/>
            </a:pPr>
            <a:r>
              <a:rPr lang="en-US" sz="11200" dirty="0" smtClean="0"/>
              <a:t>2.   </a:t>
            </a:r>
            <a:r>
              <a:rPr lang="en-US" sz="11200" dirty="0" smtClean="0">
                <a:solidFill>
                  <a:srgbClr val="FFFF00"/>
                </a:solidFill>
              </a:rPr>
              <a:t>PENGENDALIAN SECARA ADMINISTRATIF</a:t>
            </a:r>
          </a:p>
          <a:p>
            <a:pPr marL="514350" indent="-514350" algn="l">
              <a:defRPr/>
            </a:pPr>
            <a:r>
              <a:rPr lang="en-US" sz="11200" dirty="0" smtClean="0">
                <a:solidFill>
                  <a:srgbClr val="00B0F0"/>
                </a:solidFill>
              </a:rPr>
              <a:t>       </a:t>
            </a:r>
            <a:r>
              <a:rPr lang="en-US" sz="11200" dirty="0" err="1" smtClean="0">
                <a:solidFill>
                  <a:srgbClr val="00B0F0"/>
                </a:solidFill>
              </a:rPr>
              <a:t>Pengendalian</a:t>
            </a:r>
            <a:r>
              <a:rPr lang="en-US" sz="11200" dirty="0" smtClean="0">
                <a:solidFill>
                  <a:srgbClr val="00B0F0"/>
                </a:solidFill>
              </a:rPr>
              <a:t> </a:t>
            </a:r>
            <a:r>
              <a:rPr lang="en-US" sz="11200" dirty="0" err="1" smtClean="0">
                <a:solidFill>
                  <a:srgbClr val="00B0F0"/>
                </a:solidFill>
              </a:rPr>
              <a:t>administratif</a:t>
            </a:r>
            <a:r>
              <a:rPr lang="en-US" sz="11200" dirty="0" smtClean="0">
                <a:solidFill>
                  <a:srgbClr val="00B0F0"/>
                </a:solidFill>
              </a:rPr>
              <a:t> </a:t>
            </a:r>
            <a:r>
              <a:rPr lang="en-US" sz="11200" dirty="0" err="1" smtClean="0">
                <a:solidFill>
                  <a:srgbClr val="00B0F0"/>
                </a:solidFill>
              </a:rPr>
              <a:t>tidak</a:t>
            </a:r>
            <a:r>
              <a:rPr lang="en-US" sz="11200" dirty="0" smtClean="0">
                <a:solidFill>
                  <a:srgbClr val="00B0F0"/>
                </a:solidFill>
              </a:rPr>
              <a:t> </a:t>
            </a:r>
            <a:r>
              <a:rPr lang="en-US" sz="11200" dirty="0" err="1" smtClean="0">
                <a:solidFill>
                  <a:srgbClr val="00B0F0"/>
                </a:solidFill>
              </a:rPr>
              <a:t>menghilangkan</a:t>
            </a:r>
            <a:r>
              <a:rPr lang="en-US" sz="11200" dirty="0" smtClean="0">
                <a:solidFill>
                  <a:srgbClr val="00B0F0"/>
                </a:solidFill>
              </a:rPr>
              <a:t> </a:t>
            </a:r>
            <a:r>
              <a:rPr lang="en-US" sz="11200" dirty="0" err="1" smtClean="0">
                <a:solidFill>
                  <a:srgbClr val="00B0F0"/>
                </a:solidFill>
              </a:rPr>
              <a:t>bahaya</a:t>
            </a:r>
            <a:r>
              <a:rPr lang="en-US" sz="11200" dirty="0" smtClean="0">
                <a:solidFill>
                  <a:srgbClr val="00B0F0"/>
                </a:solidFill>
              </a:rPr>
              <a:t> </a:t>
            </a:r>
            <a:r>
              <a:rPr lang="en-US" sz="11200" dirty="0" err="1" smtClean="0">
                <a:solidFill>
                  <a:srgbClr val="00B0F0"/>
                </a:solidFill>
              </a:rPr>
              <a:t>secara</a:t>
            </a:r>
            <a:r>
              <a:rPr lang="en-US" sz="11200" dirty="0" smtClean="0">
                <a:solidFill>
                  <a:srgbClr val="00B0F0"/>
                </a:solidFill>
              </a:rPr>
              <a:t> </a:t>
            </a:r>
            <a:r>
              <a:rPr lang="en-US" sz="11200" dirty="0" err="1" smtClean="0">
                <a:solidFill>
                  <a:srgbClr val="00B0F0"/>
                </a:solidFill>
              </a:rPr>
              <a:t>langsung</a:t>
            </a:r>
            <a:r>
              <a:rPr lang="en-US" sz="11200" dirty="0" smtClean="0">
                <a:solidFill>
                  <a:srgbClr val="00B0F0"/>
                </a:solidFill>
              </a:rPr>
              <a:t>, </a:t>
            </a:r>
            <a:r>
              <a:rPr lang="en-US" sz="11200" dirty="0" err="1" smtClean="0">
                <a:solidFill>
                  <a:srgbClr val="00B0F0"/>
                </a:solidFill>
              </a:rPr>
              <a:t>tetapi</a:t>
            </a:r>
            <a:r>
              <a:rPr lang="en-US" sz="11200" dirty="0" smtClean="0">
                <a:solidFill>
                  <a:srgbClr val="00B0F0"/>
                </a:solidFill>
              </a:rPr>
              <a:t> </a:t>
            </a:r>
            <a:r>
              <a:rPr lang="en-US" sz="11200" dirty="0" err="1" smtClean="0">
                <a:solidFill>
                  <a:srgbClr val="00B0F0"/>
                </a:solidFill>
              </a:rPr>
              <a:t>digunakan</a:t>
            </a:r>
            <a:r>
              <a:rPr lang="en-US" sz="11200" dirty="0" smtClean="0">
                <a:solidFill>
                  <a:srgbClr val="00B0F0"/>
                </a:solidFill>
              </a:rPr>
              <a:t> </a:t>
            </a:r>
            <a:r>
              <a:rPr lang="en-US" sz="11200" dirty="0" err="1" smtClean="0">
                <a:solidFill>
                  <a:srgbClr val="00B0F0"/>
                </a:solidFill>
              </a:rPr>
              <a:t>untuk</a:t>
            </a:r>
            <a:r>
              <a:rPr lang="en-US" sz="11200" dirty="0" smtClean="0">
                <a:solidFill>
                  <a:srgbClr val="00B0F0"/>
                </a:solidFill>
              </a:rPr>
              <a:t> </a:t>
            </a:r>
            <a:r>
              <a:rPr lang="en-US" sz="11200" dirty="0" err="1" smtClean="0">
                <a:solidFill>
                  <a:srgbClr val="00B0F0"/>
                </a:solidFill>
              </a:rPr>
              <a:t>membatasi</a:t>
            </a:r>
            <a:r>
              <a:rPr lang="en-US" sz="11200" dirty="0" smtClean="0">
                <a:solidFill>
                  <a:srgbClr val="00B0F0"/>
                </a:solidFill>
              </a:rPr>
              <a:t> </a:t>
            </a:r>
            <a:r>
              <a:rPr lang="en-US" sz="11200" dirty="0" err="1" smtClean="0">
                <a:solidFill>
                  <a:srgbClr val="00B0F0"/>
                </a:solidFill>
              </a:rPr>
              <a:t>waktu</a:t>
            </a:r>
            <a:r>
              <a:rPr lang="en-US" sz="11200" dirty="0" smtClean="0">
                <a:solidFill>
                  <a:srgbClr val="00B0F0"/>
                </a:solidFill>
              </a:rPr>
              <a:t> </a:t>
            </a:r>
            <a:r>
              <a:rPr lang="en-US" sz="11200" dirty="0" err="1" smtClean="0">
                <a:solidFill>
                  <a:srgbClr val="00B0F0"/>
                </a:solidFill>
              </a:rPr>
              <a:t>kontak</a:t>
            </a:r>
            <a:r>
              <a:rPr lang="en-US" sz="11200" dirty="0" smtClean="0">
                <a:solidFill>
                  <a:srgbClr val="00B0F0"/>
                </a:solidFill>
              </a:rPr>
              <a:t> </a:t>
            </a:r>
            <a:r>
              <a:rPr lang="en-US" sz="11200" dirty="0" err="1" smtClean="0">
                <a:solidFill>
                  <a:srgbClr val="00B0F0"/>
                </a:solidFill>
              </a:rPr>
              <a:t>antara</a:t>
            </a:r>
            <a:r>
              <a:rPr lang="en-US" sz="11200" dirty="0" smtClean="0">
                <a:solidFill>
                  <a:srgbClr val="00B0F0"/>
                </a:solidFill>
              </a:rPr>
              <a:t> </a:t>
            </a:r>
            <a:r>
              <a:rPr lang="en-US" sz="11200" dirty="0" err="1" smtClean="0">
                <a:solidFill>
                  <a:srgbClr val="00B0F0"/>
                </a:solidFill>
              </a:rPr>
              <a:t>pekerja</a:t>
            </a:r>
            <a:r>
              <a:rPr lang="en-US" sz="11200" dirty="0" smtClean="0">
                <a:solidFill>
                  <a:srgbClr val="00B0F0"/>
                </a:solidFill>
              </a:rPr>
              <a:t> </a:t>
            </a:r>
            <a:r>
              <a:rPr lang="en-US" sz="11200" dirty="0" err="1" smtClean="0">
                <a:solidFill>
                  <a:srgbClr val="00B0F0"/>
                </a:solidFill>
              </a:rPr>
              <a:t>dengan</a:t>
            </a:r>
            <a:r>
              <a:rPr lang="en-US" sz="11200" dirty="0" smtClean="0">
                <a:solidFill>
                  <a:srgbClr val="00B0F0"/>
                </a:solidFill>
              </a:rPr>
              <a:t> </a:t>
            </a:r>
            <a:r>
              <a:rPr lang="en-US" sz="11200" dirty="0" err="1" smtClean="0">
                <a:solidFill>
                  <a:srgbClr val="00B0F0"/>
                </a:solidFill>
              </a:rPr>
              <a:t>bahaya</a:t>
            </a:r>
            <a:r>
              <a:rPr lang="en-US" sz="11200" dirty="0" smtClean="0">
                <a:solidFill>
                  <a:srgbClr val="00B0F0"/>
                </a:solidFill>
              </a:rPr>
              <a:t>. </a:t>
            </a:r>
            <a:r>
              <a:rPr lang="en-US" sz="11200" dirty="0" err="1" smtClean="0">
                <a:solidFill>
                  <a:srgbClr val="00B0F0"/>
                </a:solidFill>
              </a:rPr>
              <a:t>Keefektifannya</a:t>
            </a:r>
            <a:r>
              <a:rPr lang="en-US" sz="11200" dirty="0" smtClean="0">
                <a:solidFill>
                  <a:srgbClr val="00B0F0"/>
                </a:solidFill>
              </a:rPr>
              <a:t> </a:t>
            </a:r>
            <a:r>
              <a:rPr lang="en-US" sz="11200" dirty="0" err="1" smtClean="0">
                <a:solidFill>
                  <a:srgbClr val="00B0F0"/>
                </a:solidFill>
              </a:rPr>
              <a:t>tergantung</a:t>
            </a:r>
            <a:r>
              <a:rPr lang="en-US" sz="11200" dirty="0" smtClean="0">
                <a:solidFill>
                  <a:srgbClr val="00B0F0"/>
                </a:solidFill>
              </a:rPr>
              <a:t> </a:t>
            </a:r>
            <a:r>
              <a:rPr lang="en-US" sz="11200" dirty="0" err="1" smtClean="0">
                <a:solidFill>
                  <a:srgbClr val="00B0F0"/>
                </a:solidFill>
              </a:rPr>
              <a:t>pada</a:t>
            </a:r>
            <a:r>
              <a:rPr lang="en-US" sz="11200" dirty="0" smtClean="0">
                <a:solidFill>
                  <a:srgbClr val="00B0F0"/>
                </a:solidFill>
              </a:rPr>
              <a:t> </a:t>
            </a:r>
            <a:r>
              <a:rPr lang="en-US" sz="11200" dirty="0" err="1" smtClean="0">
                <a:solidFill>
                  <a:srgbClr val="00B0F0"/>
                </a:solidFill>
              </a:rPr>
              <a:t>perilaku</a:t>
            </a:r>
            <a:r>
              <a:rPr lang="en-US" sz="11200" dirty="0" smtClean="0">
                <a:solidFill>
                  <a:srgbClr val="00B0F0"/>
                </a:solidFill>
              </a:rPr>
              <a:t> </a:t>
            </a:r>
            <a:r>
              <a:rPr lang="en-US" sz="11200" dirty="0" err="1" smtClean="0">
                <a:solidFill>
                  <a:srgbClr val="00B0F0"/>
                </a:solidFill>
              </a:rPr>
              <a:t>manusia</a:t>
            </a:r>
            <a:r>
              <a:rPr lang="en-US" sz="11200" dirty="0" smtClean="0">
                <a:solidFill>
                  <a:srgbClr val="00B0F0"/>
                </a:solidFill>
              </a:rPr>
              <a:t>, </a:t>
            </a:r>
            <a:r>
              <a:rPr lang="en-US" sz="11200" dirty="0" err="1" smtClean="0">
                <a:solidFill>
                  <a:srgbClr val="00B0F0"/>
                </a:solidFill>
              </a:rPr>
              <a:t>contoh</a:t>
            </a:r>
            <a:r>
              <a:rPr lang="en-US" sz="11200" dirty="0" smtClean="0">
                <a:solidFill>
                  <a:srgbClr val="00B0F0"/>
                </a:solidFill>
              </a:rPr>
              <a:t> :</a:t>
            </a:r>
          </a:p>
          <a:p>
            <a:pPr marL="514350" indent="-514350" algn="l">
              <a:defRPr/>
            </a:pPr>
            <a:r>
              <a:rPr lang="en-US" sz="11200" dirty="0" smtClean="0">
                <a:solidFill>
                  <a:srgbClr val="00B0F0"/>
                </a:solidFill>
              </a:rPr>
              <a:t>        a. </a:t>
            </a:r>
            <a:r>
              <a:rPr lang="en-US" sz="11200" dirty="0" err="1" smtClean="0">
                <a:solidFill>
                  <a:srgbClr val="00B0F0"/>
                </a:solidFill>
              </a:rPr>
              <a:t>Pemisahan</a:t>
            </a:r>
            <a:r>
              <a:rPr lang="en-US" sz="11200" dirty="0" smtClean="0">
                <a:solidFill>
                  <a:srgbClr val="00B0F0"/>
                </a:solidFill>
              </a:rPr>
              <a:t> </a:t>
            </a:r>
            <a:r>
              <a:rPr lang="en-US" sz="11200" dirty="0" err="1" smtClean="0">
                <a:solidFill>
                  <a:srgbClr val="00B0F0"/>
                </a:solidFill>
              </a:rPr>
              <a:t>lokasi</a:t>
            </a:r>
            <a:endParaRPr lang="en-US" sz="11200" dirty="0" smtClean="0">
              <a:solidFill>
                <a:srgbClr val="00B0F0"/>
              </a:solidFill>
            </a:endParaRPr>
          </a:p>
          <a:p>
            <a:pPr marL="514350" indent="-514350" algn="l">
              <a:defRPr/>
            </a:pPr>
            <a:r>
              <a:rPr lang="en-US" sz="11200" dirty="0" smtClean="0">
                <a:solidFill>
                  <a:srgbClr val="00B0F0"/>
                </a:solidFill>
              </a:rPr>
              <a:t>        b. </a:t>
            </a:r>
            <a:r>
              <a:rPr lang="en-US" sz="11200" dirty="0" err="1" smtClean="0">
                <a:solidFill>
                  <a:srgbClr val="00B0F0"/>
                </a:solidFill>
              </a:rPr>
              <a:t>Penggantian</a:t>
            </a:r>
            <a:r>
              <a:rPr lang="en-US" sz="11200" dirty="0" smtClean="0">
                <a:solidFill>
                  <a:srgbClr val="00B0F0"/>
                </a:solidFill>
              </a:rPr>
              <a:t> shift </a:t>
            </a:r>
            <a:r>
              <a:rPr lang="en-US" sz="11200" dirty="0" err="1" smtClean="0">
                <a:solidFill>
                  <a:srgbClr val="00B0F0"/>
                </a:solidFill>
              </a:rPr>
              <a:t>kerja</a:t>
            </a:r>
            <a:endParaRPr lang="en-US" sz="11200" dirty="0" smtClean="0">
              <a:solidFill>
                <a:srgbClr val="00B0F0"/>
              </a:solidFill>
            </a:endParaRPr>
          </a:p>
          <a:p>
            <a:pPr marL="514350" indent="-514350" algn="l">
              <a:defRPr/>
            </a:pPr>
            <a:r>
              <a:rPr lang="en-US" sz="11200" dirty="0" smtClean="0">
                <a:solidFill>
                  <a:srgbClr val="00B0F0"/>
                </a:solidFill>
              </a:rPr>
              <a:t>        c. </a:t>
            </a:r>
            <a:r>
              <a:rPr lang="en-US" sz="11200" dirty="0" err="1" smtClean="0">
                <a:solidFill>
                  <a:srgbClr val="00B0F0"/>
                </a:solidFill>
              </a:rPr>
              <a:t>Pemberlakuan</a:t>
            </a:r>
            <a:r>
              <a:rPr lang="en-US" sz="11200" dirty="0" smtClean="0">
                <a:solidFill>
                  <a:srgbClr val="00B0F0"/>
                </a:solidFill>
              </a:rPr>
              <a:t> </a:t>
            </a:r>
            <a:r>
              <a:rPr lang="en-US" sz="11200" dirty="0" err="1" smtClean="0">
                <a:solidFill>
                  <a:srgbClr val="00B0F0"/>
                </a:solidFill>
              </a:rPr>
              <a:t>sistem</a:t>
            </a:r>
            <a:r>
              <a:rPr lang="en-US" sz="11200" dirty="0" smtClean="0">
                <a:solidFill>
                  <a:srgbClr val="00B0F0"/>
                </a:solidFill>
              </a:rPr>
              <a:t> unit </a:t>
            </a:r>
            <a:r>
              <a:rPr lang="en-US" sz="11200" dirty="0" err="1" smtClean="0">
                <a:solidFill>
                  <a:srgbClr val="00B0F0"/>
                </a:solidFill>
              </a:rPr>
              <a:t>kerja</a:t>
            </a:r>
            <a:endParaRPr lang="en-US" sz="11200" dirty="0" smtClean="0">
              <a:solidFill>
                <a:srgbClr val="00B0F0"/>
              </a:solidFill>
            </a:endParaRPr>
          </a:p>
          <a:p>
            <a:pPr marL="514350" indent="-514350" algn="l">
              <a:defRPr/>
            </a:pPr>
            <a:r>
              <a:rPr lang="en-US" sz="11200" dirty="0" smtClean="0">
                <a:solidFill>
                  <a:srgbClr val="00B0F0"/>
                </a:solidFill>
              </a:rPr>
              <a:t>        d. </a:t>
            </a:r>
            <a:r>
              <a:rPr lang="en-US" sz="11200" dirty="0" err="1" smtClean="0">
                <a:solidFill>
                  <a:srgbClr val="00B0F0"/>
                </a:solidFill>
              </a:rPr>
              <a:t>Perubahan</a:t>
            </a:r>
            <a:r>
              <a:rPr lang="en-US" sz="11200" dirty="0" smtClean="0">
                <a:solidFill>
                  <a:srgbClr val="00B0F0"/>
                </a:solidFill>
              </a:rPr>
              <a:t> NAB </a:t>
            </a:r>
            <a:r>
              <a:rPr lang="en-US" sz="11200" dirty="0" err="1" smtClean="0">
                <a:solidFill>
                  <a:srgbClr val="00B0F0"/>
                </a:solidFill>
              </a:rPr>
              <a:t>dan</a:t>
            </a:r>
            <a:r>
              <a:rPr lang="en-US" sz="11200" dirty="0" smtClean="0">
                <a:solidFill>
                  <a:srgbClr val="00B0F0"/>
                </a:solidFill>
              </a:rPr>
              <a:t> SOP</a:t>
            </a:r>
          </a:p>
          <a:p>
            <a:pPr marL="514350" indent="-514350" algn="l">
              <a:defRPr/>
            </a:pPr>
            <a:endParaRPr lang="en-US" sz="11200" dirty="0" smtClean="0">
              <a:solidFill>
                <a:srgbClr val="00B0F0"/>
              </a:solidFill>
            </a:endParaRPr>
          </a:p>
          <a:p>
            <a:pPr marL="514350" indent="-514350" algn="l">
              <a:defRPr/>
            </a:pPr>
            <a:r>
              <a:rPr lang="en-US" sz="11200" dirty="0" smtClean="0">
                <a:solidFill>
                  <a:srgbClr val="00B0F0"/>
                </a:solidFill>
              </a:rPr>
              <a:t>        </a:t>
            </a:r>
            <a:r>
              <a:rPr lang="en-US" sz="9800" dirty="0" smtClean="0">
                <a:solidFill>
                  <a:srgbClr val="00B0F0"/>
                </a:solidFill>
              </a:rPr>
              <a:t>                   </a:t>
            </a:r>
            <a:endParaRPr lang="en-US" sz="9800" dirty="0" smtClean="0">
              <a:solidFill>
                <a:srgbClr val="00B0F0"/>
              </a:solidFill>
            </a:endParaRPr>
          </a:p>
          <a:p>
            <a:pPr marL="514350" indent="-514350" algn="l">
              <a:defRPr/>
            </a:pPr>
            <a:r>
              <a:rPr lang="en-US" sz="9800" dirty="0" smtClean="0">
                <a:solidFill>
                  <a:srgbClr val="00B0F0"/>
                </a:solidFill>
              </a:rPr>
              <a:t>       </a:t>
            </a:r>
          </a:p>
          <a:p>
            <a:pPr marL="514350" indent="-514350" algn="l">
              <a:defRPr/>
            </a:pPr>
            <a:endParaRPr lang="en-US" sz="8600" dirty="0" smtClean="0">
              <a:solidFill>
                <a:srgbClr val="00B0F0"/>
              </a:solidFill>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47500" lnSpcReduction="20000"/>
          </a:bodyPr>
          <a:lstStyle/>
          <a:p>
            <a:pPr marL="514350" indent="-514350">
              <a:defRPr/>
            </a:pPr>
            <a:r>
              <a:rPr lang="en-US" sz="9600" dirty="0" err="1" smtClean="0">
                <a:solidFill>
                  <a:srgbClr val="00B0F0"/>
                </a:solidFill>
              </a:rPr>
              <a:t>Kerugian</a:t>
            </a:r>
            <a:r>
              <a:rPr lang="en-US" sz="9600" dirty="0" smtClean="0">
                <a:solidFill>
                  <a:srgbClr val="00B0F0"/>
                </a:solidFill>
              </a:rPr>
              <a:t> </a:t>
            </a:r>
            <a:r>
              <a:rPr lang="en-US" sz="9600" dirty="0" err="1" smtClean="0">
                <a:solidFill>
                  <a:srgbClr val="00B0F0"/>
                </a:solidFill>
              </a:rPr>
              <a:t>atau</a:t>
            </a:r>
            <a:r>
              <a:rPr lang="en-US" sz="9600" dirty="0" smtClean="0">
                <a:solidFill>
                  <a:srgbClr val="00B0F0"/>
                </a:solidFill>
              </a:rPr>
              <a:t> </a:t>
            </a:r>
            <a:r>
              <a:rPr lang="en-US" sz="9600" dirty="0" err="1" smtClean="0">
                <a:solidFill>
                  <a:srgbClr val="00B0F0"/>
                </a:solidFill>
              </a:rPr>
              <a:t>masalah</a:t>
            </a:r>
            <a:r>
              <a:rPr lang="en-US" sz="9600" dirty="0" smtClean="0">
                <a:solidFill>
                  <a:srgbClr val="00B0F0"/>
                </a:solidFill>
              </a:rPr>
              <a:t> </a:t>
            </a:r>
            <a:r>
              <a:rPr lang="en-US" sz="9600" dirty="0" err="1" smtClean="0">
                <a:solidFill>
                  <a:srgbClr val="00B0F0"/>
                </a:solidFill>
              </a:rPr>
              <a:t>dengan</a:t>
            </a:r>
            <a:r>
              <a:rPr lang="en-US" sz="9600" dirty="0" smtClean="0">
                <a:solidFill>
                  <a:srgbClr val="00B0F0"/>
                </a:solidFill>
              </a:rPr>
              <a:t> </a:t>
            </a:r>
            <a:r>
              <a:rPr lang="en-US" sz="9600" dirty="0" err="1" smtClean="0">
                <a:solidFill>
                  <a:srgbClr val="00B0F0"/>
                </a:solidFill>
              </a:rPr>
              <a:t>penanganan</a:t>
            </a:r>
            <a:r>
              <a:rPr lang="en-US" sz="9600" dirty="0" smtClean="0">
                <a:solidFill>
                  <a:srgbClr val="00B0F0"/>
                </a:solidFill>
              </a:rPr>
              <a:t> </a:t>
            </a:r>
            <a:r>
              <a:rPr lang="en-US" sz="9600" dirty="0" err="1" smtClean="0">
                <a:solidFill>
                  <a:srgbClr val="00B0F0"/>
                </a:solidFill>
              </a:rPr>
              <a:t>secara</a:t>
            </a:r>
            <a:r>
              <a:rPr lang="en-US" sz="9600" dirty="0" smtClean="0">
                <a:solidFill>
                  <a:srgbClr val="00B0F0"/>
                </a:solidFill>
              </a:rPr>
              <a:t> </a:t>
            </a:r>
            <a:r>
              <a:rPr lang="en-US" sz="9600" dirty="0" err="1" smtClean="0">
                <a:solidFill>
                  <a:srgbClr val="00B0F0"/>
                </a:solidFill>
              </a:rPr>
              <a:t>administratif</a:t>
            </a:r>
            <a:r>
              <a:rPr lang="en-US" sz="9600" dirty="0" smtClean="0">
                <a:solidFill>
                  <a:srgbClr val="00B0F0"/>
                </a:solidFill>
              </a:rPr>
              <a:t> :</a:t>
            </a:r>
          </a:p>
          <a:p>
            <a:pPr marL="514350" indent="-514350">
              <a:defRPr/>
            </a:pPr>
            <a:r>
              <a:rPr lang="en-US" sz="9600" dirty="0" smtClean="0">
                <a:solidFill>
                  <a:srgbClr val="00B0F0"/>
                </a:solidFill>
              </a:rPr>
              <a:t>a</a:t>
            </a:r>
            <a:r>
              <a:rPr lang="en-US" sz="9600" dirty="0" smtClean="0">
                <a:solidFill>
                  <a:srgbClr val="00B0F0"/>
                </a:solidFill>
              </a:rPr>
              <a:t>. </a:t>
            </a:r>
            <a:r>
              <a:rPr lang="en-US" sz="9600" dirty="0" err="1" smtClean="0">
                <a:solidFill>
                  <a:srgbClr val="00B0F0"/>
                </a:solidFill>
              </a:rPr>
              <a:t>Bahaya</a:t>
            </a:r>
            <a:r>
              <a:rPr lang="en-US" sz="9600" dirty="0" smtClean="0">
                <a:solidFill>
                  <a:srgbClr val="00B0F0"/>
                </a:solidFill>
              </a:rPr>
              <a:t> yang </a:t>
            </a:r>
            <a:r>
              <a:rPr lang="en-US" sz="9600" dirty="0" err="1" smtClean="0">
                <a:solidFill>
                  <a:srgbClr val="00B0F0"/>
                </a:solidFill>
              </a:rPr>
              <a:t>ada</a:t>
            </a:r>
            <a:r>
              <a:rPr lang="en-US" sz="9600" dirty="0" smtClean="0">
                <a:solidFill>
                  <a:srgbClr val="00B0F0"/>
                </a:solidFill>
              </a:rPr>
              <a:t> </a:t>
            </a:r>
            <a:r>
              <a:rPr lang="en-US" sz="9600" dirty="0" err="1" smtClean="0">
                <a:solidFill>
                  <a:srgbClr val="00B0F0"/>
                </a:solidFill>
              </a:rPr>
              <a:t>tidak</a:t>
            </a:r>
            <a:r>
              <a:rPr lang="en-US" sz="9600" dirty="0" smtClean="0">
                <a:solidFill>
                  <a:srgbClr val="00B0F0"/>
                </a:solidFill>
              </a:rPr>
              <a:t> </a:t>
            </a:r>
            <a:r>
              <a:rPr lang="en-US" sz="9600" dirty="0" err="1" smtClean="0">
                <a:solidFill>
                  <a:srgbClr val="00B0F0"/>
                </a:solidFill>
              </a:rPr>
              <a:t>hilang</a:t>
            </a:r>
            <a:r>
              <a:rPr lang="en-US" sz="9600" dirty="0" smtClean="0">
                <a:solidFill>
                  <a:srgbClr val="00B0F0"/>
                </a:solidFill>
              </a:rPr>
              <a:t>, </a:t>
            </a:r>
            <a:r>
              <a:rPr lang="en-US" sz="9600" dirty="0" err="1" smtClean="0">
                <a:solidFill>
                  <a:srgbClr val="00B0F0"/>
                </a:solidFill>
              </a:rPr>
              <a:t>hanya</a:t>
            </a:r>
            <a:r>
              <a:rPr lang="en-US" sz="9600" dirty="0" smtClean="0">
                <a:solidFill>
                  <a:srgbClr val="00B0F0"/>
                </a:solidFill>
              </a:rPr>
              <a:t> </a:t>
            </a:r>
            <a:r>
              <a:rPr lang="en-US" sz="9600" dirty="0" err="1" smtClean="0">
                <a:solidFill>
                  <a:srgbClr val="00B0F0"/>
                </a:solidFill>
              </a:rPr>
              <a:t>waku</a:t>
            </a:r>
            <a:r>
              <a:rPr lang="en-US" sz="9600" dirty="0" smtClean="0">
                <a:solidFill>
                  <a:srgbClr val="00B0F0"/>
                </a:solidFill>
              </a:rPr>
              <a:t> </a:t>
            </a:r>
            <a:r>
              <a:rPr lang="en-US" sz="9600" dirty="0" err="1" smtClean="0">
                <a:solidFill>
                  <a:srgbClr val="00B0F0"/>
                </a:solidFill>
              </a:rPr>
              <a:t>kontak</a:t>
            </a:r>
            <a:r>
              <a:rPr lang="en-US" sz="9600" dirty="0" smtClean="0">
                <a:solidFill>
                  <a:srgbClr val="00B0F0"/>
                </a:solidFill>
              </a:rPr>
              <a:t> </a:t>
            </a:r>
            <a:r>
              <a:rPr lang="en-US" sz="9600" dirty="0" err="1" smtClean="0">
                <a:solidFill>
                  <a:srgbClr val="00B0F0"/>
                </a:solidFill>
              </a:rPr>
              <a:t>antara</a:t>
            </a:r>
            <a:r>
              <a:rPr lang="en-US" sz="9600" dirty="0" smtClean="0">
                <a:solidFill>
                  <a:srgbClr val="00B0F0"/>
                </a:solidFill>
              </a:rPr>
              <a:t> </a:t>
            </a:r>
            <a:r>
              <a:rPr lang="en-US" sz="9600" dirty="0" err="1" smtClean="0">
                <a:solidFill>
                  <a:srgbClr val="00B0F0"/>
                </a:solidFill>
              </a:rPr>
              <a:t>pekerja</a:t>
            </a:r>
            <a:r>
              <a:rPr lang="en-US" sz="9600" dirty="0" smtClean="0">
                <a:solidFill>
                  <a:srgbClr val="00B0F0"/>
                </a:solidFill>
              </a:rPr>
              <a:t> </a:t>
            </a:r>
            <a:r>
              <a:rPr lang="en-US" sz="9600" dirty="0" err="1" smtClean="0">
                <a:solidFill>
                  <a:srgbClr val="00B0F0"/>
                </a:solidFill>
              </a:rPr>
              <a:t>dengan</a:t>
            </a:r>
            <a:r>
              <a:rPr lang="en-US" sz="9600" smtClean="0">
                <a:solidFill>
                  <a:srgbClr val="00B0F0"/>
                </a:solidFill>
              </a:rPr>
              <a:t> </a:t>
            </a:r>
            <a:r>
              <a:rPr lang="en-US" sz="9600" smtClean="0">
                <a:solidFill>
                  <a:srgbClr val="00B0F0"/>
                </a:solidFill>
              </a:rPr>
              <a:t>bahaya</a:t>
            </a:r>
            <a:r>
              <a:rPr lang="en-US" sz="9600" dirty="0" smtClean="0">
                <a:solidFill>
                  <a:srgbClr val="00B0F0"/>
                </a:solidFill>
              </a:rPr>
              <a:t> </a:t>
            </a:r>
            <a:r>
              <a:rPr lang="en-US" sz="9600" dirty="0" err="1" smtClean="0">
                <a:solidFill>
                  <a:srgbClr val="00B0F0"/>
                </a:solidFill>
              </a:rPr>
              <a:t>dikurangi</a:t>
            </a:r>
            <a:r>
              <a:rPr lang="en-US" sz="9600" dirty="0" smtClean="0">
                <a:solidFill>
                  <a:srgbClr val="00B0F0"/>
                </a:solidFill>
              </a:rPr>
              <a:t>.</a:t>
            </a:r>
          </a:p>
          <a:p>
            <a:endParaRPr lang="id-ID"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normAutofit/>
          </a:bodyPr>
          <a:lstStyle/>
          <a:p>
            <a:pPr algn="l">
              <a:defRPr/>
            </a:pPr>
            <a:r>
              <a:rPr sz="3200" smtClean="0">
                <a:solidFill>
                  <a:srgbClr val="00B050"/>
                </a:solidFill>
              </a:rPr>
              <a:t>    </a:t>
            </a:r>
            <a:endParaRPr lang="en-US" sz="3200" dirty="0">
              <a:solidFill>
                <a:srgbClr val="FF0000"/>
              </a:solidFill>
            </a:endParaRPr>
          </a:p>
        </p:txBody>
      </p:sp>
      <p:sp>
        <p:nvSpPr>
          <p:cNvPr id="28675" name="Subtitle 2"/>
          <p:cNvSpPr>
            <a:spLocks noGrp="1"/>
          </p:cNvSpPr>
          <p:nvPr>
            <p:ph type="subTitle" idx="1"/>
          </p:nvPr>
        </p:nvSpPr>
        <p:spPr>
          <a:xfrm>
            <a:off x="1447800" y="1524000"/>
            <a:ext cx="6400800" cy="4405330"/>
          </a:xfrm>
        </p:spPr>
        <p:txBody>
          <a:bodyPr>
            <a:normAutofit/>
          </a:bodyPr>
          <a:lstStyle/>
          <a:p>
            <a:pPr algn="just"/>
            <a:endParaRPr lang="en-US" sz="2400" dirty="0" smtClean="0"/>
          </a:p>
          <a:p>
            <a:pPr algn="just"/>
            <a:r>
              <a:rPr lang="en-US" dirty="0" smtClean="0">
                <a:solidFill>
                  <a:srgbClr val="FF0000"/>
                </a:solidFill>
              </a:rPr>
              <a:t>Risk Assessment </a:t>
            </a:r>
            <a:r>
              <a:rPr lang="en-US" dirty="0" err="1" smtClean="0">
                <a:solidFill>
                  <a:srgbClr val="FF0000"/>
                </a:solidFill>
              </a:rPr>
              <a:t>Secara</a:t>
            </a:r>
            <a:r>
              <a:rPr lang="en-US" dirty="0" smtClean="0">
                <a:solidFill>
                  <a:srgbClr val="FF0000"/>
                </a:solidFill>
              </a:rPr>
              <a:t> </a:t>
            </a:r>
            <a:r>
              <a:rPr lang="en-US" dirty="0" err="1" smtClean="0">
                <a:solidFill>
                  <a:srgbClr val="FF0000"/>
                </a:solidFill>
              </a:rPr>
              <a:t>kualitatif</a:t>
            </a:r>
            <a:r>
              <a:rPr lang="en-US" dirty="0" smtClean="0">
                <a:solidFill>
                  <a:srgbClr val="FF0000"/>
                </a:solidFill>
              </a:rPr>
              <a:t> : </a:t>
            </a:r>
          </a:p>
          <a:p>
            <a:pPr algn="just"/>
            <a:r>
              <a:rPr lang="en-US" dirty="0" err="1" smtClean="0">
                <a:solidFill>
                  <a:srgbClr val="FFFF00"/>
                </a:solidFill>
              </a:rPr>
              <a:t>Untuk</a:t>
            </a:r>
            <a:r>
              <a:rPr lang="en-US" dirty="0" smtClean="0">
                <a:solidFill>
                  <a:srgbClr val="FFFF00"/>
                </a:solidFill>
              </a:rPr>
              <a:t> Risk Assessment </a:t>
            </a:r>
            <a:r>
              <a:rPr lang="en-US" dirty="0" err="1" smtClean="0">
                <a:solidFill>
                  <a:srgbClr val="FFFF00"/>
                </a:solidFill>
              </a:rPr>
              <a:t>Secara</a:t>
            </a:r>
            <a:r>
              <a:rPr lang="en-US" dirty="0" smtClean="0">
                <a:solidFill>
                  <a:srgbClr val="FFFF00"/>
                </a:solidFill>
              </a:rPr>
              <a:t> </a:t>
            </a:r>
            <a:r>
              <a:rPr lang="en-US" dirty="0" err="1" smtClean="0">
                <a:solidFill>
                  <a:srgbClr val="FFFF00"/>
                </a:solidFill>
              </a:rPr>
              <a:t>Kualitatif</a:t>
            </a:r>
            <a:r>
              <a:rPr lang="en-US" dirty="0" smtClean="0">
                <a:solidFill>
                  <a:srgbClr val="FFFF00"/>
                </a:solidFill>
              </a:rPr>
              <a:t> , </a:t>
            </a:r>
            <a:r>
              <a:rPr lang="en-US" dirty="0" err="1" smtClean="0">
                <a:solidFill>
                  <a:srgbClr val="FFFF00"/>
                </a:solidFill>
              </a:rPr>
              <a:t>Managemen</a:t>
            </a:r>
            <a:r>
              <a:rPr lang="en-US" dirty="0" smtClean="0">
                <a:solidFill>
                  <a:srgbClr val="FFFF00"/>
                </a:solidFill>
              </a:rPr>
              <a:t> </a:t>
            </a:r>
            <a:r>
              <a:rPr lang="en-US" dirty="0" err="1" smtClean="0">
                <a:solidFill>
                  <a:srgbClr val="FFFF00"/>
                </a:solidFill>
              </a:rPr>
              <a:t>Risiko</a:t>
            </a:r>
            <a:r>
              <a:rPr lang="en-US" dirty="0" smtClean="0">
                <a:solidFill>
                  <a:srgbClr val="FFFF00"/>
                </a:solidFill>
              </a:rPr>
              <a:t> </a:t>
            </a:r>
            <a:r>
              <a:rPr lang="en-US" dirty="0" err="1" smtClean="0">
                <a:solidFill>
                  <a:srgbClr val="FFFF00"/>
                </a:solidFill>
              </a:rPr>
              <a:t>dilakukan</a:t>
            </a:r>
            <a:r>
              <a:rPr lang="en-US" dirty="0" smtClean="0">
                <a:solidFill>
                  <a:srgbClr val="FFFF00"/>
                </a:solidFill>
              </a:rPr>
              <a:t> </a:t>
            </a:r>
            <a:r>
              <a:rPr lang="en-US" dirty="0" err="1" smtClean="0">
                <a:solidFill>
                  <a:srgbClr val="FFFF00"/>
                </a:solidFill>
              </a:rPr>
              <a:t>berdasarkan</a:t>
            </a:r>
            <a:r>
              <a:rPr lang="en-US" dirty="0" smtClean="0">
                <a:solidFill>
                  <a:srgbClr val="FFFF00"/>
                </a:solidFill>
              </a:rPr>
              <a:t> </a:t>
            </a:r>
            <a:r>
              <a:rPr lang="en-US" dirty="0" err="1" smtClean="0">
                <a:solidFill>
                  <a:srgbClr val="FFFF00"/>
                </a:solidFill>
              </a:rPr>
              <a:t>prosedur-prosedur</a:t>
            </a:r>
            <a:r>
              <a:rPr lang="en-US" dirty="0" smtClean="0">
                <a:solidFill>
                  <a:srgbClr val="FFFF00"/>
                </a:solidFill>
              </a:rPr>
              <a:t> </a:t>
            </a:r>
            <a:r>
              <a:rPr lang="en-US" dirty="0" err="1" smtClean="0">
                <a:solidFill>
                  <a:srgbClr val="FFFF00"/>
                </a:solidFill>
              </a:rPr>
              <a:t>berikut</a:t>
            </a:r>
            <a:r>
              <a:rPr lang="en-US" dirty="0" smtClean="0">
                <a:solidFill>
                  <a:srgbClr val="FFFF00"/>
                </a:solidFill>
              </a:rPr>
              <a:t>  ( </a:t>
            </a:r>
            <a:r>
              <a:rPr lang="en-US" dirty="0" err="1" smtClean="0">
                <a:solidFill>
                  <a:srgbClr val="FFFF00"/>
                </a:solidFill>
              </a:rPr>
              <a:t>menurut</a:t>
            </a:r>
            <a:r>
              <a:rPr lang="en-US" dirty="0" smtClean="0">
                <a:solidFill>
                  <a:srgbClr val="FFFF00"/>
                </a:solidFill>
              </a:rPr>
              <a:t> </a:t>
            </a:r>
            <a:r>
              <a:rPr lang="en-US" dirty="0" err="1" smtClean="0">
                <a:solidFill>
                  <a:srgbClr val="FFFF00"/>
                </a:solidFill>
              </a:rPr>
              <a:t>Kountur</a:t>
            </a:r>
            <a:r>
              <a:rPr lang="en-US" dirty="0" smtClean="0">
                <a:solidFill>
                  <a:srgbClr val="FFFF00"/>
                </a:solidFill>
              </a:rPr>
              <a:t> , 2008) :</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7772400" cy="1546225"/>
          </a:xfrm>
        </p:spPr>
        <p:txBody>
          <a:bodyPr>
            <a:normAutofit fontScale="90000"/>
          </a:bodyPr>
          <a:lstStyle/>
          <a:p>
            <a:pPr>
              <a:defRPr/>
            </a:pPr>
            <a:r>
              <a:rPr lang="en-US" sz="2400" dirty="0" err="1" smtClean="0">
                <a:solidFill>
                  <a:srgbClr val="FF0000"/>
                </a:solidFill>
              </a:rPr>
              <a:t>Menurut</a:t>
            </a:r>
            <a:r>
              <a:rPr lang="en-US" sz="2400" dirty="0" smtClean="0">
                <a:solidFill>
                  <a:srgbClr val="FF0000"/>
                </a:solidFill>
              </a:rPr>
              <a:t> </a:t>
            </a:r>
            <a:r>
              <a:rPr lang="en-US" sz="2400" dirty="0" err="1" smtClean="0">
                <a:solidFill>
                  <a:srgbClr val="FF0000"/>
                </a:solidFill>
              </a:rPr>
              <a:t>Kountur</a:t>
            </a:r>
            <a:r>
              <a:rPr lang="en-US" sz="2400" dirty="0" smtClean="0">
                <a:solidFill>
                  <a:srgbClr val="FF0000"/>
                </a:solidFill>
              </a:rPr>
              <a:t>, 2008 </a:t>
            </a:r>
            <a:r>
              <a:rPr lang="en-US" sz="2400" dirty="0" smtClean="0"/>
              <a:t/>
            </a:r>
            <a:br>
              <a:rPr lang="en-US" sz="2400" dirty="0" smtClean="0"/>
            </a:br>
            <a:r>
              <a:rPr lang="en-US" sz="2400" dirty="0" smtClean="0"/>
              <a:t/>
            </a:r>
            <a:br>
              <a:rPr lang="en-US" sz="2400" dirty="0" smtClean="0"/>
            </a:br>
            <a:r>
              <a:rPr lang="en-US" sz="2400" dirty="0" err="1" smtClean="0"/>
              <a:t>Karena</a:t>
            </a:r>
            <a:r>
              <a:rPr lang="en-US" sz="2400" dirty="0" smtClean="0"/>
              <a:t> </a:t>
            </a:r>
            <a:r>
              <a:rPr lang="en-US" sz="2400" dirty="0" err="1" smtClean="0">
                <a:solidFill>
                  <a:srgbClr val="00B0F0"/>
                </a:solidFill>
              </a:rPr>
              <a:t>Risiko</a:t>
            </a:r>
            <a:r>
              <a:rPr lang="en-US" sz="2400" dirty="0" smtClean="0">
                <a:solidFill>
                  <a:srgbClr val="00B0F0"/>
                </a:solidFill>
              </a:rPr>
              <a:t> </a:t>
            </a:r>
            <a:r>
              <a:rPr lang="en-US" sz="2400" dirty="0" err="1" smtClean="0"/>
              <a:t>Diukur</a:t>
            </a:r>
            <a:r>
              <a:rPr lang="en-US" sz="2400" dirty="0" smtClean="0"/>
              <a:t> </a:t>
            </a:r>
            <a:r>
              <a:rPr lang="en-US" sz="2400" dirty="0" err="1" smtClean="0"/>
              <a:t>Terhadap</a:t>
            </a:r>
            <a:r>
              <a:rPr sz="2400" smtClean="0"/>
              <a:t/>
            </a:r>
            <a:br>
              <a:rPr sz="2400" smtClean="0"/>
            </a:br>
            <a:r>
              <a:rPr lang="en-US" sz="2400" dirty="0" err="1" smtClean="0"/>
              <a:t>Kemungkinan</a:t>
            </a:r>
            <a:r>
              <a:rPr lang="en-US" sz="2400" dirty="0" smtClean="0"/>
              <a:t> ( </a:t>
            </a:r>
            <a:r>
              <a:rPr lang="en-US" sz="2400" dirty="0" err="1" smtClean="0">
                <a:solidFill>
                  <a:srgbClr val="00B0F0"/>
                </a:solidFill>
              </a:rPr>
              <a:t>Peluang</a:t>
            </a:r>
            <a:r>
              <a:rPr lang="en-US" sz="2400" dirty="0" smtClean="0"/>
              <a:t> ) </a:t>
            </a:r>
            <a:r>
              <a:rPr lang="en-US" sz="2400" dirty="0" err="1" smtClean="0"/>
              <a:t>dan</a:t>
            </a:r>
            <a:r>
              <a:rPr lang="en-US" sz="2400" dirty="0" smtClean="0"/>
              <a:t> </a:t>
            </a:r>
            <a:r>
              <a:rPr lang="en-US" sz="2400" dirty="0" err="1" smtClean="0">
                <a:solidFill>
                  <a:srgbClr val="00B0F0"/>
                </a:solidFill>
              </a:rPr>
              <a:t>Dampak</a:t>
            </a:r>
            <a:r>
              <a:rPr lang="en-US" sz="2400" dirty="0" err="1" smtClean="0"/>
              <a:t>nya</a:t>
            </a:r>
            <a:r>
              <a:rPr lang="en-US" sz="2400" dirty="0" smtClean="0"/>
              <a:t> </a:t>
            </a:r>
            <a:r>
              <a:rPr lang="en-US" sz="2400" dirty="0" err="1" smtClean="0"/>
              <a:t>maka</a:t>
            </a:r>
            <a:r>
              <a:rPr lang="en-US" sz="2400" dirty="0" smtClean="0"/>
              <a:t> </a:t>
            </a:r>
            <a:r>
              <a:rPr lang="en-US" sz="2400" dirty="0" err="1" smtClean="0"/>
              <a:t>Manajemen</a:t>
            </a:r>
            <a:r>
              <a:rPr lang="en-US" sz="2400" dirty="0" smtClean="0"/>
              <a:t> </a:t>
            </a:r>
            <a:r>
              <a:rPr lang="en-US" sz="2400" dirty="0" err="1" smtClean="0"/>
              <a:t>Risiko</a:t>
            </a:r>
            <a:r>
              <a:rPr lang="en-US" sz="2400" dirty="0" smtClean="0"/>
              <a:t> </a:t>
            </a:r>
            <a:r>
              <a:rPr lang="en-US" sz="2400" dirty="0" err="1" smtClean="0"/>
              <a:t>dilakukan</a:t>
            </a:r>
            <a:r>
              <a:rPr lang="en-US" sz="2400" dirty="0" smtClean="0"/>
              <a:t> </a:t>
            </a:r>
            <a:r>
              <a:rPr lang="en-US" sz="2400" dirty="0" err="1" smtClean="0"/>
              <a:t>terhadap</a:t>
            </a:r>
            <a:r>
              <a:rPr lang="en-US" sz="2400" dirty="0" smtClean="0"/>
              <a:t> :</a:t>
            </a:r>
            <a:endParaRPr lang="en-US" sz="2400" dirty="0"/>
          </a:p>
        </p:txBody>
      </p:sp>
      <p:sp>
        <p:nvSpPr>
          <p:cNvPr id="3" name="Subtitle 2"/>
          <p:cNvSpPr>
            <a:spLocks noGrp="1"/>
          </p:cNvSpPr>
          <p:nvPr>
            <p:ph type="subTitle" idx="1"/>
          </p:nvPr>
        </p:nvSpPr>
        <p:spPr>
          <a:xfrm>
            <a:off x="1295400" y="2667000"/>
            <a:ext cx="6400800" cy="3124200"/>
          </a:xfrm>
        </p:spPr>
        <p:txBody>
          <a:bodyPr>
            <a:normAutofit lnSpcReduction="10000"/>
          </a:bodyPr>
          <a:lstStyle/>
          <a:p>
            <a:pPr marL="514350" indent="-514350" algn="l">
              <a:buFont typeface="Wingdings" pitchFamily="2" charset="2"/>
              <a:buAutoNum type="arabicPeriod"/>
              <a:defRPr/>
            </a:pPr>
            <a:r>
              <a:rPr lang="en-US" sz="4400" dirty="0" err="1" smtClean="0">
                <a:solidFill>
                  <a:srgbClr val="00B0F0"/>
                </a:solidFill>
              </a:rPr>
              <a:t>Peluang</a:t>
            </a:r>
            <a:endParaRPr lang="en-US" sz="4400" dirty="0" smtClean="0">
              <a:solidFill>
                <a:srgbClr val="00B0F0"/>
              </a:solidFill>
            </a:endParaRPr>
          </a:p>
          <a:p>
            <a:pPr marL="514350" indent="-514350" algn="l">
              <a:buFont typeface="Wingdings" pitchFamily="2" charset="2"/>
              <a:buAutoNum type="arabicPeriod"/>
              <a:defRPr/>
            </a:pPr>
            <a:r>
              <a:rPr lang="en-US" sz="4400" dirty="0" err="1" smtClean="0">
                <a:solidFill>
                  <a:srgbClr val="00B0F0"/>
                </a:solidFill>
              </a:rPr>
              <a:t>Dampak</a:t>
            </a:r>
            <a:endParaRPr lang="en-US" sz="4400" dirty="0" smtClean="0">
              <a:solidFill>
                <a:srgbClr val="00B0F0"/>
              </a:solidFill>
            </a:endParaRPr>
          </a:p>
          <a:p>
            <a:pPr marL="514350" indent="-514350" algn="l">
              <a:defRPr/>
            </a:pPr>
            <a:endParaRPr lang="en-US" sz="4400" dirty="0" smtClean="0">
              <a:solidFill>
                <a:srgbClr val="00B0F0"/>
              </a:solidFill>
            </a:endParaRPr>
          </a:p>
          <a:p>
            <a:pPr marL="514350" indent="-514350" algn="l">
              <a:defRPr/>
            </a:pPr>
            <a:r>
              <a:rPr lang="en-US" sz="4400" dirty="0" smtClean="0"/>
              <a:t>      </a:t>
            </a:r>
            <a:endParaRPr lang="en-US" dirty="0">
              <a:solidFill>
                <a:srgbClr val="00B0F0"/>
              </a:solidFill>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2362200"/>
          </a:xfrm>
        </p:spPr>
        <p:txBody>
          <a:bodyPr>
            <a:normAutofit fontScale="90000"/>
          </a:bodyPr>
          <a:lstStyle/>
          <a:p>
            <a:pPr>
              <a:defRPr/>
            </a:pPr>
            <a:r>
              <a:rPr lang="en-US" sz="2400" dirty="0" smtClean="0">
                <a:solidFill>
                  <a:schemeClr val="tx1">
                    <a:lumMod val="95000"/>
                  </a:schemeClr>
                </a:solidFill>
              </a:rPr>
              <a:t>UNTUK MEMUDAHKAN MEMAHAMI POSISI PELUANG DAN DAMPAK MAKA DIBUAT PETA RISIKO </a:t>
            </a:r>
            <a:r>
              <a:rPr lang="en-US" sz="2400" dirty="0" err="1" smtClean="0">
                <a:solidFill>
                  <a:schemeClr val="tx1">
                    <a:lumMod val="95000"/>
                  </a:schemeClr>
                </a:solidFill>
              </a:rPr>
              <a:t>seperti</a:t>
            </a:r>
            <a:r>
              <a:rPr lang="en-US" sz="2400" dirty="0" smtClean="0">
                <a:solidFill>
                  <a:schemeClr val="tx1">
                    <a:lumMod val="95000"/>
                  </a:schemeClr>
                </a:solidFill>
              </a:rPr>
              <a:t> </a:t>
            </a:r>
            <a:r>
              <a:rPr lang="en-US" sz="2400" dirty="0" err="1" smtClean="0">
                <a:solidFill>
                  <a:schemeClr val="tx1">
                    <a:lumMod val="95000"/>
                  </a:schemeClr>
                </a:solidFill>
              </a:rPr>
              <a:t>tertera</a:t>
            </a:r>
            <a:r>
              <a:rPr lang="en-US" sz="2400" dirty="0" smtClean="0">
                <a:solidFill>
                  <a:schemeClr val="tx1">
                    <a:lumMod val="95000"/>
                  </a:schemeClr>
                </a:solidFill>
              </a:rPr>
              <a:t> PADA GAMBAR </a:t>
            </a:r>
            <a:r>
              <a:rPr lang="en-US" sz="2400" dirty="0" err="1" smtClean="0">
                <a:solidFill>
                  <a:schemeClr val="tx1">
                    <a:lumMod val="95000"/>
                  </a:schemeClr>
                </a:solidFill>
              </a:rPr>
              <a:t>di</a:t>
            </a:r>
            <a:r>
              <a:rPr lang="en-US" sz="2400" dirty="0" smtClean="0">
                <a:solidFill>
                  <a:schemeClr val="tx1">
                    <a:lumMod val="95000"/>
                  </a:schemeClr>
                </a:solidFill>
              </a:rPr>
              <a:t> </a:t>
            </a:r>
            <a:r>
              <a:rPr lang="en-US" sz="2400" dirty="0" err="1" smtClean="0">
                <a:solidFill>
                  <a:schemeClr val="tx1">
                    <a:lumMod val="95000"/>
                  </a:schemeClr>
                </a:solidFill>
              </a:rPr>
              <a:t>bawah</a:t>
            </a:r>
            <a:r>
              <a:rPr lang="en-US" sz="2400" dirty="0" smtClean="0">
                <a:solidFill>
                  <a:schemeClr val="tx1">
                    <a:lumMod val="95000"/>
                  </a:schemeClr>
                </a:solidFill>
              </a:rPr>
              <a:t> </a:t>
            </a:r>
            <a:r>
              <a:rPr lang="en-US" sz="2400" dirty="0" err="1" smtClean="0">
                <a:solidFill>
                  <a:schemeClr val="tx1">
                    <a:lumMod val="95000"/>
                  </a:schemeClr>
                </a:solidFill>
              </a:rPr>
              <a:t>ini</a:t>
            </a:r>
            <a:r>
              <a:rPr lang="en-US" sz="2400" dirty="0" smtClean="0">
                <a:solidFill>
                  <a:schemeClr val="tx1">
                    <a:lumMod val="95000"/>
                  </a:schemeClr>
                </a:solidFill>
              </a:rPr>
              <a:t>.</a:t>
            </a:r>
            <a:br>
              <a:rPr lang="en-US" sz="2400" dirty="0" smtClean="0">
                <a:solidFill>
                  <a:schemeClr val="tx1">
                    <a:lumMod val="95000"/>
                  </a:schemeClr>
                </a:solidFill>
              </a:rPr>
            </a:br>
            <a:r>
              <a:rPr lang="en-US" sz="2400" dirty="0" smtClean="0">
                <a:solidFill>
                  <a:schemeClr val="tx1">
                    <a:lumMod val="95000"/>
                  </a:schemeClr>
                </a:solidFill>
              </a:rPr>
              <a:t/>
            </a:r>
            <a:br>
              <a:rPr lang="en-US" sz="2400" dirty="0" smtClean="0">
                <a:solidFill>
                  <a:schemeClr val="tx1">
                    <a:lumMod val="95000"/>
                  </a:schemeClr>
                </a:solidFill>
              </a:rPr>
            </a:br>
            <a:r>
              <a:rPr lang="en-US" sz="2400" dirty="0" smtClean="0">
                <a:solidFill>
                  <a:schemeClr val="tx1">
                    <a:lumMod val="95000"/>
                  </a:schemeClr>
                </a:solidFill>
              </a:rPr>
              <a:t/>
            </a:r>
            <a:br>
              <a:rPr lang="en-US" sz="2400" dirty="0" smtClean="0">
                <a:solidFill>
                  <a:schemeClr val="tx1">
                    <a:lumMod val="95000"/>
                  </a:schemeClr>
                </a:solidFill>
              </a:rPr>
            </a:br>
            <a:r>
              <a:rPr lang="en-US" sz="2400" dirty="0" smtClean="0">
                <a:solidFill>
                  <a:schemeClr val="tx1">
                    <a:lumMod val="95000"/>
                  </a:schemeClr>
                </a:solidFill>
              </a:rPr>
              <a:t>            </a:t>
            </a:r>
            <a:r>
              <a:rPr lang="en-US" sz="2400" dirty="0" err="1" smtClean="0">
                <a:solidFill>
                  <a:schemeClr val="tx1">
                    <a:lumMod val="95000"/>
                  </a:schemeClr>
                </a:solidFill>
              </a:rPr>
              <a:t>Tabel</a:t>
            </a:r>
            <a:r>
              <a:rPr lang="en-US" sz="2400" dirty="0" smtClean="0">
                <a:solidFill>
                  <a:schemeClr val="tx1">
                    <a:lumMod val="95000"/>
                  </a:schemeClr>
                </a:solidFill>
              </a:rPr>
              <a:t> 1. </a:t>
            </a:r>
            <a:r>
              <a:rPr lang="en-US" sz="2400" dirty="0" err="1" smtClean="0">
                <a:solidFill>
                  <a:schemeClr val="tx1">
                    <a:lumMod val="95000"/>
                  </a:schemeClr>
                </a:solidFill>
              </a:rPr>
              <a:t>Peta</a:t>
            </a:r>
            <a:r>
              <a:rPr lang="en-US" sz="2400" dirty="0" smtClean="0">
                <a:solidFill>
                  <a:schemeClr val="tx1">
                    <a:lumMod val="95000"/>
                  </a:schemeClr>
                </a:solidFill>
              </a:rPr>
              <a:t> </a:t>
            </a:r>
            <a:r>
              <a:rPr lang="en-US" sz="2400" dirty="0" err="1" smtClean="0">
                <a:solidFill>
                  <a:schemeClr val="tx1">
                    <a:lumMod val="95000"/>
                  </a:schemeClr>
                </a:solidFill>
              </a:rPr>
              <a:t>Risiko</a:t>
            </a:r>
            <a:r>
              <a:rPr lang="en-US" sz="2400" dirty="0" smtClean="0">
                <a:solidFill>
                  <a:schemeClr val="tx1">
                    <a:lumMod val="95000"/>
                  </a:schemeClr>
                </a:solidFill>
              </a:rPr>
              <a:t/>
            </a:r>
            <a:br>
              <a:rPr lang="en-US" sz="2400" dirty="0" smtClean="0">
                <a:solidFill>
                  <a:schemeClr val="tx1">
                    <a:lumMod val="95000"/>
                  </a:schemeClr>
                </a:solidFill>
              </a:rPr>
            </a:br>
            <a:r>
              <a:rPr lang="en-US" sz="2400" dirty="0" smtClean="0">
                <a:solidFill>
                  <a:srgbClr val="FF0000"/>
                </a:solidFill>
              </a:rPr>
              <a:t/>
            </a:r>
            <a:br>
              <a:rPr lang="en-US" sz="2400" dirty="0" smtClean="0">
                <a:solidFill>
                  <a:srgbClr val="FF0000"/>
                </a:solidFill>
              </a:rPr>
            </a:br>
            <a:r>
              <a:rPr lang="en-US" sz="2400" dirty="0" smtClean="0"/>
              <a:t/>
            </a:r>
            <a:br>
              <a:rPr lang="en-US" sz="2400" dirty="0" smtClean="0"/>
            </a:br>
            <a:endParaRPr lang="en-US" sz="2400" dirty="0"/>
          </a:p>
        </p:txBody>
      </p:sp>
      <p:sp>
        <p:nvSpPr>
          <p:cNvPr id="30723" name="Subtitle 2"/>
          <p:cNvSpPr>
            <a:spLocks noGrp="1"/>
          </p:cNvSpPr>
          <p:nvPr>
            <p:ph type="subTitle" idx="1"/>
          </p:nvPr>
        </p:nvSpPr>
        <p:spPr>
          <a:xfrm>
            <a:off x="1295400" y="1981200"/>
            <a:ext cx="6400800" cy="3733800"/>
          </a:xfrm>
        </p:spPr>
        <p:txBody>
          <a:bodyPr/>
          <a:lstStyle/>
          <a:p>
            <a:pPr marL="514350" indent="-514350" algn="l"/>
            <a:endParaRPr lang="en-US" sz="4400" smtClean="0">
              <a:solidFill>
                <a:srgbClr val="00B0F0"/>
              </a:solidFill>
            </a:endParaRPr>
          </a:p>
          <a:p>
            <a:pPr marL="514350" indent="-514350" algn="l"/>
            <a:r>
              <a:rPr lang="en-US" sz="4400" smtClean="0"/>
              <a:t>      </a:t>
            </a:r>
            <a:endParaRPr lang="en-US" smtClean="0">
              <a:solidFill>
                <a:srgbClr val="00B0F0"/>
              </a:solidFill>
            </a:endParaRPr>
          </a:p>
        </p:txBody>
      </p:sp>
      <p:cxnSp>
        <p:nvCxnSpPr>
          <p:cNvPr id="5" name="Straight Connector 4"/>
          <p:cNvCxnSpPr/>
          <p:nvPr/>
        </p:nvCxnSpPr>
        <p:spPr>
          <a:xfrm>
            <a:off x="2362200" y="3276600"/>
            <a:ext cx="3352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534694" y="4456906"/>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857501" y="4457700"/>
            <a:ext cx="2362200" cy="3175"/>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Straight Connector 18"/>
          <p:cNvCxnSpPr/>
          <p:nvPr/>
        </p:nvCxnSpPr>
        <p:spPr>
          <a:xfrm>
            <a:off x="2362200" y="4419600"/>
            <a:ext cx="3352800" cy="1588"/>
          </a:xfrm>
          <a:prstGeom prst="line">
            <a:avLst/>
          </a:prstGeom>
        </p:spPr>
        <p:style>
          <a:lnRef idx="1">
            <a:schemeClr val="accent2"/>
          </a:lnRef>
          <a:fillRef idx="0">
            <a:schemeClr val="accent2"/>
          </a:fillRef>
          <a:effectRef idx="0">
            <a:schemeClr val="accent2"/>
          </a:effectRef>
          <a:fontRef idx="minor">
            <a:schemeClr val="tx1"/>
          </a:fontRef>
        </p:style>
      </p:cxnSp>
      <p:sp>
        <p:nvSpPr>
          <p:cNvPr id="30728" name="TextBox 19"/>
          <p:cNvSpPr txBox="1">
            <a:spLocks noChangeArrowheads="1"/>
          </p:cNvSpPr>
          <p:nvPr/>
        </p:nvSpPr>
        <p:spPr bwMode="auto">
          <a:xfrm>
            <a:off x="2590800" y="3733800"/>
            <a:ext cx="1143000" cy="369888"/>
          </a:xfrm>
          <a:prstGeom prst="rect">
            <a:avLst/>
          </a:prstGeom>
          <a:noFill/>
          <a:ln w="9525">
            <a:noFill/>
            <a:miter lim="800000"/>
            <a:headEnd/>
            <a:tailEnd/>
          </a:ln>
        </p:spPr>
        <p:txBody>
          <a:bodyPr>
            <a:spAutoFit/>
          </a:bodyPr>
          <a:lstStyle/>
          <a:p>
            <a:r>
              <a:rPr lang="en-US"/>
              <a:t>Kuadran I</a:t>
            </a:r>
          </a:p>
        </p:txBody>
      </p:sp>
      <p:sp>
        <p:nvSpPr>
          <p:cNvPr id="30729" name="TextBox 20"/>
          <p:cNvSpPr txBox="1">
            <a:spLocks noChangeArrowheads="1"/>
          </p:cNvSpPr>
          <p:nvPr/>
        </p:nvSpPr>
        <p:spPr bwMode="auto">
          <a:xfrm>
            <a:off x="2590800" y="4876800"/>
            <a:ext cx="1219200" cy="369888"/>
          </a:xfrm>
          <a:prstGeom prst="rect">
            <a:avLst/>
          </a:prstGeom>
          <a:noFill/>
          <a:ln w="9525">
            <a:noFill/>
            <a:miter lim="800000"/>
            <a:headEnd/>
            <a:tailEnd/>
          </a:ln>
        </p:spPr>
        <p:txBody>
          <a:bodyPr>
            <a:spAutoFit/>
          </a:bodyPr>
          <a:lstStyle/>
          <a:p>
            <a:r>
              <a:rPr lang="en-US"/>
              <a:t>Kuadran III</a:t>
            </a:r>
          </a:p>
        </p:txBody>
      </p:sp>
      <p:sp>
        <p:nvSpPr>
          <p:cNvPr id="30730" name="TextBox 21"/>
          <p:cNvSpPr txBox="1">
            <a:spLocks noChangeArrowheads="1"/>
          </p:cNvSpPr>
          <p:nvPr/>
        </p:nvSpPr>
        <p:spPr bwMode="auto">
          <a:xfrm>
            <a:off x="4267200" y="4876800"/>
            <a:ext cx="1295400" cy="369888"/>
          </a:xfrm>
          <a:prstGeom prst="rect">
            <a:avLst/>
          </a:prstGeom>
          <a:noFill/>
          <a:ln w="9525">
            <a:noFill/>
            <a:miter lim="800000"/>
            <a:headEnd/>
            <a:tailEnd/>
          </a:ln>
        </p:spPr>
        <p:txBody>
          <a:bodyPr>
            <a:spAutoFit/>
          </a:bodyPr>
          <a:lstStyle/>
          <a:p>
            <a:r>
              <a:rPr lang="en-US"/>
              <a:t>Kuadran IV</a:t>
            </a:r>
          </a:p>
        </p:txBody>
      </p:sp>
      <p:sp>
        <p:nvSpPr>
          <p:cNvPr id="30731" name="TextBox 22"/>
          <p:cNvSpPr txBox="1">
            <a:spLocks noChangeArrowheads="1"/>
          </p:cNvSpPr>
          <p:nvPr/>
        </p:nvSpPr>
        <p:spPr bwMode="auto">
          <a:xfrm>
            <a:off x="4267200" y="3733800"/>
            <a:ext cx="1143000" cy="369888"/>
          </a:xfrm>
          <a:prstGeom prst="rect">
            <a:avLst/>
          </a:prstGeom>
          <a:noFill/>
          <a:ln w="9525">
            <a:noFill/>
            <a:miter lim="800000"/>
            <a:headEnd/>
            <a:tailEnd/>
          </a:ln>
        </p:spPr>
        <p:txBody>
          <a:bodyPr>
            <a:spAutoFit/>
          </a:bodyPr>
          <a:lstStyle/>
          <a:p>
            <a:r>
              <a:rPr lang="en-US"/>
              <a:t>Kuadran II</a:t>
            </a:r>
          </a:p>
        </p:txBody>
      </p:sp>
      <p:sp>
        <p:nvSpPr>
          <p:cNvPr id="30732" name="TextBox 23"/>
          <p:cNvSpPr txBox="1">
            <a:spLocks noChangeArrowheads="1"/>
          </p:cNvSpPr>
          <p:nvPr/>
        </p:nvSpPr>
        <p:spPr bwMode="auto">
          <a:xfrm>
            <a:off x="1371600" y="3200400"/>
            <a:ext cx="1219200" cy="369888"/>
          </a:xfrm>
          <a:prstGeom prst="rect">
            <a:avLst/>
          </a:prstGeom>
          <a:noFill/>
          <a:ln w="9525">
            <a:noFill/>
            <a:miter lim="800000"/>
            <a:headEnd/>
            <a:tailEnd/>
          </a:ln>
        </p:spPr>
        <p:txBody>
          <a:bodyPr>
            <a:spAutoFit/>
          </a:bodyPr>
          <a:lstStyle/>
          <a:p>
            <a:r>
              <a:rPr lang="en-US"/>
              <a:t>Peluang</a:t>
            </a:r>
          </a:p>
        </p:txBody>
      </p:sp>
      <p:sp>
        <p:nvSpPr>
          <p:cNvPr id="30733" name="TextBox 24"/>
          <p:cNvSpPr txBox="1">
            <a:spLocks noChangeArrowheads="1"/>
          </p:cNvSpPr>
          <p:nvPr/>
        </p:nvSpPr>
        <p:spPr bwMode="auto">
          <a:xfrm>
            <a:off x="4876800" y="5562600"/>
            <a:ext cx="1143000" cy="369888"/>
          </a:xfrm>
          <a:prstGeom prst="rect">
            <a:avLst/>
          </a:prstGeom>
          <a:noFill/>
          <a:ln w="9525">
            <a:noFill/>
            <a:miter lim="800000"/>
            <a:headEnd/>
            <a:tailEnd/>
          </a:ln>
        </p:spPr>
        <p:txBody>
          <a:bodyPr>
            <a:spAutoFit/>
          </a:bodyPr>
          <a:lstStyle/>
          <a:p>
            <a:r>
              <a:rPr lang="en-US"/>
              <a:t>Dampak</a:t>
            </a:r>
          </a:p>
        </p:txBody>
      </p:sp>
      <p:cxnSp>
        <p:nvCxnSpPr>
          <p:cNvPr id="29" name="Straight Arrow Connector 28"/>
          <p:cNvCxnSpPr/>
          <p:nvPr/>
        </p:nvCxnSpPr>
        <p:spPr>
          <a:xfrm rot="5400000">
            <a:off x="877094" y="4533106"/>
            <a:ext cx="9906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1" name="Straight Arrow Connector 30"/>
          <p:cNvCxnSpPr/>
          <p:nvPr/>
        </p:nvCxnSpPr>
        <p:spPr>
          <a:xfrm rot="10800000">
            <a:off x="3429000" y="6019800"/>
            <a:ext cx="12192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30736" name="TextBox 31"/>
          <p:cNvSpPr txBox="1">
            <a:spLocks noChangeArrowheads="1"/>
          </p:cNvSpPr>
          <p:nvPr/>
        </p:nvSpPr>
        <p:spPr bwMode="auto">
          <a:xfrm>
            <a:off x="838200" y="5105400"/>
            <a:ext cx="1371600" cy="369888"/>
          </a:xfrm>
          <a:prstGeom prst="rect">
            <a:avLst/>
          </a:prstGeom>
          <a:noFill/>
          <a:ln w="9525">
            <a:noFill/>
            <a:miter lim="800000"/>
            <a:headEnd/>
            <a:tailEnd/>
          </a:ln>
        </p:spPr>
        <p:txBody>
          <a:bodyPr>
            <a:spAutoFit/>
          </a:bodyPr>
          <a:lstStyle/>
          <a:p>
            <a:r>
              <a:rPr lang="en-US">
                <a:solidFill>
                  <a:srgbClr val="FFC000"/>
                </a:solidFill>
              </a:rPr>
              <a:t>PREVENTIF</a:t>
            </a:r>
          </a:p>
        </p:txBody>
      </p:sp>
      <p:sp>
        <p:nvSpPr>
          <p:cNvPr id="30737" name="TextBox 32"/>
          <p:cNvSpPr txBox="1">
            <a:spLocks noChangeArrowheads="1"/>
          </p:cNvSpPr>
          <p:nvPr/>
        </p:nvSpPr>
        <p:spPr bwMode="auto">
          <a:xfrm>
            <a:off x="3352800" y="6096000"/>
            <a:ext cx="1371600" cy="369888"/>
          </a:xfrm>
          <a:prstGeom prst="rect">
            <a:avLst/>
          </a:prstGeom>
          <a:noFill/>
          <a:ln w="9525">
            <a:noFill/>
            <a:miter lim="800000"/>
            <a:headEnd/>
            <a:tailEnd/>
          </a:ln>
        </p:spPr>
        <p:txBody>
          <a:bodyPr>
            <a:spAutoFit/>
          </a:bodyPr>
          <a:lstStyle/>
          <a:p>
            <a:r>
              <a:rPr lang="en-US"/>
              <a:t>   </a:t>
            </a:r>
            <a:r>
              <a:rPr lang="en-US">
                <a:solidFill>
                  <a:srgbClr val="FFC000"/>
                </a:solidFill>
              </a:rPr>
              <a:t>MITIGASI</a:t>
            </a:r>
          </a:p>
        </p:txBody>
      </p:sp>
      <p:cxnSp>
        <p:nvCxnSpPr>
          <p:cNvPr id="37" name="Straight Arrow Connector 36"/>
          <p:cNvCxnSpPr/>
          <p:nvPr/>
        </p:nvCxnSpPr>
        <p:spPr>
          <a:xfrm rot="5400000" flipH="1" flipV="1">
            <a:off x="1181101" y="4457700"/>
            <a:ext cx="2362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362200" y="5638800"/>
            <a:ext cx="3352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743200" y="5791200"/>
            <a:ext cx="838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2060"/>
                </a:solidFill>
              </a:rPr>
              <a:t>Kecil</a:t>
            </a:r>
          </a:p>
        </p:txBody>
      </p:sp>
      <p:sp>
        <p:nvSpPr>
          <p:cNvPr id="34" name="Rectangle 33"/>
          <p:cNvSpPr/>
          <p:nvPr/>
        </p:nvSpPr>
        <p:spPr>
          <a:xfrm>
            <a:off x="4038600" y="5791200"/>
            <a:ext cx="838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a:solidFill>
                  <a:srgbClr val="002060"/>
                </a:solidFill>
              </a:rPr>
              <a:t>Besar</a:t>
            </a:r>
            <a:endParaRPr lang="en-US" dirty="0">
              <a:solidFill>
                <a:srgbClr val="002060"/>
              </a:solidFill>
            </a:endParaRPr>
          </a:p>
        </p:txBody>
      </p:sp>
      <p:sp>
        <p:nvSpPr>
          <p:cNvPr id="35" name="Rectangle 34"/>
          <p:cNvSpPr/>
          <p:nvPr/>
        </p:nvSpPr>
        <p:spPr>
          <a:xfrm>
            <a:off x="1600200" y="4724400"/>
            <a:ext cx="685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2060"/>
                </a:solidFill>
              </a:rPr>
              <a:t>Kecil</a:t>
            </a:r>
          </a:p>
        </p:txBody>
      </p:sp>
      <p:sp>
        <p:nvSpPr>
          <p:cNvPr id="36" name="Rectangle 35"/>
          <p:cNvSpPr/>
          <p:nvPr/>
        </p:nvSpPr>
        <p:spPr>
          <a:xfrm>
            <a:off x="1524000" y="3733800"/>
            <a:ext cx="7620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a:solidFill>
                  <a:srgbClr val="002060"/>
                </a:solidFill>
              </a:rPr>
              <a:t>Besar</a:t>
            </a:r>
            <a:endParaRPr lang="en-US" dirty="0">
              <a:solidFill>
                <a:srgbClr val="002060"/>
              </a:solidFill>
            </a:endParaRPr>
          </a:p>
        </p:txBody>
      </p:sp>
      <p:sp>
        <p:nvSpPr>
          <p:cNvPr id="38" name="Rectangle 37"/>
          <p:cNvSpPr/>
          <p:nvPr/>
        </p:nvSpPr>
        <p:spPr>
          <a:xfrm>
            <a:off x="1676400" y="4343400"/>
            <a:ext cx="838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002060"/>
                </a:solidFill>
              </a:rPr>
              <a:t>20%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2286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r>
              <a:rPr lang="en-US" sz="3200" dirty="0" smtClean="0">
                <a:solidFill>
                  <a:srgbClr val="FF0000"/>
                </a:solidFill>
              </a:rPr>
              <a:t>PENILAIAN RISIKO SECARA    </a:t>
            </a:r>
            <a:br>
              <a:rPr lang="en-US" sz="3200" dirty="0" smtClean="0">
                <a:solidFill>
                  <a:srgbClr val="FF0000"/>
                </a:solidFill>
              </a:rPr>
            </a:br>
            <a:r>
              <a:rPr lang="en-US" sz="3200" dirty="0" smtClean="0">
                <a:solidFill>
                  <a:srgbClr val="FF0000"/>
                </a:solidFill>
              </a:rPr>
              <a:t>                    KUANTITATIF</a:t>
            </a:r>
            <a:r>
              <a:rPr lang="en-US" sz="3200" dirty="0" smtClean="0"/>
              <a:t/>
            </a:r>
            <a:br>
              <a:rPr lang="en-US" sz="3200" dirty="0" smtClean="0"/>
            </a:br>
            <a:r>
              <a:rPr lang="en-US" sz="2400" dirty="0" smtClean="0"/>
              <a:t/>
            </a:r>
            <a:br>
              <a:rPr lang="en-US" sz="2400" dirty="0" smtClean="0"/>
            </a:br>
            <a:r>
              <a:rPr lang="en-US" sz="2400" dirty="0" err="1" smtClean="0"/>
              <a:t>Penilaian</a:t>
            </a:r>
            <a:r>
              <a:rPr lang="en-US" sz="2400" dirty="0" smtClean="0"/>
              <a:t> </a:t>
            </a:r>
            <a:r>
              <a:rPr lang="en-US" sz="2400" dirty="0" err="1" smtClean="0"/>
              <a:t>risiko</a:t>
            </a:r>
            <a:r>
              <a:rPr lang="en-US" sz="2400" dirty="0" smtClean="0"/>
              <a:t> </a:t>
            </a:r>
            <a:r>
              <a:rPr lang="en-US" sz="2400" dirty="0" err="1" smtClean="0"/>
              <a:t>dilakukan</a:t>
            </a:r>
            <a:r>
              <a:rPr lang="en-US" sz="2400" dirty="0" smtClean="0"/>
              <a:t> </a:t>
            </a:r>
            <a:r>
              <a:rPr lang="en-US" sz="2400" dirty="0" err="1" smtClean="0"/>
              <a:t>secara</a:t>
            </a:r>
            <a:r>
              <a:rPr lang="en-US" sz="2400" dirty="0" smtClean="0"/>
              <a:t> </a:t>
            </a:r>
            <a:r>
              <a:rPr lang="en-US" sz="2400" dirty="0" err="1" smtClean="0"/>
              <a:t>kualitatif</a:t>
            </a:r>
            <a:r>
              <a:rPr lang="en-US" sz="2400" dirty="0" smtClean="0"/>
              <a:t> </a:t>
            </a:r>
            <a:r>
              <a:rPr lang="en-US" sz="2400" dirty="0" err="1" smtClean="0"/>
              <a:t>dan</a:t>
            </a:r>
            <a:r>
              <a:rPr lang="en-US" sz="2400" dirty="0" smtClean="0"/>
              <a:t> </a:t>
            </a:r>
            <a:r>
              <a:rPr lang="en-US" sz="2400" dirty="0" err="1" smtClean="0"/>
              <a:t>kuantitatif</a:t>
            </a:r>
            <a:r>
              <a:rPr lang="en-US" sz="2400" dirty="0" smtClean="0"/>
              <a:t>. </a:t>
            </a:r>
            <a:r>
              <a:rPr lang="en-US" sz="2400" dirty="0" err="1" smtClean="0"/>
              <a:t>Dibandingkan</a:t>
            </a:r>
            <a:r>
              <a:rPr lang="en-US" sz="2400" dirty="0" smtClean="0"/>
              <a:t> </a:t>
            </a:r>
            <a:r>
              <a:rPr lang="en-US" sz="2400" dirty="0" err="1" smtClean="0"/>
              <a:t>dengan</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secara</a:t>
            </a:r>
            <a:r>
              <a:rPr lang="en-US" sz="2400" dirty="0" smtClean="0"/>
              <a:t> </a:t>
            </a:r>
            <a:r>
              <a:rPr lang="en-US" sz="2400" dirty="0" err="1" smtClean="0"/>
              <a:t>kualitatif</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secara</a:t>
            </a:r>
            <a:r>
              <a:rPr lang="en-US" sz="2400" dirty="0" smtClean="0"/>
              <a:t> </a:t>
            </a:r>
            <a:r>
              <a:rPr lang="en-US" sz="2400" dirty="0" err="1" smtClean="0"/>
              <a:t>kuantitatif</a:t>
            </a:r>
            <a:r>
              <a:rPr lang="en-US" sz="2400" dirty="0" smtClean="0"/>
              <a:t> </a:t>
            </a:r>
            <a:r>
              <a:rPr lang="en-US" sz="2400" dirty="0" err="1" smtClean="0"/>
              <a:t>lebih</a:t>
            </a:r>
            <a:r>
              <a:rPr lang="en-US" sz="2400" dirty="0" smtClean="0"/>
              <a:t> </a:t>
            </a:r>
            <a:r>
              <a:rPr lang="en-US" sz="2400" dirty="0" err="1" smtClean="0"/>
              <a:t>obyektif</a:t>
            </a:r>
            <a:r>
              <a:rPr lang="en-US" sz="2400" dirty="0" smtClean="0"/>
              <a:t> </a:t>
            </a:r>
            <a:r>
              <a:rPr lang="en-US" sz="2400" dirty="0" err="1" smtClean="0"/>
              <a:t>karena</a:t>
            </a:r>
            <a:r>
              <a:rPr lang="en-US" sz="2400" dirty="0" smtClean="0"/>
              <a:t> data-data yang </a:t>
            </a:r>
            <a:r>
              <a:rPr lang="en-US" sz="2400" dirty="0" err="1" smtClean="0"/>
              <a:t>digunakan</a:t>
            </a:r>
            <a:r>
              <a:rPr lang="en-US" sz="2400" dirty="0" smtClean="0"/>
              <a:t> </a:t>
            </a:r>
            <a:r>
              <a:rPr lang="en-US" sz="2400" dirty="0" err="1" smtClean="0"/>
              <a:t>diambil</a:t>
            </a:r>
            <a:r>
              <a:rPr lang="en-US" sz="2400" dirty="0" smtClean="0"/>
              <a:t> </a:t>
            </a:r>
            <a:r>
              <a:rPr lang="en-US" sz="2400" dirty="0" err="1" smtClean="0"/>
              <a:t>secara</a:t>
            </a:r>
            <a:r>
              <a:rPr lang="en-US" sz="2400" dirty="0" smtClean="0"/>
              <a:t> </a:t>
            </a:r>
            <a:r>
              <a:rPr lang="en-US" sz="2400" dirty="0" err="1" smtClean="0"/>
              <a:t>obyektif</a:t>
            </a:r>
            <a:r>
              <a:rPr lang="en-US" sz="2400" dirty="0" smtClean="0"/>
              <a:t> </a:t>
            </a:r>
            <a:r>
              <a:rPr lang="en-US" sz="2400" dirty="0" err="1" smtClean="0"/>
              <a:t>menggunakan</a:t>
            </a:r>
            <a:r>
              <a:rPr lang="en-US" sz="2400" dirty="0" smtClean="0"/>
              <a:t> </a:t>
            </a:r>
            <a:r>
              <a:rPr lang="en-US" sz="2400" dirty="0" err="1" smtClean="0"/>
              <a:t>peralatan</a:t>
            </a:r>
            <a:r>
              <a:rPr lang="en-US" sz="2400" dirty="0" smtClean="0"/>
              <a:t> </a:t>
            </a:r>
            <a:r>
              <a:rPr lang="en-US" sz="2400" dirty="0" err="1" smtClean="0"/>
              <a:t>laboratorium</a:t>
            </a:r>
            <a:r>
              <a:rPr lang="en-US" sz="2400" dirty="0" smtClean="0"/>
              <a:t>.</a:t>
            </a:r>
            <a:br>
              <a:rPr lang="en-US" sz="2400" dirty="0" smtClean="0"/>
            </a:br>
            <a:r>
              <a:rPr lang="en-US" sz="2400" dirty="0" err="1" smtClean="0"/>
              <a:t>Gambaran</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secara</a:t>
            </a:r>
            <a:r>
              <a:rPr lang="en-US" sz="2400" dirty="0" smtClean="0"/>
              <a:t> </a:t>
            </a:r>
            <a:r>
              <a:rPr lang="en-US" sz="2400" dirty="0" err="1" smtClean="0"/>
              <a:t>kuantitatif</a:t>
            </a:r>
            <a:r>
              <a:rPr lang="en-US" sz="2400" dirty="0" smtClean="0"/>
              <a:t> </a:t>
            </a:r>
            <a:r>
              <a:rPr lang="en-US" sz="2400" dirty="0" err="1" smtClean="0"/>
              <a:t>maupun</a:t>
            </a:r>
            <a:r>
              <a:rPr lang="en-US" sz="2400" dirty="0" smtClean="0"/>
              <a:t> </a:t>
            </a:r>
            <a:r>
              <a:rPr lang="en-US" sz="2400" dirty="0" err="1" smtClean="0"/>
              <a:t>keterkaitan</a:t>
            </a:r>
            <a:r>
              <a:rPr lang="en-US" sz="2400" dirty="0" smtClean="0"/>
              <a:t> </a:t>
            </a:r>
            <a:r>
              <a:rPr lang="en-US" sz="2400" dirty="0" err="1" smtClean="0"/>
              <a:t>analisis</a:t>
            </a:r>
            <a:r>
              <a:rPr lang="en-US" sz="2400" dirty="0" smtClean="0"/>
              <a:t> </a:t>
            </a:r>
            <a:r>
              <a:rPr lang="en-US" sz="2400" dirty="0" err="1" smtClean="0"/>
              <a:t>risiko</a:t>
            </a:r>
            <a:r>
              <a:rPr lang="en-US" sz="2400" dirty="0" smtClean="0"/>
              <a:t> </a:t>
            </a:r>
            <a:r>
              <a:rPr lang="en-US" sz="2400" dirty="0" err="1" smtClean="0"/>
              <a:t>dengan</a:t>
            </a:r>
            <a:r>
              <a:rPr lang="en-US" sz="2400" dirty="0" smtClean="0"/>
              <a:t> </a:t>
            </a:r>
            <a:r>
              <a:rPr lang="en-US" sz="2400" dirty="0" err="1" smtClean="0"/>
              <a:t>studi</a:t>
            </a:r>
            <a:r>
              <a:rPr lang="en-US" sz="2400" dirty="0" smtClean="0"/>
              <a:t> </a:t>
            </a:r>
            <a:r>
              <a:rPr lang="en-US" sz="2400" dirty="0" err="1" smtClean="0"/>
              <a:t>epidemiologi</a:t>
            </a:r>
            <a:r>
              <a:rPr lang="en-US" sz="2400" dirty="0" smtClean="0"/>
              <a:t> </a:t>
            </a:r>
            <a:r>
              <a:rPr lang="en-US" sz="2400" dirty="0" err="1" smtClean="0"/>
              <a:t>tertera</a:t>
            </a:r>
            <a:r>
              <a:rPr lang="en-US" sz="2400" dirty="0" smtClean="0"/>
              <a:t> </a:t>
            </a:r>
            <a:r>
              <a:rPr lang="en-US" sz="2400" dirty="0" err="1" smtClean="0"/>
              <a:t>pada</a:t>
            </a:r>
            <a:r>
              <a:rPr lang="en-US" sz="2400" dirty="0" smtClean="0"/>
              <a:t> </a:t>
            </a:r>
            <a:r>
              <a:rPr lang="en-US" sz="2400" dirty="0" err="1" smtClean="0"/>
              <a:t>dua</a:t>
            </a:r>
            <a:r>
              <a:rPr lang="en-US" sz="2400" dirty="0" smtClean="0"/>
              <a:t> diagram </a:t>
            </a:r>
            <a:r>
              <a:rPr lang="en-US" sz="2400" dirty="0" err="1" smtClean="0"/>
              <a:t>alir</a:t>
            </a:r>
            <a:r>
              <a:rPr lang="en-US" sz="2400" dirty="0" smtClean="0"/>
              <a:t> </a:t>
            </a:r>
            <a:r>
              <a:rPr lang="en-US" sz="2400" dirty="0" err="1" smtClean="0"/>
              <a:t>pada</a:t>
            </a:r>
            <a:r>
              <a:rPr lang="en-US" sz="2400" dirty="0" smtClean="0"/>
              <a:t> </a:t>
            </a:r>
            <a:r>
              <a:rPr lang="en-US" sz="2400" dirty="0" err="1" smtClean="0"/>
              <a:t>halaman</a:t>
            </a:r>
            <a:r>
              <a:rPr lang="en-US" sz="2400" dirty="0" smtClean="0"/>
              <a:t> </a:t>
            </a:r>
            <a:r>
              <a:rPr lang="en-US" sz="2400" dirty="0" err="1" smtClean="0"/>
              <a:t>berikut</a:t>
            </a:r>
            <a:r>
              <a:rPr lang="en-US" sz="2400" dirty="0" smtClean="0"/>
              <a:t>.</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49154" name="Slide Number Placeholder 5"/>
          <p:cNvSpPr>
            <a:spLocks noGrp="1"/>
          </p:cNvSpPr>
          <p:nvPr>
            <p:ph type="sldNum" sz="quarter" idx="12"/>
          </p:nvPr>
        </p:nvSpPr>
        <p:spPr>
          <a:noFill/>
        </p:spPr>
        <p:txBody>
          <a:bodyPr/>
          <a:lstStyle/>
          <a:p>
            <a:fld id="{6E00EDC9-A083-4803-842B-714512DAEF87}" type="slidenum">
              <a:rPr lang="en-US" smtClean="0"/>
              <a:pPr/>
              <a:t>12</a:t>
            </a:fld>
            <a:endParaRPr lang="en-US" smtClean="0"/>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Oval 2"/>
          <p:cNvSpPr>
            <a:spLocks noChangeArrowheads="1"/>
          </p:cNvSpPr>
          <p:nvPr/>
        </p:nvSpPr>
        <p:spPr bwMode="auto">
          <a:xfrm>
            <a:off x="4470400" y="3089275"/>
            <a:ext cx="1536700" cy="838200"/>
          </a:xfrm>
          <a:prstGeom prst="ellipse">
            <a:avLst/>
          </a:prstGeom>
          <a:solidFill>
            <a:schemeClr val="tx1"/>
          </a:solidFill>
          <a:ln w="9525">
            <a:solidFill>
              <a:schemeClr val="tx1"/>
            </a:solidFill>
            <a:round/>
            <a:headEnd/>
            <a:tailEnd/>
          </a:ln>
        </p:spPr>
        <p:txBody>
          <a:bodyPr wrap="none" anchor="ctr"/>
          <a:lstStyle/>
          <a:p>
            <a:pPr algn="ctr"/>
            <a:r>
              <a:rPr lang="en-US" sz="1400">
                <a:solidFill>
                  <a:schemeClr val="bg1"/>
                </a:solidFill>
                <a:latin typeface="Arial" pitchFamily="34" charset="0"/>
                <a:cs typeface="Arial" pitchFamily="34" charset="0"/>
              </a:rPr>
              <a:t>RISK</a:t>
            </a:r>
          </a:p>
          <a:p>
            <a:pPr algn="ctr"/>
            <a:r>
              <a:rPr lang="en-US" sz="1400">
                <a:solidFill>
                  <a:schemeClr val="bg1"/>
                </a:solidFill>
                <a:latin typeface="Arial" pitchFamily="34" charset="0"/>
                <a:cs typeface="Arial" pitchFamily="34" charset="0"/>
              </a:rPr>
              <a:t>as health effect:</a:t>
            </a:r>
          </a:p>
          <a:p>
            <a:pPr algn="ctr"/>
            <a:r>
              <a:rPr lang="en-US" sz="1400" b="1" i="1">
                <a:solidFill>
                  <a:schemeClr val="bg1"/>
                </a:solidFill>
                <a:latin typeface="Arial" pitchFamily="34" charset="0"/>
                <a:cs typeface="Arial" pitchFamily="34" charset="0"/>
              </a:rPr>
              <a:t>RQ </a:t>
            </a:r>
            <a:r>
              <a:rPr lang="en-US" sz="1400" b="1">
                <a:solidFill>
                  <a:schemeClr val="bg1"/>
                </a:solidFill>
                <a:latin typeface="Arial" pitchFamily="34" charset="0"/>
                <a:cs typeface="Arial" pitchFamily="34" charset="0"/>
              </a:rPr>
              <a:t>&gt; 1</a:t>
            </a:r>
          </a:p>
        </p:txBody>
      </p:sp>
      <p:graphicFrame>
        <p:nvGraphicFramePr>
          <p:cNvPr id="1026" name="Object 3"/>
          <p:cNvGraphicFramePr>
            <a:graphicFrameLocks noChangeAspect="1"/>
          </p:cNvGraphicFramePr>
          <p:nvPr/>
        </p:nvGraphicFramePr>
        <p:xfrm>
          <a:off x="4737100" y="2197100"/>
          <a:ext cx="1028700" cy="533400"/>
        </p:xfrm>
        <a:graphic>
          <a:graphicData uri="http://schemas.openxmlformats.org/presentationml/2006/ole">
            <p:oleObj spid="_x0000_s1026" name="Equation" r:id="rId3" imgW="685800" imgH="419040" progId="Equation.3">
              <p:embed/>
            </p:oleObj>
          </a:graphicData>
        </a:graphic>
      </p:graphicFrame>
      <p:sp>
        <p:nvSpPr>
          <p:cNvPr id="1028" name="Text Box 4"/>
          <p:cNvSpPr txBox="1">
            <a:spLocks noChangeArrowheads="1"/>
          </p:cNvSpPr>
          <p:nvPr/>
        </p:nvSpPr>
        <p:spPr bwMode="auto">
          <a:xfrm>
            <a:off x="3352800" y="2286000"/>
            <a:ext cx="1016000" cy="3460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a:solidFill>
                  <a:schemeClr val="bg1"/>
                </a:solidFill>
                <a:latin typeface="Arial" pitchFamily="34" charset="0"/>
                <a:cs typeface="Arial" pitchFamily="34" charset="0"/>
              </a:rPr>
              <a:t>Intake </a:t>
            </a:r>
            <a:r>
              <a:rPr lang="en-US" i="1">
                <a:solidFill>
                  <a:schemeClr val="bg1"/>
                </a:solidFill>
                <a:latin typeface="Arial" pitchFamily="34" charset="0"/>
                <a:cs typeface="Arial" pitchFamily="34" charset="0"/>
              </a:rPr>
              <a:t>(</a:t>
            </a:r>
            <a:r>
              <a:rPr lang="en-US" i="1">
                <a:solidFill>
                  <a:schemeClr val="bg1"/>
                </a:solidFill>
                <a:latin typeface="Book Antiqua" pitchFamily="18" charset="0"/>
                <a:cs typeface="Arial" pitchFamily="34" charset="0"/>
              </a:rPr>
              <a:t>I</a:t>
            </a:r>
            <a:r>
              <a:rPr lang="en-US" i="1">
                <a:solidFill>
                  <a:schemeClr val="bg1"/>
                </a:solidFill>
                <a:latin typeface="Arial" pitchFamily="34" charset="0"/>
                <a:cs typeface="Arial" pitchFamily="34" charset="0"/>
              </a:rPr>
              <a:t>)</a:t>
            </a:r>
          </a:p>
        </p:txBody>
      </p:sp>
      <p:sp>
        <p:nvSpPr>
          <p:cNvPr id="1029" name="Text Box 5"/>
          <p:cNvSpPr txBox="1">
            <a:spLocks noChangeArrowheads="1"/>
          </p:cNvSpPr>
          <p:nvPr/>
        </p:nvSpPr>
        <p:spPr bwMode="auto">
          <a:xfrm>
            <a:off x="1778000" y="2097088"/>
            <a:ext cx="1346200" cy="739775"/>
          </a:xfrm>
          <a:prstGeom prst="rect">
            <a:avLst/>
          </a:prstGeom>
          <a:solidFill>
            <a:schemeClr val="accent2"/>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Environmental</a:t>
            </a:r>
          </a:p>
          <a:p>
            <a:pPr algn="ctr"/>
            <a:r>
              <a:rPr lang="en-US" sz="1400">
                <a:latin typeface="Arial" pitchFamily="34" charset="0"/>
                <a:cs typeface="Arial" pitchFamily="34" charset="0"/>
              </a:rPr>
              <a:t>Concentration </a:t>
            </a:r>
          </a:p>
          <a:p>
            <a:pPr algn="ctr"/>
            <a:r>
              <a:rPr lang="en-US" sz="1400">
                <a:latin typeface="Arial" pitchFamily="34" charset="0"/>
                <a:cs typeface="Arial" pitchFamily="34" charset="0"/>
              </a:rPr>
              <a:t>(</a:t>
            </a:r>
            <a:r>
              <a:rPr lang="en-US" sz="1400" b="1" i="1">
                <a:latin typeface="Book Antiqua" pitchFamily="18" charset="0"/>
                <a:cs typeface="Arial" pitchFamily="34" charset="0"/>
              </a:rPr>
              <a:t>C</a:t>
            </a:r>
            <a:r>
              <a:rPr lang="en-US" sz="1400" b="1" baseline="-25000">
                <a:latin typeface="Book Antiqua" pitchFamily="18" charset="0"/>
                <a:cs typeface="Arial" pitchFamily="34" charset="0"/>
              </a:rPr>
              <a:t>g</a:t>
            </a:r>
            <a:r>
              <a:rPr lang="en-US" sz="1400">
                <a:latin typeface="Arial" pitchFamily="34" charset="0"/>
                <a:cs typeface="Arial" pitchFamily="34" charset="0"/>
              </a:rPr>
              <a:t>)</a:t>
            </a:r>
          </a:p>
        </p:txBody>
      </p:sp>
      <p:sp>
        <p:nvSpPr>
          <p:cNvPr id="1030" name="Text Box 6"/>
          <p:cNvSpPr txBox="1">
            <a:spLocks noChangeArrowheads="1"/>
          </p:cNvSpPr>
          <p:nvPr/>
        </p:nvSpPr>
        <p:spPr bwMode="auto">
          <a:xfrm>
            <a:off x="3136900" y="1485900"/>
            <a:ext cx="1447800" cy="527050"/>
          </a:xfrm>
          <a:prstGeom prst="rect">
            <a:avLst/>
          </a:prstGeom>
          <a:solidFill>
            <a:srgbClr val="996633"/>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Anthropometry</a:t>
            </a:r>
          </a:p>
          <a:p>
            <a:pPr algn="ctr"/>
            <a:r>
              <a:rPr lang="en-US" sz="1400">
                <a:latin typeface="Arial" pitchFamily="34" charset="0"/>
                <a:cs typeface="Arial" pitchFamily="34" charset="0"/>
              </a:rPr>
              <a:t>(</a:t>
            </a:r>
            <a:r>
              <a:rPr lang="en-US" sz="1400" b="1" i="1">
                <a:latin typeface="Book Antiqua" pitchFamily="18" charset="0"/>
                <a:cs typeface="Arial" pitchFamily="34" charset="0"/>
              </a:rPr>
              <a:t>R</a:t>
            </a:r>
            <a:r>
              <a:rPr lang="en-US" sz="1400" b="1" baseline="-25000">
                <a:latin typeface="Book Antiqua" pitchFamily="18" charset="0"/>
                <a:cs typeface="Arial" pitchFamily="34" charset="0"/>
              </a:rPr>
              <a:t>i</a:t>
            </a:r>
            <a:r>
              <a:rPr lang="en-US" sz="1400" b="1">
                <a:latin typeface="Book Antiqua" pitchFamily="18" charset="0"/>
                <a:cs typeface="Arial" pitchFamily="34" charset="0"/>
              </a:rPr>
              <a:t>, </a:t>
            </a:r>
            <a:r>
              <a:rPr lang="en-US" sz="1400" b="1" i="1">
                <a:latin typeface="Book Antiqua" pitchFamily="18" charset="0"/>
                <a:cs typeface="Arial" pitchFamily="34" charset="0"/>
              </a:rPr>
              <a:t>W</a:t>
            </a:r>
            <a:r>
              <a:rPr lang="en-US" sz="1400" b="1" baseline="-25000">
                <a:latin typeface="Book Antiqua" pitchFamily="18" charset="0"/>
                <a:cs typeface="Arial" pitchFamily="34" charset="0"/>
              </a:rPr>
              <a:t>b</a:t>
            </a:r>
            <a:r>
              <a:rPr lang="en-US" sz="1400">
                <a:latin typeface="Arial" pitchFamily="34" charset="0"/>
                <a:cs typeface="Arial" pitchFamily="34" charset="0"/>
              </a:rPr>
              <a:t>)</a:t>
            </a:r>
          </a:p>
        </p:txBody>
      </p:sp>
      <p:sp>
        <p:nvSpPr>
          <p:cNvPr id="1031" name="Text Box 7"/>
          <p:cNvSpPr txBox="1">
            <a:spLocks noChangeArrowheads="1"/>
          </p:cNvSpPr>
          <p:nvPr/>
        </p:nvSpPr>
        <p:spPr bwMode="auto">
          <a:xfrm>
            <a:off x="1752600" y="3962400"/>
            <a:ext cx="1524000" cy="366713"/>
          </a:xfrm>
          <a:prstGeom prst="rect">
            <a:avLst/>
          </a:prstGeom>
          <a:noFill/>
          <a:ln w="9525">
            <a:noFill/>
            <a:miter lim="800000"/>
            <a:headEnd/>
            <a:tailEnd/>
          </a:ln>
        </p:spPr>
        <p:txBody>
          <a:bodyPr>
            <a:spAutoFit/>
          </a:bodyPr>
          <a:lstStyle/>
          <a:p>
            <a:pPr>
              <a:spcBef>
                <a:spcPct val="50000"/>
              </a:spcBef>
            </a:pPr>
            <a:endParaRPr lang="en-GB" sz="1800">
              <a:latin typeface="Arial" pitchFamily="34" charset="0"/>
              <a:cs typeface="Arial" pitchFamily="34" charset="0"/>
            </a:endParaRPr>
          </a:p>
        </p:txBody>
      </p:sp>
      <p:sp>
        <p:nvSpPr>
          <p:cNvPr id="1032" name="Text Box 8"/>
          <p:cNvSpPr txBox="1">
            <a:spLocks noChangeArrowheads="1"/>
          </p:cNvSpPr>
          <p:nvPr/>
        </p:nvSpPr>
        <p:spPr bwMode="auto">
          <a:xfrm>
            <a:off x="3403600" y="2946400"/>
            <a:ext cx="914400" cy="527050"/>
          </a:xfrm>
          <a:prstGeom prst="rect">
            <a:avLst/>
          </a:prstGeom>
          <a:solidFill>
            <a:srgbClr val="996633"/>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Activity</a:t>
            </a:r>
          </a:p>
          <a:p>
            <a:pPr algn="ctr"/>
            <a:r>
              <a:rPr lang="en-US" sz="1400">
                <a:latin typeface="Arial" pitchFamily="34" charset="0"/>
                <a:cs typeface="Arial" pitchFamily="34" charset="0"/>
              </a:rPr>
              <a:t>(</a:t>
            </a:r>
            <a:r>
              <a:rPr lang="en-US" sz="1400" i="1">
                <a:latin typeface="Book Antiqua" pitchFamily="18" charset="0"/>
                <a:cs typeface="Arial" pitchFamily="34" charset="0"/>
              </a:rPr>
              <a:t>t</a:t>
            </a:r>
            <a:r>
              <a:rPr lang="en-US" sz="1400" baseline="-25000">
                <a:latin typeface="Book Antiqua" pitchFamily="18" charset="0"/>
                <a:cs typeface="Arial" pitchFamily="34" charset="0"/>
              </a:rPr>
              <a:t>E</a:t>
            </a:r>
            <a:r>
              <a:rPr lang="en-US" sz="1400">
                <a:latin typeface="Book Antiqua" pitchFamily="18" charset="0"/>
                <a:cs typeface="Arial" pitchFamily="34" charset="0"/>
              </a:rPr>
              <a:t>, </a:t>
            </a:r>
            <a:r>
              <a:rPr lang="en-US" sz="1400" i="1">
                <a:latin typeface="Book Antiqua" pitchFamily="18" charset="0"/>
                <a:cs typeface="Arial" pitchFamily="34" charset="0"/>
              </a:rPr>
              <a:t>f</a:t>
            </a:r>
            <a:r>
              <a:rPr lang="en-US" sz="1400" baseline="-25000">
                <a:latin typeface="Book Antiqua" pitchFamily="18" charset="0"/>
                <a:cs typeface="Arial" pitchFamily="34" charset="0"/>
              </a:rPr>
              <a:t>E</a:t>
            </a:r>
            <a:r>
              <a:rPr lang="en-US" sz="1400">
                <a:latin typeface="Book Antiqua" pitchFamily="18" charset="0"/>
                <a:cs typeface="Arial" pitchFamily="34" charset="0"/>
              </a:rPr>
              <a:t>, D</a:t>
            </a:r>
            <a:r>
              <a:rPr lang="en-US" sz="1400" baseline="-25000">
                <a:latin typeface="Book Antiqua" pitchFamily="18" charset="0"/>
                <a:cs typeface="Arial" pitchFamily="34" charset="0"/>
              </a:rPr>
              <a:t>t</a:t>
            </a:r>
            <a:r>
              <a:rPr lang="en-US" sz="1400">
                <a:latin typeface="Arial" pitchFamily="34" charset="0"/>
                <a:cs typeface="Arial" pitchFamily="34" charset="0"/>
              </a:rPr>
              <a:t>)</a:t>
            </a:r>
          </a:p>
        </p:txBody>
      </p:sp>
      <p:sp>
        <p:nvSpPr>
          <p:cNvPr id="1033" name="Text Box 9"/>
          <p:cNvSpPr txBox="1">
            <a:spLocks noChangeArrowheads="1"/>
          </p:cNvSpPr>
          <p:nvPr/>
        </p:nvSpPr>
        <p:spPr bwMode="auto">
          <a:xfrm>
            <a:off x="6146800" y="2286000"/>
            <a:ext cx="787400" cy="3460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i="1">
                <a:solidFill>
                  <a:schemeClr val="bg1"/>
                </a:solidFill>
                <a:latin typeface="Book Antiqua" pitchFamily="18" charset="0"/>
                <a:cs typeface="Arial" pitchFamily="34" charset="0"/>
              </a:rPr>
              <a:t>RfC</a:t>
            </a:r>
          </a:p>
        </p:txBody>
      </p:sp>
      <p:sp>
        <p:nvSpPr>
          <p:cNvPr id="1034" name="Text Box 10"/>
          <p:cNvSpPr txBox="1">
            <a:spLocks noChangeArrowheads="1"/>
          </p:cNvSpPr>
          <p:nvPr/>
        </p:nvSpPr>
        <p:spPr bwMode="auto">
          <a:xfrm>
            <a:off x="6083300" y="1524000"/>
            <a:ext cx="914400" cy="527050"/>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cs typeface="Arial" pitchFamily="34" charset="0"/>
              </a:rPr>
              <a:t>NOAEL, LOAEL</a:t>
            </a:r>
          </a:p>
        </p:txBody>
      </p:sp>
      <p:sp>
        <p:nvSpPr>
          <p:cNvPr id="1035" name="Text Box 11"/>
          <p:cNvSpPr txBox="1">
            <a:spLocks noChangeArrowheads="1"/>
          </p:cNvSpPr>
          <p:nvPr/>
        </p:nvSpPr>
        <p:spPr bwMode="auto">
          <a:xfrm>
            <a:off x="5600700" y="1003300"/>
            <a:ext cx="1905000" cy="314325"/>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cs typeface="Arial" pitchFamily="34" charset="0"/>
              </a:rPr>
              <a:t>Toxicity Assessment</a:t>
            </a:r>
            <a:r>
              <a:rPr lang="en-US" sz="1400">
                <a:latin typeface="Arial" pitchFamily="34" charset="0"/>
                <a:cs typeface="Arial" pitchFamily="34" charset="0"/>
              </a:rPr>
              <a:t> </a:t>
            </a:r>
          </a:p>
        </p:txBody>
      </p:sp>
      <p:sp>
        <p:nvSpPr>
          <p:cNvPr id="1036" name="Text Box 12"/>
          <p:cNvSpPr txBox="1">
            <a:spLocks noChangeArrowheads="1"/>
          </p:cNvSpPr>
          <p:nvPr/>
        </p:nvSpPr>
        <p:spPr bwMode="auto">
          <a:xfrm>
            <a:off x="7339013" y="2014538"/>
            <a:ext cx="914400" cy="314325"/>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cs typeface="Arial" pitchFamily="34" charset="0"/>
              </a:rPr>
              <a:t>UF, MF</a:t>
            </a:r>
          </a:p>
        </p:txBody>
      </p:sp>
      <p:sp>
        <p:nvSpPr>
          <p:cNvPr id="1037" name="Oval 13"/>
          <p:cNvSpPr>
            <a:spLocks noChangeArrowheads="1"/>
          </p:cNvSpPr>
          <p:nvPr/>
        </p:nvSpPr>
        <p:spPr bwMode="auto">
          <a:xfrm>
            <a:off x="4089400" y="4213225"/>
            <a:ext cx="2286000" cy="1006475"/>
          </a:xfrm>
          <a:prstGeom prst="ellipse">
            <a:avLst/>
          </a:prstGeom>
          <a:solidFill>
            <a:schemeClr val="tx1"/>
          </a:solidFill>
          <a:ln w="9525">
            <a:solidFill>
              <a:srgbClr val="3333CC"/>
            </a:solidFill>
            <a:round/>
            <a:headEnd/>
            <a:tailEnd/>
          </a:ln>
        </p:spPr>
        <p:txBody>
          <a:bodyPr wrap="none" anchor="ctr"/>
          <a:lstStyle/>
          <a:p>
            <a:pPr algn="ctr"/>
            <a:r>
              <a:rPr lang="en-US" sz="1400">
                <a:solidFill>
                  <a:schemeClr val="bg1"/>
                </a:solidFill>
                <a:latin typeface="Arial" pitchFamily="34" charset="0"/>
                <a:cs typeface="Arial" pitchFamily="34" charset="0"/>
              </a:rPr>
              <a:t>Risk Management:</a:t>
            </a:r>
          </a:p>
          <a:p>
            <a:pPr algn="ctr"/>
            <a:r>
              <a:rPr lang="en-US" sz="1400">
                <a:solidFill>
                  <a:schemeClr val="bg1"/>
                </a:solidFill>
                <a:latin typeface="Arial" pitchFamily="34" charset="0"/>
                <a:cs typeface="Arial" pitchFamily="34" charset="0"/>
              </a:rPr>
              <a:t>Scenarios for </a:t>
            </a:r>
            <a:r>
              <a:rPr lang="en-US" sz="1400" b="1" i="1">
                <a:solidFill>
                  <a:schemeClr val="bg1"/>
                </a:solidFill>
                <a:latin typeface="Book Antiqua" pitchFamily="18" charset="0"/>
                <a:cs typeface="Arial" pitchFamily="34" charset="0"/>
              </a:rPr>
              <a:t>I = RfC</a:t>
            </a:r>
          </a:p>
          <a:p>
            <a:pPr algn="ctr"/>
            <a:r>
              <a:rPr lang="en-US" sz="1400">
                <a:solidFill>
                  <a:schemeClr val="bg1"/>
                </a:solidFill>
                <a:latin typeface="Arial" pitchFamily="34" charset="0"/>
                <a:cs typeface="Arial" pitchFamily="34" charset="0"/>
              </a:rPr>
              <a:t>by manipulating </a:t>
            </a:r>
            <a:r>
              <a:rPr lang="en-US" sz="1400" b="1" i="1">
                <a:solidFill>
                  <a:schemeClr val="bg1"/>
                </a:solidFill>
                <a:latin typeface="Book Antiqua" pitchFamily="18" charset="0"/>
                <a:cs typeface="Arial" pitchFamily="34" charset="0"/>
              </a:rPr>
              <a:t>I</a:t>
            </a:r>
            <a:endParaRPr lang="en-US" sz="1400" b="1">
              <a:solidFill>
                <a:schemeClr val="bg1"/>
              </a:solidFill>
              <a:latin typeface="Book Antiqua" pitchFamily="18" charset="0"/>
              <a:cs typeface="Arial" pitchFamily="34" charset="0"/>
            </a:endParaRPr>
          </a:p>
        </p:txBody>
      </p:sp>
      <p:sp>
        <p:nvSpPr>
          <p:cNvPr id="1038" name="Text Box 14"/>
          <p:cNvSpPr txBox="1">
            <a:spLocks noChangeArrowheads="1"/>
          </p:cNvSpPr>
          <p:nvPr/>
        </p:nvSpPr>
        <p:spPr bwMode="auto">
          <a:xfrm>
            <a:off x="3806825" y="5600700"/>
            <a:ext cx="1219200" cy="323850"/>
          </a:xfrm>
          <a:prstGeom prst="rect">
            <a:avLst/>
          </a:prstGeom>
          <a:solidFill>
            <a:srgbClr val="9900FF"/>
          </a:solidFill>
          <a:ln w="19050">
            <a:solidFill>
              <a:srgbClr val="FF3300"/>
            </a:solidFill>
            <a:miter lim="800000"/>
            <a:headEnd/>
            <a:tailEnd/>
          </a:ln>
        </p:spPr>
        <p:txBody>
          <a:bodyPr>
            <a:spAutoFit/>
          </a:bodyPr>
          <a:lstStyle/>
          <a:p>
            <a:pPr>
              <a:spcBef>
                <a:spcPct val="50000"/>
              </a:spcBef>
            </a:pPr>
            <a:r>
              <a:rPr lang="en-US" sz="1400" i="1">
                <a:latin typeface="Arial" pitchFamily="34" charset="0"/>
                <a:cs typeface="Arial" pitchFamily="34" charset="0"/>
              </a:rPr>
              <a:t>C</a:t>
            </a:r>
            <a:r>
              <a:rPr lang="en-US" sz="1400">
                <a:latin typeface="Arial" pitchFamily="34" charset="0"/>
                <a:cs typeface="Arial" pitchFamily="34" charset="0"/>
              </a:rPr>
              <a:t> reduction</a:t>
            </a:r>
          </a:p>
        </p:txBody>
      </p:sp>
      <p:sp>
        <p:nvSpPr>
          <p:cNvPr id="1039" name="Text Box 15"/>
          <p:cNvSpPr txBox="1">
            <a:spLocks noChangeArrowheads="1"/>
          </p:cNvSpPr>
          <p:nvPr/>
        </p:nvSpPr>
        <p:spPr bwMode="auto">
          <a:xfrm>
            <a:off x="5235575" y="5581650"/>
            <a:ext cx="1882775" cy="323850"/>
          </a:xfrm>
          <a:prstGeom prst="rect">
            <a:avLst/>
          </a:prstGeom>
          <a:solidFill>
            <a:srgbClr val="009900"/>
          </a:solidFill>
          <a:ln w="19050">
            <a:solidFill>
              <a:srgbClr val="FFFF66"/>
            </a:solidFill>
            <a:miter lim="800000"/>
            <a:headEnd/>
            <a:tailEnd/>
          </a:ln>
        </p:spPr>
        <p:txBody>
          <a:bodyPr>
            <a:spAutoFit/>
          </a:bodyPr>
          <a:lstStyle/>
          <a:p>
            <a:pPr>
              <a:spcBef>
                <a:spcPct val="50000"/>
              </a:spcBef>
            </a:pPr>
            <a:r>
              <a:rPr lang="en-US" sz="1400" i="1">
                <a:latin typeface="Book Antiqua" pitchFamily="18" charset="0"/>
                <a:cs typeface="Arial" pitchFamily="34" charset="0"/>
              </a:rPr>
              <a:t>t</a:t>
            </a:r>
            <a:r>
              <a:rPr lang="en-US" sz="1400" baseline="-25000">
                <a:latin typeface="Book Antiqua" pitchFamily="18" charset="0"/>
                <a:cs typeface="Arial" pitchFamily="34" charset="0"/>
              </a:rPr>
              <a:t>E</a:t>
            </a:r>
            <a:r>
              <a:rPr lang="en-US" sz="1400">
                <a:latin typeface="Book Antiqua" pitchFamily="18" charset="0"/>
                <a:cs typeface="Arial" pitchFamily="34" charset="0"/>
              </a:rPr>
              <a:t>, </a:t>
            </a:r>
            <a:r>
              <a:rPr lang="en-US" sz="1400" i="1">
                <a:latin typeface="Book Antiqua" pitchFamily="18" charset="0"/>
                <a:cs typeface="Arial" pitchFamily="34" charset="0"/>
              </a:rPr>
              <a:t>f</a:t>
            </a:r>
            <a:r>
              <a:rPr lang="en-US" sz="1400" baseline="-25000">
                <a:latin typeface="Book Antiqua" pitchFamily="18" charset="0"/>
                <a:cs typeface="Arial" pitchFamily="34" charset="0"/>
              </a:rPr>
              <a:t>E</a:t>
            </a:r>
            <a:r>
              <a:rPr lang="en-US" sz="1400">
                <a:latin typeface="Book Antiqua" pitchFamily="18" charset="0"/>
                <a:cs typeface="Arial" pitchFamily="34" charset="0"/>
              </a:rPr>
              <a:t>, D</a:t>
            </a:r>
            <a:r>
              <a:rPr lang="en-US" sz="1400" baseline="-25000">
                <a:latin typeface="Book Antiqua" pitchFamily="18" charset="0"/>
                <a:cs typeface="Arial" pitchFamily="34" charset="0"/>
              </a:rPr>
              <a:t>t</a:t>
            </a:r>
            <a:r>
              <a:rPr lang="en-US" sz="1400">
                <a:latin typeface="Arial" pitchFamily="34" charset="0"/>
                <a:cs typeface="Arial" pitchFamily="34" charset="0"/>
              </a:rPr>
              <a:t> minimization</a:t>
            </a:r>
            <a:endParaRPr lang="en-US" sz="1400" baseline="-25000">
              <a:latin typeface="Arial" pitchFamily="34" charset="0"/>
              <a:cs typeface="Arial" pitchFamily="34" charset="0"/>
            </a:endParaRPr>
          </a:p>
        </p:txBody>
      </p:sp>
      <p:sp>
        <p:nvSpPr>
          <p:cNvPr id="1040" name="Text Box 16"/>
          <p:cNvSpPr txBox="1">
            <a:spLocks noChangeArrowheads="1"/>
          </p:cNvSpPr>
          <p:nvPr/>
        </p:nvSpPr>
        <p:spPr bwMode="auto">
          <a:xfrm>
            <a:off x="7440613" y="5386388"/>
            <a:ext cx="1447800" cy="749300"/>
          </a:xfrm>
          <a:prstGeom prst="rect">
            <a:avLst/>
          </a:prstGeom>
          <a:solidFill>
            <a:srgbClr val="009900"/>
          </a:solidFill>
          <a:ln w="19050">
            <a:solidFill>
              <a:srgbClr val="FFFF66"/>
            </a:solidFill>
            <a:miter lim="800000"/>
            <a:headEnd/>
            <a:tailEnd/>
          </a:ln>
        </p:spPr>
        <p:txBody>
          <a:bodyPr>
            <a:spAutoFit/>
          </a:bodyPr>
          <a:lstStyle/>
          <a:p>
            <a:pPr algn="ctr">
              <a:spcBef>
                <a:spcPct val="50000"/>
              </a:spcBef>
            </a:pPr>
            <a:r>
              <a:rPr lang="en-US" sz="1400">
                <a:latin typeface="Arial" pitchFamily="34" charset="0"/>
                <a:cs typeface="Arial" pitchFamily="34" charset="0"/>
              </a:rPr>
              <a:t>Anthropometric/Behavioural Intervention</a:t>
            </a:r>
          </a:p>
        </p:txBody>
      </p:sp>
      <p:sp>
        <p:nvSpPr>
          <p:cNvPr id="1041" name="Text Box 17"/>
          <p:cNvSpPr txBox="1">
            <a:spLocks noChangeArrowheads="1"/>
          </p:cNvSpPr>
          <p:nvPr/>
        </p:nvSpPr>
        <p:spPr bwMode="auto">
          <a:xfrm>
            <a:off x="1022350" y="5257800"/>
            <a:ext cx="2133600" cy="323850"/>
          </a:xfrm>
          <a:prstGeom prst="rect">
            <a:avLst/>
          </a:prstGeom>
          <a:solidFill>
            <a:srgbClr val="9900FF"/>
          </a:solidFill>
          <a:ln w="19050">
            <a:solidFill>
              <a:srgbClr val="FF3300"/>
            </a:solidFill>
            <a:miter lim="800000"/>
            <a:headEnd/>
            <a:tailEnd/>
          </a:ln>
        </p:spPr>
        <p:txBody>
          <a:bodyPr>
            <a:spAutoFit/>
          </a:bodyPr>
          <a:lstStyle/>
          <a:p>
            <a:pPr algn="ctr">
              <a:spcBef>
                <a:spcPct val="50000"/>
              </a:spcBef>
            </a:pPr>
            <a:r>
              <a:rPr lang="en-US" sz="1400">
                <a:solidFill>
                  <a:srgbClr val="FFFF00"/>
                </a:solidFill>
                <a:latin typeface="Arial" pitchFamily="34" charset="0"/>
                <a:cs typeface="Arial" pitchFamily="34" charset="0"/>
              </a:rPr>
              <a:t>Legal Intervention</a:t>
            </a:r>
          </a:p>
        </p:txBody>
      </p:sp>
      <p:sp>
        <p:nvSpPr>
          <p:cNvPr id="1042" name="Text Box 18"/>
          <p:cNvSpPr txBox="1">
            <a:spLocks noChangeArrowheads="1"/>
          </p:cNvSpPr>
          <p:nvPr/>
        </p:nvSpPr>
        <p:spPr bwMode="auto">
          <a:xfrm>
            <a:off x="152400" y="2095500"/>
            <a:ext cx="1371600" cy="739775"/>
          </a:xfrm>
          <a:prstGeom prst="rect">
            <a:avLst/>
          </a:prstGeom>
          <a:solidFill>
            <a:schemeClr val="accent2"/>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EnvironmentalQuality Analysis</a:t>
            </a:r>
          </a:p>
        </p:txBody>
      </p:sp>
      <p:sp>
        <p:nvSpPr>
          <p:cNvPr id="1043" name="Text Box 19"/>
          <p:cNvSpPr txBox="1">
            <a:spLocks noChangeArrowheads="1"/>
          </p:cNvSpPr>
          <p:nvPr/>
        </p:nvSpPr>
        <p:spPr bwMode="auto">
          <a:xfrm>
            <a:off x="3276600" y="685800"/>
            <a:ext cx="1120775" cy="527050"/>
          </a:xfrm>
          <a:prstGeom prst="rect">
            <a:avLst/>
          </a:prstGeom>
          <a:solidFill>
            <a:srgbClr val="996633"/>
          </a:solidFill>
          <a:ln w="9525">
            <a:solidFill>
              <a:srgbClr val="CC9900"/>
            </a:solidFill>
            <a:miter lim="800000"/>
            <a:headEnd/>
            <a:tailEnd/>
          </a:ln>
        </p:spPr>
        <p:txBody>
          <a:bodyPr>
            <a:spAutoFit/>
          </a:bodyPr>
          <a:lstStyle/>
          <a:p>
            <a:pPr algn="ctr">
              <a:spcBef>
                <a:spcPct val="50000"/>
              </a:spcBef>
            </a:pPr>
            <a:r>
              <a:rPr lang="en-US" sz="1400">
                <a:latin typeface="Arial" pitchFamily="34" charset="0"/>
                <a:cs typeface="Arial" pitchFamily="34" charset="0"/>
              </a:rPr>
              <a:t>Surveyed or default</a:t>
            </a:r>
          </a:p>
        </p:txBody>
      </p:sp>
      <p:sp>
        <p:nvSpPr>
          <p:cNvPr id="1044" name="Text Box 20"/>
          <p:cNvSpPr txBox="1">
            <a:spLocks noChangeArrowheads="1"/>
          </p:cNvSpPr>
          <p:nvPr/>
        </p:nvSpPr>
        <p:spPr bwMode="auto">
          <a:xfrm>
            <a:off x="3281363" y="3795713"/>
            <a:ext cx="1104900" cy="527050"/>
          </a:xfrm>
          <a:prstGeom prst="rect">
            <a:avLst/>
          </a:prstGeom>
          <a:solidFill>
            <a:srgbClr val="996633"/>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Surveyed or default</a:t>
            </a:r>
          </a:p>
        </p:txBody>
      </p:sp>
      <p:sp>
        <p:nvSpPr>
          <p:cNvPr id="1045" name="Text Box 21"/>
          <p:cNvSpPr txBox="1">
            <a:spLocks noChangeArrowheads="1"/>
          </p:cNvSpPr>
          <p:nvPr/>
        </p:nvSpPr>
        <p:spPr bwMode="auto">
          <a:xfrm>
            <a:off x="4762500" y="266700"/>
            <a:ext cx="3581400" cy="527050"/>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cs typeface="Arial" pitchFamily="34" charset="0"/>
              </a:rPr>
              <a:t>Animal test, epidemiology (human &amp; molecular), structure-reactivity relationship</a:t>
            </a:r>
          </a:p>
        </p:txBody>
      </p:sp>
      <p:sp>
        <p:nvSpPr>
          <p:cNvPr id="1046" name="Line 22"/>
          <p:cNvSpPr>
            <a:spLocks noChangeShapeType="1"/>
          </p:cNvSpPr>
          <p:nvPr/>
        </p:nvSpPr>
        <p:spPr bwMode="auto">
          <a:xfrm>
            <a:off x="6553200" y="1346200"/>
            <a:ext cx="0" cy="152400"/>
          </a:xfrm>
          <a:prstGeom prst="line">
            <a:avLst/>
          </a:prstGeom>
          <a:noFill/>
          <a:ln w="28575">
            <a:solidFill>
              <a:schemeClr val="tx1"/>
            </a:solidFill>
            <a:round/>
            <a:headEnd/>
            <a:tailEnd type="triangle" w="med" len="med"/>
          </a:ln>
        </p:spPr>
        <p:txBody>
          <a:bodyPr/>
          <a:lstStyle/>
          <a:p>
            <a:endParaRPr lang="id-ID"/>
          </a:p>
        </p:txBody>
      </p:sp>
      <p:sp>
        <p:nvSpPr>
          <p:cNvPr id="1047" name="Line 23"/>
          <p:cNvSpPr>
            <a:spLocks noChangeShapeType="1"/>
          </p:cNvSpPr>
          <p:nvPr/>
        </p:nvSpPr>
        <p:spPr bwMode="auto">
          <a:xfrm>
            <a:off x="6553200" y="2108200"/>
            <a:ext cx="0" cy="152400"/>
          </a:xfrm>
          <a:prstGeom prst="line">
            <a:avLst/>
          </a:prstGeom>
          <a:noFill/>
          <a:ln w="28575">
            <a:solidFill>
              <a:schemeClr val="tx1"/>
            </a:solidFill>
            <a:round/>
            <a:headEnd/>
            <a:tailEnd type="triangle" w="med" len="med"/>
          </a:ln>
        </p:spPr>
        <p:txBody>
          <a:bodyPr/>
          <a:lstStyle/>
          <a:p>
            <a:endParaRPr lang="id-ID"/>
          </a:p>
        </p:txBody>
      </p:sp>
      <p:sp>
        <p:nvSpPr>
          <p:cNvPr id="1048" name="Line 24"/>
          <p:cNvSpPr>
            <a:spLocks noChangeShapeType="1"/>
          </p:cNvSpPr>
          <p:nvPr/>
        </p:nvSpPr>
        <p:spPr bwMode="auto">
          <a:xfrm>
            <a:off x="3860800" y="2070100"/>
            <a:ext cx="0" cy="152400"/>
          </a:xfrm>
          <a:prstGeom prst="line">
            <a:avLst/>
          </a:prstGeom>
          <a:noFill/>
          <a:ln w="38100">
            <a:solidFill>
              <a:schemeClr val="tx1"/>
            </a:solidFill>
            <a:round/>
            <a:headEnd/>
            <a:tailEnd type="triangle" w="med" len="med"/>
          </a:ln>
        </p:spPr>
        <p:txBody>
          <a:bodyPr/>
          <a:lstStyle/>
          <a:p>
            <a:endParaRPr lang="id-ID"/>
          </a:p>
        </p:txBody>
      </p:sp>
      <p:sp>
        <p:nvSpPr>
          <p:cNvPr id="1049" name="Line 25"/>
          <p:cNvSpPr>
            <a:spLocks noChangeShapeType="1"/>
          </p:cNvSpPr>
          <p:nvPr/>
        </p:nvSpPr>
        <p:spPr bwMode="auto">
          <a:xfrm>
            <a:off x="3860800" y="1270000"/>
            <a:ext cx="0" cy="152400"/>
          </a:xfrm>
          <a:prstGeom prst="line">
            <a:avLst/>
          </a:prstGeom>
          <a:noFill/>
          <a:ln w="38100">
            <a:solidFill>
              <a:schemeClr val="tx1"/>
            </a:solidFill>
            <a:round/>
            <a:headEnd/>
            <a:tailEnd type="triangle" w="med" len="med"/>
          </a:ln>
        </p:spPr>
        <p:txBody>
          <a:bodyPr/>
          <a:lstStyle/>
          <a:p>
            <a:endParaRPr lang="id-ID"/>
          </a:p>
        </p:txBody>
      </p:sp>
      <p:sp>
        <p:nvSpPr>
          <p:cNvPr id="1050" name="Line 26"/>
          <p:cNvSpPr>
            <a:spLocks noChangeShapeType="1"/>
          </p:cNvSpPr>
          <p:nvPr/>
        </p:nvSpPr>
        <p:spPr bwMode="auto">
          <a:xfrm>
            <a:off x="6565900" y="825500"/>
            <a:ext cx="0" cy="152400"/>
          </a:xfrm>
          <a:prstGeom prst="line">
            <a:avLst/>
          </a:prstGeom>
          <a:noFill/>
          <a:ln w="28575">
            <a:solidFill>
              <a:schemeClr val="tx1"/>
            </a:solidFill>
            <a:round/>
            <a:headEnd/>
            <a:tailEnd type="triangle" w="med" len="med"/>
          </a:ln>
        </p:spPr>
        <p:txBody>
          <a:bodyPr/>
          <a:lstStyle/>
          <a:p>
            <a:endParaRPr lang="id-ID"/>
          </a:p>
        </p:txBody>
      </p:sp>
      <p:sp>
        <p:nvSpPr>
          <p:cNvPr id="1051" name="Line 27"/>
          <p:cNvSpPr>
            <a:spLocks noChangeShapeType="1"/>
          </p:cNvSpPr>
          <p:nvPr/>
        </p:nvSpPr>
        <p:spPr bwMode="auto">
          <a:xfrm>
            <a:off x="5245100" y="2832100"/>
            <a:ext cx="0" cy="152400"/>
          </a:xfrm>
          <a:prstGeom prst="line">
            <a:avLst/>
          </a:prstGeom>
          <a:noFill/>
          <a:ln w="28575">
            <a:solidFill>
              <a:schemeClr val="tx1"/>
            </a:solidFill>
            <a:round/>
            <a:headEnd/>
            <a:tailEnd type="triangle" w="med" len="med"/>
          </a:ln>
        </p:spPr>
        <p:txBody>
          <a:bodyPr/>
          <a:lstStyle/>
          <a:p>
            <a:endParaRPr lang="id-ID"/>
          </a:p>
        </p:txBody>
      </p:sp>
      <p:sp>
        <p:nvSpPr>
          <p:cNvPr id="1052" name="Line 28"/>
          <p:cNvSpPr>
            <a:spLocks noChangeShapeType="1"/>
          </p:cNvSpPr>
          <p:nvPr/>
        </p:nvSpPr>
        <p:spPr bwMode="auto">
          <a:xfrm>
            <a:off x="5245100" y="4000500"/>
            <a:ext cx="0" cy="152400"/>
          </a:xfrm>
          <a:prstGeom prst="line">
            <a:avLst/>
          </a:prstGeom>
          <a:noFill/>
          <a:ln w="28575">
            <a:solidFill>
              <a:schemeClr val="tx1"/>
            </a:solidFill>
            <a:round/>
            <a:headEnd/>
            <a:tailEnd type="triangle" w="med" len="med"/>
          </a:ln>
        </p:spPr>
        <p:txBody>
          <a:bodyPr/>
          <a:lstStyle/>
          <a:p>
            <a:endParaRPr lang="id-ID"/>
          </a:p>
        </p:txBody>
      </p:sp>
      <p:sp>
        <p:nvSpPr>
          <p:cNvPr id="1053" name="Line 29"/>
          <p:cNvSpPr>
            <a:spLocks noChangeShapeType="1"/>
          </p:cNvSpPr>
          <p:nvPr/>
        </p:nvSpPr>
        <p:spPr bwMode="auto">
          <a:xfrm flipV="1">
            <a:off x="3860800" y="2679700"/>
            <a:ext cx="0" cy="228600"/>
          </a:xfrm>
          <a:prstGeom prst="line">
            <a:avLst/>
          </a:prstGeom>
          <a:noFill/>
          <a:ln w="28575">
            <a:solidFill>
              <a:schemeClr val="tx1"/>
            </a:solidFill>
            <a:round/>
            <a:headEnd/>
            <a:tailEnd type="triangle" w="med" len="med"/>
          </a:ln>
        </p:spPr>
        <p:txBody>
          <a:bodyPr/>
          <a:lstStyle/>
          <a:p>
            <a:endParaRPr lang="id-ID"/>
          </a:p>
        </p:txBody>
      </p:sp>
      <p:sp>
        <p:nvSpPr>
          <p:cNvPr id="1054" name="Line 30"/>
          <p:cNvSpPr>
            <a:spLocks noChangeShapeType="1"/>
          </p:cNvSpPr>
          <p:nvPr/>
        </p:nvSpPr>
        <p:spPr bwMode="auto">
          <a:xfrm flipV="1">
            <a:off x="3848100" y="3505200"/>
            <a:ext cx="0" cy="228600"/>
          </a:xfrm>
          <a:prstGeom prst="line">
            <a:avLst/>
          </a:prstGeom>
          <a:noFill/>
          <a:ln w="28575">
            <a:solidFill>
              <a:schemeClr val="tx1"/>
            </a:solidFill>
            <a:round/>
            <a:headEnd/>
            <a:tailEnd type="triangle" w="med" len="med"/>
          </a:ln>
        </p:spPr>
        <p:txBody>
          <a:bodyPr/>
          <a:lstStyle/>
          <a:p>
            <a:endParaRPr lang="id-ID"/>
          </a:p>
        </p:txBody>
      </p:sp>
      <p:sp>
        <p:nvSpPr>
          <p:cNvPr id="1055" name="Line 31"/>
          <p:cNvSpPr>
            <a:spLocks noChangeShapeType="1"/>
          </p:cNvSpPr>
          <p:nvPr/>
        </p:nvSpPr>
        <p:spPr bwMode="auto">
          <a:xfrm>
            <a:off x="3168650" y="2463800"/>
            <a:ext cx="152400" cy="0"/>
          </a:xfrm>
          <a:prstGeom prst="line">
            <a:avLst/>
          </a:prstGeom>
          <a:noFill/>
          <a:ln w="38100">
            <a:solidFill>
              <a:schemeClr val="tx1"/>
            </a:solidFill>
            <a:round/>
            <a:headEnd/>
            <a:tailEnd type="triangle" w="med" len="med"/>
          </a:ln>
        </p:spPr>
        <p:txBody>
          <a:bodyPr/>
          <a:lstStyle/>
          <a:p>
            <a:endParaRPr lang="id-ID"/>
          </a:p>
        </p:txBody>
      </p:sp>
      <p:sp>
        <p:nvSpPr>
          <p:cNvPr id="1056" name="Line 32"/>
          <p:cNvSpPr>
            <a:spLocks noChangeShapeType="1"/>
          </p:cNvSpPr>
          <p:nvPr/>
        </p:nvSpPr>
        <p:spPr bwMode="auto">
          <a:xfrm>
            <a:off x="1574800" y="2463800"/>
            <a:ext cx="152400" cy="0"/>
          </a:xfrm>
          <a:prstGeom prst="line">
            <a:avLst/>
          </a:prstGeom>
          <a:noFill/>
          <a:ln w="38100">
            <a:solidFill>
              <a:schemeClr val="tx1"/>
            </a:solidFill>
            <a:round/>
            <a:headEnd/>
            <a:tailEnd type="triangle" w="med" len="med"/>
          </a:ln>
        </p:spPr>
        <p:txBody>
          <a:bodyPr/>
          <a:lstStyle/>
          <a:p>
            <a:endParaRPr lang="id-ID"/>
          </a:p>
        </p:txBody>
      </p:sp>
      <p:sp>
        <p:nvSpPr>
          <p:cNvPr id="1057" name="Line 33"/>
          <p:cNvSpPr>
            <a:spLocks noChangeShapeType="1"/>
          </p:cNvSpPr>
          <p:nvPr/>
        </p:nvSpPr>
        <p:spPr bwMode="auto">
          <a:xfrm>
            <a:off x="4432300" y="5435600"/>
            <a:ext cx="1752600" cy="0"/>
          </a:xfrm>
          <a:prstGeom prst="line">
            <a:avLst/>
          </a:prstGeom>
          <a:noFill/>
          <a:ln w="28575">
            <a:solidFill>
              <a:schemeClr val="tx1"/>
            </a:solidFill>
            <a:round/>
            <a:headEnd/>
            <a:tailEnd/>
          </a:ln>
        </p:spPr>
        <p:txBody>
          <a:bodyPr/>
          <a:lstStyle/>
          <a:p>
            <a:endParaRPr lang="id-ID"/>
          </a:p>
        </p:txBody>
      </p:sp>
      <p:sp>
        <p:nvSpPr>
          <p:cNvPr id="1058" name="Line 34"/>
          <p:cNvSpPr>
            <a:spLocks noChangeShapeType="1"/>
          </p:cNvSpPr>
          <p:nvPr/>
        </p:nvSpPr>
        <p:spPr bwMode="auto">
          <a:xfrm>
            <a:off x="4445000" y="5441950"/>
            <a:ext cx="0" cy="152400"/>
          </a:xfrm>
          <a:prstGeom prst="line">
            <a:avLst/>
          </a:prstGeom>
          <a:noFill/>
          <a:ln w="28575">
            <a:solidFill>
              <a:schemeClr val="tx1"/>
            </a:solidFill>
            <a:round/>
            <a:headEnd/>
            <a:tailEnd type="triangle" w="med" len="med"/>
          </a:ln>
        </p:spPr>
        <p:txBody>
          <a:bodyPr/>
          <a:lstStyle/>
          <a:p>
            <a:endParaRPr lang="id-ID"/>
          </a:p>
        </p:txBody>
      </p:sp>
      <p:sp>
        <p:nvSpPr>
          <p:cNvPr id="1059" name="Line 35"/>
          <p:cNvSpPr>
            <a:spLocks noChangeShapeType="1"/>
          </p:cNvSpPr>
          <p:nvPr/>
        </p:nvSpPr>
        <p:spPr bwMode="auto">
          <a:xfrm>
            <a:off x="3219450" y="5422900"/>
            <a:ext cx="228600" cy="0"/>
          </a:xfrm>
          <a:prstGeom prst="line">
            <a:avLst/>
          </a:prstGeom>
          <a:noFill/>
          <a:ln w="28575">
            <a:solidFill>
              <a:schemeClr val="tx1"/>
            </a:solidFill>
            <a:round/>
            <a:headEnd type="arrow" w="med" len="med"/>
            <a:tailEnd/>
          </a:ln>
        </p:spPr>
        <p:txBody>
          <a:bodyPr/>
          <a:lstStyle/>
          <a:p>
            <a:endParaRPr lang="id-ID"/>
          </a:p>
        </p:txBody>
      </p:sp>
      <p:sp>
        <p:nvSpPr>
          <p:cNvPr id="1060" name="Line 36"/>
          <p:cNvSpPr>
            <a:spLocks noChangeShapeType="1"/>
          </p:cNvSpPr>
          <p:nvPr/>
        </p:nvSpPr>
        <p:spPr bwMode="auto">
          <a:xfrm>
            <a:off x="3232150" y="6083300"/>
            <a:ext cx="228600" cy="0"/>
          </a:xfrm>
          <a:prstGeom prst="line">
            <a:avLst/>
          </a:prstGeom>
          <a:noFill/>
          <a:ln w="28575">
            <a:solidFill>
              <a:schemeClr val="tx1"/>
            </a:solidFill>
            <a:round/>
            <a:headEnd type="arrow" w="med" len="med"/>
            <a:tailEnd/>
          </a:ln>
        </p:spPr>
        <p:txBody>
          <a:bodyPr/>
          <a:lstStyle/>
          <a:p>
            <a:endParaRPr lang="id-ID"/>
          </a:p>
        </p:txBody>
      </p:sp>
      <p:sp>
        <p:nvSpPr>
          <p:cNvPr id="1061" name="Text Box 37"/>
          <p:cNvSpPr txBox="1">
            <a:spLocks noChangeArrowheads="1"/>
          </p:cNvSpPr>
          <p:nvPr/>
        </p:nvSpPr>
        <p:spPr bwMode="auto">
          <a:xfrm>
            <a:off x="1009650" y="5911850"/>
            <a:ext cx="2133600" cy="323850"/>
          </a:xfrm>
          <a:prstGeom prst="rect">
            <a:avLst/>
          </a:prstGeom>
          <a:solidFill>
            <a:srgbClr val="9900FF"/>
          </a:solidFill>
          <a:ln w="19050">
            <a:solidFill>
              <a:srgbClr val="FF3300"/>
            </a:solidFill>
            <a:miter lim="800000"/>
            <a:headEnd/>
            <a:tailEnd/>
          </a:ln>
        </p:spPr>
        <p:txBody>
          <a:bodyPr>
            <a:spAutoFit/>
          </a:bodyPr>
          <a:lstStyle/>
          <a:p>
            <a:pPr algn="ctr">
              <a:spcBef>
                <a:spcPct val="50000"/>
              </a:spcBef>
            </a:pPr>
            <a:r>
              <a:rPr lang="en-US" sz="1400">
                <a:solidFill>
                  <a:srgbClr val="FFFF00"/>
                </a:solidFill>
                <a:latin typeface="Arial" pitchFamily="34" charset="0"/>
                <a:cs typeface="Arial" pitchFamily="34" charset="0"/>
              </a:rPr>
              <a:t>Technology Intervention</a:t>
            </a:r>
          </a:p>
        </p:txBody>
      </p:sp>
      <p:sp>
        <p:nvSpPr>
          <p:cNvPr id="1062" name="Line 38"/>
          <p:cNvSpPr>
            <a:spLocks noChangeShapeType="1"/>
          </p:cNvSpPr>
          <p:nvPr/>
        </p:nvSpPr>
        <p:spPr bwMode="auto">
          <a:xfrm>
            <a:off x="3454400" y="5410200"/>
            <a:ext cx="0" cy="685800"/>
          </a:xfrm>
          <a:prstGeom prst="line">
            <a:avLst/>
          </a:prstGeom>
          <a:noFill/>
          <a:ln w="28575">
            <a:solidFill>
              <a:schemeClr val="tx1"/>
            </a:solidFill>
            <a:round/>
            <a:headEnd/>
            <a:tailEnd/>
          </a:ln>
        </p:spPr>
        <p:txBody>
          <a:bodyPr/>
          <a:lstStyle/>
          <a:p>
            <a:endParaRPr lang="id-ID"/>
          </a:p>
        </p:txBody>
      </p:sp>
      <p:sp>
        <p:nvSpPr>
          <p:cNvPr id="1063" name="Line 39"/>
          <p:cNvSpPr>
            <a:spLocks noChangeShapeType="1"/>
          </p:cNvSpPr>
          <p:nvPr/>
        </p:nvSpPr>
        <p:spPr bwMode="auto">
          <a:xfrm>
            <a:off x="2095500" y="5626100"/>
            <a:ext cx="0" cy="228600"/>
          </a:xfrm>
          <a:prstGeom prst="line">
            <a:avLst/>
          </a:prstGeom>
          <a:noFill/>
          <a:ln w="28575">
            <a:solidFill>
              <a:schemeClr val="tx1"/>
            </a:solidFill>
            <a:round/>
            <a:headEnd type="triangle" w="med" len="med"/>
            <a:tailEnd type="triangle" w="med" len="med"/>
          </a:ln>
        </p:spPr>
        <p:txBody>
          <a:bodyPr/>
          <a:lstStyle/>
          <a:p>
            <a:endParaRPr lang="id-ID"/>
          </a:p>
        </p:txBody>
      </p:sp>
      <p:sp>
        <p:nvSpPr>
          <p:cNvPr id="1064" name="Line 40"/>
          <p:cNvSpPr>
            <a:spLocks noChangeShapeType="1"/>
          </p:cNvSpPr>
          <p:nvPr/>
        </p:nvSpPr>
        <p:spPr bwMode="auto">
          <a:xfrm>
            <a:off x="7162800" y="5765800"/>
            <a:ext cx="228600" cy="0"/>
          </a:xfrm>
          <a:prstGeom prst="line">
            <a:avLst/>
          </a:prstGeom>
          <a:noFill/>
          <a:ln w="28575">
            <a:solidFill>
              <a:schemeClr val="tx1"/>
            </a:solidFill>
            <a:round/>
            <a:headEnd/>
            <a:tailEnd type="triangle" w="med" len="med"/>
          </a:ln>
        </p:spPr>
        <p:txBody>
          <a:bodyPr/>
          <a:lstStyle/>
          <a:p>
            <a:endParaRPr lang="id-ID"/>
          </a:p>
        </p:txBody>
      </p:sp>
      <p:sp>
        <p:nvSpPr>
          <p:cNvPr id="1065" name="Line 41"/>
          <p:cNvSpPr>
            <a:spLocks noChangeShapeType="1"/>
          </p:cNvSpPr>
          <p:nvPr/>
        </p:nvSpPr>
        <p:spPr bwMode="auto">
          <a:xfrm>
            <a:off x="3517900" y="5765800"/>
            <a:ext cx="228600" cy="0"/>
          </a:xfrm>
          <a:prstGeom prst="line">
            <a:avLst/>
          </a:prstGeom>
          <a:noFill/>
          <a:ln w="28575">
            <a:solidFill>
              <a:schemeClr val="tx1"/>
            </a:solidFill>
            <a:round/>
            <a:headEnd type="triangle" w="med" len="med"/>
            <a:tailEnd/>
          </a:ln>
        </p:spPr>
        <p:txBody>
          <a:bodyPr/>
          <a:lstStyle/>
          <a:p>
            <a:endParaRPr lang="id-ID"/>
          </a:p>
        </p:txBody>
      </p:sp>
      <p:sp>
        <p:nvSpPr>
          <p:cNvPr id="1066" name="Line 42"/>
          <p:cNvSpPr>
            <a:spLocks noChangeShapeType="1"/>
          </p:cNvSpPr>
          <p:nvPr/>
        </p:nvSpPr>
        <p:spPr bwMode="auto">
          <a:xfrm>
            <a:off x="4419600" y="2463800"/>
            <a:ext cx="228600" cy="0"/>
          </a:xfrm>
          <a:prstGeom prst="line">
            <a:avLst/>
          </a:prstGeom>
          <a:noFill/>
          <a:ln w="28575">
            <a:solidFill>
              <a:schemeClr val="tx1"/>
            </a:solidFill>
            <a:round/>
            <a:headEnd/>
            <a:tailEnd type="triangle" w="med" len="med"/>
          </a:ln>
        </p:spPr>
        <p:txBody>
          <a:bodyPr/>
          <a:lstStyle/>
          <a:p>
            <a:endParaRPr lang="id-ID"/>
          </a:p>
        </p:txBody>
      </p:sp>
      <p:sp>
        <p:nvSpPr>
          <p:cNvPr id="1067" name="Line 43"/>
          <p:cNvSpPr>
            <a:spLocks noChangeShapeType="1"/>
          </p:cNvSpPr>
          <p:nvPr/>
        </p:nvSpPr>
        <p:spPr bwMode="auto">
          <a:xfrm>
            <a:off x="5829300" y="2463800"/>
            <a:ext cx="228600" cy="0"/>
          </a:xfrm>
          <a:prstGeom prst="line">
            <a:avLst/>
          </a:prstGeom>
          <a:noFill/>
          <a:ln w="28575">
            <a:solidFill>
              <a:schemeClr val="tx1"/>
            </a:solidFill>
            <a:round/>
            <a:headEnd type="triangle" w="med" len="med"/>
            <a:tailEnd/>
          </a:ln>
        </p:spPr>
        <p:txBody>
          <a:bodyPr/>
          <a:lstStyle/>
          <a:p>
            <a:endParaRPr lang="id-ID"/>
          </a:p>
        </p:txBody>
      </p:sp>
      <p:sp>
        <p:nvSpPr>
          <p:cNvPr id="1068" name="Line 44"/>
          <p:cNvSpPr>
            <a:spLocks noChangeShapeType="1"/>
          </p:cNvSpPr>
          <p:nvPr/>
        </p:nvSpPr>
        <p:spPr bwMode="auto">
          <a:xfrm>
            <a:off x="5245100" y="5270500"/>
            <a:ext cx="0" cy="152400"/>
          </a:xfrm>
          <a:prstGeom prst="line">
            <a:avLst/>
          </a:prstGeom>
          <a:noFill/>
          <a:ln w="28575">
            <a:solidFill>
              <a:schemeClr val="tx1"/>
            </a:solidFill>
            <a:round/>
            <a:headEnd/>
            <a:tailEnd/>
          </a:ln>
        </p:spPr>
        <p:txBody>
          <a:bodyPr/>
          <a:lstStyle/>
          <a:p>
            <a:endParaRPr lang="id-ID"/>
          </a:p>
        </p:txBody>
      </p:sp>
      <p:sp>
        <p:nvSpPr>
          <p:cNvPr id="1069" name="Line 45"/>
          <p:cNvSpPr>
            <a:spLocks noChangeShapeType="1"/>
          </p:cNvSpPr>
          <p:nvPr/>
        </p:nvSpPr>
        <p:spPr bwMode="auto">
          <a:xfrm>
            <a:off x="8362950" y="531813"/>
            <a:ext cx="152400" cy="0"/>
          </a:xfrm>
          <a:prstGeom prst="line">
            <a:avLst/>
          </a:prstGeom>
          <a:noFill/>
          <a:ln w="28575">
            <a:solidFill>
              <a:schemeClr val="tx1"/>
            </a:solidFill>
            <a:round/>
            <a:headEnd/>
            <a:tailEnd/>
          </a:ln>
        </p:spPr>
        <p:txBody>
          <a:bodyPr/>
          <a:lstStyle/>
          <a:p>
            <a:endParaRPr lang="id-ID"/>
          </a:p>
        </p:txBody>
      </p:sp>
      <p:sp>
        <p:nvSpPr>
          <p:cNvPr id="1070" name="Line 46"/>
          <p:cNvSpPr>
            <a:spLocks noChangeShapeType="1"/>
          </p:cNvSpPr>
          <p:nvPr/>
        </p:nvSpPr>
        <p:spPr bwMode="auto">
          <a:xfrm>
            <a:off x="8367713" y="2181225"/>
            <a:ext cx="152400" cy="0"/>
          </a:xfrm>
          <a:prstGeom prst="line">
            <a:avLst/>
          </a:prstGeom>
          <a:noFill/>
          <a:ln w="28575">
            <a:solidFill>
              <a:schemeClr val="tx1"/>
            </a:solidFill>
            <a:round/>
            <a:headEnd type="triangle" w="med" len="med"/>
            <a:tailEnd/>
          </a:ln>
        </p:spPr>
        <p:txBody>
          <a:bodyPr/>
          <a:lstStyle/>
          <a:p>
            <a:endParaRPr lang="id-ID"/>
          </a:p>
        </p:txBody>
      </p:sp>
      <p:sp>
        <p:nvSpPr>
          <p:cNvPr id="1071" name="Line 48"/>
          <p:cNvSpPr>
            <a:spLocks noChangeShapeType="1"/>
          </p:cNvSpPr>
          <p:nvPr/>
        </p:nvSpPr>
        <p:spPr bwMode="auto">
          <a:xfrm>
            <a:off x="6169025" y="5437188"/>
            <a:ext cx="0" cy="152400"/>
          </a:xfrm>
          <a:prstGeom prst="line">
            <a:avLst/>
          </a:prstGeom>
          <a:noFill/>
          <a:ln w="28575">
            <a:solidFill>
              <a:schemeClr val="tx1"/>
            </a:solidFill>
            <a:round/>
            <a:headEnd/>
            <a:tailEnd type="triangle" w="med" len="med"/>
          </a:ln>
        </p:spPr>
        <p:txBody>
          <a:bodyPr/>
          <a:lstStyle/>
          <a:p>
            <a:endParaRPr lang="id-ID"/>
          </a:p>
        </p:txBody>
      </p:sp>
      <p:sp>
        <p:nvSpPr>
          <p:cNvPr id="1072" name="Line 49"/>
          <p:cNvSpPr>
            <a:spLocks noChangeShapeType="1"/>
          </p:cNvSpPr>
          <p:nvPr/>
        </p:nvSpPr>
        <p:spPr bwMode="auto">
          <a:xfrm flipH="1">
            <a:off x="6643688" y="2166938"/>
            <a:ext cx="609600" cy="0"/>
          </a:xfrm>
          <a:prstGeom prst="line">
            <a:avLst/>
          </a:prstGeom>
          <a:noFill/>
          <a:ln w="19050">
            <a:solidFill>
              <a:schemeClr val="tx1"/>
            </a:solidFill>
            <a:round/>
            <a:headEnd/>
            <a:tailEnd type="triangle" w="med" len="med"/>
          </a:ln>
        </p:spPr>
        <p:txBody>
          <a:bodyPr/>
          <a:lstStyle/>
          <a:p>
            <a:endParaRPr lang="id-ID"/>
          </a:p>
        </p:txBody>
      </p:sp>
      <p:sp>
        <p:nvSpPr>
          <p:cNvPr id="1073" name="Line 50"/>
          <p:cNvSpPr>
            <a:spLocks noChangeShapeType="1"/>
          </p:cNvSpPr>
          <p:nvPr/>
        </p:nvSpPr>
        <p:spPr bwMode="auto">
          <a:xfrm>
            <a:off x="8534400" y="523875"/>
            <a:ext cx="0" cy="1676400"/>
          </a:xfrm>
          <a:prstGeom prst="line">
            <a:avLst/>
          </a:prstGeom>
          <a:noFill/>
          <a:ln w="2857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274638"/>
            <a:ext cx="9144000" cy="1143000"/>
          </a:xfrm>
        </p:spPr>
        <p:txBody>
          <a:bodyPr/>
          <a:lstStyle/>
          <a:p>
            <a:pPr eaLnBrk="1" hangingPunct="1"/>
            <a:r>
              <a:rPr lang="en-US" sz="3200" b="1" smtClean="0">
                <a:solidFill>
                  <a:schemeClr val="hlink"/>
                </a:solidFill>
                <a:effectLst/>
                <a:latin typeface="Book Antiqua" pitchFamily="18" charset="0"/>
              </a:rPr>
              <a:t>STUDI EPIDEMIOLOGI</a:t>
            </a:r>
            <a:r>
              <a:rPr lang="en-US" sz="3200" b="1" smtClean="0">
                <a:effectLst/>
                <a:latin typeface="Book Antiqua" pitchFamily="18" charset="0"/>
              </a:rPr>
              <a:t> </a:t>
            </a:r>
            <a:r>
              <a:rPr lang="en-US" sz="3200" b="1" smtClean="0">
                <a:effectLst/>
              </a:rPr>
              <a:t>vs</a:t>
            </a:r>
            <a:r>
              <a:rPr lang="en-US" sz="3200" b="1" smtClean="0">
                <a:effectLst/>
                <a:latin typeface="Book Antiqua" pitchFamily="18" charset="0"/>
              </a:rPr>
              <a:t> </a:t>
            </a:r>
            <a:r>
              <a:rPr lang="en-US" sz="3200" b="1" smtClean="0">
                <a:solidFill>
                  <a:schemeClr val="hlink"/>
                </a:solidFill>
                <a:effectLst/>
                <a:latin typeface="Book Antiqua" pitchFamily="18" charset="0"/>
              </a:rPr>
              <a:t>ANALISIS RISIKO</a:t>
            </a:r>
            <a:r>
              <a:rPr lang="en-US" sz="3600" b="1" smtClean="0">
                <a:effectLst/>
                <a:latin typeface="Book Antiqua" pitchFamily="18" charset="0"/>
              </a:rPr>
              <a:t> </a:t>
            </a:r>
          </a:p>
        </p:txBody>
      </p:sp>
      <p:sp>
        <p:nvSpPr>
          <p:cNvPr id="50179" name="Text Box 3"/>
          <p:cNvSpPr txBox="1">
            <a:spLocks noChangeArrowheads="1"/>
          </p:cNvSpPr>
          <p:nvPr/>
        </p:nvSpPr>
        <p:spPr bwMode="auto">
          <a:xfrm>
            <a:off x="152400" y="3581400"/>
            <a:ext cx="1257300" cy="844550"/>
          </a:xfrm>
          <a:prstGeom prst="rect">
            <a:avLst/>
          </a:prstGeom>
          <a:solidFill>
            <a:schemeClr val="accent1"/>
          </a:solidFill>
          <a:ln w="19050">
            <a:solidFill>
              <a:schemeClr val="folHlink"/>
            </a:solidFill>
            <a:miter lim="800000"/>
            <a:headEnd/>
            <a:tailEnd/>
          </a:ln>
        </p:spPr>
        <p:txBody>
          <a:bodyPr>
            <a:spAutoFit/>
          </a:bodyPr>
          <a:lstStyle/>
          <a:p>
            <a:pPr algn="ctr">
              <a:spcBef>
                <a:spcPct val="50000"/>
              </a:spcBef>
            </a:pPr>
            <a:r>
              <a:rPr lang="en-US">
                <a:solidFill>
                  <a:srgbClr val="FF0000"/>
                </a:solidFill>
                <a:latin typeface="Arial" pitchFamily="34" charset="0"/>
                <a:cs typeface="Arial" pitchFamily="34" charset="0"/>
              </a:rPr>
              <a:t>Penyakit Berbasis Lingkungan</a:t>
            </a:r>
          </a:p>
        </p:txBody>
      </p:sp>
      <p:sp>
        <p:nvSpPr>
          <p:cNvPr id="50180" name="Text Box 4"/>
          <p:cNvSpPr txBox="1">
            <a:spLocks noChangeArrowheads="1"/>
          </p:cNvSpPr>
          <p:nvPr/>
        </p:nvSpPr>
        <p:spPr bwMode="auto">
          <a:xfrm>
            <a:off x="1790700" y="3454400"/>
            <a:ext cx="1295400" cy="1089025"/>
          </a:xfrm>
          <a:prstGeom prst="rect">
            <a:avLst/>
          </a:prstGeom>
          <a:solidFill>
            <a:schemeClr val="accent1"/>
          </a:solidFill>
          <a:ln w="19050">
            <a:solidFill>
              <a:schemeClr val="folHlink"/>
            </a:solidFill>
            <a:miter lim="800000"/>
            <a:headEnd/>
            <a:tailEnd/>
          </a:ln>
        </p:spPr>
        <p:txBody>
          <a:bodyPr>
            <a:spAutoFit/>
          </a:bodyPr>
          <a:lstStyle/>
          <a:p>
            <a:pPr algn="ctr">
              <a:spcBef>
                <a:spcPct val="50000"/>
              </a:spcBef>
            </a:pPr>
            <a:r>
              <a:rPr lang="en-US" i="1">
                <a:solidFill>
                  <a:srgbClr val="FF0066"/>
                </a:solidFill>
                <a:latin typeface="Arial" pitchFamily="34" charset="0"/>
                <a:cs typeface="Arial" pitchFamily="34" charset="0"/>
              </a:rPr>
              <a:t>Risk Agent</a:t>
            </a:r>
            <a:r>
              <a:rPr lang="en-US">
                <a:solidFill>
                  <a:srgbClr val="FF0066"/>
                </a:solidFill>
                <a:latin typeface="Arial" pitchFamily="34" charset="0"/>
                <a:cs typeface="Arial" pitchFamily="34" charset="0"/>
              </a:rPr>
              <a:t>, Media Lingkungan &amp; PHBS</a:t>
            </a:r>
          </a:p>
        </p:txBody>
      </p:sp>
      <p:sp>
        <p:nvSpPr>
          <p:cNvPr id="50181" name="Text Box 5"/>
          <p:cNvSpPr txBox="1">
            <a:spLocks noChangeArrowheads="1"/>
          </p:cNvSpPr>
          <p:nvPr/>
        </p:nvSpPr>
        <p:spPr bwMode="auto">
          <a:xfrm>
            <a:off x="3530600" y="2400300"/>
            <a:ext cx="1143000" cy="1079500"/>
          </a:xfrm>
          <a:prstGeom prst="rect">
            <a:avLst/>
          </a:prstGeom>
          <a:solidFill>
            <a:srgbClr val="99FF66"/>
          </a:solidFill>
          <a:ln w="9525">
            <a:solidFill>
              <a:schemeClr val="folHlink"/>
            </a:solidFill>
            <a:miter lim="800000"/>
            <a:headEnd/>
            <a:tailEnd/>
          </a:ln>
        </p:spPr>
        <p:txBody>
          <a:bodyPr>
            <a:spAutoFit/>
          </a:bodyPr>
          <a:lstStyle/>
          <a:p>
            <a:pPr algn="ctr">
              <a:spcBef>
                <a:spcPct val="50000"/>
              </a:spcBef>
            </a:pPr>
            <a:r>
              <a:rPr lang="en-US">
                <a:solidFill>
                  <a:schemeClr val="bg1"/>
                </a:solidFill>
                <a:latin typeface="Arial" pitchFamily="34" charset="0"/>
                <a:cs typeface="Arial" pitchFamily="34" charset="0"/>
              </a:rPr>
              <a:t>Pajanan (inhalasi, ingesi, absorbsi</a:t>
            </a:r>
            <a:r>
              <a:rPr lang="en-US">
                <a:solidFill>
                  <a:schemeClr val="bg2"/>
                </a:solidFill>
                <a:latin typeface="Arial" pitchFamily="34" charset="0"/>
                <a:cs typeface="Arial" pitchFamily="34" charset="0"/>
              </a:rPr>
              <a:t>)</a:t>
            </a:r>
            <a:r>
              <a:rPr lang="en-US">
                <a:latin typeface="Arial" pitchFamily="34" charset="0"/>
                <a:cs typeface="Arial" pitchFamily="34" charset="0"/>
              </a:rPr>
              <a:t> </a:t>
            </a:r>
          </a:p>
        </p:txBody>
      </p:sp>
      <p:sp>
        <p:nvSpPr>
          <p:cNvPr id="50182" name="Text Box 6"/>
          <p:cNvSpPr txBox="1">
            <a:spLocks noChangeArrowheads="1"/>
          </p:cNvSpPr>
          <p:nvPr/>
        </p:nvSpPr>
        <p:spPr bwMode="auto">
          <a:xfrm>
            <a:off x="3530600" y="4508500"/>
            <a:ext cx="1143000" cy="1139825"/>
          </a:xfrm>
          <a:prstGeom prst="rect">
            <a:avLst/>
          </a:prstGeom>
          <a:solidFill>
            <a:srgbClr val="99FF66"/>
          </a:solidFill>
          <a:ln w="9525">
            <a:solidFill>
              <a:schemeClr val="folHlink"/>
            </a:solidFill>
            <a:miter lim="800000"/>
            <a:headEnd/>
            <a:tailEnd/>
          </a:ln>
        </p:spPr>
        <p:txBody>
          <a:bodyPr>
            <a:spAutoFit/>
          </a:bodyPr>
          <a:lstStyle/>
          <a:p>
            <a:pPr algn="ctr">
              <a:spcBef>
                <a:spcPct val="50000"/>
              </a:spcBef>
            </a:pPr>
            <a:r>
              <a:rPr lang="en-US">
                <a:solidFill>
                  <a:schemeClr val="bg2"/>
                </a:solidFill>
                <a:latin typeface="Arial" pitchFamily="34" charset="0"/>
                <a:cs typeface="Arial" pitchFamily="34" charset="0"/>
              </a:rPr>
              <a:t>Dosis-Respons (</a:t>
            </a:r>
            <a:r>
              <a:rPr lang="en-US" i="1">
                <a:solidFill>
                  <a:schemeClr val="bg2"/>
                </a:solidFill>
                <a:latin typeface="Arial" pitchFamily="34" charset="0"/>
                <a:cs typeface="Arial" pitchFamily="34" charset="0"/>
              </a:rPr>
              <a:t>NOAEL</a:t>
            </a:r>
            <a:r>
              <a:rPr lang="en-US" sz="1800">
                <a:solidFill>
                  <a:schemeClr val="bg2"/>
                </a:solidFill>
                <a:latin typeface="Arial" pitchFamily="34" charset="0"/>
                <a:cs typeface="Arial" pitchFamily="34" charset="0"/>
              </a:rPr>
              <a:t>, </a:t>
            </a:r>
            <a:r>
              <a:rPr lang="en-US" sz="1800" i="1">
                <a:solidFill>
                  <a:schemeClr val="bg2"/>
                </a:solidFill>
                <a:latin typeface="Arial" pitchFamily="34" charset="0"/>
                <a:cs typeface="Arial" pitchFamily="34" charset="0"/>
              </a:rPr>
              <a:t>LOAEL</a:t>
            </a:r>
            <a:r>
              <a:rPr lang="en-US" sz="1800">
                <a:solidFill>
                  <a:schemeClr val="bg2"/>
                </a:solidFill>
                <a:latin typeface="Arial" pitchFamily="34" charset="0"/>
                <a:cs typeface="Arial" pitchFamily="34" charset="0"/>
              </a:rPr>
              <a:t>)</a:t>
            </a:r>
          </a:p>
        </p:txBody>
      </p:sp>
      <p:sp>
        <p:nvSpPr>
          <p:cNvPr id="50183" name="Text Box 7"/>
          <p:cNvSpPr txBox="1">
            <a:spLocks noChangeArrowheads="1"/>
          </p:cNvSpPr>
          <p:nvPr/>
        </p:nvSpPr>
        <p:spPr bwMode="auto">
          <a:xfrm>
            <a:off x="5232400" y="3568700"/>
            <a:ext cx="1371600" cy="835025"/>
          </a:xfrm>
          <a:prstGeom prst="rect">
            <a:avLst/>
          </a:prstGeom>
          <a:solidFill>
            <a:srgbClr val="99FF66"/>
          </a:solidFill>
          <a:ln w="9525">
            <a:solidFill>
              <a:schemeClr val="folHlink"/>
            </a:solidFill>
            <a:miter lim="800000"/>
            <a:headEnd/>
            <a:tailEnd/>
          </a:ln>
        </p:spPr>
        <p:txBody>
          <a:bodyPr>
            <a:spAutoFit/>
          </a:bodyPr>
          <a:lstStyle/>
          <a:p>
            <a:pPr algn="ctr">
              <a:spcBef>
                <a:spcPct val="50000"/>
              </a:spcBef>
            </a:pPr>
            <a:r>
              <a:rPr lang="en-US">
                <a:solidFill>
                  <a:schemeClr val="bg1"/>
                </a:solidFill>
                <a:latin typeface="Arial" pitchFamily="34" charset="0"/>
                <a:cs typeface="Arial" pitchFamily="34" charset="0"/>
              </a:rPr>
              <a:t>KarakterisasiRisiko    (</a:t>
            </a:r>
            <a:r>
              <a:rPr lang="en-US" i="1">
                <a:solidFill>
                  <a:schemeClr val="bg1"/>
                </a:solidFill>
                <a:latin typeface="Arial" pitchFamily="34" charset="0"/>
                <a:cs typeface="Arial" pitchFamily="34" charset="0"/>
              </a:rPr>
              <a:t>RQ</a:t>
            </a:r>
            <a:r>
              <a:rPr lang="en-US">
                <a:solidFill>
                  <a:schemeClr val="bg1"/>
                </a:solidFill>
                <a:latin typeface="Arial" pitchFamily="34" charset="0"/>
                <a:cs typeface="Arial" pitchFamily="34" charset="0"/>
              </a:rPr>
              <a:t>) </a:t>
            </a:r>
          </a:p>
        </p:txBody>
      </p:sp>
      <p:sp>
        <p:nvSpPr>
          <p:cNvPr id="50184" name="Text Box 8"/>
          <p:cNvSpPr txBox="1">
            <a:spLocks noChangeArrowheads="1"/>
          </p:cNvSpPr>
          <p:nvPr/>
        </p:nvSpPr>
        <p:spPr bwMode="auto">
          <a:xfrm>
            <a:off x="7289800" y="2628900"/>
            <a:ext cx="1524000" cy="835025"/>
          </a:xfrm>
          <a:prstGeom prst="rect">
            <a:avLst/>
          </a:prstGeom>
          <a:solidFill>
            <a:srgbClr val="99FF66"/>
          </a:solidFill>
          <a:ln w="9525">
            <a:solidFill>
              <a:schemeClr val="folHlink"/>
            </a:solidFill>
            <a:miter lim="800000"/>
            <a:headEnd/>
            <a:tailEnd/>
          </a:ln>
        </p:spPr>
        <p:txBody>
          <a:bodyPr>
            <a:spAutoFit/>
          </a:bodyPr>
          <a:lstStyle/>
          <a:p>
            <a:pPr algn="ctr">
              <a:spcBef>
                <a:spcPct val="50000"/>
              </a:spcBef>
            </a:pPr>
            <a:r>
              <a:rPr lang="en-US">
                <a:solidFill>
                  <a:schemeClr val="bg2"/>
                </a:solidFill>
                <a:latin typeface="Arial" pitchFamily="34" charset="0"/>
                <a:cs typeface="Arial" pitchFamily="34" charset="0"/>
              </a:rPr>
              <a:t>Manajemen Risiko           (</a:t>
            </a:r>
            <a:r>
              <a:rPr lang="en-US" i="1">
                <a:solidFill>
                  <a:schemeClr val="bg2"/>
                </a:solidFill>
                <a:latin typeface="Arial" pitchFamily="34" charset="0"/>
                <a:cs typeface="Arial" pitchFamily="34" charset="0"/>
              </a:rPr>
              <a:t>I, C, t, f, D</a:t>
            </a:r>
            <a:r>
              <a:rPr lang="en-US">
                <a:solidFill>
                  <a:schemeClr val="bg2"/>
                </a:solidFill>
                <a:latin typeface="Arial" pitchFamily="34" charset="0"/>
                <a:cs typeface="Arial" pitchFamily="34" charset="0"/>
              </a:rPr>
              <a:t>)</a:t>
            </a:r>
          </a:p>
        </p:txBody>
      </p:sp>
      <p:sp>
        <p:nvSpPr>
          <p:cNvPr id="50185" name="Text Box 9"/>
          <p:cNvSpPr txBox="1">
            <a:spLocks noChangeArrowheads="1"/>
          </p:cNvSpPr>
          <p:nvPr/>
        </p:nvSpPr>
        <p:spPr bwMode="auto">
          <a:xfrm>
            <a:off x="7353300" y="4559300"/>
            <a:ext cx="1447800" cy="835025"/>
          </a:xfrm>
          <a:prstGeom prst="rect">
            <a:avLst/>
          </a:prstGeom>
          <a:solidFill>
            <a:srgbClr val="99FF66"/>
          </a:solidFill>
          <a:ln w="9525">
            <a:solidFill>
              <a:schemeClr val="folHlink"/>
            </a:solidFill>
            <a:miter lim="800000"/>
            <a:headEnd/>
            <a:tailEnd/>
          </a:ln>
        </p:spPr>
        <p:txBody>
          <a:bodyPr>
            <a:spAutoFit/>
          </a:bodyPr>
          <a:lstStyle/>
          <a:p>
            <a:pPr algn="ctr">
              <a:spcBef>
                <a:spcPct val="50000"/>
              </a:spcBef>
            </a:pPr>
            <a:r>
              <a:rPr lang="en-US">
                <a:solidFill>
                  <a:schemeClr val="bg2"/>
                </a:solidFill>
                <a:latin typeface="Arial" pitchFamily="34" charset="0"/>
                <a:cs typeface="Arial" pitchFamily="34" charset="0"/>
              </a:rPr>
              <a:t>Komunikasi Risiko (PHBS)</a:t>
            </a:r>
          </a:p>
        </p:txBody>
      </p:sp>
      <p:sp>
        <p:nvSpPr>
          <p:cNvPr id="50186" name="Line 10"/>
          <p:cNvSpPr>
            <a:spLocks noChangeShapeType="1"/>
          </p:cNvSpPr>
          <p:nvPr/>
        </p:nvSpPr>
        <p:spPr bwMode="auto">
          <a:xfrm>
            <a:off x="1447800" y="4013200"/>
            <a:ext cx="228600" cy="0"/>
          </a:xfrm>
          <a:prstGeom prst="line">
            <a:avLst/>
          </a:prstGeom>
          <a:noFill/>
          <a:ln w="28575">
            <a:solidFill>
              <a:schemeClr val="tx1"/>
            </a:solidFill>
            <a:round/>
            <a:headEnd/>
            <a:tailEnd type="triangle" w="med" len="med"/>
          </a:ln>
        </p:spPr>
        <p:txBody>
          <a:bodyPr/>
          <a:lstStyle/>
          <a:p>
            <a:endParaRPr lang="id-ID"/>
          </a:p>
        </p:txBody>
      </p:sp>
      <p:sp>
        <p:nvSpPr>
          <p:cNvPr id="50187" name="Line 11"/>
          <p:cNvSpPr>
            <a:spLocks noChangeShapeType="1"/>
          </p:cNvSpPr>
          <p:nvPr/>
        </p:nvSpPr>
        <p:spPr bwMode="auto">
          <a:xfrm>
            <a:off x="3238500" y="2946400"/>
            <a:ext cx="0" cy="1066800"/>
          </a:xfrm>
          <a:prstGeom prst="line">
            <a:avLst/>
          </a:prstGeom>
          <a:noFill/>
          <a:ln w="28575">
            <a:solidFill>
              <a:schemeClr val="tx1"/>
            </a:solidFill>
            <a:round/>
            <a:headEnd/>
            <a:tailEnd/>
          </a:ln>
        </p:spPr>
        <p:txBody>
          <a:bodyPr/>
          <a:lstStyle/>
          <a:p>
            <a:endParaRPr lang="id-ID"/>
          </a:p>
        </p:txBody>
      </p:sp>
      <p:sp>
        <p:nvSpPr>
          <p:cNvPr id="50188" name="Line 12"/>
          <p:cNvSpPr>
            <a:spLocks noChangeShapeType="1"/>
          </p:cNvSpPr>
          <p:nvPr/>
        </p:nvSpPr>
        <p:spPr bwMode="auto">
          <a:xfrm>
            <a:off x="3238500" y="3987800"/>
            <a:ext cx="0" cy="1066800"/>
          </a:xfrm>
          <a:prstGeom prst="line">
            <a:avLst/>
          </a:prstGeom>
          <a:noFill/>
          <a:ln w="28575">
            <a:solidFill>
              <a:schemeClr val="tx1"/>
            </a:solidFill>
            <a:round/>
            <a:headEnd/>
            <a:tailEnd/>
          </a:ln>
        </p:spPr>
        <p:txBody>
          <a:bodyPr/>
          <a:lstStyle/>
          <a:p>
            <a:endParaRPr lang="id-ID"/>
          </a:p>
        </p:txBody>
      </p:sp>
      <p:sp>
        <p:nvSpPr>
          <p:cNvPr id="50189" name="Line 13"/>
          <p:cNvSpPr>
            <a:spLocks noChangeShapeType="1"/>
          </p:cNvSpPr>
          <p:nvPr/>
        </p:nvSpPr>
        <p:spPr bwMode="auto">
          <a:xfrm>
            <a:off x="3238500" y="2959100"/>
            <a:ext cx="228600" cy="0"/>
          </a:xfrm>
          <a:prstGeom prst="line">
            <a:avLst/>
          </a:prstGeom>
          <a:noFill/>
          <a:ln w="28575">
            <a:solidFill>
              <a:schemeClr val="tx1"/>
            </a:solidFill>
            <a:round/>
            <a:headEnd/>
            <a:tailEnd type="triangle" w="med" len="med"/>
          </a:ln>
        </p:spPr>
        <p:txBody>
          <a:bodyPr/>
          <a:lstStyle/>
          <a:p>
            <a:endParaRPr lang="id-ID"/>
          </a:p>
        </p:txBody>
      </p:sp>
      <p:sp>
        <p:nvSpPr>
          <p:cNvPr id="50190" name="Line 14"/>
          <p:cNvSpPr>
            <a:spLocks noChangeShapeType="1"/>
          </p:cNvSpPr>
          <p:nvPr/>
        </p:nvSpPr>
        <p:spPr bwMode="auto">
          <a:xfrm>
            <a:off x="3238500" y="5041900"/>
            <a:ext cx="228600" cy="0"/>
          </a:xfrm>
          <a:prstGeom prst="line">
            <a:avLst/>
          </a:prstGeom>
          <a:noFill/>
          <a:ln w="28575">
            <a:solidFill>
              <a:schemeClr val="tx1"/>
            </a:solidFill>
            <a:round/>
            <a:headEnd/>
            <a:tailEnd type="triangle" w="med" len="med"/>
          </a:ln>
        </p:spPr>
        <p:txBody>
          <a:bodyPr/>
          <a:lstStyle/>
          <a:p>
            <a:endParaRPr lang="id-ID"/>
          </a:p>
        </p:txBody>
      </p:sp>
      <p:sp>
        <p:nvSpPr>
          <p:cNvPr id="50191" name="Line 15"/>
          <p:cNvSpPr>
            <a:spLocks noChangeShapeType="1"/>
          </p:cNvSpPr>
          <p:nvPr/>
        </p:nvSpPr>
        <p:spPr bwMode="auto">
          <a:xfrm>
            <a:off x="4902200" y="4013200"/>
            <a:ext cx="228600" cy="0"/>
          </a:xfrm>
          <a:prstGeom prst="line">
            <a:avLst/>
          </a:prstGeom>
          <a:noFill/>
          <a:ln w="28575">
            <a:solidFill>
              <a:schemeClr val="tx1"/>
            </a:solidFill>
            <a:round/>
            <a:headEnd/>
            <a:tailEnd type="triangle" w="med" len="med"/>
          </a:ln>
        </p:spPr>
        <p:txBody>
          <a:bodyPr/>
          <a:lstStyle/>
          <a:p>
            <a:endParaRPr lang="id-ID"/>
          </a:p>
        </p:txBody>
      </p:sp>
      <p:sp>
        <p:nvSpPr>
          <p:cNvPr id="50192" name="Line 16"/>
          <p:cNvSpPr>
            <a:spLocks noChangeShapeType="1"/>
          </p:cNvSpPr>
          <p:nvPr/>
        </p:nvSpPr>
        <p:spPr bwMode="auto">
          <a:xfrm>
            <a:off x="4902200" y="2933700"/>
            <a:ext cx="0" cy="1066800"/>
          </a:xfrm>
          <a:prstGeom prst="line">
            <a:avLst/>
          </a:prstGeom>
          <a:noFill/>
          <a:ln w="28575">
            <a:solidFill>
              <a:schemeClr val="tx1"/>
            </a:solidFill>
            <a:round/>
            <a:headEnd/>
            <a:tailEnd/>
          </a:ln>
        </p:spPr>
        <p:txBody>
          <a:bodyPr/>
          <a:lstStyle/>
          <a:p>
            <a:endParaRPr lang="id-ID"/>
          </a:p>
        </p:txBody>
      </p:sp>
      <p:sp>
        <p:nvSpPr>
          <p:cNvPr id="50193" name="Line 17"/>
          <p:cNvSpPr>
            <a:spLocks noChangeShapeType="1"/>
          </p:cNvSpPr>
          <p:nvPr/>
        </p:nvSpPr>
        <p:spPr bwMode="auto">
          <a:xfrm>
            <a:off x="4902200" y="4000500"/>
            <a:ext cx="0" cy="1066800"/>
          </a:xfrm>
          <a:prstGeom prst="line">
            <a:avLst/>
          </a:prstGeom>
          <a:noFill/>
          <a:ln w="28575">
            <a:solidFill>
              <a:schemeClr val="tx1"/>
            </a:solidFill>
            <a:round/>
            <a:headEnd/>
            <a:tailEnd/>
          </a:ln>
        </p:spPr>
        <p:txBody>
          <a:bodyPr/>
          <a:lstStyle/>
          <a:p>
            <a:endParaRPr lang="id-ID"/>
          </a:p>
        </p:txBody>
      </p:sp>
      <p:sp>
        <p:nvSpPr>
          <p:cNvPr id="50194" name="Line 18"/>
          <p:cNvSpPr>
            <a:spLocks noChangeShapeType="1"/>
          </p:cNvSpPr>
          <p:nvPr/>
        </p:nvSpPr>
        <p:spPr bwMode="auto">
          <a:xfrm>
            <a:off x="4686300" y="2921000"/>
            <a:ext cx="228600" cy="0"/>
          </a:xfrm>
          <a:prstGeom prst="line">
            <a:avLst/>
          </a:prstGeom>
          <a:noFill/>
          <a:ln w="28575">
            <a:solidFill>
              <a:schemeClr val="tx1"/>
            </a:solidFill>
            <a:round/>
            <a:headEnd/>
            <a:tailEnd/>
          </a:ln>
        </p:spPr>
        <p:txBody>
          <a:bodyPr/>
          <a:lstStyle/>
          <a:p>
            <a:endParaRPr lang="id-ID"/>
          </a:p>
        </p:txBody>
      </p:sp>
      <p:sp>
        <p:nvSpPr>
          <p:cNvPr id="50195" name="Line 19"/>
          <p:cNvSpPr>
            <a:spLocks noChangeShapeType="1"/>
          </p:cNvSpPr>
          <p:nvPr/>
        </p:nvSpPr>
        <p:spPr bwMode="auto">
          <a:xfrm>
            <a:off x="4686300" y="5067300"/>
            <a:ext cx="228600" cy="0"/>
          </a:xfrm>
          <a:prstGeom prst="line">
            <a:avLst/>
          </a:prstGeom>
          <a:noFill/>
          <a:ln w="28575">
            <a:solidFill>
              <a:schemeClr val="tx1"/>
            </a:solidFill>
            <a:round/>
            <a:headEnd/>
            <a:tailEnd/>
          </a:ln>
        </p:spPr>
        <p:txBody>
          <a:bodyPr/>
          <a:lstStyle/>
          <a:p>
            <a:endParaRPr lang="id-ID"/>
          </a:p>
        </p:txBody>
      </p:sp>
      <p:sp>
        <p:nvSpPr>
          <p:cNvPr id="50196" name="Line 20"/>
          <p:cNvSpPr>
            <a:spLocks noChangeShapeType="1"/>
          </p:cNvSpPr>
          <p:nvPr/>
        </p:nvSpPr>
        <p:spPr bwMode="auto">
          <a:xfrm>
            <a:off x="6934200" y="3035300"/>
            <a:ext cx="228600" cy="0"/>
          </a:xfrm>
          <a:prstGeom prst="line">
            <a:avLst/>
          </a:prstGeom>
          <a:noFill/>
          <a:ln w="28575">
            <a:solidFill>
              <a:schemeClr val="tx1"/>
            </a:solidFill>
            <a:round/>
            <a:headEnd/>
            <a:tailEnd type="triangle" w="med" len="med"/>
          </a:ln>
        </p:spPr>
        <p:txBody>
          <a:bodyPr/>
          <a:lstStyle/>
          <a:p>
            <a:endParaRPr lang="id-ID"/>
          </a:p>
        </p:txBody>
      </p:sp>
      <p:sp>
        <p:nvSpPr>
          <p:cNvPr id="50197" name="Line 21"/>
          <p:cNvSpPr>
            <a:spLocks noChangeShapeType="1"/>
          </p:cNvSpPr>
          <p:nvPr/>
        </p:nvSpPr>
        <p:spPr bwMode="auto">
          <a:xfrm>
            <a:off x="6934200" y="3022600"/>
            <a:ext cx="0" cy="990600"/>
          </a:xfrm>
          <a:prstGeom prst="line">
            <a:avLst/>
          </a:prstGeom>
          <a:noFill/>
          <a:ln w="28575">
            <a:solidFill>
              <a:schemeClr val="tx1"/>
            </a:solidFill>
            <a:round/>
            <a:headEnd/>
            <a:tailEnd/>
          </a:ln>
        </p:spPr>
        <p:txBody>
          <a:bodyPr/>
          <a:lstStyle/>
          <a:p>
            <a:endParaRPr lang="id-ID"/>
          </a:p>
        </p:txBody>
      </p:sp>
      <p:sp>
        <p:nvSpPr>
          <p:cNvPr id="50198" name="Line 22"/>
          <p:cNvSpPr>
            <a:spLocks noChangeShapeType="1"/>
          </p:cNvSpPr>
          <p:nvPr/>
        </p:nvSpPr>
        <p:spPr bwMode="auto">
          <a:xfrm>
            <a:off x="6934200" y="3987800"/>
            <a:ext cx="0" cy="990600"/>
          </a:xfrm>
          <a:prstGeom prst="line">
            <a:avLst/>
          </a:prstGeom>
          <a:noFill/>
          <a:ln w="28575">
            <a:solidFill>
              <a:schemeClr val="tx1"/>
            </a:solidFill>
            <a:round/>
            <a:headEnd/>
            <a:tailEnd/>
          </a:ln>
        </p:spPr>
        <p:txBody>
          <a:bodyPr/>
          <a:lstStyle/>
          <a:p>
            <a:endParaRPr lang="id-ID"/>
          </a:p>
        </p:txBody>
      </p:sp>
      <p:sp>
        <p:nvSpPr>
          <p:cNvPr id="50199" name="Line 23"/>
          <p:cNvSpPr>
            <a:spLocks noChangeShapeType="1"/>
          </p:cNvSpPr>
          <p:nvPr/>
        </p:nvSpPr>
        <p:spPr bwMode="auto">
          <a:xfrm>
            <a:off x="6705600" y="4013200"/>
            <a:ext cx="228600" cy="0"/>
          </a:xfrm>
          <a:prstGeom prst="line">
            <a:avLst/>
          </a:prstGeom>
          <a:noFill/>
          <a:ln w="28575">
            <a:solidFill>
              <a:schemeClr val="tx1"/>
            </a:solidFill>
            <a:round/>
            <a:headEnd/>
            <a:tailEnd/>
          </a:ln>
        </p:spPr>
        <p:txBody>
          <a:bodyPr/>
          <a:lstStyle/>
          <a:p>
            <a:endParaRPr lang="id-ID"/>
          </a:p>
        </p:txBody>
      </p:sp>
      <p:sp>
        <p:nvSpPr>
          <p:cNvPr id="50200" name="Line 24"/>
          <p:cNvSpPr>
            <a:spLocks noChangeShapeType="1"/>
          </p:cNvSpPr>
          <p:nvPr/>
        </p:nvSpPr>
        <p:spPr bwMode="auto">
          <a:xfrm>
            <a:off x="6921500" y="4978400"/>
            <a:ext cx="228600" cy="0"/>
          </a:xfrm>
          <a:prstGeom prst="line">
            <a:avLst/>
          </a:prstGeom>
          <a:noFill/>
          <a:ln w="28575">
            <a:solidFill>
              <a:schemeClr val="tx1"/>
            </a:solidFill>
            <a:round/>
            <a:headEnd/>
            <a:tailEnd type="triangle" w="med" len="med"/>
          </a:ln>
        </p:spPr>
        <p:txBody>
          <a:bodyPr/>
          <a:lstStyle/>
          <a:p>
            <a:endParaRPr lang="id-ID"/>
          </a:p>
        </p:txBody>
      </p:sp>
      <p:sp>
        <p:nvSpPr>
          <p:cNvPr id="50201" name="Line 25"/>
          <p:cNvSpPr>
            <a:spLocks noChangeShapeType="1"/>
          </p:cNvSpPr>
          <p:nvPr/>
        </p:nvSpPr>
        <p:spPr bwMode="auto">
          <a:xfrm>
            <a:off x="8051800" y="3657600"/>
            <a:ext cx="0" cy="762000"/>
          </a:xfrm>
          <a:prstGeom prst="line">
            <a:avLst/>
          </a:prstGeom>
          <a:noFill/>
          <a:ln w="28575">
            <a:solidFill>
              <a:schemeClr val="tx1"/>
            </a:solidFill>
            <a:round/>
            <a:headEnd type="arrow" w="med" len="med"/>
            <a:tailEnd type="arrow" w="med" len="med"/>
          </a:ln>
        </p:spPr>
        <p:txBody>
          <a:bodyPr/>
          <a:lstStyle/>
          <a:p>
            <a:endParaRPr lang="id-ID"/>
          </a:p>
        </p:txBody>
      </p:sp>
      <p:sp>
        <p:nvSpPr>
          <p:cNvPr id="50202" name="Rectangle 26"/>
          <p:cNvSpPr>
            <a:spLocks noChangeArrowheads="1"/>
          </p:cNvSpPr>
          <p:nvPr/>
        </p:nvSpPr>
        <p:spPr bwMode="auto">
          <a:xfrm>
            <a:off x="228600" y="1447800"/>
            <a:ext cx="2743200" cy="533400"/>
          </a:xfrm>
          <a:prstGeom prst="rect">
            <a:avLst/>
          </a:prstGeom>
          <a:solidFill>
            <a:schemeClr val="accent1"/>
          </a:solidFill>
          <a:ln w="9525">
            <a:solidFill>
              <a:schemeClr val="tx1"/>
            </a:solidFill>
            <a:miter lim="800000"/>
            <a:headEnd/>
            <a:tailEnd/>
          </a:ln>
        </p:spPr>
        <p:txBody>
          <a:bodyPr wrap="none" anchor="ctr"/>
          <a:lstStyle/>
          <a:p>
            <a:pPr algn="ctr"/>
            <a:r>
              <a:rPr lang="en-US" sz="1800">
                <a:solidFill>
                  <a:srgbClr val="FF0066"/>
                </a:solidFill>
                <a:latin typeface="Arial" pitchFamily="34" charset="0"/>
                <a:cs typeface="Arial" pitchFamily="34" charset="0"/>
              </a:rPr>
              <a:t>STUDI EPIDEMIOLOGI</a:t>
            </a:r>
          </a:p>
        </p:txBody>
      </p:sp>
      <p:sp>
        <p:nvSpPr>
          <p:cNvPr id="50203" name="Rectangle 27"/>
          <p:cNvSpPr>
            <a:spLocks noChangeArrowheads="1"/>
          </p:cNvSpPr>
          <p:nvPr/>
        </p:nvSpPr>
        <p:spPr bwMode="auto">
          <a:xfrm>
            <a:off x="3162300" y="1447800"/>
            <a:ext cx="5676900" cy="533400"/>
          </a:xfrm>
          <a:prstGeom prst="rect">
            <a:avLst/>
          </a:prstGeom>
          <a:solidFill>
            <a:srgbClr val="99FF66"/>
          </a:solidFill>
          <a:ln w="9525">
            <a:solidFill>
              <a:schemeClr val="tx1"/>
            </a:solidFill>
            <a:miter lim="800000"/>
            <a:headEnd/>
            <a:tailEnd/>
          </a:ln>
        </p:spPr>
        <p:txBody>
          <a:bodyPr wrap="none" anchor="ctr"/>
          <a:lstStyle/>
          <a:p>
            <a:pPr algn="ctr"/>
            <a:r>
              <a:rPr lang="en-US" sz="1800">
                <a:solidFill>
                  <a:schemeClr val="bg1"/>
                </a:solidFill>
                <a:latin typeface="Arial" pitchFamily="34" charset="0"/>
                <a:cs typeface="Arial" pitchFamily="34" charset="0"/>
              </a:rPr>
              <a:t>ANALISIS RISIKO</a:t>
            </a:r>
          </a:p>
        </p:txBody>
      </p:sp>
      <p:sp>
        <p:nvSpPr>
          <p:cNvPr id="50204" name="Line 28"/>
          <p:cNvSpPr>
            <a:spLocks noChangeShapeType="1"/>
          </p:cNvSpPr>
          <p:nvPr/>
        </p:nvSpPr>
        <p:spPr bwMode="auto">
          <a:xfrm>
            <a:off x="3086100" y="4000500"/>
            <a:ext cx="152400" cy="0"/>
          </a:xfrm>
          <a:prstGeom prst="line">
            <a:avLst/>
          </a:prstGeom>
          <a:noFill/>
          <a:ln w="2857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2286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r>
            <a:br>
              <a:rPr lang="en-US" sz="2400" dirty="0" smtClean="0"/>
            </a:br>
            <a:r>
              <a:rPr lang="en-US" sz="2400" dirty="0" err="1" smtClean="0"/>
              <a:t>Melihat</a:t>
            </a:r>
            <a:r>
              <a:rPr lang="en-US" sz="2400" dirty="0" smtClean="0"/>
              <a:t> </a:t>
            </a:r>
            <a:r>
              <a:rPr lang="en-US" sz="2400" dirty="0" err="1" smtClean="0"/>
              <a:t>kedua</a:t>
            </a:r>
            <a:r>
              <a:rPr lang="en-US" sz="2400" dirty="0" smtClean="0"/>
              <a:t> diagram </a:t>
            </a:r>
            <a:r>
              <a:rPr lang="en-US" sz="2400" dirty="0" err="1" smtClean="0"/>
              <a:t>alir</a:t>
            </a:r>
            <a:r>
              <a:rPr lang="en-US" sz="2400" dirty="0" smtClean="0"/>
              <a:t> </a:t>
            </a:r>
            <a:r>
              <a:rPr lang="en-US" sz="2400" dirty="0" err="1" smtClean="0"/>
              <a:t>di</a:t>
            </a:r>
            <a:r>
              <a:rPr lang="en-US" sz="2400" dirty="0" smtClean="0"/>
              <a:t> </a:t>
            </a:r>
            <a:r>
              <a:rPr lang="en-US" sz="2400" dirty="0" err="1" smtClean="0"/>
              <a:t>atas</a:t>
            </a:r>
            <a:r>
              <a:rPr lang="en-US" sz="2400" dirty="0" smtClean="0"/>
              <a:t>, </a:t>
            </a:r>
            <a:r>
              <a:rPr lang="en-US" sz="2400" dirty="0" err="1" smtClean="0"/>
              <a:t>maka</a:t>
            </a:r>
            <a:r>
              <a:rPr lang="en-US" sz="2400" dirty="0" smtClean="0"/>
              <a:t> </a:t>
            </a:r>
            <a:r>
              <a:rPr lang="en-US" sz="2400" dirty="0" err="1" smtClean="0"/>
              <a:t>dapat</a:t>
            </a:r>
            <a:r>
              <a:rPr lang="en-US" sz="2400" dirty="0" smtClean="0"/>
              <a:t> </a:t>
            </a:r>
            <a:r>
              <a:rPr lang="en-US" sz="2400" dirty="0" err="1" smtClean="0"/>
              <a:t>disimpulkan</a:t>
            </a:r>
            <a:r>
              <a:rPr lang="en-US" sz="2400" dirty="0" smtClean="0"/>
              <a:t> </a:t>
            </a:r>
            <a:r>
              <a:rPr lang="en-US" sz="2400" dirty="0" err="1" smtClean="0"/>
              <a:t>bahwa</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secara</a:t>
            </a:r>
            <a:r>
              <a:rPr lang="en-US" sz="2400" dirty="0" smtClean="0"/>
              <a:t> </a:t>
            </a:r>
            <a:r>
              <a:rPr lang="en-US" sz="2400" dirty="0" err="1" smtClean="0"/>
              <a:t>kuantitatif</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tahap-tahap</a:t>
            </a:r>
            <a:r>
              <a:rPr lang="en-US" sz="2400" dirty="0" smtClean="0"/>
              <a:t> </a:t>
            </a:r>
            <a:r>
              <a:rPr lang="en-US" sz="2400" dirty="0" err="1" smtClean="0"/>
              <a:t>atau</a:t>
            </a:r>
            <a:r>
              <a:rPr lang="en-US" sz="2400" dirty="0" smtClean="0"/>
              <a:t> </a:t>
            </a:r>
            <a:r>
              <a:rPr lang="en-US" sz="2400" dirty="0" err="1" smtClean="0"/>
              <a:t>langkah-langkah</a:t>
            </a:r>
            <a:r>
              <a:rPr lang="en-US" sz="2400" dirty="0" smtClean="0"/>
              <a:t> </a:t>
            </a:r>
            <a:r>
              <a:rPr lang="en-US" sz="2400" dirty="0" err="1" smtClean="0"/>
              <a:t>utama</a:t>
            </a:r>
            <a:r>
              <a:rPr lang="en-US" sz="2400" dirty="0" smtClean="0"/>
              <a:t> </a:t>
            </a:r>
            <a:r>
              <a:rPr lang="en-US" sz="2400" dirty="0" err="1" smtClean="0"/>
              <a:t>sebagai</a:t>
            </a:r>
            <a:r>
              <a:rPr lang="en-US" sz="2400" dirty="0" smtClean="0"/>
              <a:t> </a:t>
            </a:r>
            <a:r>
              <a:rPr lang="en-US" sz="2400" dirty="0" err="1" smtClean="0"/>
              <a:t>berikut</a:t>
            </a:r>
            <a:r>
              <a:rPr lang="en-US" sz="2400" dirty="0" smtClean="0"/>
              <a:t> :</a:t>
            </a:r>
            <a:br>
              <a:rPr lang="en-US" sz="2400" dirty="0" smtClean="0"/>
            </a:br>
            <a:r>
              <a:rPr lang="en-US" sz="2400" dirty="0" smtClean="0"/>
              <a:t/>
            </a:r>
            <a:br>
              <a:rPr lang="en-US" sz="2400" dirty="0" smtClean="0"/>
            </a:br>
            <a:r>
              <a:rPr lang="en-US" sz="2400" dirty="0" err="1" smtClean="0">
                <a:solidFill>
                  <a:srgbClr val="FF0000"/>
                </a:solidFill>
              </a:rPr>
              <a:t>Tahap</a:t>
            </a:r>
            <a:r>
              <a:rPr lang="en-US" sz="2400" dirty="0" smtClean="0">
                <a:solidFill>
                  <a:srgbClr val="FF0000"/>
                </a:solidFill>
              </a:rPr>
              <a:t> ke-1 </a:t>
            </a:r>
            <a:r>
              <a:rPr lang="en-US" sz="2400" dirty="0" smtClean="0"/>
              <a:t>:Hazard Identification ( </a:t>
            </a:r>
            <a:r>
              <a:rPr lang="en-US" sz="2400" dirty="0" err="1" smtClean="0"/>
              <a:t>identifikasi</a:t>
            </a:r>
            <a:r>
              <a:rPr lang="en-US" sz="2400" dirty="0" smtClean="0"/>
              <a:t> </a:t>
            </a:r>
            <a:r>
              <a:rPr lang="en-US" sz="2400" dirty="0" err="1" smtClean="0"/>
              <a:t>bahaya</a:t>
            </a:r>
            <a:r>
              <a:rPr lang="en-US" sz="2400" dirty="0" smtClean="0"/>
              <a:t> )</a:t>
            </a:r>
            <a:br>
              <a:rPr lang="en-US" sz="2400" dirty="0" smtClean="0"/>
            </a:br>
            <a:r>
              <a:rPr lang="en-US" sz="2400" dirty="0" err="1" smtClean="0">
                <a:solidFill>
                  <a:srgbClr val="FF0000"/>
                </a:solidFill>
              </a:rPr>
              <a:t>Tahap</a:t>
            </a:r>
            <a:r>
              <a:rPr lang="en-US" sz="2400" dirty="0" smtClean="0">
                <a:solidFill>
                  <a:srgbClr val="FF0000"/>
                </a:solidFill>
              </a:rPr>
              <a:t> ke-2 </a:t>
            </a:r>
            <a:r>
              <a:rPr lang="en-US" sz="2400" dirty="0" smtClean="0"/>
              <a:t>:Dose-response assessment ( </a:t>
            </a:r>
            <a:r>
              <a:rPr lang="en-US" sz="2400" dirty="0" err="1" smtClean="0"/>
              <a:t>analisis</a:t>
            </a:r>
            <a:r>
              <a:rPr lang="en-US" sz="2400" dirty="0" smtClean="0"/>
              <a:t> </a:t>
            </a:r>
            <a:r>
              <a:rPr lang="en-US" sz="2400" dirty="0" err="1" smtClean="0"/>
              <a:t>dosis</a:t>
            </a:r>
            <a:r>
              <a:rPr lang="en-US" sz="2400" dirty="0" smtClean="0"/>
              <a:t> </a:t>
            </a:r>
            <a:r>
              <a:rPr lang="en-US" sz="2400" dirty="0" err="1" smtClean="0"/>
              <a:t>respon</a:t>
            </a:r>
            <a:r>
              <a:rPr lang="en-US" sz="2400" dirty="0" smtClean="0"/>
              <a:t> </a:t>
            </a:r>
            <a:r>
              <a:rPr lang="en-US" sz="2400" dirty="0" err="1" smtClean="0"/>
              <a:t>atau</a:t>
            </a:r>
            <a:r>
              <a:rPr lang="en-US" sz="2400" dirty="0" smtClean="0"/>
              <a:t> toxicity assessment : </a:t>
            </a:r>
            <a:r>
              <a:rPr lang="en-US" sz="2400" dirty="0" err="1" smtClean="0"/>
              <a:t>hubungan</a:t>
            </a:r>
            <a:r>
              <a:rPr lang="en-US" sz="2400" dirty="0" smtClean="0"/>
              <a:t> </a:t>
            </a:r>
            <a:r>
              <a:rPr lang="en-US" sz="2400" dirty="0" err="1" smtClean="0"/>
              <a:t>dosis</a:t>
            </a:r>
            <a:r>
              <a:rPr lang="en-US" sz="2400" dirty="0" smtClean="0"/>
              <a:t> </a:t>
            </a:r>
            <a:r>
              <a:rPr lang="en-US" sz="2400" dirty="0" err="1" smtClean="0"/>
              <a:t>pemajanan</a:t>
            </a:r>
            <a:r>
              <a:rPr lang="en-US" sz="2400" dirty="0" smtClean="0"/>
              <a:t> </a:t>
            </a:r>
            <a:r>
              <a:rPr lang="en-US" sz="2400" dirty="0" err="1" smtClean="0"/>
              <a:t>dengan</a:t>
            </a:r>
            <a:r>
              <a:rPr lang="en-US" sz="2400" dirty="0" smtClean="0"/>
              <a:t> </a:t>
            </a:r>
            <a:r>
              <a:rPr lang="en-US" sz="2400" dirty="0" err="1" smtClean="0"/>
              <a:t>efek</a:t>
            </a:r>
            <a:r>
              <a:rPr lang="en-US" sz="2400" dirty="0" smtClean="0"/>
              <a:t> )</a:t>
            </a:r>
            <a:br>
              <a:rPr lang="en-US" sz="2400" dirty="0" smtClean="0"/>
            </a:br>
            <a:r>
              <a:rPr lang="en-US" sz="2400" dirty="0" err="1" smtClean="0">
                <a:solidFill>
                  <a:srgbClr val="FF0000"/>
                </a:solidFill>
              </a:rPr>
              <a:t>Tahap</a:t>
            </a:r>
            <a:r>
              <a:rPr lang="en-US" sz="2400" dirty="0" smtClean="0">
                <a:solidFill>
                  <a:srgbClr val="FF0000"/>
                </a:solidFill>
              </a:rPr>
              <a:t> ke-3 </a:t>
            </a:r>
            <a:r>
              <a:rPr lang="en-US" sz="2400" dirty="0" smtClean="0"/>
              <a:t>:exposure assessment ( </a:t>
            </a:r>
            <a:r>
              <a:rPr lang="en-US" sz="2400" dirty="0" err="1" smtClean="0"/>
              <a:t>analisis</a:t>
            </a:r>
            <a:r>
              <a:rPr lang="en-US" sz="2400" dirty="0" smtClean="0"/>
              <a:t> </a:t>
            </a:r>
            <a:r>
              <a:rPr lang="en-US" sz="2400" dirty="0" err="1" smtClean="0"/>
              <a:t>jalur</a:t>
            </a:r>
            <a:r>
              <a:rPr lang="en-US" sz="2400" dirty="0" smtClean="0"/>
              <a:t> </a:t>
            </a:r>
            <a:r>
              <a:rPr lang="en-US" sz="2400" dirty="0" err="1" smtClean="0"/>
              <a:t>pajanan</a:t>
            </a:r>
            <a:r>
              <a:rPr lang="en-US" sz="2400" dirty="0" smtClean="0"/>
              <a:t> </a:t>
            </a:r>
            <a:r>
              <a:rPr lang="en-US" sz="2400" dirty="0" err="1" smtClean="0"/>
              <a:t>atau</a:t>
            </a:r>
            <a:r>
              <a:rPr lang="en-US" sz="2400" dirty="0" smtClean="0"/>
              <a:t> </a:t>
            </a:r>
            <a:r>
              <a:rPr lang="en-US" sz="2400" dirty="0" err="1" smtClean="0"/>
              <a:t>penilaian</a:t>
            </a:r>
            <a:r>
              <a:rPr lang="en-US" sz="2400" dirty="0" smtClean="0"/>
              <a:t> </a:t>
            </a:r>
            <a:r>
              <a:rPr lang="en-US" sz="2400" dirty="0" err="1" smtClean="0"/>
              <a:t>kontak</a:t>
            </a:r>
            <a:r>
              <a:rPr lang="en-US" sz="2400" dirty="0" smtClean="0"/>
              <a:t> )</a:t>
            </a:r>
            <a:br>
              <a:rPr lang="en-US" sz="2400" dirty="0" smtClean="0"/>
            </a:br>
            <a:r>
              <a:rPr lang="en-US" sz="2400" dirty="0" err="1" smtClean="0">
                <a:solidFill>
                  <a:srgbClr val="FF0066"/>
                </a:solidFill>
              </a:rPr>
              <a:t>Tahap</a:t>
            </a:r>
            <a:r>
              <a:rPr lang="en-US" sz="2400" dirty="0" smtClean="0">
                <a:solidFill>
                  <a:srgbClr val="FF0066"/>
                </a:solidFill>
              </a:rPr>
              <a:t> ke-4 </a:t>
            </a:r>
            <a:r>
              <a:rPr lang="en-US" sz="2400" dirty="0" smtClean="0"/>
              <a:t>:Risk characterization ( </a:t>
            </a:r>
            <a:r>
              <a:rPr lang="en-US" sz="2400" dirty="0" err="1" smtClean="0"/>
              <a:t>karakteristik</a:t>
            </a:r>
            <a:r>
              <a:rPr lang="en-US" sz="2400" dirty="0" smtClean="0"/>
              <a:t> </a:t>
            </a:r>
            <a:r>
              <a:rPr lang="en-US" sz="2400" dirty="0" err="1" smtClean="0"/>
              <a:t>risiko</a:t>
            </a: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51202" name="Slide Number Placeholder 5"/>
          <p:cNvSpPr>
            <a:spLocks noGrp="1"/>
          </p:cNvSpPr>
          <p:nvPr>
            <p:ph type="sldNum" sz="quarter" idx="12"/>
          </p:nvPr>
        </p:nvSpPr>
        <p:spPr>
          <a:noFill/>
        </p:spPr>
        <p:txBody>
          <a:bodyPr/>
          <a:lstStyle/>
          <a:p>
            <a:fld id="{C969F5BF-A90B-4185-ADDF-A6DC32C68BF1}" type="slidenum">
              <a:rPr lang="en-US" smtClean="0"/>
              <a:pPr/>
              <a:t>15</a:t>
            </a:fld>
            <a:endParaRPr lang="en-US" smtClean="0"/>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8" name="Rectangle 6"/>
          <p:cNvSpPr>
            <a:spLocks noGrp="1" noChangeArrowheads="1"/>
          </p:cNvSpPr>
          <p:nvPr>
            <p:ph type="title"/>
          </p:nvPr>
        </p:nvSpPr>
        <p:spPr>
          <a:xfrm>
            <a:off x="685800" y="381000"/>
            <a:ext cx="7772400" cy="1143000"/>
          </a:xfrm>
        </p:spPr>
        <p:txBody>
          <a:bodyPr/>
          <a:lstStyle/>
          <a:p>
            <a:pPr>
              <a:defRPr/>
            </a:pPr>
            <a:r>
              <a:rPr lang="en-US" dirty="0"/>
              <a:t>Process</a:t>
            </a:r>
          </a:p>
        </p:txBody>
      </p:sp>
      <p:graphicFrame>
        <p:nvGraphicFramePr>
          <p:cNvPr id="2050" name="Object 2"/>
          <p:cNvGraphicFramePr>
            <a:graphicFrameLocks noChangeAspect="1"/>
          </p:cNvGraphicFramePr>
          <p:nvPr>
            <p:ph idx="1"/>
          </p:nvPr>
        </p:nvGraphicFramePr>
        <p:xfrm>
          <a:off x="1143000" y="1524000"/>
          <a:ext cx="6781800" cy="5121275"/>
        </p:xfrm>
        <a:graphic>
          <a:graphicData uri="http://schemas.openxmlformats.org/presentationml/2006/ole">
            <p:oleObj spid="_x0000_s2050" r:id="rId4" imgW="5927040" imgH="4476960" progId="">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lstStyle/>
          <a:p>
            <a:pPr eaLnBrk="1" hangingPunct="1">
              <a:defRPr/>
            </a:pPr>
            <a:r>
              <a:rPr lang="en-US" sz="5400" dirty="0" smtClean="0"/>
              <a:t>DEFINISI RISIKO</a:t>
            </a:r>
          </a:p>
        </p:txBody>
      </p:sp>
      <p:sp>
        <p:nvSpPr>
          <p:cNvPr id="52226" name="Date Placeholder 3"/>
          <p:cNvSpPr>
            <a:spLocks noGrp="1"/>
          </p:cNvSpPr>
          <p:nvPr>
            <p:ph type="dt" sz="half" idx="10"/>
          </p:nvPr>
        </p:nvSpPr>
        <p:spPr>
          <a:noFill/>
        </p:spPr>
        <p:txBody>
          <a:bodyPr/>
          <a:lstStyle/>
          <a:p>
            <a:fld id="{D2BFB6D9-4F4A-4EAC-AB72-6C0D4AF2B5C3}" type="datetime1">
              <a:rPr lang="en-US" smtClean="0"/>
              <a:pPr/>
              <a:t>6/18/2013</a:t>
            </a:fld>
            <a:endParaRPr lang="en-US" smtClean="0"/>
          </a:p>
        </p:txBody>
      </p:sp>
      <p:sp>
        <p:nvSpPr>
          <p:cNvPr id="52227" name="Slide Number Placeholder 5"/>
          <p:cNvSpPr>
            <a:spLocks noGrp="1"/>
          </p:cNvSpPr>
          <p:nvPr>
            <p:ph type="sldNum" sz="quarter" idx="12"/>
          </p:nvPr>
        </p:nvSpPr>
        <p:spPr>
          <a:noFill/>
        </p:spPr>
        <p:txBody>
          <a:bodyPr/>
          <a:lstStyle/>
          <a:p>
            <a:fld id="{37A02C6E-A7A3-4919-B78D-18127ADBFF85}" type="slidenum">
              <a:rPr lang="en-US" smtClean="0"/>
              <a:pPr/>
              <a:t>17</a:t>
            </a:fld>
            <a:endParaRPr lang="en-US" smtClean="0"/>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609600" y="288925"/>
            <a:ext cx="8162925" cy="701675"/>
          </a:xfrm>
        </p:spPr>
        <p:txBody>
          <a:bodyPr/>
          <a:lstStyle/>
          <a:p>
            <a:pPr eaLnBrk="1" hangingPunct="1">
              <a:defRPr/>
            </a:pPr>
            <a:r>
              <a:rPr lang="en-US" sz="4000" b="1" dirty="0" smtClean="0">
                <a:solidFill>
                  <a:schemeClr val="hlink"/>
                </a:solidFill>
                <a:latin typeface="Book Antiqua" pitchFamily="18" charset="0"/>
              </a:rPr>
              <a:t>RISIKO (</a:t>
            </a:r>
            <a:r>
              <a:rPr lang="en-US" sz="4000" b="1" i="1" dirty="0" smtClean="0">
                <a:solidFill>
                  <a:schemeClr val="hlink"/>
                </a:solidFill>
                <a:latin typeface="Book Antiqua" pitchFamily="18" charset="0"/>
              </a:rPr>
              <a:t>RISK</a:t>
            </a:r>
            <a:r>
              <a:rPr lang="en-US" sz="4000" b="1" dirty="0" smtClean="0">
                <a:solidFill>
                  <a:schemeClr val="hlink"/>
                </a:solidFill>
                <a:latin typeface="Book Antiqua" pitchFamily="18" charset="0"/>
              </a:rPr>
              <a:t>) </a:t>
            </a:r>
            <a:r>
              <a:rPr lang="en-US" sz="4000" b="1" i="1" dirty="0" smtClean="0">
                <a:solidFill>
                  <a:schemeClr val="hlink"/>
                </a:solidFill>
                <a:latin typeface="Book Antiqua" pitchFamily="18" charset="0"/>
              </a:rPr>
              <a:t>– </a:t>
            </a:r>
            <a:r>
              <a:rPr lang="en-US" sz="4000" b="1" dirty="0" smtClean="0">
                <a:solidFill>
                  <a:schemeClr val="hlink"/>
                </a:solidFill>
                <a:latin typeface="Book Antiqua" pitchFamily="18" charset="0"/>
              </a:rPr>
              <a:t>1</a:t>
            </a:r>
            <a:r>
              <a:rPr lang="en-US" sz="3600" b="1" dirty="0" smtClean="0">
                <a:solidFill>
                  <a:schemeClr val="hlink"/>
                </a:solidFill>
                <a:latin typeface="Book Antiqua" pitchFamily="18" charset="0"/>
              </a:rPr>
              <a:t> </a:t>
            </a:r>
            <a:endParaRPr lang="en-GB" sz="3600" b="1" dirty="0" smtClean="0">
              <a:solidFill>
                <a:schemeClr val="hlink"/>
              </a:solidFill>
              <a:latin typeface="Book Antiqua" pitchFamily="18" charset="0"/>
            </a:endParaRPr>
          </a:p>
        </p:txBody>
      </p:sp>
      <p:sp>
        <p:nvSpPr>
          <p:cNvPr id="53251" name="Rectangle 3"/>
          <p:cNvSpPr>
            <a:spLocks noGrp="1" noChangeArrowheads="1"/>
          </p:cNvSpPr>
          <p:nvPr>
            <p:ph idx="1"/>
          </p:nvPr>
        </p:nvSpPr>
        <p:spPr>
          <a:xfrm>
            <a:off x="381000" y="1447800"/>
            <a:ext cx="8489950" cy="5270500"/>
          </a:xfrm>
        </p:spPr>
        <p:txBody>
          <a:bodyPr/>
          <a:lstStyle/>
          <a:p>
            <a:pPr eaLnBrk="1" hangingPunct="1">
              <a:lnSpc>
                <a:spcPct val="80000"/>
              </a:lnSpc>
              <a:spcBef>
                <a:spcPct val="35000"/>
              </a:spcBef>
            </a:pPr>
            <a:r>
              <a:rPr lang="en-US" smtClean="0">
                <a:latin typeface="Arial" pitchFamily="34" charset="0"/>
              </a:rPr>
              <a:t>Prakiraan probabilitas bahwa suatu dampak yang merugikan kesehatan mungkin terjadi sebagai akibat pajanan zat-zat kimia dalam jumlah dan dengan jalur pajanan tertentu</a:t>
            </a:r>
          </a:p>
          <a:p>
            <a:pPr eaLnBrk="1" hangingPunct="1">
              <a:lnSpc>
                <a:spcPct val="80000"/>
              </a:lnSpc>
              <a:spcBef>
                <a:spcPct val="35000"/>
              </a:spcBef>
            </a:pPr>
            <a:r>
              <a:rPr lang="en-US" smtClean="0">
                <a:latin typeface="Arial" pitchFamily="34" charset="0"/>
              </a:rPr>
              <a:t>Probabilitas untuk mendapat cedera, sakit atau mati oleh pajanan zat kimia karena aktivitas </a:t>
            </a:r>
            <a:r>
              <a:rPr lang="en-US" i="1" smtClean="0">
                <a:latin typeface="Arial" pitchFamily="34" charset="0"/>
              </a:rPr>
              <a:t>voluntary</a:t>
            </a:r>
            <a:r>
              <a:rPr lang="en-US" smtClean="0">
                <a:latin typeface="Arial" pitchFamily="34" charset="0"/>
              </a:rPr>
              <a:t> atau </a:t>
            </a:r>
            <a:r>
              <a:rPr lang="en-US" i="1" smtClean="0">
                <a:latin typeface="Arial" pitchFamily="34" charset="0"/>
              </a:rPr>
              <a:t>involuntary</a:t>
            </a:r>
          </a:p>
          <a:p>
            <a:pPr eaLnBrk="1" hangingPunct="1">
              <a:lnSpc>
                <a:spcPct val="80000"/>
              </a:lnSpc>
              <a:spcBef>
                <a:spcPct val="35000"/>
              </a:spcBef>
            </a:pPr>
            <a:r>
              <a:rPr lang="en-US" i="1" smtClean="0">
                <a:latin typeface="Arial" pitchFamily="34" charset="0"/>
              </a:rPr>
              <a:t>Voluntary risk</a:t>
            </a:r>
            <a:r>
              <a:rPr lang="en-US" smtClean="0">
                <a:latin typeface="Arial" pitchFamily="34" charset="0"/>
              </a:rPr>
              <a:t> berkaitan dengan aktivitas yang disengaja (misal, menyetir mobil)</a:t>
            </a:r>
          </a:p>
          <a:p>
            <a:pPr eaLnBrk="1" hangingPunct="1">
              <a:lnSpc>
                <a:spcPct val="80000"/>
              </a:lnSpc>
              <a:spcBef>
                <a:spcPct val="35000"/>
              </a:spcBef>
            </a:pPr>
            <a:r>
              <a:rPr lang="en-US" i="1" smtClean="0">
                <a:latin typeface="Arial" pitchFamily="34" charset="0"/>
              </a:rPr>
              <a:t>Involuntary risk</a:t>
            </a:r>
            <a:r>
              <a:rPr lang="en-US" smtClean="0">
                <a:latin typeface="Arial" pitchFamily="34" charset="0"/>
              </a:rPr>
              <a:t> berkaitan dengan aktivitas yang tidak disengaja (misal, disambar petir)</a:t>
            </a:r>
            <a:endParaRPr lang="en-GB" smtClean="0">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57238" y="868363"/>
            <a:ext cx="7700962" cy="685800"/>
          </a:xfrm>
        </p:spPr>
        <p:txBody>
          <a:bodyPr>
            <a:normAutofit fontScale="90000"/>
          </a:bodyPr>
          <a:lstStyle/>
          <a:p>
            <a:pPr eaLnBrk="1" hangingPunct="1"/>
            <a:r>
              <a:rPr lang="en-US" sz="4000" b="1" smtClean="0">
                <a:solidFill>
                  <a:schemeClr val="hlink"/>
                </a:solidFill>
                <a:effectLst/>
                <a:latin typeface="Book Antiqua" pitchFamily="18" charset="0"/>
              </a:rPr>
              <a:t>RISIKO (</a:t>
            </a:r>
            <a:r>
              <a:rPr lang="en-US" sz="4000" b="1" i="1" smtClean="0">
                <a:solidFill>
                  <a:schemeClr val="hlink"/>
                </a:solidFill>
                <a:effectLst/>
                <a:latin typeface="Book Antiqua" pitchFamily="18" charset="0"/>
              </a:rPr>
              <a:t>RISK</a:t>
            </a:r>
            <a:r>
              <a:rPr lang="en-US" sz="4000" b="1" smtClean="0">
                <a:solidFill>
                  <a:schemeClr val="hlink"/>
                </a:solidFill>
                <a:effectLst/>
                <a:latin typeface="Book Antiqua" pitchFamily="18" charset="0"/>
              </a:rPr>
              <a:t>)</a:t>
            </a:r>
            <a:r>
              <a:rPr lang="en-US" sz="4000" b="1" i="1" smtClean="0">
                <a:solidFill>
                  <a:schemeClr val="hlink"/>
                </a:solidFill>
                <a:effectLst/>
                <a:latin typeface="Book Antiqua" pitchFamily="18" charset="0"/>
              </a:rPr>
              <a:t> - </a:t>
            </a:r>
            <a:r>
              <a:rPr lang="en-US" sz="4000" b="1" smtClean="0">
                <a:solidFill>
                  <a:schemeClr val="hlink"/>
                </a:solidFill>
                <a:effectLst/>
                <a:latin typeface="Book Antiqua" pitchFamily="18" charset="0"/>
              </a:rPr>
              <a:t>2</a:t>
            </a:r>
            <a:endParaRPr lang="en-GB" b="1" smtClean="0">
              <a:solidFill>
                <a:schemeClr val="hlink"/>
              </a:solidFill>
              <a:effectLst/>
              <a:latin typeface="Book Antiqua" pitchFamily="18" charset="0"/>
            </a:endParaRPr>
          </a:p>
        </p:txBody>
      </p:sp>
      <p:sp>
        <p:nvSpPr>
          <p:cNvPr id="54275" name="Rectangle 3"/>
          <p:cNvSpPr>
            <a:spLocks noGrp="1" noChangeArrowheads="1"/>
          </p:cNvSpPr>
          <p:nvPr>
            <p:ph idx="1"/>
          </p:nvPr>
        </p:nvSpPr>
        <p:spPr>
          <a:xfrm>
            <a:off x="342900" y="1727200"/>
            <a:ext cx="8458200" cy="4495800"/>
          </a:xfrm>
        </p:spPr>
        <p:txBody>
          <a:bodyPr>
            <a:normAutofit lnSpcReduction="10000"/>
          </a:bodyPr>
          <a:lstStyle/>
          <a:p>
            <a:pPr eaLnBrk="1" hangingPunct="1"/>
            <a:r>
              <a:rPr lang="en-US" sz="2800" smtClean="0">
                <a:latin typeface="Arial" pitchFamily="34" charset="0"/>
              </a:rPr>
              <a:t>Risiko kualitatif: tinggi, sedang/biasa, rendah</a:t>
            </a:r>
          </a:p>
          <a:p>
            <a:pPr eaLnBrk="1" hangingPunct="1">
              <a:spcBef>
                <a:spcPct val="50000"/>
              </a:spcBef>
            </a:pPr>
            <a:r>
              <a:rPr lang="en-US" sz="2800" smtClean="0">
                <a:latin typeface="Arial" pitchFamily="34" charset="0"/>
              </a:rPr>
              <a:t>Risiko kuantitatif: 1&gt;Risiko&gt;0</a:t>
            </a:r>
          </a:p>
          <a:p>
            <a:pPr eaLnBrk="1" hangingPunct="1">
              <a:buFont typeface="Wingdings" pitchFamily="2" charset="2"/>
              <a:buNone/>
            </a:pPr>
            <a:r>
              <a:rPr lang="en-US" sz="2800" smtClean="0">
                <a:latin typeface="Arial" pitchFamily="34" charset="0"/>
              </a:rPr>
              <a:t>	- Risiko = 0 </a:t>
            </a:r>
            <a:r>
              <a:rPr lang="en-US" sz="2800" smtClean="0">
                <a:latin typeface="Arial" pitchFamily="34" charset="0"/>
                <a:sym typeface="Symbol" pitchFamily="18" charset="2"/>
              </a:rPr>
              <a:t> pasti tidak akan terjadi</a:t>
            </a:r>
          </a:p>
          <a:p>
            <a:pPr eaLnBrk="1" hangingPunct="1">
              <a:buFont typeface="Wingdings" pitchFamily="2" charset="2"/>
              <a:buNone/>
            </a:pPr>
            <a:r>
              <a:rPr lang="en-US" sz="2800" smtClean="0">
                <a:latin typeface="Arial" pitchFamily="34" charset="0"/>
                <a:sym typeface="Symbol" pitchFamily="18" charset="2"/>
              </a:rPr>
              <a:t>	- Risiko = 1  pasti akan terjadi</a:t>
            </a:r>
            <a:endParaRPr lang="en-US" sz="2800" smtClean="0">
              <a:latin typeface="Arial" pitchFamily="34" charset="0"/>
            </a:endParaRPr>
          </a:p>
          <a:p>
            <a:pPr eaLnBrk="1" hangingPunct="1">
              <a:spcBef>
                <a:spcPct val="50000"/>
              </a:spcBef>
            </a:pPr>
            <a:r>
              <a:rPr lang="en-US" sz="2800" smtClean="0">
                <a:latin typeface="Arial" pitchFamily="34" charset="0"/>
              </a:rPr>
              <a:t>Risiko kuantitatif dinyatakan sebagai bilangan pecahan:</a:t>
            </a:r>
          </a:p>
          <a:p>
            <a:pPr lvl="1" eaLnBrk="1" hangingPunct="1">
              <a:buFontTx/>
              <a:buChar char="•"/>
            </a:pPr>
            <a:r>
              <a:rPr lang="en-US" smtClean="0">
                <a:latin typeface="Arial" pitchFamily="34" charset="0"/>
              </a:rPr>
              <a:t>E-5 = 10</a:t>
            </a:r>
            <a:r>
              <a:rPr lang="en-GB" baseline="30000" smtClean="0">
                <a:latin typeface="Arial" pitchFamily="34" charset="0"/>
              </a:rPr>
              <a:t>-5</a:t>
            </a:r>
            <a:r>
              <a:rPr lang="en-US" smtClean="0">
                <a:latin typeface="Arial" pitchFamily="34" charset="0"/>
              </a:rPr>
              <a:t> = risiko 1/100.000</a:t>
            </a:r>
            <a:endParaRPr lang="en-GB" smtClean="0">
              <a:latin typeface="Arial" pitchFamily="34" charset="0"/>
            </a:endParaRPr>
          </a:p>
          <a:p>
            <a:pPr lvl="1" eaLnBrk="1" hangingPunct="1">
              <a:buFontTx/>
              <a:buChar char="•"/>
            </a:pPr>
            <a:r>
              <a:rPr lang="en-US" smtClean="0">
                <a:latin typeface="Arial" pitchFamily="34" charset="0"/>
              </a:rPr>
              <a:t>1,3E-3 = 1,3 x 10</a:t>
            </a:r>
            <a:r>
              <a:rPr lang="en-GB" baseline="30000" smtClean="0">
                <a:latin typeface="Arial" pitchFamily="34" charset="0"/>
              </a:rPr>
              <a:t>-</a:t>
            </a:r>
            <a:r>
              <a:rPr lang="en-US" baseline="30000" smtClean="0">
                <a:latin typeface="Arial" pitchFamily="34" charset="0"/>
              </a:rPr>
              <a:t>3 </a:t>
            </a:r>
            <a:r>
              <a:rPr lang="en-US" smtClean="0">
                <a:latin typeface="Arial" pitchFamily="34" charset="0"/>
              </a:rPr>
              <a:t>= risiko 1/770</a:t>
            </a:r>
          </a:p>
          <a:p>
            <a:pPr lvl="1" eaLnBrk="1" hangingPunct="1">
              <a:buFontTx/>
              <a:buChar char="•"/>
            </a:pPr>
            <a:r>
              <a:rPr lang="en-US" smtClean="0">
                <a:latin typeface="Arial" pitchFamily="34" charset="0"/>
              </a:rPr>
              <a:t>1,2E-5 = 1,2 x 10</a:t>
            </a:r>
            <a:r>
              <a:rPr lang="en-GB" baseline="30000" smtClean="0">
                <a:latin typeface="Arial" pitchFamily="34" charset="0"/>
              </a:rPr>
              <a:t>-5</a:t>
            </a:r>
            <a:r>
              <a:rPr lang="en-US" baseline="30000" smtClean="0">
                <a:latin typeface="Arial" pitchFamily="34" charset="0"/>
              </a:rPr>
              <a:t> </a:t>
            </a:r>
            <a:r>
              <a:rPr lang="en-US" smtClean="0">
                <a:latin typeface="Arial" pitchFamily="34" charset="0"/>
              </a:rPr>
              <a:t>= risiko 1/83.000</a:t>
            </a:r>
          </a:p>
          <a:p>
            <a:pPr eaLnBrk="1" hangingPunct="1"/>
            <a:endParaRPr lang="en-GB" sz="2800" smtClean="0">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lstStyle/>
          <a:p>
            <a:pPr eaLnBrk="1" hangingPunct="1">
              <a:defRPr/>
            </a:pPr>
            <a:r>
              <a:rPr lang="en-US" sz="800" dirty="0" smtClean="0"/>
              <a:t>1</a:t>
            </a:r>
          </a:p>
        </p:txBody>
      </p:sp>
      <p:sp>
        <p:nvSpPr>
          <p:cNvPr id="38914" name="Slide Number Placeholder 5"/>
          <p:cNvSpPr>
            <a:spLocks noGrp="1"/>
          </p:cNvSpPr>
          <p:nvPr>
            <p:ph type="sldNum" sz="quarter" idx="12"/>
          </p:nvPr>
        </p:nvSpPr>
        <p:spPr>
          <a:noFill/>
        </p:spPr>
        <p:txBody>
          <a:bodyPr/>
          <a:lstStyle/>
          <a:p>
            <a:fld id="{BFC32A02-F136-4CD6-B8D0-011D82E9F15D}" type="slidenum">
              <a:rPr lang="en-US" smtClean="0"/>
              <a:pPr/>
              <a:t>2</a:t>
            </a:fld>
            <a:endParaRPr lang="en-US" smtClean="0"/>
          </a:p>
        </p:txBody>
      </p:sp>
      <p:pic>
        <p:nvPicPr>
          <p:cNvPr id="38916" name="Picture 4" descr="D:\Risk assment\s6diagram alir risk analysis_files\RiskassessALLc.gif"/>
          <p:cNvPicPr>
            <a:picLocks noChangeAspect="1" noChangeArrowheads="1"/>
          </p:cNvPicPr>
          <p:nvPr/>
        </p:nvPicPr>
        <p:blipFill>
          <a:blip r:embed="rId2"/>
          <a:srcRect/>
          <a:stretch>
            <a:fillRect/>
          </a:stretch>
        </p:blipFill>
        <p:spPr bwMode="auto">
          <a:xfrm>
            <a:off x="1371600" y="1295400"/>
            <a:ext cx="6781800" cy="5105400"/>
          </a:xfrm>
          <a:prstGeom prst="rect">
            <a:avLst/>
          </a:prstGeom>
          <a:noFill/>
          <a:ln w="9525">
            <a:noFill/>
            <a:miter lim="800000"/>
            <a:headEnd/>
            <a:tailEnd/>
          </a:ln>
        </p:spPr>
      </p:pic>
      <p:sp>
        <p:nvSpPr>
          <p:cNvPr id="38917" name="TextBox 5"/>
          <p:cNvSpPr txBox="1">
            <a:spLocks noChangeArrowheads="1"/>
          </p:cNvSpPr>
          <p:nvPr/>
        </p:nvSpPr>
        <p:spPr bwMode="auto">
          <a:xfrm>
            <a:off x="1447800" y="381000"/>
            <a:ext cx="6477000" cy="708025"/>
          </a:xfrm>
          <a:prstGeom prst="rect">
            <a:avLst/>
          </a:prstGeom>
          <a:noFill/>
          <a:ln w="9525">
            <a:noFill/>
            <a:miter lim="800000"/>
            <a:headEnd/>
            <a:tailEnd/>
          </a:ln>
        </p:spPr>
        <p:txBody>
          <a:bodyPr>
            <a:spAutoFit/>
          </a:bodyPr>
          <a:lstStyle/>
          <a:p>
            <a:r>
              <a:rPr lang="en-US" sz="2000">
                <a:solidFill>
                  <a:srgbClr val="FFFF00"/>
                </a:solidFill>
              </a:rPr>
              <a:t>         Hubungan Risk Assessment, Risk Management dan </a:t>
            </a:r>
          </a:p>
          <a:p>
            <a:r>
              <a:rPr lang="en-US" sz="2000">
                <a:solidFill>
                  <a:srgbClr val="FFFF00"/>
                </a:solidFill>
              </a:rPr>
              <a:t>                                 Risk Communication</a:t>
            </a:r>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62000" y="381000"/>
            <a:ext cx="8162925" cy="701675"/>
          </a:xfrm>
        </p:spPr>
        <p:txBody>
          <a:bodyPr/>
          <a:lstStyle/>
          <a:p>
            <a:pPr eaLnBrk="1" hangingPunct="1"/>
            <a:r>
              <a:rPr lang="en-US" sz="4000" b="1" smtClean="0">
                <a:solidFill>
                  <a:schemeClr val="hlink"/>
                </a:solidFill>
                <a:effectLst/>
                <a:latin typeface="Book Antiqua" pitchFamily="18" charset="0"/>
              </a:rPr>
              <a:t>RISIKO (</a:t>
            </a:r>
            <a:r>
              <a:rPr lang="en-US" sz="4000" b="1" i="1" smtClean="0">
                <a:solidFill>
                  <a:schemeClr val="hlink"/>
                </a:solidFill>
                <a:effectLst/>
                <a:latin typeface="Book Antiqua" pitchFamily="18" charset="0"/>
              </a:rPr>
              <a:t>RISK</a:t>
            </a:r>
            <a:r>
              <a:rPr lang="en-US" sz="4000" b="1" smtClean="0">
                <a:solidFill>
                  <a:schemeClr val="hlink"/>
                </a:solidFill>
                <a:effectLst/>
                <a:latin typeface="Book Antiqua" pitchFamily="18" charset="0"/>
              </a:rPr>
              <a:t>)</a:t>
            </a:r>
            <a:r>
              <a:rPr lang="en-US" sz="4000" b="1" i="1" smtClean="0">
                <a:solidFill>
                  <a:schemeClr val="hlink"/>
                </a:solidFill>
                <a:effectLst/>
                <a:latin typeface="Book Antiqua" pitchFamily="18" charset="0"/>
              </a:rPr>
              <a:t> - </a:t>
            </a:r>
            <a:r>
              <a:rPr lang="en-US" sz="4000" b="1" smtClean="0">
                <a:solidFill>
                  <a:schemeClr val="hlink"/>
                </a:solidFill>
                <a:effectLst/>
                <a:latin typeface="Book Antiqua" pitchFamily="18" charset="0"/>
              </a:rPr>
              <a:t>3</a:t>
            </a:r>
            <a:endParaRPr lang="en-US" b="1" smtClean="0">
              <a:solidFill>
                <a:schemeClr val="hlink"/>
              </a:solidFill>
              <a:effectLst/>
              <a:latin typeface="Book Antiqua" pitchFamily="18" charset="0"/>
            </a:endParaRPr>
          </a:p>
        </p:txBody>
      </p:sp>
      <p:sp>
        <p:nvSpPr>
          <p:cNvPr id="55299" name="Rectangle 3"/>
          <p:cNvSpPr>
            <a:spLocks noGrp="1" noChangeArrowheads="1"/>
          </p:cNvSpPr>
          <p:nvPr>
            <p:ph idx="1"/>
          </p:nvPr>
        </p:nvSpPr>
        <p:spPr>
          <a:xfrm>
            <a:off x="228600" y="1447800"/>
            <a:ext cx="8491538" cy="5080000"/>
          </a:xfrm>
        </p:spPr>
        <p:txBody>
          <a:bodyPr/>
          <a:lstStyle/>
          <a:p>
            <a:pPr eaLnBrk="1" hangingPunct="1">
              <a:buFont typeface="Wingdings" pitchFamily="2" charset="2"/>
              <a:buNone/>
            </a:pPr>
            <a:r>
              <a:rPr lang="en-US" sz="2600" smtClean="0"/>
              <a:t>   </a:t>
            </a:r>
            <a:r>
              <a:rPr lang="en-US" sz="2600" smtClean="0">
                <a:latin typeface="Arial" pitchFamily="34" charset="0"/>
              </a:rPr>
              <a:t>Contoh kemungkinan pernyataan risiko yang berbeda dari hasil karakterisasi risiko zat yang sama:</a:t>
            </a:r>
          </a:p>
          <a:p>
            <a:pPr eaLnBrk="1" hangingPunct="1">
              <a:spcBef>
                <a:spcPct val="50000"/>
              </a:spcBef>
            </a:pPr>
            <a:r>
              <a:rPr lang="en-US" sz="2600" smtClean="0">
                <a:latin typeface="Arial" pitchFamily="34" charset="0"/>
              </a:rPr>
              <a:t>327 per 1.000.000 orang akan meninggal karena terpajan zat A selama hidupnya (3,27E-4)</a:t>
            </a:r>
          </a:p>
          <a:p>
            <a:pPr eaLnBrk="1" hangingPunct="1">
              <a:spcBef>
                <a:spcPct val="50000"/>
              </a:spcBef>
            </a:pPr>
            <a:r>
              <a:rPr lang="en-US" sz="2600" smtClean="0">
                <a:latin typeface="Arial" pitchFamily="34" charset="0"/>
              </a:rPr>
              <a:t>Zat A karsinogenik terhadap mencit dan tikus. Aplikasi ekstrapolasi dosis rendah dan prakiraan pajanan manusia menyatakan bahwa risiko bagi manusia berkisar 100 - 1000 kematian per 1 juta orang yang terpajan</a:t>
            </a:r>
          </a:p>
          <a:p>
            <a:pPr eaLnBrk="1" hangingPunct="1">
              <a:spcBef>
                <a:spcPct val="50000"/>
              </a:spcBef>
            </a:pPr>
            <a:r>
              <a:rPr lang="en-US" sz="2600" smtClean="0">
                <a:latin typeface="Arial" pitchFamily="34" charset="0"/>
              </a:rPr>
              <a:t>Zat A karsinogenik terhadap mencit dan tikus dan harus dianggap karsinogenik juga bagi manusia</a:t>
            </a:r>
            <a:endParaRPr lang="en-US"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5" name="Rectangle 11"/>
          <p:cNvSpPr>
            <a:spLocks noGrp="1" noChangeArrowheads="1"/>
          </p:cNvSpPr>
          <p:nvPr>
            <p:ph type="title"/>
          </p:nvPr>
        </p:nvSpPr>
        <p:spPr/>
        <p:txBody>
          <a:bodyPr/>
          <a:lstStyle/>
          <a:p>
            <a:pPr>
              <a:defRPr/>
            </a:pPr>
            <a:r>
              <a:rPr lang="en-US"/>
              <a:t>Risk Assessment Process</a:t>
            </a:r>
          </a:p>
        </p:txBody>
      </p:sp>
      <p:sp>
        <p:nvSpPr>
          <p:cNvPr id="5" name="Rounded Rectangle 4"/>
          <p:cNvSpPr>
            <a:spLocks noChangeArrowheads="1"/>
          </p:cNvSpPr>
          <p:nvPr/>
        </p:nvSpPr>
        <p:spPr bwMode="auto">
          <a:xfrm>
            <a:off x="685800" y="1676400"/>
            <a:ext cx="2438400" cy="914400"/>
          </a:xfrm>
          <a:prstGeom prst="roundRect">
            <a:avLst>
              <a:gd name="adj" fmla="val 16667"/>
            </a:avLst>
          </a:prstGeom>
          <a:solidFill>
            <a:srgbClr val="5E1C02"/>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Hazard Identification</a:t>
            </a:r>
          </a:p>
        </p:txBody>
      </p:sp>
      <p:sp>
        <p:nvSpPr>
          <p:cNvPr id="6" name="Rounded Rectangle 5"/>
          <p:cNvSpPr>
            <a:spLocks noChangeArrowheads="1"/>
          </p:cNvSpPr>
          <p:nvPr/>
        </p:nvSpPr>
        <p:spPr bwMode="auto">
          <a:xfrm>
            <a:off x="2514600" y="2895600"/>
            <a:ext cx="2606675" cy="1066800"/>
          </a:xfrm>
          <a:prstGeom prst="roundRect">
            <a:avLst>
              <a:gd name="adj" fmla="val 16667"/>
            </a:avLst>
          </a:prstGeom>
          <a:solidFill>
            <a:srgbClr val="4819F3"/>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Dose Response</a:t>
            </a:r>
          </a:p>
        </p:txBody>
      </p:sp>
      <p:sp>
        <p:nvSpPr>
          <p:cNvPr id="7" name="Rounded Rectangle 6"/>
          <p:cNvSpPr>
            <a:spLocks noChangeArrowheads="1"/>
          </p:cNvSpPr>
          <p:nvPr/>
        </p:nvSpPr>
        <p:spPr bwMode="auto">
          <a:xfrm>
            <a:off x="4191000" y="4267200"/>
            <a:ext cx="2943225" cy="990600"/>
          </a:xfrm>
          <a:prstGeom prst="roundRect">
            <a:avLst>
              <a:gd name="adj" fmla="val 16667"/>
            </a:avLst>
          </a:prstGeom>
          <a:solidFill>
            <a:srgbClr val="4819F3"/>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Exposure Assessment</a:t>
            </a:r>
          </a:p>
        </p:txBody>
      </p:sp>
      <p:sp>
        <p:nvSpPr>
          <p:cNvPr id="8" name="Rounded Rectangle 7"/>
          <p:cNvSpPr>
            <a:spLocks noChangeArrowheads="1"/>
          </p:cNvSpPr>
          <p:nvPr/>
        </p:nvSpPr>
        <p:spPr bwMode="auto">
          <a:xfrm>
            <a:off x="5715000" y="5638800"/>
            <a:ext cx="2438400" cy="914400"/>
          </a:xfrm>
          <a:prstGeom prst="roundRect">
            <a:avLst>
              <a:gd name="adj" fmla="val 16667"/>
            </a:avLst>
          </a:prstGeom>
          <a:solidFill>
            <a:srgbClr val="4819F3"/>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Risk characterization</a:t>
            </a:r>
          </a:p>
        </p:txBody>
      </p:sp>
      <p:cxnSp>
        <p:nvCxnSpPr>
          <p:cNvPr id="12" name="Elbow Connector 11"/>
          <p:cNvCxnSpPr>
            <a:stCxn id="5" idx="3"/>
          </p:cNvCxnSpPr>
          <p:nvPr/>
        </p:nvCxnSpPr>
        <p:spPr>
          <a:xfrm>
            <a:off x="3124200" y="2133600"/>
            <a:ext cx="762000" cy="762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8" name="Elbow Connector 11"/>
          <p:cNvCxnSpPr/>
          <p:nvPr/>
        </p:nvCxnSpPr>
        <p:spPr>
          <a:xfrm>
            <a:off x="5181600" y="3429000"/>
            <a:ext cx="762000" cy="762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9" name="Elbow Connector 11"/>
          <p:cNvCxnSpPr/>
          <p:nvPr/>
        </p:nvCxnSpPr>
        <p:spPr>
          <a:xfrm rot="16200000" flipH="1">
            <a:off x="6896100" y="4914900"/>
            <a:ext cx="990600" cy="457200"/>
          </a:xfrm>
          <a:prstGeom prst="bentConnector3">
            <a:avLst>
              <a:gd name="adj1" fmla="val 8397"/>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lstStyle/>
          <a:p>
            <a:pPr eaLnBrk="1" hangingPunct="1">
              <a:defRPr/>
            </a:pPr>
            <a:r>
              <a:rPr lang="en-US" sz="5400" dirty="0" smtClean="0"/>
              <a:t>IDENTIFIKASI HAZARD</a:t>
            </a:r>
          </a:p>
        </p:txBody>
      </p:sp>
      <p:sp>
        <p:nvSpPr>
          <p:cNvPr id="57346" name="Date Placeholder 3"/>
          <p:cNvSpPr>
            <a:spLocks noGrp="1"/>
          </p:cNvSpPr>
          <p:nvPr>
            <p:ph type="dt" sz="half" idx="10"/>
          </p:nvPr>
        </p:nvSpPr>
        <p:spPr>
          <a:noFill/>
        </p:spPr>
        <p:txBody>
          <a:bodyPr/>
          <a:lstStyle/>
          <a:p>
            <a:fld id="{8C9B39E6-F3DA-454A-ABD4-3AE546B5744A}" type="datetime1">
              <a:rPr lang="en-US" smtClean="0"/>
              <a:pPr/>
              <a:t>6/18/2013</a:t>
            </a:fld>
            <a:endParaRPr lang="en-US" smtClean="0"/>
          </a:p>
        </p:txBody>
      </p:sp>
      <p:sp>
        <p:nvSpPr>
          <p:cNvPr id="57347" name="Slide Number Placeholder 5"/>
          <p:cNvSpPr>
            <a:spLocks noGrp="1"/>
          </p:cNvSpPr>
          <p:nvPr>
            <p:ph type="sldNum" sz="quarter" idx="12"/>
          </p:nvPr>
        </p:nvSpPr>
        <p:spPr>
          <a:noFill/>
        </p:spPr>
        <p:txBody>
          <a:bodyPr/>
          <a:lstStyle/>
          <a:p>
            <a:fld id="{7067B5C0-0F1E-4709-A9CC-2DF570FD9547}" type="slidenum">
              <a:rPr lang="en-US" smtClean="0"/>
              <a:pPr/>
              <a:t>22</a:t>
            </a:fld>
            <a:endParaRPr lang="en-US" smtClean="0"/>
          </a:p>
        </p:txBody>
      </p:sp>
    </p:spTree>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a:xfrm>
            <a:off x="981075" y="304800"/>
            <a:ext cx="8162925" cy="1311275"/>
          </a:xfrm>
        </p:spPr>
        <p:txBody>
          <a:bodyPr/>
          <a:lstStyle/>
          <a:p>
            <a:pPr eaLnBrk="1" hangingPunct="1">
              <a:defRPr/>
            </a:pPr>
            <a:r>
              <a:rPr lang="en-US" sz="3600" b="1" dirty="0" smtClean="0">
                <a:solidFill>
                  <a:srgbClr val="FFFF66"/>
                </a:solidFill>
                <a:latin typeface="Book Antiqua" pitchFamily="18" charset="0"/>
              </a:rPr>
              <a:t>HAZARD ATAU BAHAYA </a:t>
            </a:r>
            <a:br>
              <a:rPr lang="en-US" sz="3600" b="1" dirty="0" smtClean="0">
                <a:solidFill>
                  <a:srgbClr val="FFFF66"/>
                </a:solidFill>
                <a:latin typeface="Book Antiqua" pitchFamily="18" charset="0"/>
              </a:rPr>
            </a:br>
            <a:r>
              <a:rPr lang="en-US" sz="3600" b="1" dirty="0" smtClean="0">
                <a:solidFill>
                  <a:srgbClr val="FFFF66"/>
                </a:solidFill>
                <a:latin typeface="Book Antiqua" pitchFamily="18" charset="0"/>
              </a:rPr>
              <a:t>(</a:t>
            </a:r>
            <a:r>
              <a:rPr lang="en-US" sz="3600" b="1" i="1" dirty="0" smtClean="0">
                <a:solidFill>
                  <a:srgbClr val="FFFF66"/>
                </a:solidFill>
                <a:latin typeface="Book Antiqua" pitchFamily="18" charset="0"/>
              </a:rPr>
              <a:t>Environmental Hazard</a:t>
            </a:r>
            <a:r>
              <a:rPr lang="en-US" sz="3600" b="1" dirty="0" smtClean="0">
                <a:solidFill>
                  <a:srgbClr val="FFFF66"/>
                </a:solidFill>
                <a:latin typeface="Book Antiqua" pitchFamily="18" charset="0"/>
              </a:rPr>
              <a:t>)</a:t>
            </a:r>
            <a:endParaRPr lang="en-GB" sz="3600" b="1" dirty="0" smtClean="0">
              <a:solidFill>
                <a:srgbClr val="FFFF66"/>
              </a:solidFill>
              <a:latin typeface="Book Antiqua" pitchFamily="18" charset="0"/>
            </a:endParaRPr>
          </a:p>
        </p:txBody>
      </p:sp>
      <p:sp>
        <p:nvSpPr>
          <p:cNvPr id="58371" name="Rectangle 3"/>
          <p:cNvSpPr>
            <a:spLocks noGrp="1" noChangeArrowheads="1"/>
          </p:cNvSpPr>
          <p:nvPr>
            <p:ph idx="1"/>
          </p:nvPr>
        </p:nvSpPr>
        <p:spPr>
          <a:xfrm>
            <a:off x="685800" y="2133600"/>
            <a:ext cx="8110538" cy="4191000"/>
          </a:xfrm>
        </p:spPr>
        <p:txBody>
          <a:bodyPr/>
          <a:lstStyle/>
          <a:p>
            <a:pPr eaLnBrk="1" hangingPunct="1"/>
            <a:r>
              <a:rPr lang="en-US" sz="2800" smtClean="0">
                <a:latin typeface="Arial" pitchFamily="34" charset="0"/>
              </a:rPr>
              <a:t>Segala zat, organisme atau energi yang mempunyai kapasitas atau potensi menimbulkan cedera, sakit atau mati</a:t>
            </a:r>
          </a:p>
          <a:p>
            <a:pPr eaLnBrk="1" hangingPunct="1">
              <a:spcBef>
                <a:spcPct val="50000"/>
              </a:spcBef>
            </a:pPr>
            <a:r>
              <a:rPr lang="en-US" sz="2800" smtClean="0">
                <a:latin typeface="Arial" pitchFamily="34" charset="0"/>
              </a:rPr>
              <a:t>Cedera, sakit atau mati tidak akan terjadi karena bahaya lingkungan, kecuali kondisi-kondisi tertentu yang spesifik terpenuhi</a:t>
            </a:r>
          </a:p>
          <a:p>
            <a:pPr eaLnBrk="1" hangingPunct="1"/>
            <a:r>
              <a:rPr lang="en-US" sz="2800" smtClean="0">
                <a:latin typeface="Arial" pitchFamily="34" charset="0"/>
              </a:rPr>
              <a:t>Bahaya adalah sumber risiko tetapi bukan risiko itu sendiri</a:t>
            </a:r>
            <a:endParaRPr lang="en-GB" sz="2800" smtClean="0">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pPr eaLnBrk="1" hangingPunct="1">
              <a:defRPr/>
            </a:pPr>
            <a:r>
              <a:rPr lang="en-US" sz="4000" b="1" smtClean="0">
                <a:solidFill>
                  <a:srgbClr val="FFFF66"/>
                </a:solidFill>
              </a:rPr>
              <a:t>IDENTIFIKASI BAHAYA</a:t>
            </a:r>
          </a:p>
        </p:txBody>
      </p:sp>
      <p:sp>
        <p:nvSpPr>
          <p:cNvPr id="59395" name="Rectangle 3"/>
          <p:cNvSpPr>
            <a:spLocks noGrp="1" noChangeArrowheads="1"/>
          </p:cNvSpPr>
          <p:nvPr>
            <p:ph idx="1"/>
          </p:nvPr>
        </p:nvSpPr>
        <p:spPr>
          <a:xfrm>
            <a:off x="114300" y="1600200"/>
            <a:ext cx="8686800" cy="4525963"/>
          </a:xfrm>
        </p:spPr>
        <p:txBody>
          <a:bodyPr/>
          <a:lstStyle/>
          <a:p>
            <a:pPr marL="609600" indent="-609600" eaLnBrk="1" hangingPunct="1">
              <a:buFont typeface="Wingdings" pitchFamily="2" charset="2"/>
              <a:buAutoNum type="arabicPeriod"/>
            </a:pPr>
            <a:r>
              <a:rPr lang="en-US" smtClean="0">
                <a:latin typeface="Arial" pitchFamily="34" charset="0"/>
              </a:rPr>
              <a:t>Tetapkan ‘Zat Kimia Indikator’ atas dasar</a:t>
            </a:r>
          </a:p>
          <a:p>
            <a:pPr marL="1371600" lvl="2" indent="-457200" eaLnBrk="1" hangingPunct="1">
              <a:buFontTx/>
              <a:buChar char="•"/>
            </a:pPr>
            <a:r>
              <a:rPr lang="en-US" smtClean="0">
                <a:latin typeface="Arial" pitchFamily="34" charset="0"/>
              </a:rPr>
              <a:t>Toksisitas (</a:t>
            </a:r>
            <a:r>
              <a:rPr lang="en-US" i="1" smtClean="0">
                <a:latin typeface="Arial" pitchFamily="34" charset="0"/>
              </a:rPr>
              <a:t>cancer slope factor, RfD</a:t>
            </a:r>
            <a:r>
              <a:rPr lang="en-US" smtClean="0">
                <a:latin typeface="Arial" pitchFamily="34" charset="0"/>
              </a:rPr>
              <a:t>)</a:t>
            </a:r>
          </a:p>
          <a:p>
            <a:pPr marL="1371600" lvl="2" indent="-457200" eaLnBrk="1" hangingPunct="1">
              <a:buFontTx/>
              <a:buChar char="•"/>
            </a:pPr>
            <a:r>
              <a:rPr lang="en-US" smtClean="0">
                <a:latin typeface="Arial" pitchFamily="34" charset="0"/>
              </a:rPr>
              <a:t>Konsentrasi dalam media vs </a:t>
            </a:r>
            <a:r>
              <a:rPr lang="en-US" i="1" smtClean="0">
                <a:latin typeface="Arial" pitchFamily="34" charset="0"/>
              </a:rPr>
              <a:t>background level</a:t>
            </a:r>
          </a:p>
          <a:p>
            <a:pPr marL="1371600" lvl="2" indent="-457200" eaLnBrk="1" hangingPunct="1">
              <a:buFontTx/>
              <a:buChar char="•"/>
            </a:pPr>
            <a:r>
              <a:rPr lang="en-US" smtClean="0">
                <a:latin typeface="Arial" pitchFamily="34" charset="0"/>
              </a:rPr>
              <a:t>Konsentrasi dalam media vs baku mutu/standar</a:t>
            </a:r>
          </a:p>
          <a:p>
            <a:pPr marL="1371600" lvl="2" indent="-457200" eaLnBrk="1" hangingPunct="1">
              <a:buFontTx/>
              <a:buChar char="•"/>
            </a:pPr>
            <a:r>
              <a:rPr lang="en-US" smtClean="0">
                <a:latin typeface="Arial" pitchFamily="34" charset="0"/>
              </a:rPr>
              <a:t>Frekuensi deteksi</a:t>
            </a:r>
          </a:p>
          <a:p>
            <a:pPr marL="1371600" lvl="2" indent="-457200" eaLnBrk="1" hangingPunct="1">
              <a:buFontTx/>
              <a:buChar char="•"/>
            </a:pPr>
            <a:r>
              <a:rPr lang="en-US" i="1" smtClean="0">
                <a:latin typeface="Arial" pitchFamily="34" charset="0"/>
              </a:rPr>
              <a:t>Fate &amp; transport characteristics</a:t>
            </a:r>
          </a:p>
          <a:p>
            <a:pPr marL="1371600" lvl="2" indent="-457200" eaLnBrk="1" hangingPunct="1">
              <a:buFontTx/>
              <a:buChar char="•"/>
            </a:pPr>
            <a:r>
              <a:rPr lang="en-US" i="1" smtClean="0">
                <a:latin typeface="Arial" pitchFamily="34" charset="0"/>
              </a:rPr>
              <a:t>Completeness of pathways</a:t>
            </a:r>
          </a:p>
          <a:p>
            <a:pPr marL="609600" indent="-609600" eaLnBrk="1" hangingPunct="1">
              <a:buFont typeface="Wingdings" pitchFamily="2" charset="2"/>
              <a:buAutoNum type="arabicPeriod"/>
            </a:pPr>
            <a:r>
              <a:rPr lang="en-US" i="1" smtClean="0">
                <a:latin typeface="Arial" pitchFamily="34" charset="0"/>
              </a:rPr>
              <a:t>Concentration-Toxicity Screening</a:t>
            </a:r>
          </a:p>
          <a:p>
            <a:pPr marL="990600" lvl="1" indent="-533400" eaLnBrk="1" hangingPunct="1">
              <a:buFontTx/>
              <a:buNone/>
            </a:pPr>
            <a:r>
              <a:rPr lang="en-US" i="1" smtClean="0">
                <a:latin typeface="Arial" pitchFamily="34" charset="0"/>
              </a:rPr>
              <a:t>	R = </a:t>
            </a:r>
            <a:r>
              <a:rPr lang="en-US" i="1" smtClean="0">
                <a:latin typeface="Arial" pitchFamily="34" charset="0"/>
                <a:sym typeface="Symbol" pitchFamily="18" charset="2"/>
              </a:rPr>
              <a:t>(C</a:t>
            </a:r>
            <a:r>
              <a:rPr lang="en-US" i="1" baseline="-25000" smtClean="0">
                <a:latin typeface="Arial" pitchFamily="34" charset="0"/>
                <a:sym typeface="Symbol" pitchFamily="18" charset="2"/>
              </a:rPr>
              <a:t>i</a:t>
            </a:r>
            <a:r>
              <a:rPr lang="en-US" i="1" smtClean="0">
                <a:latin typeface="Arial" pitchFamily="34" charset="0"/>
                <a:sym typeface="Symbol" pitchFamily="18" charset="2"/>
              </a:rPr>
              <a:t>×T</a:t>
            </a:r>
            <a:r>
              <a:rPr lang="en-US" i="1" baseline="-25000" smtClean="0">
                <a:latin typeface="Arial" pitchFamily="34" charset="0"/>
                <a:sym typeface="Symbol" pitchFamily="18" charset="2"/>
              </a:rPr>
              <a:t>i</a:t>
            </a:r>
            <a:r>
              <a:rPr lang="en-US" i="1" smtClean="0">
                <a:latin typeface="Arial" pitchFamily="34" charset="0"/>
                <a:sym typeface="Symbol" pitchFamily="18" charset="2"/>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normAutofit fontScale="90000"/>
          </a:bodyPr>
          <a:lstStyle/>
          <a:p>
            <a:pPr eaLnBrk="1" hangingPunct="1">
              <a:defRPr/>
            </a:pPr>
            <a:r>
              <a:rPr lang="en-US" sz="3600" dirty="0" smtClean="0"/>
              <a:t>Hazard Identification – Toxicity Score</a:t>
            </a:r>
            <a:br>
              <a:rPr lang="en-US" sz="3600" dirty="0" smtClean="0"/>
            </a:br>
            <a:r>
              <a:rPr lang="en-US" sz="3600" dirty="0" smtClean="0"/>
              <a:t/>
            </a:r>
            <a:br>
              <a:rPr lang="en-US" sz="3600" dirty="0" smtClean="0"/>
            </a:br>
            <a:r>
              <a:rPr lang="en-US" sz="2400" dirty="0" err="1" smtClean="0"/>
              <a:t>Tabel</a:t>
            </a:r>
            <a:r>
              <a:rPr lang="en-US" sz="2400" dirty="0" smtClean="0"/>
              <a:t> 1 : </a:t>
            </a:r>
            <a:r>
              <a:rPr lang="en-US" sz="2400" dirty="0" err="1" smtClean="0"/>
              <a:t>Rfd</a:t>
            </a:r>
            <a:r>
              <a:rPr lang="en-US" sz="2400" dirty="0" smtClean="0"/>
              <a:t> </a:t>
            </a:r>
            <a:r>
              <a:rPr lang="en-US" sz="2400" dirty="0" err="1" smtClean="0"/>
              <a:t>toksin</a:t>
            </a:r>
            <a:endParaRPr lang="en-US" sz="2400" dirty="0" smtClean="0"/>
          </a:p>
        </p:txBody>
      </p:sp>
      <p:graphicFrame>
        <p:nvGraphicFramePr>
          <p:cNvPr id="508931" name="Group 3"/>
          <p:cNvGraphicFramePr>
            <a:graphicFrameLocks noGrp="1"/>
          </p:cNvGraphicFramePr>
          <p:nvPr>
            <p:ph idx="4294967295"/>
          </p:nvPr>
        </p:nvGraphicFramePr>
        <p:xfrm>
          <a:off x="533400" y="2057400"/>
          <a:ext cx="8610600" cy="3657601"/>
        </p:xfrm>
        <a:graphic>
          <a:graphicData uri="http://schemas.openxmlformats.org/drawingml/2006/table">
            <a:tbl>
              <a:tblPr/>
              <a:tblGrid>
                <a:gridCol w="2306638"/>
                <a:gridCol w="2308225"/>
                <a:gridCol w="1922462"/>
                <a:gridCol w="2073275"/>
              </a:tblGrid>
              <a:tr h="473075">
                <a:tc rowSpan="2">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rowSpan="2">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R</a:t>
                      </a:r>
                      <a:r>
                        <a:rPr kumimoji="0" lang="en-US" sz="1800" b="1" i="1" u="none" strike="noStrike" cap="none" normalizeH="0" baseline="0" smtClean="0">
                          <a:ln>
                            <a:noFill/>
                          </a:ln>
                          <a:solidFill>
                            <a:srgbClr val="FF0000"/>
                          </a:solidFill>
                          <a:effectLst/>
                          <a:latin typeface="Times New Roman" pitchFamily="18" charset="0"/>
                        </a:rPr>
                        <a:t>f</a:t>
                      </a:r>
                      <a:r>
                        <a:rPr kumimoji="0" lang="en-US" sz="1800" b="1" i="0" u="none" strike="noStrike" cap="none" normalizeH="0" baseline="0" smtClean="0">
                          <a:ln>
                            <a:noFill/>
                          </a:ln>
                          <a:solidFill>
                            <a:srgbClr val="FF0000"/>
                          </a:solidFill>
                          <a:effectLst/>
                          <a:latin typeface="Times New Roman" pitchFamily="18" charset="0"/>
                        </a:rPr>
                        <a:t>D</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 ( mg/kg-day)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Soil (mg/kg)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r>
              <a:tr h="474663">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C</a:t>
                      </a:r>
                      <a:r>
                        <a:rPr kumimoji="0" lang="en-US" sz="1800" b="1" i="0" u="none" strike="noStrike" cap="none" normalizeH="0" baseline="-25000" smtClean="0">
                          <a:ln>
                            <a:noFill/>
                          </a:ln>
                          <a:solidFill>
                            <a:srgbClr val="FF0000"/>
                          </a:solidFill>
                          <a:effectLst/>
                          <a:latin typeface="Times New Roman" pitchFamily="18" charset="0"/>
                        </a:rPr>
                        <a:t>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473075">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Chlorobenzene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2.00E-02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1.39E+00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6.40E+00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473075">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Chloroform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1.00E-02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1.12E+00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4.10E+00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815975">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1,2-Dichloroethane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474663">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BEHP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2.00E-02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1.03E+02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2.30E+02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473075">
                <a:tc gridSpan="4">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ND – Not Detected; NA-Not Applicable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a:off x="1371600" y="5791200"/>
            <a:ext cx="7467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a:solidFill>
                  <a:schemeClr val="tx1"/>
                </a:solidFill>
                <a:latin typeface="Corbel" pitchFamily="34" charset="0"/>
              </a:rPr>
              <a:t>Rank the non-carcinogenic chemicals for soil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609600" y="609600"/>
            <a:ext cx="7772400" cy="1143000"/>
          </a:xfrm>
        </p:spPr>
        <p:txBody>
          <a:bodyPr>
            <a:normAutofit fontScale="90000"/>
          </a:bodyPr>
          <a:lstStyle/>
          <a:p>
            <a:pPr eaLnBrk="1" hangingPunct="1">
              <a:defRPr/>
            </a:pPr>
            <a:r>
              <a:rPr lang="en-US" sz="3600" dirty="0" smtClean="0"/>
              <a:t>Hazard Identification – Toxicity Score</a:t>
            </a:r>
            <a:br>
              <a:rPr lang="en-US" sz="3600" dirty="0" smtClean="0"/>
            </a:br>
            <a:r>
              <a:rPr lang="en-US" sz="3600" dirty="0" smtClean="0"/>
              <a:t/>
            </a:r>
            <a:br>
              <a:rPr lang="en-US" sz="3600" dirty="0" smtClean="0"/>
            </a:br>
            <a:r>
              <a:rPr lang="en-US" sz="2400" dirty="0" err="1" smtClean="0"/>
              <a:t>Tabel</a:t>
            </a:r>
            <a:r>
              <a:rPr lang="en-US" sz="2400" dirty="0" smtClean="0"/>
              <a:t> 2. </a:t>
            </a:r>
            <a:r>
              <a:rPr lang="en-US" sz="2400" dirty="0" err="1" smtClean="0"/>
              <a:t>Rfd</a:t>
            </a:r>
            <a:r>
              <a:rPr lang="en-US" sz="2400" dirty="0" smtClean="0"/>
              <a:t> </a:t>
            </a:r>
            <a:r>
              <a:rPr lang="en-US" sz="2400" dirty="0" err="1" smtClean="0"/>
              <a:t>dan</a:t>
            </a:r>
            <a:r>
              <a:rPr lang="en-US" sz="2400" dirty="0" smtClean="0"/>
              <a:t> TS </a:t>
            </a:r>
            <a:r>
              <a:rPr lang="en-US" sz="2400" dirty="0" err="1" smtClean="0"/>
              <a:t>Toksin</a:t>
            </a:r>
            <a:r>
              <a:rPr lang="en-US" sz="2400" dirty="0" smtClean="0"/>
              <a:t/>
            </a:r>
            <a:br>
              <a:rPr lang="en-US" sz="2400" dirty="0" smtClean="0"/>
            </a:br>
            <a:endParaRPr lang="en-US" sz="2400" dirty="0" smtClean="0"/>
          </a:p>
        </p:txBody>
      </p:sp>
      <p:graphicFrame>
        <p:nvGraphicFramePr>
          <p:cNvPr id="511029" name="Group 53"/>
          <p:cNvGraphicFramePr>
            <a:graphicFrameLocks noGrp="1"/>
          </p:cNvGraphicFramePr>
          <p:nvPr>
            <p:ph idx="4294967295"/>
          </p:nvPr>
        </p:nvGraphicFramePr>
        <p:xfrm>
          <a:off x="0" y="2133600"/>
          <a:ext cx="8610600" cy="2571750"/>
        </p:xfrm>
        <a:graphic>
          <a:graphicData uri="http://schemas.openxmlformats.org/drawingml/2006/table">
            <a:tbl>
              <a:tblPr/>
              <a:tblGrid>
                <a:gridCol w="1970088"/>
                <a:gridCol w="1625600"/>
                <a:gridCol w="1284287"/>
                <a:gridCol w="1368425"/>
                <a:gridCol w="1524000"/>
                <a:gridCol w="838200"/>
              </a:tblGrid>
              <a:tr h="314325">
                <a:tc rowSpan="2">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dirty="0" smtClean="0">
                          <a:ln>
                            <a:noFill/>
                          </a:ln>
                          <a:solidFill>
                            <a:srgbClr val="FF0000"/>
                          </a:solidFill>
                          <a:effectLst/>
                          <a:latin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rowSpan="2">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R</a:t>
                      </a:r>
                      <a:r>
                        <a:rPr kumimoji="0" lang="en-US" sz="1800" b="1" i="1" u="none" strike="noStrike" cap="none" normalizeH="0" baseline="0" smtClean="0">
                          <a:ln>
                            <a:noFill/>
                          </a:ln>
                          <a:solidFill>
                            <a:srgbClr val="FF0000"/>
                          </a:solidFill>
                          <a:effectLst/>
                          <a:latin typeface="Times New Roman" pitchFamily="18" charset="0"/>
                        </a:rPr>
                        <a:t>f</a:t>
                      </a:r>
                      <a:r>
                        <a:rPr kumimoji="0" lang="en-US" sz="1800" b="1" i="0" u="none" strike="noStrike" cap="none" normalizeH="0" baseline="0" smtClean="0">
                          <a:ln>
                            <a:noFill/>
                          </a:ln>
                          <a:solidFill>
                            <a:srgbClr val="FF0000"/>
                          </a:solidFill>
                          <a:effectLst/>
                          <a:latin typeface="Times New Roman" pitchFamily="18" charset="0"/>
                        </a:rPr>
                        <a:t>D</a:t>
                      </a:r>
                    </a:p>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 ( mg/kg-day)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Soil (mg/kg)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TS = Cmax/RfD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rowSpan="2">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Rank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371475">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Mean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Cmax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vMerge="1">
                  <a:txBody>
                    <a:bodyPr/>
                    <a:lstStyle/>
                    <a:p>
                      <a:endParaRPr lang="en-US"/>
                    </a:p>
                  </a:txBody>
                  <a:tcPr/>
                </a:tc>
                <a:tc vMerge="1">
                  <a:txBody>
                    <a:bodyPr/>
                    <a:lstStyle/>
                    <a:p>
                      <a:endParaRPr lang="en-US"/>
                    </a:p>
                  </a:txBody>
                  <a:tcPr/>
                </a:tc>
              </a:tr>
              <a:tr h="330200">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Chlorobenzene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2.00E-02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1.39E+00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6.40E+00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320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328613">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Chloroform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1.00E-02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1.12E+00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4.10E+00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410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371475">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1,2-Dichloroethane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GB" sz="18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r h="330200">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BEHP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2.00E-02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1.03E+02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2.30E+02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smtClean="0">
                          <a:ln>
                            <a:noFill/>
                          </a:ln>
                          <a:solidFill>
                            <a:srgbClr val="FF0000"/>
                          </a:solidFill>
                          <a:effectLst/>
                          <a:latin typeface="Times New Roman" pitchFamily="18" charset="0"/>
                        </a:rPr>
                        <a:t>11,500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0" i="0" u="none" strike="noStrike" cap="none" normalizeH="0" baseline="0" smtClean="0">
                          <a:ln>
                            <a:noFill/>
                          </a:ln>
                          <a:solidFill>
                            <a:srgbClr val="FF0000"/>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r>
              <a:tr h="314325">
                <a:tc gridSpan="5">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r>
                        <a:rPr kumimoji="0" lang="en-US" sz="1800" b="1" i="0" u="none" strike="noStrike" cap="none" normalizeH="0" baseline="0" dirty="0" smtClean="0">
                          <a:ln>
                            <a:noFill/>
                          </a:ln>
                          <a:solidFill>
                            <a:srgbClr val="FF0000"/>
                          </a:solidFill>
                          <a:effectLst/>
                          <a:latin typeface="Times New Roman" pitchFamily="18" charset="0"/>
                        </a:rPr>
                        <a:t>ND – Not Detected; NA-Not Applicable, TS = Toxicity Score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Pct val="80000"/>
                        <a:buFontTx/>
                        <a:buNone/>
                        <a:tabLst/>
                      </a:pPr>
                      <a:endParaRPr kumimoji="0" lang="en-GB" sz="1800" b="1"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
        <p:nvSpPr>
          <p:cNvPr id="5" name="Rectangle 4"/>
          <p:cNvSpPr/>
          <p:nvPr/>
        </p:nvSpPr>
        <p:spPr>
          <a:xfrm>
            <a:off x="1295400" y="5562600"/>
            <a:ext cx="6705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a:solidFill>
                  <a:schemeClr val="tx1"/>
                </a:solidFill>
                <a:latin typeface="Corbel" pitchFamily="34" charset="0"/>
              </a:rPr>
              <a:t>BEHP  poses the greatest risk for the  given site followed by chloroform and </a:t>
            </a:r>
            <a:r>
              <a:rPr lang="en-US" sz="2000" b="1" dirty="0" err="1">
                <a:solidFill>
                  <a:schemeClr val="tx1"/>
                </a:solidFill>
                <a:latin typeface="Corbel" pitchFamily="34" charset="0"/>
              </a:rPr>
              <a:t>Chlorobenzene</a:t>
            </a:r>
            <a:r>
              <a:rPr lang="en-US" sz="2000" b="1" dirty="0">
                <a:solidFill>
                  <a:schemeClr val="tx1"/>
                </a:solidFill>
                <a:latin typeface="Corbel" pitchFamily="34"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23" name="Rectangle 11"/>
          <p:cNvSpPr>
            <a:spLocks noGrp="1" noChangeArrowheads="1"/>
          </p:cNvSpPr>
          <p:nvPr>
            <p:ph type="title"/>
          </p:nvPr>
        </p:nvSpPr>
        <p:spPr/>
        <p:txBody>
          <a:bodyPr/>
          <a:lstStyle/>
          <a:p>
            <a:pPr>
              <a:defRPr/>
            </a:pPr>
            <a:r>
              <a:rPr lang="en-US"/>
              <a:t>Risk Assessment Process</a:t>
            </a:r>
          </a:p>
        </p:txBody>
      </p:sp>
      <p:sp>
        <p:nvSpPr>
          <p:cNvPr id="5" name="Rounded Rectangle 4"/>
          <p:cNvSpPr>
            <a:spLocks noChangeArrowheads="1"/>
          </p:cNvSpPr>
          <p:nvPr/>
        </p:nvSpPr>
        <p:spPr bwMode="auto">
          <a:xfrm>
            <a:off x="685800" y="1676400"/>
            <a:ext cx="2438400" cy="914400"/>
          </a:xfrm>
          <a:prstGeom prst="roundRect">
            <a:avLst>
              <a:gd name="adj" fmla="val 16667"/>
            </a:avLst>
          </a:prstGeom>
          <a:solidFill>
            <a:srgbClr val="4819F3"/>
          </a:solidFill>
          <a:ln w="48000" cmpd="thickThin" algn="ctr">
            <a:solidFill>
              <a:srgbClr val="B07E00"/>
            </a:solidFill>
            <a:round/>
            <a:headEnd/>
            <a:tailEnd/>
          </a:ln>
        </p:spPr>
        <p:txBody>
          <a:bodyPr anchor="ctr"/>
          <a:lstStyle/>
          <a:p>
            <a:pPr algn="ctr" fontAlgn="auto">
              <a:spcBef>
                <a:spcPts val="0"/>
              </a:spcBef>
              <a:spcAft>
                <a:spcPts val="0"/>
              </a:spcAft>
              <a:defRPr/>
            </a:pPr>
            <a:r>
              <a:rPr lang="en-US" b="1" dirty="0">
                <a:solidFill>
                  <a:schemeClr val="lt1"/>
                </a:solidFill>
                <a:latin typeface="+mj-lt"/>
              </a:rPr>
              <a:t>Hazard Identification</a:t>
            </a:r>
          </a:p>
        </p:txBody>
      </p:sp>
      <p:sp>
        <p:nvSpPr>
          <p:cNvPr id="6" name="Rounded Rectangle 5"/>
          <p:cNvSpPr>
            <a:spLocks noChangeArrowheads="1"/>
          </p:cNvSpPr>
          <p:nvPr/>
        </p:nvSpPr>
        <p:spPr bwMode="auto">
          <a:xfrm>
            <a:off x="2514600" y="2895600"/>
            <a:ext cx="2606675" cy="1066800"/>
          </a:xfrm>
          <a:prstGeom prst="roundRect">
            <a:avLst>
              <a:gd name="adj" fmla="val 16667"/>
            </a:avLst>
          </a:prstGeom>
          <a:solidFill>
            <a:srgbClr val="5E1C02"/>
          </a:solidFill>
          <a:ln w="48000" cmpd="thickThin" algn="ctr">
            <a:solidFill>
              <a:srgbClr val="B07E00"/>
            </a:solidFill>
            <a:round/>
            <a:headEnd/>
            <a:tailEnd/>
          </a:ln>
        </p:spPr>
        <p:txBody>
          <a:bodyPr anchor="ctr"/>
          <a:lstStyle/>
          <a:p>
            <a:pPr algn="ctr" fontAlgn="auto">
              <a:spcBef>
                <a:spcPts val="0"/>
              </a:spcBef>
              <a:spcAft>
                <a:spcPts val="0"/>
              </a:spcAft>
              <a:defRPr/>
            </a:pPr>
            <a:r>
              <a:rPr lang="en-US" b="1" dirty="0">
                <a:solidFill>
                  <a:schemeClr val="lt1"/>
                </a:solidFill>
                <a:latin typeface="+mj-lt"/>
              </a:rPr>
              <a:t>Dose Response</a:t>
            </a:r>
          </a:p>
        </p:txBody>
      </p:sp>
      <p:sp>
        <p:nvSpPr>
          <p:cNvPr id="7" name="Rounded Rectangle 6"/>
          <p:cNvSpPr>
            <a:spLocks noChangeArrowheads="1"/>
          </p:cNvSpPr>
          <p:nvPr/>
        </p:nvSpPr>
        <p:spPr bwMode="auto">
          <a:xfrm>
            <a:off x="4191000" y="4267200"/>
            <a:ext cx="2943225" cy="990600"/>
          </a:xfrm>
          <a:prstGeom prst="roundRect">
            <a:avLst>
              <a:gd name="adj" fmla="val 16667"/>
            </a:avLst>
          </a:prstGeom>
          <a:solidFill>
            <a:srgbClr val="4819F3"/>
          </a:solidFill>
          <a:ln w="48000" cmpd="thickThin" algn="ctr">
            <a:solidFill>
              <a:srgbClr val="B07E00"/>
            </a:solidFill>
            <a:round/>
            <a:headEnd/>
            <a:tailEnd/>
          </a:ln>
        </p:spPr>
        <p:txBody>
          <a:bodyPr anchor="ctr"/>
          <a:lstStyle/>
          <a:p>
            <a:pPr algn="ctr" fontAlgn="auto">
              <a:spcBef>
                <a:spcPts val="0"/>
              </a:spcBef>
              <a:spcAft>
                <a:spcPts val="0"/>
              </a:spcAft>
              <a:defRPr/>
            </a:pPr>
            <a:r>
              <a:rPr lang="en-US" b="1" dirty="0">
                <a:solidFill>
                  <a:schemeClr val="lt1"/>
                </a:solidFill>
                <a:latin typeface="+mj-lt"/>
              </a:rPr>
              <a:t>Exposure Assessment</a:t>
            </a:r>
          </a:p>
        </p:txBody>
      </p:sp>
      <p:sp>
        <p:nvSpPr>
          <p:cNvPr id="62470" name="Rounded Rectangle 7"/>
          <p:cNvSpPr>
            <a:spLocks noChangeArrowheads="1"/>
          </p:cNvSpPr>
          <p:nvPr/>
        </p:nvSpPr>
        <p:spPr bwMode="auto">
          <a:xfrm>
            <a:off x="5410200" y="5638800"/>
            <a:ext cx="2743200" cy="914400"/>
          </a:xfrm>
          <a:prstGeom prst="roundRect">
            <a:avLst>
              <a:gd name="adj" fmla="val 16667"/>
            </a:avLst>
          </a:prstGeom>
          <a:solidFill>
            <a:srgbClr val="4819F3"/>
          </a:solidFill>
          <a:ln w="48000" cmpd="thickThin" algn="ctr">
            <a:solidFill>
              <a:srgbClr val="B07E00"/>
            </a:solidFill>
            <a:round/>
            <a:headEnd/>
            <a:tailEnd/>
          </a:ln>
        </p:spPr>
        <p:txBody>
          <a:bodyPr anchor="ctr"/>
          <a:lstStyle/>
          <a:p>
            <a:pPr algn="ctr"/>
            <a:r>
              <a:rPr lang="en-US" b="1">
                <a:solidFill>
                  <a:srgbClr val="FFFFFF"/>
                </a:solidFill>
                <a:latin typeface="Corbel" pitchFamily="34" charset="0"/>
              </a:rPr>
              <a:t>Risk Characterization</a:t>
            </a:r>
          </a:p>
        </p:txBody>
      </p:sp>
      <p:cxnSp>
        <p:nvCxnSpPr>
          <p:cNvPr id="12" name="Elbow Connector 11"/>
          <p:cNvCxnSpPr>
            <a:stCxn id="5" idx="3"/>
          </p:cNvCxnSpPr>
          <p:nvPr/>
        </p:nvCxnSpPr>
        <p:spPr>
          <a:xfrm>
            <a:off x="3124200" y="2133600"/>
            <a:ext cx="762000" cy="762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8" name="Elbow Connector 11"/>
          <p:cNvCxnSpPr/>
          <p:nvPr/>
        </p:nvCxnSpPr>
        <p:spPr>
          <a:xfrm>
            <a:off x="5181600" y="3429000"/>
            <a:ext cx="762000" cy="762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9" name="Elbow Connector 11"/>
          <p:cNvCxnSpPr/>
          <p:nvPr/>
        </p:nvCxnSpPr>
        <p:spPr>
          <a:xfrm rot="16200000" flipH="1">
            <a:off x="6896100" y="4914900"/>
            <a:ext cx="990600" cy="457200"/>
          </a:xfrm>
          <a:prstGeom prst="bentConnector3">
            <a:avLst>
              <a:gd name="adj1" fmla="val 8397"/>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lstStyle/>
          <a:p>
            <a:pPr eaLnBrk="1" hangingPunct="1">
              <a:defRPr/>
            </a:pPr>
            <a:r>
              <a:rPr lang="en-US" dirty="0" smtClean="0"/>
              <a:t>ANALISIS DOSE RESPONSE</a:t>
            </a:r>
          </a:p>
        </p:txBody>
      </p:sp>
      <p:sp>
        <p:nvSpPr>
          <p:cNvPr id="63490" name="Date Placeholder 3"/>
          <p:cNvSpPr>
            <a:spLocks noGrp="1"/>
          </p:cNvSpPr>
          <p:nvPr>
            <p:ph type="dt" sz="half" idx="10"/>
          </p:nvPr>
        </p:nvSpPr>
        <p:spPr>
          <a:noFill/>
        </p:spPr>
        <p:txBody>
          <a:bodyPr/>
          <a:lstStyle/>
          <a:p>
            <a:fld id="{BCDDF763-8D56-4081-A505-7A0A18373F26}" type="datetime1">
              <a:rPr lang="en-US" smtClean="0"/>
              <a:pPr/>
              <a:t>6/18/2013</a:t>
            </a:fld>
            <a:endParaRPr lang="en-US" smtClean="0"/>
          </a:p>
        </p:txBody>
      </p:sp>
      <p:sp>
        <p:nvSpPr>
          <p:cNvPr id="63491" name="Slide Number Placeholder 5"/>
          <p:cNvSpPr>
            <a:spLocks noGrp="1"/>
          </p:cNvSpPr>
          <p:nvPr>
            <p:ph type="sldNum" sz="quarter" idx="12"/>
          </p:nvPr>
        </p:nvSpPr>
        <p:spPr>
          <a:noFill/>
        </p:spPr>
        <p:txBody>
          <a:bodyPr/>
          <a:lstStyle/>
          <a:p>
            <a:fld id="{C06A32FB-CD39-4315-849F-614B289DE402}" type="slidenum">
              <a:rPr lang="en-US" smtClean="0"/>
              <a:pPr/>
              <a:t>28</a:t>
            </a:fld>
            <a:endParaRPr lang="en-US" smtClean="0"/>
          </a:p>
        </p:txBody>
      </p:sp>
    </p:spTree>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a:xfrm>
            <a:off x="685800" y="242888"/>
            <a:ext cx="8162925" cy="701675"/>
          </a:xfrm>
        </p:spPr>
        <p:txBody>
          <a:bodyPr/>
          <a:lstStyle/>
          <a:p>
            <a:pPr eaLnBrk="1" hangingPunct="1">
              <a:defRPr/>
            </a:pPr>
            <a:r>
              <a:rPr lang="en-US" sz="4000" b="1" smtClean="0">
                <a:latin typeface="Book Antiqua" pitchFamily="18" charset="0"/>
              </a:rPr>
              <a:t>DUA EFEK ZAT TOKSIK</a:t>
            </a:r>
            <a:endParaRPr lang="en-GB" b="1" smtClean="0">
              <a:latin typeface="Book Antiqua" pitchFamily="18" charset="0"/>
            </a:endParaRPr>
          </a:p>
        </p:txBody>
      </p:sp>
      <p:sp>
        <p:nvSpPr>
          <p:cNvPr id="432131" name="Rectangle 3"/>
          <p:cNvSpPr>
            <a:spLocks noGrp="1" noChangeArrowheads="1"/>
          </p:cNvSpPr>
          <p:nvPr>
            <p:ph sz="half" idx="1"/>
          </p:nvPr>
        </p:nvSpPr>
        <p:spPr>
          <a:xfrm>
            <a:off x="214313" y="1147763"/>
            <a:ext cx="4205287" cy="4648200"/>
          </a:xfrm>
        </p:spPr>
        <p:txBody>
          <a:bodyPr/>
          <a:lstStyle/>
          <a:p>
            <a:pPr eaLnBrk="1" hangingPunct="1">
              <a:lnSpc>
                <a:spcPct val="90000"/>
              </a:lnSpc>
              <a:buFont typeface="Wingdings" pitchFamily="2" charset="2"/>
              <a:buNone/>
            </a:pPr>
            <a:r>
              <a:rPr lang="en-US" sz="2400" i="1" smtClean="0">
                <a:solidFill>
                  <a:srgbClr val="CCECFF"/>
                </a:solidFill>
                <a:latin typeface="Arial" pitchFamily="34" charset="0"/>
              </a:rPr>
              <a:t>NONKARSINOGENIK</a:t>
            </a:r>
          </a:p>
          <a:p>
            <a:pPr eaLnBrk="1" hangingPunct="1">
              <a:lnSpc>
                <a:spcPct val="90000"/>
              </a:lnSpc>
            </a:pPr>
            <a:endParaRPr lang="en-US" sz="2400" smtClean="0">
              <a:latin typeface="Arial" pitchFamily="34" charset="0"/>
            </a:endParaRPr>
          </a:p>
          <a:p>
            <a:pPr eaLnBrk="1" hangingPunct="1">
              <a:lnSpc>
                <a:spcPct val="90000"/>
              </a:lnSpc>
            </a:pPr>
            <a:r>
              <a:rPr lang="en-US" sz="2400" smtClean="0">
                <a:latin typeface="Arial" pitchFamily="34" charset="0"/>
              </a:rPr>
              <a:t>Berambang (</a:t>
            </a:r>
            <a:r>
              <a:rPr lang="en-US" sz="2400" i="1" smtClean="0">
                <a:latin typeface="Arial" pitchFamily="34" charset="0"/>
              </a:rPr>
              <a:t>threshold</a:t>
            </a:r>
            <a:r>
              <a:rPr lang="en-US" sz="2400" smtClean="0">
                <a:latin typeface="Arial" pitchFamily="34" charset="0"/>
              </a:rPr>
              <a:t>)</a:t>
            </a:r>
          </a:p>
          <a:p>
            <a:pPr eaLnBrk="1" hangingPunct="1">
              <a:lnSpc>
                <a:spcPct val="90000"/>
              </a:lnSpc>
              <a:spcBef>
                <a:spcPct val="50000"/>
              </a:spcBef>
            </a:pPr>
            <a:r>
              <a:rPr lang="en-US" sz="2400" smtClean="0">
                <a:latin typeface="Arial" pitchFamily="34" charset="0"/>
              </a:rPr>
              <a:t>Ada dosis di atas nol yang tidak berefek sampai dosis tertentu tercapai</a:t>
            </a:r>
          </a:p>
          <a:p>
            <a:pPr eaLnBrk="1" hangingPunct="1">
              <a:lnSpc>
                <a:spcPct val="90000"/>
              </a:lnSpc>
              <a:spcBef>
                <a:spcPct val="50000"/>
              </a:spcBef>
            </a:pPr>
            <a:r>
              <a:rPr lang="en-US" sz="2400" smtClean="0">
                <a:latin typeface="Arial" pitchFamily="34" charset="0"/>
              </a:rPr>
              <a:t>Risiko dinyatakan sebagai </a:t>
            </a:r>
            <a:r>
              <a:rPr lang="en-US" sz="2400" i="1" smtClean="0">
                <a:latin typeface="Arial" pitchFamily="34" charset="0"/>
              </a:rPr>
              <a:t>NONCANCER HAZARD </a:t>
            </a:r>
            <a:r>
              <a:rPr lang="en-US" sz="2400" smtClean="0">
                <a:latin typeface="Arial" pitchFamily="34" charset="0"/>
              </a:rPr>
              <a:t>berupa </a:t>
            </a:r>
            <a:r>
              <a:rPr lang="en-US" sz="2400" i="1" smtClean="0">
                <a:latin typeface="Arial" pitchFamily="34" charset="0"/>
              </a:rPr>
              <a:t>Hazard Qoutient</a:t>
            </a:r>
            <a:r>
              <a:rPr lang="en-US" sz="2400" smtClean="0">
                <a:latin typeface="Arial" pitchFamily="34" charset="0"/>
              </a:rPr>
              <a:t> &amp; </a:t>
            </a:r>
            <a:r>
              <a:rPr lang="en-US" sz="2400" i="1" smtClean="0">
                <a:latin typeface="Arial" pitchFamily="34" charset="0"/>
              </a:rPr>
              <a:t>Hazard Index</a:t>
            </a:r>
            <a:r>
              <a:rPr lang="en-US" sz="2400" smtClean="0">
                <a:latin typeface="Arial" pitchFamily="34" charset="0"/>
              </a:rPr>
              <a:t> berdasarkan </a:t>
            </a:r>
            <a:r>
              <a:rPr lang="en-US" sz="2400" i="1" smtClean="0">
                <a:latin typeface="Arial" pitchFamily="34" charset="0"/>
              </a:rPr>
              <a:t>Intake</a:t>
            </a:r>
            <a:r>
              <a:rPr lang="en-US" sz="2400" smtClean="0">
                <a:latin typeface="Arial" pitchFamily="34" charset="0"/>
              </a:rPr>
              <a:t> dan </a:t>
            </a:r>
            <a:r>
              <a:rPr lang="en-US" sz="2400" i="1" smtClean="0">
                <a:latin typeface="Arial" pitchFamily="34" charset="0"/>
              </a:rPr>
              <a:t>Reference Dose</a:t>
            </a:r>
            <a:endParaRPr lang="en-US" sz="2400" i="1" smtClean="0"/>
          </a:p>
          <a:p>
            <a:pPr eaLnBrk="1" hangingPunct="1">
              <a:lnSpc>
                <a:spcPct val="90000"/>
              </a:lnSpc>
            </a:pPr>
            <a:endParaRPr lang="en-GB" sz="2400" i="1" smtClean="0"/>
          </a:p>
        </p:txBody>
      </p:sp>
      <p:sp>
        <p:nvSpPr>
          <p:cNvPr id="432132" name="Rectangle 4"/>
          <p:cNvSpPr>
            <a:spLocks noGrp="1" noChangeArrowheads="1"/>
          </p:cNvSpPr>
          <p:nvPr>
            <p:ph sz="half" idx="2"/>
          </p:nvPr>
        </p:nvSpPr>
        <p:spPr>
          <a:xfrm>
            <a:off x="4648200" y="1160463"/>
            <a:ext cx="4038600" cy="5240337"/>
          </a:xfrm>
        </p:spPr>
        <p:txBody>
          <a:bodyPr/>
          <a:lstStyle/>
          <a:p>
            <a:pPr marL="457200" indent="-457200" eaLnBrk="1" hangingPunct="1">
              <a:lnSpc>
                <a:spcPct val="90000"/>
              </a:lnSpc>
              <a:spcBef>
                <a:spcPct val="40000"/>
              </a:spcBef>
              <a:buFont typeface="Wingdings" pitchFamily="2" charset="2"/>
              <a:buNone/>
            </a:pPr>
            <a:r>
              <a:rPr lang="en-US" sz="2400" i="1" smtClean="0">
                <a:solidFill>
                  <a:srgbClr val="CCECFF"/>
                </a:solidFill>
                <a:latin typeface="Arial" pitchFamily="34" charset="0"/>
              </a:rPr>
              <a:t>KARSINOGENIK</a:t>
            </a:r>
          </a:p>
          <a:p>
            <a:pPr marL="457200" indent="-457200" eaLnBrk="1" hangingPunct="1">
              <a:lnSpc>
                <a:spcPct val="90000"/>
              </a:lnSpc>
              <a:buFont typeface="Wingdings" pitchFamily="2" charset="2"/>
              <a:buNone/>
            </a:pPr>
            <a:endParaRPr lang="en-US" sz="2400" i="1" smtClean="0"/>
          </a:p>
          <a:p>
            <a:pPr marL="457200" indent="-457200" eaLnBrk="1" hangingPunct="1">
              <a:lnSpc>
                <a:spcPct val="90000"/>
              </a:lnSpc>
            </a:pPr>
            <a:r>
              <a:rPr lang="en-US" sz="2400" smtClean="0">
                <a:latin typeface="Arial" pitchFamily="34" charset="0"/>
              </a:rPr>
              <a:t>Tidak Berambang (</a:t>
            </a:r>
            <a:r>
              <a:rPr lang="en-US" sz="2400" i="1" smtClean="0">
                <a:latin typeface="Arial" pitchFamily="34" charset="0"/>
              </a:rPr>
              <a:t>nonthreshold</a:t>
            </a:r>
            <a:r>
              <a:rPr lang="en-US" sz="2400" smtClean="0">
                <a:latin typeface="Arial" pitchFamily="34" charset="0"/>
              </a:rPr>
              <a:t>)</a:t>
            </a:r>
          </a:p>
          <a:p>
            <a:pPr marL="457200" indent="-457200" eaLnBrk="1" hangingPunct="1">
              <a:lnSpc>
                <a:spcPct val="90000"/>
              </a:lnSpc>
              <a:spcBef>
                <a:spcPct val="50000"/>
              </a:spcBef>
            </a:pPr>
            <a:r>
              <a:rPr lang="en-US" sz="2400" smtClean="0">
                <a:latin typeface="Arial" pitchFamily="34" charset="0"/>
              </a:rPr>
              <a:t>Selalu ada efek pada setiap dosis di atas nol</a:t>
            </a:r>
          </a:p>
          <a:p>
            <a:pPr marL="457200" indent="-457200" eaLnBrk="1" hangingPunct="1">
              <a:lnSpc>
                <a:spcPct val="90000"/>
              </a:lnSpc>
              <a:spcBef>
                <a:spcPct val="50000"/>
              </a:spcBef>
            </a:pPr>
            <a:r>
              <a:rPr lang="en-US" sz="2400" smtClean="0">
                <a:latin typeface="Arial" pitchFamily="34" charset="0"/>
              </a:rPr>
              <a:t>Risiko dinyatakan sebagai </a:t>
            </a:r>
            <a:r>
              <a:rPr lang="en-US" sz="2400" i="1" smtClean="0">
                <a:latin typeface="Arial" pitchFamily="34" charset="0"/>
              </a:rPr>
              <a:t>CANCER RISK</a:t>
            </a:r>
            <a:r>
              <a:rPr lang="en-US" sz="2400" smtClean="0">
                <a:latin typeface="Arial" pitchFamily="34" charset="0"/>
              </a:rPr>
              <a:t>:</a:t>
            </a:r>
          </a:p>
          <a:p>
            <a:pPr marL="838200" lvl="1" indent="-381000" eaLnBrk="1" hangingPunct="1">
              <a:lnSpc>
                <a:spcPct val="90000"/>
              </a:lnSpc>
              <a:spcBef>
                <a:spcPct val="30000"/>
              </a:spcBef>
              <a:buFontTx/>
              <a:buAutoNum type="arabicPeriod"/>
            </a:pPr>
            <a:r>
              <a:rPr lang="en-GB" sz="2000" i="1" smtClean="0">
                <a:latin typeface="Arial" pitchFamily="34" charset="0"/>
              </a:rPr>
              <a:t>Slope Factor (risk per doses)</a:t>
            </a:r>
          </a:p>
          <a:p>
            <a:pPr marL="838200" lvl="1" indent="-381000" eaLnBrk="1" hangingPunct="1">
              <a:lnSpc>
                <a:spcPct val="90000"/>
              </a:lnSpc>
              <a:spcBef>
                <a:spcPct val="30000"/>
              </a:spcBef>
              <a:buFontTx/>
              <a:buAutoNum type="arabicPeriod"/>
            </a:pPr>
            <a:r>
              <a:rPr lang="en-GB" sz="2000" i="1" smtClean="0">
                <a:latin typeface="Arial" pitchFamily="34" charset="0"/>
              </a:rPr>
              <a:t>Unit Risk (risk per media concentrations)</a:t>
            </a:r>
          </a:p>
          <a:p>
            <a:pPr marL="838200" lvl="1" indent="-381000" eaLnBrk="1" hangingPunct="1">
              <a:lnSpc>
                <a:spcPct val="90000"/>
              </a:lnSpc>
              <a:spcBef>
                <a:spcPct val="30000"/>
              </a:spcBef>
              <a:buFontTx/>
              <a:buAutoNum type="arabicPeriod"/>
            </a:pPr>
            <a:r>
              <a:rPr lang="en-GB" sz="2000" i="1" smtClean="0">
                <a:latin typeface="Arial" pitchFamily="34" charset="0"/>
              </a:rPr>
              <a:t>Cancer Risk</a:t>
            </a:r>
          </a:p>
          <a:p>
            <a:pPr marL="838200" lvl="1" indent="-381000" eaLnBrk="1" hangingPunct="1">
              <a:lnSpc>
                <a:spcPct val="90000"/>
              </a:lnSpc>
              <a:spcBef>
                <a:spcPct val="50000"/>
              </a:spcBef>
              <a:buFontTx/>
              <a:buChar char="•"/>
            </a:pPr>
            <a:endParaRPr lang="en-GB" sz="2000" i="1" smtClean="0">
              <a:latin typeface="Arial" pitchFamily="34" charset="0"/>
            </a:endParaRPr>
          </a:p>
        </p:txBody>
      </p:sp>
      <p:sp>
        <p:nvSpPr>
          <p:cNvPr id="64517" name="Line 5"/>
          <p:cNvSpPr>
            <a:spLocks noChangeShapeType="1"/>
          </p:cNvSpPr>
          <p:nvPr/>
        </p:nvSpPr>
        <p:spPr bwMode="auto">
          <a:xfrm>
            <a:off x="309563" y="1057275"/>
            <a:ext cx="8305800" cy="0"/>
          </a:xfrm>
          <a:prstGeom prst="line">
            <a:avLst/>
          </a:prstGeom>
          <a:noFill/>
          <a:ln w="9525">
            <a:solidFill>
              <a:schemeClr val="tx1"/>
            </a:solidFill>
            <a:round/>
            <a:headEnd/>
            <a:tailEnd/>
          </a:ln>
        </p:spPr>
        <p:txBody>
          <a:bodyPr/>
          <a:lstStyle/>
          <a:p>
            <a:endParaRPr lang="id-ID"/>
          </a:p>
        </p:txBody>
      </p:sp>
      <p:sp>
        <p:nvSpPr>
          <p:cNvPr id="64518" name="Line 6"/>
          <p:cNvSpPr>
            <a:spLocks noChangeShapeType="1"/>
          </p:cNvSpPr>
          <p:nvPr/>
        </p:nvSpPr>
        <p:spPr bwMode="auto">
          <a:xfrm>
            <a:off x="319088" y="1752600"/>
            <a:ext cx="8305800"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32130"/>
                                        </p:tgtEl>
                                        <p:attrNameLst>
                                          <p:attrName>style.visibility</p:attrName>
                                        </p:attrNameLst>
                                      </p:cBhvr>
                                      <p:to>
                                        <p:strVal val="visible"/>
                                      </p:to>
                                    </p:set>
                                    <p:animEffect transition="in" filter="blinds(vertical)">
                                      <p:cBhvr>
                                        <p:cTn id="7" dur="500"/>
                                        <p:tgtEl>
                                          <p:spTgt spid="4321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2131">
                                            <p:txEl>
                                              <p:pRg st="0" end="0"/>
                                            </p:txEl>
                                          </p:spTgt>
                                        </p:tgtEl>
                                        <p:attrNameLst>
                                          <p:attrName>style.visibility</p:attrName>
                                        </p:attrNameLst>
                                      </p:cBhvr>
                                      <p:to>
                                        <p:strVal val="visible"/>
                                      </p:to>
                                    </p:set>
                                    <p:animEffect transition="in" filter="blinds(horizontal)">
                                      <p:cBhvr>
                                        <p:cTn id="12" dur="500"/>
                                        <p:tgtEl>
                                          <p:spTgt spid="4321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2131">
                                            <p:txEl>
                                              <p:pRg st="2" end="2"/>
                                            </p:txEl>
                                          </p:spTgt>
                                        </p:tgtEl>
                                        <p:attrNameLst>
                                          <p:attrName>style.visibility</p:attrName>
                                        </p:attrNameLst>
                                      </p:cBhvr>
                                      <p:to>
                                        <p:strVal val="visible"/>
                                      </p:to>
                                    </p:set>
                                    <p:animEffect transition="in" filter="blinds(horizontal)">
                                      <p:cBhvr>
                                        <p:cTn id="17" dur="500"/>
                                        <p:tgtEl>
                                          <p:spTgt spid="432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2131">
                                            <p:txEl>
                                              <p:pRg st="3" end="3"/>
                                            </p:txEl>
                                          </p:spTgt>
                                        </p:tgtEl>
                                        <p:attrNameLst>
                                          <p:attrName>style.visibility</p:attrName>
                                        </p:attrNameLst>
                                      </p:cBhvr>
                                      <p:to>
                                        <p:strVal val="visible"/>
                                      </p:to>
                                    </p:set>
                                    <p:animEffect transition="in" filter="blinds(horizontal)">
                                      <p:cBhvr>
                                        <p:cTn id="22" dur="500"/>
                                        <p:tgtEl>
                                          <p:spTgt spid="4321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2131">
                                            <p:txEl>
                                              <p:pRg st="4" end="4"/>
                                            </p:txEl>
                                          </p:spTgt>
                                        </p:tgtEl>
                                        <p:attrNameLst>
                                          <p:attrName>style.visibility</p:attrName>
                                        </p:attrNameLst>
                                      </p:cBhvr>
                                      <p:to>
                                        <p:strVal val="visible"/>
                                      </p:to>
                                    </p:set>
                                    <p:animEffect transition="in" filter="blinds(horizontal)">
                                      <p:cBhvr>
                                        <p:cTn id="27" dur="500"/>
                                        <p:tgtEl>
                                          <p:spTgt spid="4321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432132">
                                            <p:txEl>
                                              <p:pRg st="0" end="0"/>
                                            </p:txEl>
                                          </p:spTgt>
                                        </p:tgtEl>
                                        <p:attrNameLst>
                                          <p:attrName>style.visibility</p:attrName>
                                        </p:attrNameLst>
                                      </p:cBhvr>
                                      <p:to>
                                        <p:strVal val="visible"/>
                                      </p:to>
                                    </p:set>
                                    <p:animEffect transition="in" filter="blinds(vertical)">
                                      <p:cBhvr>
                                        <p:cTn id="32" dur="500"/>
                                        <p:tgtEl>
                                          <p:spTgt spid="43213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432132">
                                            <p:txEl>
                                              <p:pRg st="2" end="2"/>
                                            </p:txEl>
                                          </p:spTgt>
                                        </p:tgtEl>
                                        <p:attrNameLst>
                                          <p:attrName>style.visibility</p:attrName>
                                        </p:attrNameLst>
                                      </p:cBhvr>
                                      <p:to>
                                        <p:strVal val="visible"/>
                                      </p:to>
                                    </p:set>
                                    <p:animEffect transition="in" filter="blinds(vertical)">
                                      <p:cBhvr>
                                        <p:cTn id="37" dur="500"/>
                                        <p:tgtEl>
                                          <p:spTgt spid="43213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432132">
                                            <p:txEl>
                                              <p:pRg st="3" end="3"/>
                                            </p:txEl>
                                          </p:spTgt>
                                        </p:tgtEl>
                                        <p:attrNameLst>
                                          <p:attrName>style.visibility</p:attrName>
                                        </p:attrNameLst>
                                      </p:cBhvr>
                                      <p:to>
                                        <p:strVal val="visible"/>
                                      </p:to>
                                    </p:set>
                                    <p:animEffect transition="in" filter="blinds(vertical)">
                                      <p:cBhvr>
                                        <p:cTn id="42" dur="500"/>
                                        <p:tgtEl>
                                          <p:spTgt spid="43213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5" fill="hold" grpId="0" nodeType="clickEffect">
                                  <p:stCondLst>
                                    <p:cond delay="0"/>
                                  </p:stCondLst>
                                  <p:childTnLst>
                                    <p:set>
                                      <p:cBhvr>
                                        <p:cTn id="46" dur="1" fill="hold">
                                          <p:stCondLst>
                                            <p:cond delay="0"/>
                                          </p:stCondLst>
                                        </p:cTn>
                                        <p:tgtEl>
                                          <p:spTgt spid="432132">
                                            <p:txEl>
                                              <p:pRg st="4" end="4"/>
                                            </p:txEl>
                                          </p:spTgt>
                                        </p:tgtEl>
                                        <p:attrNameLst>
                                          <p:attrName>style.visibility</p:attrName>
                                        </p:attrNameLst>
                                      </p:cBhvr>
                                      <p:to>
                                        <p:strVal val="visible"/>
                                      </p:to>
                                    </p:set>
                                    <p:animEffect transition="in" filter="blinds(vertical)">
                                      <p:cBhvr>
                                        <p:cTn id="47" dur="500"/>
                                        <p:tgtEl>
                                          <p:spTgt spid="432132">
                                            <p:txEl>
                                              <p:pRg st="4" end="4"/>
                                            </p:txEl>
                                          </p:spTgt>
                                        </p:tgtEl>
                                      </p:cBhvr>
                                    </p:animEffect>
                                  </p:childTnLst>
                                </p:cTn>
                              </p:par>
                              <p:par>
                                <p:cTn id="48" presetID="3" presetClass="entr" presetSubtype="5" fill="hold" grpId="0" nodeType="withEffect">
                                  <p:stCondLst>
                                    <p:cond delay="0"/>
                                  </p:stCondLst>
                                  <p:childTnLst>
                                    <p:set>
                                      <p:cBhvr>
                                        <p:cTn id="49" dur="1" fill="hold">
                                          <p:stCondLst>
                                            <p:cond delay="0"/>
                                          </p:stCondLst>
                                        </p:cTn>
                                        <p:tgtEl>
                                          <p:spTgt spid="432132">
                                            <p:txEl>
                                              <p:pRg st="5" end="5"/>
                                            </p:txEl>
                                          </p:spTgt>
                                        </p:tgtEl>
                                        <p:attrNameLst>
                                          <p:attrName>style.visibility</p:attrName>
                                        </p:attrNameLst>
                                      </p:cBhvr>
                                      <p:to>
                                        <p:strVal val="visible"/>
                                      </p:to>
                                    </p:set>
                                    <p:animEffect transition="in" filter="blinds(vertical)">
                                      <p:cBhvr>
                                        <p:cTn id="50" dur="500"/>
                                        <p:tgtEl>
                                          <p:spTgt spid="432132">
                                            <p:txEl>
                                              <p:pRg st="5" end="5"/>
                                            </p:txEl>
                                          </p:spTgt>
                                        </p:tgtEl>
                                      </p:cBhvr>
                                    </p:animEffect>
                                  </p:childTnLst>
                                </p:cTn>
                              </p:par>
                              <p:par>
                                <p:cTn id="51" presetID="3" presetClass="entr" presetSubtype="5" fill="hold" grpId="0" nodeType="withEffect">
                                  <p:stCondLst>
                                    <p:cond delay="0"/>
                                  </p:stCondLst>
                                  <p:childTnLst>
                                    <p:set>
                                      <p:cBhvr>
                                        <p:cTn id="52" dur="1" fill="hold">
                                          <p:stCondLst>
                                            <p:cond delay="0"/>
                                          </p:stCondLst>
                                        </p:cTn>
                                        <p:tgtEl>
                                          <p:spTgt spid="432132">
                                            <p:txEl>
                                              <p:pRg st="6" end="6"/>
                                            </p:txEl>
                                          </p:spTgt>
                                        </p:tgtEl>
                                        <p:attrNameLst>
                                          <p:attrName>style.visibility</p:attrName>
                                        </p:attrNameLst>
                                      </p:cBhvr>
                                      <p:to>
                                        <p:strVal val="visible"/>
                                      </p:to>
                                    </p:set>
                                    <p:animEffect transition="in" filter="blinds(vertical)">
                                      <p:cBhvr>
                                        <p:cTn id="53" dur="500"/>
                                        <p:tgtEl>
                                          <p:spTgt spid="432132">
                                            <p:txEl>
                                              <p:pRg st="6" end="6"/>
                                            </p:txEl>
                                          </p:spTgt>
                                        </p:tgtEl>
                                      </p:cBhvr>
                                    </p:animEffect>
                                  </p:childTnLst>
                                </p:cTn>
                              </p:par>
                              <p:par>
                                <p:cTn id="54" presetID="3" presetClass="entr" presetSubtype="5" fill="hold" grpId="0" nodeType="withEffect">
                                  <p:stCondLst>
                                    <p:cond delay="0"/>
                                  </p:stCondLst>
                                  <p:childTnLst>
                                    <p:set>
                                      <p:cBhvr>
                                        <p:cTn id="55" dur="1" fill="hold">
                                          <p:stCondLst>
                                            <p:cond delay="0"/>
                                          </p:stCondLst>
                                        </p:cTn>
                                        <p:tgtEl>
                                          <p:spTgt spid="432132">
                                            <p:txEl>
                                              <p:pRg st="7" end="7"/>
                                            </p:txEl>
                                          </p:spTgt>
                                        </p:tgtEl>
                                        <p:attrNameLst>
                                          <p:attrName>style.visibility</p:attrName>
                                        </p:attrNameLst>
                                      </p:cBhvr>
                                      <p:to>
                                        <p:strVal val="visible"/>
                                      </p:to>
                                    </p:set>
                                    <p:animEffect transition="in" filter="blinds(vertical)">
                                      <p:cBhvr>
                                        <p:cTn id="56" dur="500"/>
                                        <p:tgtEl>
                                          <p:spTgt spid="43213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0" grpId="0" autoUpdateAnimBg="0"/>
      <p:bldP spid="432131" grpId="0" build="p" autoUpdateAnimBg="0"/>
      <p:bldP spid="43213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2286000"/>
            <a:ext cx="7772400" cy="1143000"/>
          </a:xfrm>
        </p:spPr>
        <p:txBody>
          <a:bodyPr>
            <a:normAutofit fontScale="90000"/>
          </a:bodyPr>
          <a:lstStyle/>
          <a:p>
            <a:pPr eaLnBrk="1" hangingPunct="1">
              <a:defRPr/>
            </a:pPr>
            <a:r>
              <a:rPr lang="en-US" sz="4000" dirty="0" smtClean="0">
                <a:solidFill>
                  <a:srgbClr val="FF0000"/>
                </a:solidFill>
              </a:rPr>
              <a:t/>
            </a:r>
            <a:br>
              <a:rPr lang="en-US" sz="4000" dirty="0" smtClean="0">
                <a:solidFill>
                  <a:srgbClr val="FF0000"/>
                </a:solidFill>
              </a:rPr>
            </a:br>
            <a:r>
              <a:rPr lang="en-US" sz="6000" dirty="0" smtClean="0">
                <a:solidFill>
                  <a:srgbClr val="FF0000"/>
                </a:solidFill>
              </a:rPr>
              <a:t>HAZARD ASSESSMENT</a:t>
            </a:r>
            <a:r>
              <a:rPr lang="en-US" sz="6000" dirty="0" smtClean="0">
                <a:solidFill>
                  <a:srgbClr val="00CC00"/>
                </a:solidFill>
              </a:rPr>
              <a:t/>
            </a:r>
            <a:br>
              <a:rPr lang="en-US" sz="6000" dirty="0" smtClean="0">
                <a:solidFill>
                  <a:srgbClr val="00CC00"/>
                </a:solidFill>
              </a:rPr>
            </a:br>
            <a:r>
              <a:rPr lang="en-US" sz="6000" dirty="0" smtClean="0">
                <a:solidFill>
                  <a:srgbClr val="00CC00"/>
                </a:solidFill>
              </a:rPr>
              <a:t/>
            </a:r>
            <a:br>
              <a:rPr lang="en-US" sz="6000" dirty="0" smtClean="0">
                <a:solidFill>
                  <a:srgbClr val="00CC00"/>
                </a:solidFill>
              </a:rPr>
            </a:br>
            <a:r>
              <a:rPr lang="en-US" sz="4000" dirty="0" smtClean="0">
                <a:solidFill>
                  <a:srgbClr val="00CC00"/>
                </a:solidFill>
              </a:rPr>
              <a:t/>
            </a:r>
            <a:br>
              <a:rPr lang="en-US" sz="4000" dirty="0" smtClean="0">
                <a:solidFill>
                  <a:srgbClr val="00CC00"/>
                </a:solidFill>
              </a:rPr>
            </a:br>
            <a:endParaRPr lang="en-US" sz="4000"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a:xfrm>
            <a:off x="533400" y="165100"/>
            <a:ext cx="8162925" cy="701675"/>
          </a:xfrm>
        </p:spPr>
        <p:txBody>
          <a:bodyPr/>
          <a:lstStyle/>
          <a:p>
            <a:pPr eaLnBrk="1" hangingPunct="1"/>
            <a:r>
              <a:rPr lang="en-US" sz="4000" b="1" smtClean="0">
                <a:solidFill>
                  <a:schemeClr val="hlink"/>
                </a:solidFill>
                <a:effectLst/>
                <a:latin typeface="Book Antiqua" pitchFamily="18" charset="0"/>
              </a:rPr>
              <a:t>REFERENCE DOSE (</a:t>
            </a:r>
            <a:r>
              <a:rPr lang="en-US" sz="4000" b="1" i="1" smtClean="0">
                <a:solidFill>
                  <a:schemeClr val="hlink"/>
                </a:solidFill>
                <a:effectLst/>
                <a:latin typeface="Book Antiqua" pitchFamily="18" charset="0"/>
              </a:rPr>
              <a:t>RfD</a:t>
            </a:r>
            <a:r>
              <a:rPr lang="en-US" sz="4000" b="1" smtClean="0">
                <a:solidFill>
                  <a:schemeClr val="hlink"/>
                </a:solidFill>
                <a:effectLst/>
                <a:latin typeface="Book Antiqua" pitchFamily="18" charset="0"/>
              </a:rPr>
              <a:t>) - 1</a:t>
            </a:r>
            <a:endParaRPr lang="en-GB" sz="4000" b="1" smtClean="0">
              <a:solidFill>
                <a:schemeClr val="hlink"/>
              </a:solidFill>
              <a:effectLst/>
              <a:latin typeface="Book Antiqua" pitchFamily="18" charset="0"/>
            </a:endParaRPr>
          </a:p>
        </p:txBody>
      </p:sp>
      <p:sp>
        <p:nvSpPr>
          <p:cNvPr id="436227" name="Rectangle 3"/>
          <p:cNvSpPr>
            <a:spLocks noGrp="1" noChangeArrowheads="1"/>
          </p:cNvSpPr>
          <p:nvPr>
            <p:ph idx="1"/>
          </p:nvPr>
        </p:nvSpPr>
        <p:spPr>
          <a:xfrm>
            <a:off x="357188" y="1219200"/>
            <a:ext cx="8415337" cy="5334000"/>
          </a:xfrm>
        </p:spPr>
        <p:txBody>
          <a:bodyPr/>
          <a:lstStyle/>
          <a:p>
            <a:pPr eaLnBrk="1" hangingPunct="1">
              <a:spcBef>
                <a:spcPct val="50000"/>
              </a:spcBef>
            </a:pPr>
            <a:r>
              <a:rPr lang="en-US" sz="3500" i="1" smtClean="0">
                <a:latin typeface="Arial" pitchFamily="34" charset="0"/>
              </a:rPr>
              <a:t>RfD</a:t>
            </a:r>
            <a:r>
              <a:rPr lang="en-US" sz="3500" smtClean="0">
                <a:latin typeface="Arial" pitchFamily="34" charset="0"/>
              </a:rPr>
              <a:t> menyatakan risiko nonkarsinogenik dan efek-efek nonkarsinogenik zat karsinogen.</a:t>
            </a:r>
          </a:p>
          <a:p>
            <a:pPr eaLnBrk="1" hangingPunct="1">
              <a:spcBef>
                <a:spcPct val="50000"/>
              </a:spcBef>
            </a:pPr>
            <a:r>
              <a:rPr lang="en-US" sz="3500" i="1" smtClean="0">
                <a:latin typeface="Arial" pitchFamily="34" charset="0"/>
              </a:rPr>
              <a:t>RfD</a:t>
            </a:r>
            <a:r>
              <a:rPr lang="en-US" sz="3500" smtClean="0">
                <a:latin typeface="Arial" pitchFamily="34" charset="0"/>
              </a:rPr>
              <a:t> adalah estimasi pajanan harian (dengan rentang ketidakpastian satu orde) bagi populasi umum (termasuk subkelompok yang sensitif) yang tidak akan mengalami risiko efek-efek merugikan kesehatan sepanjang hayat.</a:t>
            </a:r>
            <a:endParaRPr lang="en-GB" sz="3500"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36226"/>
                                        </p:tgtEl>
                                        <p:attrNameLst>
                                          <p:attrName>style.visibility</p:attrName>
                                        </p:attrNameLst>
                                      </p:cBhvr>
                                      <p:to>
                                        <p:strVal val="visible"/>
                                      </p:to>
                                    </p:set>
                                    <p:animEffect transition="in" filter="blinds(vertical)">
                                      <p:cBhvr>
                                        <p:cTn id="7" dur="500"/>
                                        <p:tgtEl>
                                          <p:spTgt spid="4362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6227">
                                            <p:txEl>
                                              <p:pRg st="0" end="0"/>
                                            </p:txEl>
                                          </p:spTgt>
                                        </p:tgtEl>
                                        <p:attrNameLst>
                                          <p:attrName>style.visibility</p:attrName>
                                        </p:attrNameLst>
                                      </p:cBhvr>
                                      <p:to>
                                        <p:strVal val="visible"/>
                                      </p:to>
                                    </p:set>
                                    <p:animEffect transition="in" filter="blinds(horizontal)">
                                      <p:cBhvr>
                                        <p:cTn id="12" dur="500"/>
                                        <p:tgtEl>
                                          <p:spTgt spid="4362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6227">
                                            <p:txEl>
                                              <p:pRg st="1" end="1"/>
                                            </p:txEl>
                                          </p:spTgt>
                                        </p:tgtEl>
                                        <p:attrNameLst>
                                          <p:attrName>style.visibility</p:attrName>
                                        </p:attrNameLst>
                                      </p:cBhvr>
                                      <p:to>
                                        <p:strVal val="visible"/>
                                      </p:to>
                                    </p:set>
                                    <p:animEffect transition="in" filter="blinds(horizontal)">
                                      <p:cBhvr>
                                        <p:cTn id="17" dur="500"/>
                                        <p:tgtEl>
                                          <p:spTgt spid="436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autoUpdateAnimBg="0"/>
      <p:bldP spid="43622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Line 2"/>
          <p:cNvSpPr>
            <a:spLocks noChangeShapeType="1"/>
          </p:cNvSpPr>
          <p:nvPr/>
        </p:nvSpPr>
        <p:spPr bwMode="auto">
          <a:xfrm>
            <a:off x="1738313" y="2043113"/>
            <a:ext cx="0" cy="3810000"/>
          </a:xfrm>
          <a:prstGeom prst="line">
            <a:avLst/>
          </a:prstGeom>
          <a:noFill/>
          <a:ln w="28575">
            <a:solidFill>
              <a:schemeClr val="tx1"/>
            </a:solidFill>
            <a:round/>
            <a:headEnd/>
            <a:tailEnd/>
          </a:ln>
        </p:spPr>
        <p:txBody>
          <a:bodyPr/>
          <a:lstStyle/>
          <a:p>
            <a:endParaRPr lang="id-ID"/>
          </a:p>
        </p:txBody>
      </p:sp>
      <p:sp>
        <p:nvSpPr>
          <p:cNvPr id="66563" name="Freeform 3"/>
          <p:cNvSpPr>
            <a:spLocks/>
          </p:cNvSpPr>
          <p:nvPr/>
        </p:nvSpPr>
        <p:spPr bwMode="auto">
          <a:xfrm rot="-181685">
            <a:off x="2476500" y="2214563"/>
            <a:ext cx="2819400" cy="3124200"/>
          </a:xfrm>
          <a:custGeom>
            <a:avLst/>
            <a:gdLst>
              <a:gd name="T0" fmla="*/ 0 w 1776"/>
              <a:gd name="T1" fmla="*/ 2147483647 h 1968"/>
              <a:gd name="T2" fmla="*/ 2147483647 w 1776"/>
              <a:gd name="T3" fmla="*/ 2147483647 h 1968"/>
              <a:gd name="T4" fmla="*/ 2147483647 w 1776"/>
              <a:gd name="T5" fmla="*/ 2147483647 h 1968"/>
              <a:gd name="T6" fmla="*/ 2147483647 w 1776"/>
              <a:gd name="T7" fmla="*/ 0 h 1968"/>
              <a:gd name="T8" fmla="*/ 0 60000 65536"/>
              <a:gd name="T9" fmla="*/ 0 60000 65536"/>
              <a:gd name="T10" fmla="*/ 0 60000 65536"/>
              <a:gd name="T11" fmla="*/ 0 60000 65536"/>
              <a:gd name="T12" fmla="*/ 0 w 1776"/>
              <a:gd name="T13" fmla="*/ 0 h 1968"/>
              <a:gd name="T14" fmla="*/ 1776 w 1776"/>
              <a:gd name="T15" fmla="*/ 1968 h 1968"/>
            </a:gdLst>
            <a:ahLst/>
            <a:cxnLst>
              <a:cxn ang="T8">
                <a:pos x="T0" y="T1"/>
              </a:cxn>
              <a:cxn ang="T9">
                <a:pos x="T2" y="T3"/>
              </a:cxn>
              <a:cxn ang="T10">
                <a:pos x="T4" y="T5"/>
              </a:cxn>
              <a:cxn ang="T11">
                <a:pos x="T6" y="T7"/>
              </a:cxn>
            </a:cxnLst>
            <a:rect l="T12" t="T13" r="T14" b="T15"/>
            <a:pathLst>
              <a:path w="1776" h="1968">
                <a:moveTo>
                  <a:pt x="0" y="1968"/>
                </a:moveTo>
                <a:cubicBezTo>
                  <a:pt x="220" y="1964"/>
                  <a:pt x="440" y="1960"/>
                  <a:pt x="624" y="1680"/>
                </a:cubicBezTo>
                <a:cubicBezTo>
                  <a:pt x="808" y="1400"/>
                  <a:pt x="912" y="568"/>
                  <a:pt x="1104" y="288"/>
                </a:cubicBezTo>
                <a:cubicBezTo>
                  <a:pt x="1296" y="8"/>
                  <a:pt x="1536" y="4"/>
                  <a:pt x="1776" y="0"/>
                </a:cubicBezTo>
              </a:path>
            </a:pathLst>
          </a:custGeom>
          <a:noFill/>
          <a:ln w="28575">
            <a:solidFill>
              <a:schemeClr val="tx1"/>
            </a:solidFill>
            <a:round/>
            <a:headEnd/>
            <a:tailEnd/>
          </a:ln>
        </p:spPr>
        <p:txBody>
          <a:bodyPr/>
          <a:lstStyle/>
          <a:p>
            <a:pPr algn="ctr"/>
            <a:endParaRPr lang="id-ID"/>
          </a:p>
        </p:txBody>
      </p:sp>
      <p:sp>
        <p:nvSpPr>
          <p:cNvPr id="66564" name="Line 4"/>
          <p:cNvSpPr>
            <a:spLocks noChangeShapeType="1"/>
          </p:cNvSpPr>
          <p:nvPr/>
        </p:nvSpPr>
        <p:spPr bwMode="auto">
          <a:xfrm>
            <a:off x="1724025" y="5834063"/>
            <a:ext cx="4343400" cy="0"/>
          </a:xfrm>
          <a:prstGeom prst="line">
            <a:avLst/>
          </a:prstGeom>
          <a:noFill/>
          <a:ln w="28575">
            <a:solidFill>
              <a:schemeClr val="tx1"/>
            </a:solidFill>
            <a:round/>
            <a:headEnd/>
            <a:tailEnd/>
          </a:ln>
        </p:spPr>
        <p:txBody>
          <a:bodyPr/>
          <a:lstStyle/>
          <a:p>
            <a:endParaRPr lang="id-ID"/>
          </a:p>
        </p:txBody>
      </p:sp>
      <p:sp>
        <p:nvSpPr>
          <p:cNvPr id="66565" name="Text Box 5"/>
          <p:cNvSpPr txBox="1">
            <a:spLocks noChangeArrowheads="1"/>
          </p:cNvSpPr>
          <p:nvPr/>
        </p:nvSpPr>
        <p:spPr bwMode="auto">
          <a:xfrm>
            <a:off x="5443538" y="5881688"/>
            <a:ext cx="762000" cy="366712"/>
          </a:xfrm>
          <a:prstGeom prst="rect">
            <a:avLst/>
          </a:prstGeom>
          <a:noFill/>
          <a:ln w="9525">
            <a:noFill/>
            <a:miter lim="800000"/>
            <a:headEnd/>
            <a:tailEnd/>
          </a:ln>
        </p:spPr>
        <p:txBody>
          <a:bodyPr>
            <a:spAutoFit/>
          </a:bodyPr>
          <a:lstStyle/>
          <a:p>
            <a:pPr>
              <a:spcBef>
                <a:spcPct val="50000"/>
              </a:spcBef>
            </a:pPr>
            <a:r>
              <a:rPr lang="en-US" sz="1800">
                <a:latin typeface="Arial" pitchFamily="34" charset="0"/>
                <a:cs typeface="Arial" pitchFamily="34" charset="0"/>
              </a:rPr>
              <a:t>Dosis</a:t>
            </a:r>
          </a:p>
        </p:txBody>
      </p:sp>
      <p:sp>
        <p:nvSpPr>
          <p:cNvPr id="66566" name="Text Box 6"/>
          <p:cNvSpPr txBox="1">
            <a:spLocks noChangeArrowheads="1"/>
          </p:cNvSpPr>
          <p:nvPr/>
        </p:nvSpPr>
        <p:spPr bwMode="auto">
          <a:xfrm rot="-5400000">
            <a:off x="934244" y="2272507"/>
            <a:ext cx="990600" cy="366712"/>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Respon</a:t>
            </a:r>
          </a:p>
        </p:txBody>
      </p:sp>
      <p:sp>
        <p:nvSpPr>
          <p:cNvPr id="66567" name="Text Box 7"/>
          <p:cNvSpPr txBox="1">
            <a:spLocks noChangeArrowheads="1"/>
          </p:cNvSpPr>
          <p:nvPr/>
        </p:nvSpPr>
        <p:spPr bwMode="auto">
          <a:xfrm>
            <a:off x="2805113" y="4038600"/>
            <a:ext cx="990600" cy="366713"/>
          </a:xfrm>
          <a:prstGeom prst="rect">
            <a:avLst/>
          </a:prstGeom>
          <a:noFill/>
          <a:ln w="9525">
            <a:noFill/>
            <a:miter lim="800000"/>
            <a:headEnd/>
            <a:tailEnd/>
          </a:ln>
        </p:spPr>
        <p:txBody>
          <a:bodyPr>
            <a:spAutoFit/>
          </a:bodyPr>
          <a:lstStyle/>
          <a:p>
            <a:pPr algn="ctr">
              <a:spcBef>
                <a:spcPct val="50000"/>
              </a:spcBef>
            </a:pPr>
            <a:r>
              <a:rPr lang="en-US" sz="1800" i="1">
                <a:latin typeface="Arial" pitchFamily="34" charset="0"/>
                <a:cs typeface="Arial" pitchFamily="34" charset="0"/>
              </a:rPr>
              <a:t>LOAEL</a:t>
            </a:r>
          </a:p>
        </p:txBody>
      </p:sp>
      <p:sp>
        <p:nvSpPr>
          <p:cNvPr id="66568" name="Line 8"/>
          <p:cNvSpPr>
            <a:spLocks noChangeShapeType="1"/>
          </p:cNvSpPr>
          <p:nvPr/>
        </p:nvSpPr>
        <p:spPr bwMode="auto">
          <a:xfrm>
            <a:off x="3305175" y="4486275"/>
            <a:ext cx="0" cy="533400"/>
          </a:xfrm>
          <a:prstGeom prst="line">
            <a:avLst/>
          </a:prstGeom>
          <a:noFill/>
          <a:ln w="19050">
            <a:solidFill>
              <a:schemeClr val="tx1"/>
            </a:solidFill>
            <a:round/>
            <a:headEnd/>
            <a:tailEnd type="triangle" w="med" len="med"/>
          </a:ln>
        </p:spPr>
        <p:txBody>
          <a:bodyPr/>
          <a:lstStyle/>
          <a:p>
            <a:endParaRPr lang="id-ID"/>
          </a:p>
        </p:txBody>
      </p:sp>
      <p:sp>
        <p:nvSpPr>
          <p:cNvPr id="66569" name="Text Box 9"/>
          <p:cNvSpPr txBox="1">
            <a:spLocks noChangeArrowheads="1"/>
          </p:cNvSpPr>
          <p:nvPr/>
        </p:nvSpPr>
        <p:spPr bwMode="auto">
          <a:xfrm>
            <a:off x="2097088" y="4356100"/>
            <a:ext cx="990600" cy="366713"/>
          </a:xfrm>
          <a:prstGeom prst="rect">
            <a:avLst/>
          </a:prstGeom>
          <a:noFill/>
          <a:ln w="9525">
            <a:noFill/>
            <a:miter lim="800000"/>
            <a:headEnd/>
            <a:tailEnd/>
          </a:ln>
        </p:spPr>
        <p:txBody>
          <a:bodyPr>
            <a:spAutoFit/>
          </a:bodyPr>
          <a:lstStyle/>
          <a:p>
            <a:pPr algn="ctr">
              <a:spcBef>
                <a:spcPct val="50000"/>
              </a:spcBef>
            </a:pPr>
            <a:r>
              <a:rPr lang="en-US" sz="1800" i="1">
                <a:latin typeface="Arial" pitchFamily="34" charset="0"/>
                <a:cs typeface="Arial" pitchFamily="34" charset="0"/>
              </a:rPr>
              <a:t>NOAEL</a:t>
            </a:r>
          </a:p>
        </p:txBody>
      </p:sp>
      <p:sp>
        <p:nvSpPr>
          <p:cNvPr id="66570" name="Line 10"/>
          <p:cNvSpPr>
            <a:spLocks noChangeShapeType="1"/>
          </p:cNvSpPr>
          <p:nvPr/>
        </p:nvSpPr>
        <p:spPr bwMode="auto">
          <a:xfrm>
            <a:off x="2586038" y="4767263"/>
            <a:ext cx="0" cy="533400"/>
          </a:xfrm>
          <a:prstGeom prst="line">
            <a:avLst/>
          </a:prstGeom>
          <a:noFill/>
          <a:ln w="19050">
            <a:solidFill>
              <a:schemeClr val="tx1"/>
            </a:solidFill>
            <a:round/>
            <a:headEnd/>
            <a:tailEnd type="triangle" w="med" len="med"/>
          </a:ln>
        </p:spPr>
        <p:txBody>
          <a:bodyPr/>
          <a:lstStyle/>
          <a:p>
            <a:endParaRPr lang="id-ID"/>
          </a:p>
        </p:txBody>
      </p:sp>
      <p:sp>
        <p:nvSpPr>
          <p:cNvPr id="66571" name="Text Box 11"/>
          <p:cNvSpPr txBox="1">
            <a:spLocks noChangeArrowheads="1"/>
          </p:cNvSpPr>
          <p:nvPr/>
        </p:nvSpPr>
        <p:spPr bwMode="auto">
          <a:xfrm>
            <a:off x="338138" y="457200"/>
            <a:ext cx="8534400" cy="1066800"/>
          </a:xfrm>
          <a:prstGeom prst="rect">
            <a:avLst/>
          </a:prstGeom>
          <a:noFill/>
          <a:ln w="9525">
            <a:noFill/>
            <a:miter lim="800000"/>
            <a:headEnd/>
            <a:tailEnd/>
          </a:ln>
        </p:spPr>
        <p:txBody>
          <a:bodyPr>
            <a:spAutoFit/>
          </a:bodyPr>
          <a:lstStyle/>
          <a:p>
            <a:pPr algn="ctr">
              <a:spcBef>
                <a:spcPct val="50000"/>
              </a:spcBef>
            </a:pPr>
            <a:r>
              <a:rPr lang="en-US" sz="3200">
                <a:solidFill>
                  <a:srgbClr val="FFFF66"/>
                </a:solidFill>
                <a:latin typeface="Arial" pitchFamily="34" charset="0"/>
                <a:cs typeface="Arial" pitchFamily="34" charset="0"/>
              </a:rPr>
              <a:t>Kurva Teoretis Dosis-Respon Nonkarsinogenik</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1738313" y="914400"/>
            <a:ext cx="0" cy="3810000"/>
          </a:xfrm>
          <a:prstGeom prst="line">
            <a:avLst/>
          </a:prstGeom>
          <a:noFill/>
          <a:ln w="28575">
            <a:solidFill>
              <a:schemeClr val="tx1"/>
            </a:solidFill>
            <a:round/>
            <a:headEnd/>
            <a:tailEnd/>
          </a:ln>
        </p:spPr>
        <p:txBody>
          <a:bodyPr/>
          <a:lstStyle/>
          <a:p>
            <a:endParaRPr lang="id-ID"/>
          </a:p>
        </p:txBody>
      </p:sp>
      <p:sp>
        <p:nvSpPr>
          <p:cNvPr id="3077" name="Line 3"/>
          <p:cNvSpPr>
            <a:spLocks noChangeShapeType="1"/>
          </p:cNvSpPr>
          <p:nvPr/>
        </p:nvSpPr>
        <p:spPr bwMode="auto">
          <a:xfrm>
            <a:off x="1724025" y="4719638"/>
            <a:ext cx="4343400" cy="0"/>
          </a:xfrm>
          <a:prstGeom prst="line">
            <a:avLst/>
          </a:prstGeom>
          <a:noFill/>
          <a:ln w="28575">
            <a:solidFill>
              <a:schemeClr val="tx1"/>
            </a:solidFill>
            <a:round/>
            <a:headEnd/>
            <a:tailEnd/>
          </a:ln>
        </p:spPr>
        <p:txBody>
          <a:bodyPr/>
          <a:lstStyle/>
          <a:p>
            <a:endParaRPr lang="id-ID"/>
          </a:p>
        </p:txBody>
      </p:sp>
      <p:sp>
        <p:nvSpPr>
          <p:cNvPr id="3078" name="Line 4"/>
          <p:cNvSpPr>
            <a:spLocks noChangeShapeType="1"/>
          </p:cNvSpPr>
          <p:nvPr/>
        </p:nvSpPr>
        <p:spPr bwMode="auto">
          <a:xfrm flipV="1">
            <a:off x="1752600" y="1295400"/>
            <a:ext cx="3429000" cy="3429000"/>
          </a:xfrm>
          <a:prstGeom prst="line">
            <a:avLst/>
          </a:prstGeom>
          <a:noFill/>
          <a:ln w="28575">
            <a:solidFill>
              <a:schemeClr val="tx1"/>
            </a:solidFill>
            <a:round/>
            <a:headEnd/>
            <a:tailEnd/>
          </a:ln>
        </p:spPr>
        <p:txBody>
          <a:bodyPr/>
          <a:lstStyle/>
          <a:p>
            <a:endParaRPr lang="id-ID"/>
          </a:p>
        </p:txBody>
      </p:sp>
      <p:sp>
        <p:nvSpPr>
          <p:cNvPr id="3079" name="Text Box 5"/>
          <p:cNvSpPr txBox="1">
            <a:spLocks noChangeArrowheads="1"/>
          </p:cNvSpPr>
          <p:nvPr/>
        </p:nvSpPr>
        <p:spPr bwMode="auto">
          <a:xfrm>
            <a:off x="4619625" y="976313"/>
            <a:ext cx="381000" cy="366712"/>
          </a:xfrm>
          <a:prstGeom prst="rect">
            <a:avLst/>
          </a:prstGeom>
          <a:noFill/>
          <a:ln w="9525">
            <a:noFill/>
            <a:miter lim="800000"/>
            <a:headEnd/>
            <a:tailEnd/>
          </a:ln>
        </p:spPr>
        <p:txBody>
          <a:bodyPr>
            <a:spAutoFit/>
          </a:bodyPr>
          <a:lstStyle/>
          <a:p>
            <a:pPr>
              <a:spcBef>
                <a:spcPct val="50000"/>
              </a:spcBef>
            </a:pPr>
            <a:r>
              <a:rPr lang="en-US" sz="1800">
                <a:latin typeface="Arial" pitchFamily="34" charset="0"/>
                <a:cs typeface="Arial" pitchFamily="34" charset="0"/>
              </a:rPr>
              <a:t>a</a:t>
            </a:r>
          </a:p>
        </p:txBody>
      </p:sp>
      <p:sp>
        <p:nvSpPr>
          <p:cNvPr id="3080" name="Text Box 6"/>
          <p:cNvSpPr txBox="1">
            <a:spLocks noChangeArrowheads="1"/>
          </p:cNvSpPr>
          <p:nvPr/>
        </p:nvSpPr>
        <p:spPr bwMode="auto">
          <a:xfrm>
            <a:off x="5110163" y="1019175"/>
            <a:ext cx="381000" cy="366713"/>
          </a:xfrm>
          <a:prstGeom prst="rect">
            <a:avLst/>
          </a:prstGeom>
          <a:noFill/>
          <a:ln w="9525">
            <a:noFill/>
            <a:miter lim="800000"/>
            <a:headEnd/>
            <a:tailEnd/>
          </a:ln>
        </p:spPr>
        <p:txBody>
          <a:bodyPr>
            <a:spAutoFit/>
          </a:bodyPr>
          <a:lstStyle/>
          <a:p>
            <a:pPr>
              <a:spcBef>
                <a:spcPct val="50000"/>
              </a:spcBef>
            </a:pPr>
            <a:r>
              <a:rPr lang="en-US" sz="1800">
                <a:latin typeface="Arial" pitchFamily="34" charset="0"/>
                <a:cs typeface="Arial" pitchFamily="34" charset="0"/>
              </a:rPr>
              <a:t>b</a:t>
            </a:r>
          </a:p>
        </p:txBody>
      </p:sp>
      <p:sp>
        <p:nvSpPr>
          <p:cNvPr id="3081" name="Text Box 7"/>
          <p:cNvSpPr txBox="1">
            <a:spLocks noChangeArrowheads="1"/>
          </p:cNvSpPr>
          <p:nvPr/>
        </p:nvSpPr>
        <p:spPr bwMode="auto">
          <a:xfrm>
            <a:off x="5614988" y="1100138"/>
            <a:ext cx="381000" cy="366712"/>
          </a:xfrm>
          <a:prstGeom prst="rect">
            <a:avLst/>
          </a:prstGeom>
          <a:noFill/>
          <a:ln w="9525">
            <a:noFill/>
            <a:miter lim="800000"/>
            <a:headEnd/>
            <a:tailEnd/>
          </a:ln>
        </p:spPr>
        <p:txBody>
          <a:bodyPr>
            <a:spAutoFit/>
          </a:bodyPr>
          <a:lstStyle/>
          <a:p>
            <a:pPr>
              <a:spcBef>
                <a:spcPct val="50000"/>
              </a:spcBef>
            </a:pPr>
            <a:r>
              <a:rPr lang="en-US" sz="1800">
                <a:latin typeface="Arial" pitchFamily="34" charset="0"/>
                <a:cs typeface="Arial" pitchFamily="34" charset="0"/>
              </a:rPr>
              <a:t>c</a:t>
            </a:r>
          </a:p>
        </p:txBody>
      </p:sp>
      <p:sp>
        <p:nvSpPr>
          <p:cNvPr id="3082" name="Text Box 8"/>
          <p:cNvSpPr txBox="1">
            <a:spLocks noChangeArrowheads="1"/>
          </p:cNvSpPr>
          <p:nvPr/>
        </p:nvSpPr>
        <p:spPr bwMode="auto">
          <a:xfrm>
            <a:off x="5443538" y="4710113"/>
            <a:ext cx="762000" cy="366712"/>
          </a:xfrm>
          <a:prstGeom prst="rect">
            <a:avLst/>
          </a:prstGeom>
          <a:noFill/>
          <a:ln w="9525">
            <a:noFill/>
            <a:miter lim="800000"/>
            <a:headEnd/>
            <a:tailEnd/>
          </a:ln>
        </p:spPr>
        <p:txBody>
          <a:bodyPr>
            <a:spAutoFit/>
          </a:bodyPr>
          <a:lstStyle/>
          <a:p>
            <a:pPr>
              <a:spcBef>
                <a:spcPct val="50000"/>
              </a:spcBef>
            </a:pPr>
            <a:r>
              <a:rPr lang="en-US" sz="1800">
                <a:solidFill>
                  <a:schemeClr val="hlink"/>
                </a:solidFill>
                <a:latin typeface="Arial" pitchFamily="34" charset="0"/>
                <a:cs typeface="Arial" pitchFamily="34" charset="0"/>
              </a:rPr>
              <a:t>Dosis</a:t>
            </a:r>
          </a:p>
        </p:txBody>
      </p:sp>
      <p:sp>
        <p:nvSpPr>
          <p:cNvPr id="3083" name="Text Box 9"/>
          <p:cNvSpPr txBox="1">
            <a:spLocks noChangeArrowheads="1"/>
          </p:cNvSpPr>
          <p:nvPr/>
        </p:nvSpPr>
        <p:spPr bwMode="auto">
          <a:xfrm rot="-5400000">
            <a:off x="934244" y="1115219"/>
            <a:ext cx="990600" cy="366712"/>
          </a:xfrm>
          <a:prstGeom prst="rect">
            <a:avLst/>
          </a:prstGeom>
          <a:noFill/>
          <a:ln w="9525">
            <a:noFill/>
            <a:miter lim="800000"/>
            <a:headEnd/>
            <a:tailEnd/>
          </a:ln>
        </p:spPr>
        <p:txBody>
          <a:bodyPr>
            <a:spAutoFit/>
          </a:bodyPr>
          <a:lstStyle/>
          <a:p>
            <a:pPr algn="ctr">
              <a:spcBef>
                <a:spcPct val="50000"/>
              </a:spcBef>
            </a:pPr>
            <a:r>
              <a:rPr lang="en-US" sz="1800">
                <a:solidFill>
                  <a:schemeClr val="hlink"/>
                </a:solidFill>
                <a:latin typeface="Arial" pitchFamily="34" charset="0"/>
                <a:cs typeface="Arial" pitchFamily="34" charset="0"/>
              </a:rPr>
              <a:t>Respon</a:t>
            </a:r>
          </a:p>
        </p:txBody>
      </p:sp>
      <p:sp>
        <p:nvSpPr>
          <p:cNvPr id="3084" name="Text Box 10"/>
          <p:cNvSpPr txBox="1">
            <a:spLocks noChangeArrowheads="1"/>
          </p:cNvSpPr>
          <p:nvPr/>
        </p:nvSpPr>
        <p:spPr bwMode="auto">
          <a:xfrm>
            <a:off x="1314450" y="4133850"/>
            <a:ext cx="304800" cy="366713"/>
          </a:xfrm>
          <a:prstGeom prst="rect">
            <a:avLst/>
          </a:prstGeom>
          <a:noFill/>
          <a:ln w="9525">
            <a:noFill/>
            <a:miter lim="800000"/>
            <a:headEnd/>
            <a:tailEnd/>
          </a:ln>
        </p:spPr>
        <p:txBody>
          <a:bodyPr>
            <a:spAutoFit/>
          </a:bodyPr>
          <a:lstStyle/>
          <a:p>
            <a:pPr>
              <a:spcBef>
                <a:spcPct val="50000"/>
              </a:spcBef>
            </a:pPr>
            <a:r>
              <a:rPr lang="en-US" sz="1800" i="1">
                <a:latin typeface="Arial" pitchFamily="34" charset="0"/>
                <a:cs typeface="Arial" pitchFamily="34" charset="0"/>
              </a:rPr>
              <a:t>r</a:t>
            </a:r>
          </a:p>
        </p:txBody>
      </p:sp>
      <p:sp>
        <p:nvSpPr>
          <p:cNvPr id="3085" name="Line 11"/>
          <p:cNvSpPr>
            <a:spLocks noChangeShapeType="1"/>
          </p:cNvSpPr>
          <p:nvPr/>
        </p:nvSpPr>
        <p:spPr bwMode="auto">
          <a:xfrm>
            <a:off x="1371600" y="3971925"/>
            <a:ext cx="304800" cy="0"/>
          </a:xfrm>
          <a:prstGeom prst="line">
            <a:avLst/>
          </a:prstGeom>
          <a:noFill/>
          <a:ln w="9525">
            <a:solidFill>
              <a:schemeClr val="tx1"/>
            </a:solidFill>
            <a:round/>
            <a:headEnd/>
            <a:tailEnd/>
          </a:ln>
        </p:spPr>
        <p:txBody>
          <a:bodyPr/>
          <a:lstStyle/>
          <a:p>
            <a:endParaRPr lang="id-ID"/>
          </a:p>
        </p:txBody>
      </p:sp>
      <p:sp>
        <p:nvSpPr>
          <p:cNvPr id="3086" name="Line 12"/>
          <p:cNvSpPr>
            <a:spLocks noChangeShapeType="1"/>
          </p:cNvSpPr>
          <p:nvPr/>
        </p:nvSpPr>
        <p:spPr bwMode="auto">
          <a:xfrm>
            <a:off x="1366838" y="4724400"/>
            <a:ext cx="304800" cy="0"/>
          </a:xfrm>
          <a:prstGeom prst="line">
            <a:avLst/>
          </a:prstGeom>
          <a:noFill/>
          <a:ln w="9525">
            <a:solidFill>
              <a:schemeClr val="tx1"/>
            </a:solidFill>
            <a:round/>
            <a:headEnd/>
            <a:tailEnd/>
          </a:ln>
        </p:spPr>
        <p:txBody>
          <a:bodyPr/>
          <a:lstStyle/>
          <a:p>
            <a:endParaRPr lang="id-ID"/>
          </a:p>
        </p:txBody>
      </p:sp>
      <p:sp>
        <p:nvSpPr>
          <p:cNvPr id="3087" name="Line 13"/>
          <p:cNvSpPr>
            <a:spLocks noChangeShapeType="1"/>
          </p:cNvSpPr>
          <p:nvPr/>
        </p:nvSpPr>
        <p:spPr bwMode="auto">
          <a:xfrm>
            <a:off x="1552575" y="4005263"/>
            <a:ext cx="0" cy="685800"/>
          </a:xfrm>
          <a:prstGeom prst="line">
            <a:avLst/>
          </a:prstGeom>
          <a:noFill/>
          <a:ln w="9525">
            <a:solidFill>
              <a:schemeClr val="tx1"/>
            </a:solidFill>
            <a:round/>
            <a:headEnd type="arrow" w="med" len="med"/>
            <a:tailEnd type="arrow" w="med" len="med"/>
          </a:ln>
        </p:spPr>
        <p:txBody>
          <a:bodyPr/>
          <a:lstStyle/>
          <a:p>
            <a:endParaRPr lang="id-ID"/>
          </a:p>
        </p:txBody>
      </p:sp>
      <p:sp>
        <p:nvSpPr>
          <p:cNvPr id="3088" name="Line 14"/>
          <p:cNvSpPr>
            <a:spLocks noChangeShapeType="1"/>
          </p:cNvSpPr>
          <p:nvPr/>
        </p:nvSpPr>
        <p:spPr bwMode="auto">
          <a:xfrm>
            <a:off x="1738313" y="4776788"/>
            <a:ext cx="0" cy="228600"/>
          </a:xfrm>
          <a:prstGeom prst="line">
            <a:avLst/>
          </a:prstGeom>
          <a:noFill/>
          <a:ln w="9525">
            <a:solidFill>
              <a:schemeClr val="tx1"/>
            </a:solidFill>
            <a:round/>
            <a:headEnd/>
            <a:tailEnd/>
          </a:ln>
        </p:spPr>
        <p:txBody>
          <a:bodyPr/>
          <a:lstStyle/>
          <a:p>
            <a:endParaRPr lang="id-ID"/>
          </a:p>
        </p:txBody>
      </p:sp>
      <p:sp>
        <p:nvSpPr>
          <p:cNvPr id="3089" name="Line 15"/>
          <p:cNvSpPr>
            <a:spLocks noChangeShapeType="1"/>
          </p:cNvSpPr>
          <p:nvPr/>
        </p:nvSpPr>
        <p:spPr bwMode="auto">
          <a:xfrm>
            <a:off x="4405313" y="4786313"/>
            <a:ext cx="0" cy="228600"/>
          </a:xfrm>
          <a:prstGeom prst="line">
            <a:avLst/>
          </a:prstGeom>
          <a:noFill/>
          <a:ln w="9525">
            <a:solidFill>
              <a:schemeClr val="tx1"/>
            </a:solidFill>
            <a:round/>
            <a:headEnd/>
            <a:tailEnd/>
          </a:ln>
        </p:spPr>
        <p:txBody>
          <a:bodyPr/>
          <a:lstStyle/>
          <a:p>
            <a:endParaRPr lang="id-ID"/>
          </a:p>
        </p:txBody>
      </p:sp>
      <p:sp>
        <p:nvSpPr>
          <p:cNvPr id="3090" name="Text Box 16"/>
          <p:cNvSpPr txBox="1">
            <a:spLocks noChangeArrowheads="1"/>
          </p:cNvSpPr>
          <p:nvPr/>
        </p:nvSpPr>
        <p:spPr bwMode="auto">
          <a:xfrm>
            <a:off x="2743200" y="4905375"/>
            <a:ext cx="304800" cy="366713"/>
          </a:xfrm>
          <a:prstGeom prst="rect">
            <a:avLst/>
          </a:prstGeom>
          <a:noFill/>
          <a:ln w="9525">
            <a:noFill/>
            <a:miter lim="800000"/>
            <a:headEnd/>
            <a:tailEnd/>
          </a:ln>
        </p:spPr>
        <p:txBody>
          <a:bodyPr>
            <a:spAutoFit/>
          </a:bodyPr>
          <a:lstStyle/>
          <a:p>
            <a:pPr>
              <a:spcBef>
                <a:spcPct val="50000"/>
              </a:spcBef>
            </a:pPr>
            <a:r>
              <a:rPr lang="en-US" sz="1800" i="1">
                <a:latin typeface="Arial" pitchFamily="34" charset="0"/>
                <a:cs typeface="Arial" pitchFamily="34" charset="0"/>
              </a:rPr>
              <a:t>d</a:t>
            </a:r>
          </a:p>
        </p:txBody>
      </p:sp>
      <p:sp>
        <p:nvSpPr>
          <p:cNvPr id="3091" name="Line 17"/>
          <p:cNvSpPr>
            <a:spLocks noChangeShapeType="1"/>
          </p:cNvSpPr>
          <p:nvPr/>
        </p:nvSpPr>
        <p:spPr bwMode="auto">
          <a:xfrm flipV="1">
            <a:off x="1738313" y="4329113"/>
            <a:ext cx="1524000" cy="381000"/>
          </a:xfrm>
          <a:prstGeom prst="line">
            <a:avLst/>
          </a:prstGeom>
          <a:noFill/>
          <a:ln w="28575">
            <a:solidFill>
              <a:schemeClr val="tx1"/>
            </a:solidFill>
            <a:prstDash val="dash"/>
            <a:round/>
            <a:headEnd/>
            <a:tailEnd/>
          </a:ln>
        </p:spPr>
        <p:txBody>
          <a:bodyPr/>
          <a:lstStyle/>
          <a:p>
            <a:endParaRPr lang="id-ID"/>
          </a:p>
        </p:txBody>
      </p:sp>
      <p:sp>
        <p:nvSpPr>
          <p:cNvPr id="3092" name="Line 18"/>
          <p:cNvSpPr>
            <a:spLocks noChangeShapeType="1"/>
          </p:cNvSpPr>
          <p:nvPr/>
        </p:nvSpPr>
        <p:spPr bwMode="auto">
          <a:xfrm>
            <a:off x="2919413" y="4452938"/>
            <a:ext cx="0" cy="152400"/>
          </a:xfrm>
          <a:prstGeom prst="line">
            <a:avLst/>
          </a:prstGeom>
          <a:noFill/>
          <a:ln w="9525">
            <a:solidFill>
              <a:schemeClr val="tx1"/>
            </a:solidFill>
            <a:round/>
            <a:headEnd type="arrow" w="med" len="med"/>
            <a:tailEnd/>
          </a:ln>
        </p:spPr>
        <p:txBody>
          <a:bodyPr/>
          <a:lstStyle/>
          <a:p>
            <a:endParaRPr lang="id-ID"/>
          </a:p>
        </p:txBody>
      </p:sp>
      <p:sp>
        <p:nvSpPr>
          <p:cNvPr id="3093" name="Line 19"/>
          <p:cNvSpPr>
            <a:spLocks noChangeShapeType="1"/>
          </p:cNvSpPr>
          <p:nvPr/>
        </p:nvSpPr>
        <p:spPr bwMode="auto">
          <a:xfrm>
            <a:off x="2919413" y="4600575"/>
            <a:ext cx="3581400" cy="0"/>
          </a:xfrm>
          <a:prstGeom prst="line">
            <a:avLst/>
          </a:prstGeom>
          <a:noFill/>
          <a:ln w="9525">
            <a:solidFill>
              <a:schemeClr val="tx1"/>
            </a:solidFill>
            <a:prstDash val="dash"/>
            <a:round/>
            <a:headEnd/>
            <a:tailEnd/>
          </a:ln>
        </p:spPr>
        <p:txBody>
          <a:bodyPr/>
          <a:lstStyle/>
          <a:p>
            <a:endParaRPr lang="id-ID"/>
          </a:p>
        </p:txBody>
      </p:sp>
      <p:sp>
        <p:nvSpPr>
          <p:cNvPr id="3094" name="Text Box 20"/>
          <p:cNvSpPr txBox="1">
            <a:spLocks noChangeArrowheads="1"/>
          </p:cNvSpPr>
          <p:nvPr/>
        </p:nvSpPr>
        <p:spPr bwMode="auto">
          <a:xfrm>
            <a:off x="6467475" y="4329113"/>
            <a:ext cx="1838325" cy="581025"/>
          </a:xfrm>
          <a:prstGeom prst="rect">
            <a:avLst/>
          </a:prstGeom>
          <a:noFill/>
          <a:ln w="9525">
            <a:noFill/>
            <a:miter lim="800000"/>
            <a:headEnd/>
            <a:tailEnd/>
          </a:ln>
        </p:spPr>
        <p:txBody>
          <a:bodyPr>
            <a:spAutoFit/>
          </a:bodyPr>
          <a:lstStyle/>
          <a:p>
            <a:pPr>
              <a:spcBef>
                <a:spcPct val="50000"/>
              </a:spcBef>
            </a:pPr>
            <a:r>
              <a:rPr lang="en-US">
                <a:latin typeface="Arial" pitchFamily="34" charset="0"/>
                <a:cs typeface="Arial" pitchFamily="34" charset="0"/>
              </a:rPr>
              <a:t>Ekstrapolasi linier (</a:t>
            </a:r>
            <a:r>
              <a:rPr lang="en-US" i="1">
                <a:latin typeface="Arial" pitchFamily="34" charset="0"/>
                <a:cs typeface="Arial" pitchFamily="34" charset="0"/>
              </a:rPr>
              <a:t>linearized model</a:t>
            </a:r>
            <a:r>
              <a:rPr lang="en-US">
                <a:latin typeface="Arial" pitchFamily="34" charset="0"/>
                <a:cs typeface="Arial" pitchFamily="34" charset="0"/>
              </a:rPr>
              <a:t>)</a:t>
            </a:r>
          </a:p>
        </p:txBody>
      </p:sp>
      <p:sp>
        <p:nvSpPr>
          <p:cNvPr id="3095" name="Freeform 21"/>
          <p:cNvSpPr>
            <a:spLocks/>
          </p:cNvSpPr>
          <p:nvPr/>
        </p:nvSpPr>
        <p:spPr bwMode="auto">
          <a:xfrm>
            <a:off x="3267075" y="1428750"/>
            <a:ext cx="2514600" cy="2895600"/>
          </a:xfrm>
          <a:custGeom>
            <a:avLst/>
            <a:gdLst>
              <a:gd name="T0" fmla="*/ 0 w 1584"/>
              <a:gd name="T1" fmla="*/ 2147483647 h 1824"/>
              <a:gd name="T2" fmla="*/ 2147483647 w 1584"/>
              <a:gd name="T3" fmla="*/ 2147483647 h 1824"/>
              <a:gd name="T4" fmla="*/ 2147483647 w 1584"/>
              <a:gd name="T5" fmla="*/ 0 h 1824"/>
              <a:gd name="T6" fmla="*/ 0 60000 65536"/>
              <a:gd name="T7" fmla="*/ 0 60000 65536"/>
              <a:gd name="T8" fmla="*/ 0 60000 65536"/>
              <a:gd name="T9" fmla="*/ 0 w 1584"/>
              <a:gd name="T10" fmla="*/ 0 h 1824"/>
              <a:gd name="T11" fmla="*/ 1584 w 1584"/>
              <a:gd name="T12" fmla="*/ 1824 h 1824"/>
            </a:gdLst>
            <a:ahLst/>
            <a:cxnLst>
              <a:cxn ang="T6">
                <a:pos x="T0" y="T1"/>
              </a:cxn>
              <a:cxn ang="T7">
                <a:pos x="T2" y="T3"/>
              </a:cxn>
              <a:cxn ang="T8">
                <a:pos x="T4" y="T5"/>
              </a:cxn>
            </a:cxnLst>
            <a:rect l="T9" t="T10" r="T11" b="T12"/>
            <a:pathLst>
              <a:path w="1584" h="1824">
                <a:moveTo>
                  <a:pt x="0" y="1824"/>
                </a:moveTo>
                <a:cubicBezTo>
                  <a:pt x="516" y="1688"/>
                  <a:pt x="1032" y="1552"/>
                  <a:pt x="1296" y="1248"/>
                </a:cubicBezTo>
                <a:cubicBezTo>
                  <a:pt x="1560" y="944"/>
                  <a:pt x="1536" y="208"/>
                  <a:pt x="1584" y="0"/>
                </a:cubicBezTo>
              </a:path>
            </a:pathLst>
          </a:custGeom>
          <a:noFill/>
          <a:ln w="28575">
            <a:solidFill>
              <a:schemeClr val="tx1"/>
            </a:solidFill>
            <a:round/>
            <a:headEnd/>
            <a:tailEnd/>
          </a:ln>
        </p:spPr>
        <p:txBody>
          <a:bodyPr/>
          <a:lstStyle/>
          <a:p>
            <a:pPr algn="ctr"/>
            <a:endParaRPr lang="id-ID"/>
          </a:p>
        </p:txBody>
      </p:sp>
      <p:sp>
        <p:nvSpPr>
          <p:cNvPr id="3096" name="Freeform 22"/>
          <p:cNvSpPr>
            <a:spLocks/>
          </p:cNvSpPr>
          <p:nvPr/>
        </p:nvSpPr>
        <p:spPr bwMode="auto">
          <a:xfrm>
            <a:off x="1752600" y="1181100"/>
            <a:ext cx="2895600" cy="3505200"/>
          </a:xfrm>
          <a:custGeom>
            <a:avLst/>
            <a:gdLst>
              <a:gd name="T0" fmla="*/ 0 w 1824"/>
              <a:gd name="T1" fmla="*/ 2147483647 h 2208"/>
              <a:gd name="T2" fmla="*/ 2147483647 w 1824"/>
              <a:gd name="T3" fmla="*/ 2147483647 h 2208"/>
              <a:gd name="T4" fmla="*/ 2147483647 w 1824"/>
              <a:gd name="T5" fmla="*/ 0 h 2208"/>
              <a:gd name="T6" fmla="*/ 0 60000 65536"/>
              <a:gd name="T7" fmla="*/ 0 60000 65536"/>
              <a:gd name="T8" fmla="*/ 0 60000 65536"/>
              <a:gd name="T9" fmla="*/ 0 w 1824"/>
              <a:gd name="T10" fmla="*/ 0 h 2208"/>
              <a:gd name="T11" fmla="*/ 1824 w 1824"/>
              <a:gd name="T12" fmla="*/ 2208 h 2208"/>
            </a:gdLst>
            <a:ahLst/>
            <a:cxnLst>
              <a:cxn ang="T6">
                <a:pos x="T0" y="T1"/>
              </a:cxn>
              <a:cxn ang="T7">
                <a:pos x="T2" y="T3"/>
              </a:cxn>
              <a:cxn ang="T8">
                <a:pos x="T4" y="T5"/>
              </a:cxn>
            </a:cxnLst>
            <a:rect l="T9" t="T10" r="T11" b="T12"/>
            <a:pathLst>
              <a:path w="1824" h="2208">
                <a:moveTo>
                  <a:pt x="0" y="2208"/>
                </a:moveTo>
                <a:cubicBezTo>
                  <a:pt x="112" y="1552"/>
                  <a:pt x="224" y="896"/>
                  <a:pt x="528" y="528"/>
                </a:cubicBezTo>
                <a:cubicBezTo>
                  <a:pt x="832" y="160"/>
                  <a:pt x="1608" y="88"/>
                  <a:pt x="1824" y="0"/>
                </a:cubicBezTo>
              </a:path>
            </a:pathLst>
          </a:custGeom>
          <a:noFill/>
          <a:ln w="28575">
            <a:solidFill>
              <a:schemeClr val="tx1"/>
            </a:solidFill>
            <a:round/>
            <a:headEnd/>
            <a:tailEnd/>
          </a:ln>
        </p:spPr>
        <p:txBody>
          <a:bodyPr/>
          <a:lstStyle/>
          <a:p>
            <a:pPr algn="ctr"/>
            <a:endParaRPr lang="id-ID"/>
          </a:p>
        </p:txBody>
      </p:sp>
      <p:sp>
        <p:nvSpPr>
          <p:cNvPr id="3097" name="Line 23"/>
          <p:cNvSpPr>
            <a:spLocks noChangeShapeType="1"/>
          </p:cNvSpPr>
          <p:nvPr/>
        </p:nvSpPr>
        <p:spPr bwMode="auto">
          <a:xfrm>
            <a:off x="1752600" y="3976688"/>
            <a:ext cx="2667000" cy="0"/>
          </a:xfrm>
          <a:prstGeom prst="line">
            <a:avLst/>
          </a:prstGeom>
          <a:noFill/>
          <a:ln w="28575">
            <a:solidFill>
              <a:schemeClr val="tx1"/>
            </a:solidFill>
            <a:prstDash val="dash"/>
            <a:round/>
            <a:headEnd/>
            <a:tailEnd/>
          </a:ln>
        </p:spPr>
        <p:txBody>
          <a:bodyPr/>
          <a:lstStyle/>
          <a:p>
            <a:endParaRPr lang="id-ID"/>
          </a:p>
        </p:txBody>
      </p:sp>
      <p:sp>
        <p:nvSpPr>
          <p:cNvPr id="3098" name="Line 24"/>
          <p:cNvSpPr>
            <a:spLocks noChangeShapeType="1"/>
          </p:cNvSpPr>
          <p:nvPr/>
        </p:nvSpPr>
        <p:spPr bwMode="auto">
          <a:xfrm>
            <a:off x="4405313" y="3962400"/>
            <a:ext cx="0" cy="762000"/>
          </a:xfrm>
          <a:prstGeom prst="line">
            <a:avLst/>
          </a:prstGeom>
          <a:noFill/>
          <a:ln w="28575">
            <a:solidFill>
              <a:schemeClr val="tx1"/>
            </a:solidFill>
            <a:prstDash val="dash"/>
            <a:round/>
            <a:headEnd/>
            <a:tailEnd/>
          </a:ln>
        </p:spPr>
        <p:txBody>
          <a:bodyPr/>
          <a:lstStyle/>
          <a:p>
            <a:endParaRPr lang="id-ID"/>
          </a:p>
        </p:txBody>
      </p:sp>
      <p:sp>
        <p:nvSpPr>
          <p:cNvPr id="3099" name="Line 25"/>
          <p:cNvSpPr>
            <a:spLocks noChangeShapeType="1"/>
          </p:cNvSpPr>
          <p:nvPr/>
        </p:nvSpPr>
        <p:spPr bwMode="auto">
          <a:xfrm>
            <a:off x="1752600" y="4876800"/>
            <a:ext cx="2590800" cy="0"/>
          </a:xfrm>
          <a:prstGeom prst="line">
            <a:avLst/>
          </a:prstGeom>
          <a:noFill/>
          <a:ln w="9525">
            <a:solidFill>
              <a:schemeClr val="tx1"/>
            </a:solidFill>
            <a:round/>
            <a:headEnd type="arrow" w="med" len="med"/>
            <a:tailEnd type="arrow" w="med" len="med"/>
          </a:ln>
        </p:spPr>
        <p:txBody>
          <a:bodyPr/>
          <a:lstStyle/>
          <a:p>
            <a:endParaRPr lang="id-ID"/>
          </a:p>
        </p:txBody>
      </p:sp>
      <p:sp>
        <p:nvSpPr>
          <p:cNvPr id="3100"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3074" name="Object 27"/>
          <p:cNvGraphicFramePr>
            <a:graphicFrameLocks noChangeAspect="1"/>
          </p:cNvGraphicFramePr>
          <p:nvPr/>
        </p:nvGraphicFramePr>
        <p:xfrm>
          <a:off x="0" y="0"/>
          <a:ext cx="1181100" cy="352425"/>
        </p:xfrm>
        <a:graphic>
          <a:graphicData uri="http://schemas.openxmlformats.org/presentationml/2006/ole">
            <p:oleObj spid="_x0000_s3074" name="Equation" r:id="rId3" imgW="1180588" imgH="355446" progId="Equation.3">
              <p:embed/>
            </p:oleObj>
          </a:graphicData>
        </a:graphic>
      </p:graphicFrame>
      <p:sp>
        <p:nvSpPr>
          <p:cNvPr id="3101" name="Rectangle 28"/>
          <p:cNvSpPr>
            <a:spLocks noChangeArrowheads="1"/>
          </p:cNvSpPr>
          <p:nvPr/>
        </p:nvSpPr>
        <p:spPr bwMode="auto">
          <a:xfrm>
            <a:off x="0" y="325755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3075" name="Object 29"/>
          <p:cNvGraphicFramePr>
            <a:graphicFrameLocks noChangeAspect="1"/>
          </p:cNvGraphicFramePr>
          <p:nvPr/>
        </p:nvGraphicFramePr>
        <p:xfrm>
          <a:off x="1733550" y="5329238"/>
          <a:ext cx="2457450" cy="714375"/>
        </p:xfrm>
        <a:graphic>
          <a:graphicData uri="http://schemas.openxmlformats.org/presentationml/2006/ole">
            <p:oleObj spid="_x0000_s3075" name="Equation" r:id="rId4" imgW="1180588" imgH="342751" progId="Equation.3">
              <p:embed/>
            </p:oleObj>
          </a:graphicData>
        </a:graphic>
      </p:graphicFrame>
      <p:sp>
        <p:nvSpPr>
          <p:cNvPr id="3102" name="Text Box 30"/>
          <p:cNvSpPr txBox="1">
            <a:spLocks noChangeArrowheads="1"/>
          </p:cNvSpPr>
          <p:nvPr/>
        </p:nvSpPr>
        <p:spPr bwMode="auto">
          <a:xfrm>
            <a:off x="338138" y="187325"/>
            <a:ext cx="8534400" cy="579438"/>
          </a:xfrm>
          <a:prstGeom prst="rect">
            <a:avLst/>
          </a:prstGeom>
          <a:noFill/>
          <a:ln w="9525">
            <a:noFill/>
            <a:miter lim="800000"/>
            <a:headEnd/>
            <a:tailEnd/>
          </a:ln>
        </p:spPr>
        <p:txBody>
          <a:bodyPr>
            <a:spAutoFit/>
          </a:bodyPr>
          <a:lstStyle/>
          <a:p>
            <a:pPr algn="ctr">
              <a:spcBef>
                <a:spcPct val="50000"/>
              </a:spcBef>
            </a:pPr>
            <a:r>
              <a:rPr lang="en-US" sz="3200">
                <a:solidFill>
                  <a:srgbClr val="FFFF66"/>
                </a:solidFill>
                <a:latin typeface="Arial" pitchFamily="34" charset="0"/>
                <a:cs typeface="Arial" pitchFamily="34" charset="0"/>
              </a:rPr>
              <a:t>Kurva Teoretis Dosis-Respon Karsinogenik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a:xfrm>
            <a:off x="757238" y="715963"/>
            <a:ext cx="7700962" cy="685800"/>
          </a:xfrm>
        </p:spPr>
        <p:txBody>
          <a:bodyPr>
            <a:normAutofit fontScale="90000"/>
          </a:bodyPr>
          <a:lstStyle/>
          <a:p>
            <a:pPr eaLnBrk="1" hangingPunct="1"/>
            <a:r>
              <a:rPr lang="en-US" sz="4000" b="1" smtClean="0">
                <a:solidFill>
                  <a:schemeClr val="hlink"/>
                </a:solidFill>
                <a:effectLst/>
                <a:latin typeface="Book Antiqua" pitchFamily="18" charset="0"/>
              </a:rPr>
              <a:t>REFERENCE DOSE (</a:t>
            </a:r>
            <a:r>
              <a:rPr lang="en-US" sz="4000" b="1" i="1" smtClean="0">
                <a:solidFill>
                  <a:schemeClr val="hlink"/>
                </a:solidFill>
                <a:effectLst/>
                <a:latin typeface="Book Antiqua" pitchFamily="18" charset="0"/>
              </a:rPr>
              <a:t>RfD</a:t>
            </a:r>
            <a:r>
              <a:rPr lang="en-US" sz="4000" b="1" smtClean="0">
                <a:solidFill>
                  <a:schemeClr val="hlink"/>
                </a:solidFill>
                <a:effectLst/>
                <a:latin typeface="Book Antiqua" pitchFamily="18" charset="0"/>
              </a:rPr>
              <a:t>) - 2</a:t>
            </a:r>
            <a:endParaRPr lang="en-GB" sz="4000" b="1" smtClean="0">
              <a:solidFill>
                <a:schemeClr val="hlink"/>
              </a:solidFill>
              <a:effectLst/>
              <a:latin typeface="Book Antiqua" pitchFamily="18" charset="0"/>
            </a:endParaRPr>
          </a:p>
        </p:txBody>
      </p:sp>
      <p:sp>
        <p:nvSpPr>
          <p:cNvPr id="437251" name="Rectangle 3"/>
          <p:cNvSpPr>
            <a:spLocks noGrp="1" noChangeArrowheads="1"/>
          </p:cNvSpPr>
          <p:nvPr>
            <p:ph idx="1"/>
          </p:nvPr>
        </p:nvSpPr>
        <p:spPr>
          <a:xfrm>
            <a:off x="533400" y="1295400"/>
            <a:ext cx="8110538" cy="5181600"/>
          </a:xfrm>
        </p:spPr>
        <p:txBody>
          <a:bodyPr/>
          <a:lstStyle/>
          <a:p>
            <a:pPr eaLnBrk="1" hangingPunct="1">
              <a:spcBef>
                <a:spcPct val="50000"/>
              </a:spcBef>
            </a:pPr>
            <a:r>
              <a:rPr lang="en-US" sz="2800" i="1" smtClean="0">
                <a:latin typeface="Arial" pitchFamily="34" charset="0"/>
              </a:rPr>
              <a:t>RfD</a:t>
            </a:r>
            <a:r>
              <a:rPr lang="en-US" sz="2800" smtClean="0">
                <a:latin typeface="Arial" pitchFamily="34" charset="0"/>
              </a:rPr>
              <a:t> bukanlah </a:t>
            </a:r>
            <a:r>
              <a:rPr lang="en-US" sz="2800" i="1" smtClean="0">
                <a:latin typeface="Arial" pitchFamily="34" charset="0"/>
              </a:rPr>
              <a:t>direct estimator</a:t>
            </a:r>
            <a:r>
              <a:rPr lang="en-US" sz="2800" smtClean="0">
                <a:latin typeface="Arial" pitchFamily="34" charset="0"/>
              </a:rPr>
              <a:t> risiko, melainkan titik rujukan (referensi) untuk menduga efek-efek yang potensial (bukan hanya yang aktual).</a:t>
            </a:r>
          </a:p>
          <a:p>
            <a:pPr eaLnBrk="1" hangingPunct="1">
              <a:spcBef>
                <a:spcPct val="50000"/>
              </a:spcBef>
            </a:pPr>
            <a:r>
              <a:rPr lang="en-US" sz="2800" smtClean="0">
                <a:latin typeface="Arial" pitchFamily="34" charset="0"/>
              </a:rPr>
              <a:t>Semakin tinggi pajanan melebihi </a:t>
            </a:r>
            <a:r>
              <a:rPr lang="en-US" sz="2800" i="1" smtClean="0">
                <a:latin typeface="Arial" pitchFamily="34" charset="0"/>
              </a:rPr>
              <a:t>RfD</a:t>
            </a:r>
            <a:r>
              <a:rPr lang="en-US" sz="2800" smtClean="0">
                <a:latin typeface="Arial" pitchFamily="34" charset="0"/>
              </a:rPr>
              <a:t>-nya, semakin besar pula kemungkinan efek-efek merugikan akan terjadi</a:t>
            </a:r>
          </a:p>
          <a:p>
            <a:pPr eaLnBrk="1" hangingPunct="1">
              <a:spcBef>
                <a:spcPct val="50000"/>
              </a:spcBef>
            </a:pPr>
            <a:r>
              <a:rPr lang="en-US" sz="2800" smtClean="0">
                <a:latin typeface="Arial" pitchFamily="34" charset="0"/>
              </a:rPr>
              <a:t>Pajanan di atas </a:t>
            </a:r>
            <a:r>
              <a:rPr lang="en-US" sz="2800" i="1" smtClean="0">
                <a:latin typeface="Arial" pitchFamily="34" charset="0"/>
              </a:rPr>
              <a:t>RfD</a:t>
            </a:r>
            <a:r>
              <a:rPr lang="en-US" sz="2800" smtClean="0">
                <a:latin typeface="Arial" pitchFamily="34" charset="0"/>
              </a:rPr>
              <a:t> seumur hidup tidak berarti dengan sendirinya efek merugikan akan terjadi</a:t>
            </a:r>
          </a:p>
          <a:p>
            <a:pPr eaLnBrk="1" hangingPunct="1">
              <a:spcBef>
                <a:spcPct val="50000"/>
              </a:spcBef>
            </a:pPr>
            <a:r>
              <a:rPr lang="en-US" sz="2800" smtClean="0">
                <a:latin typeface="Arial" pitchFamily="34" charset="0"/>
              </a:rPr>
              <a:t>Pada dasarnya risiko selalu berada di antara </a:t>
            </a:r>
            <a:r>
              <a:rPr lang="en-US" sz="2800" i="1" smtClean="0">
                <a:latin typeface="Arial" pitchFamily="34" charset="0"/>
              </a:rPr>
              <a:t>pasti tidak terjadi</a:t>
            </a:r>
            <a:r>
              <a:rPr lang="en-US" sz="2800" smtClean="0">
                <a:latin typeface="Arial" pitchFamily="34" charset="0"/>
              </a:rPr>
              <a:t> dan </a:t>
            </a:r>
            <a:r>
              <a:rPr lang="en-US" sz="2800" i="1" smtClean="0">
                <a:latin typeface="Arial" pitchFamily="34" charset="0"/>
              </a:rPr>
              <a:t>pasti terjadi</a:t>
            </a:r>
            <a:r>
              <a:rPr lang="en-US" sz="2800" smtClean="0">
                <a:latin typeface="Arial" pitchFamily="34" charset="0"/>
              </a:rPr>
              <a:t> (0&lt;risiko&lt;1).</a:t>
            </a:r>
            <a:r>
              <a:rPr lang="en-US" sz="2800" smtClean="0"/>
              <a:t> </a:t>
            </a:r>
            <a:r>
              <a:rPr lang="en-US" sz="2800" smtClean="0">
                <a:latin typeface="Arial" pitchFamily="34" charset="0"/>
              </a:rPr>
              <a:t>  </a:t>
            </a:r>
            <a:endParaRPr lang="en-GB" sz="2800"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37250"/>
                                        </p:tgtEl>
                                        <p:attrNameLst>
                                          <p:attrName>style.visibility</p:attrName>
                                        </p:attrNameLst>
                                      </p:cBhvr>
                                      <p:to>
                                        <p:strVal val="visible"/>
                                      </p:to>
                                    </p:set>
                                    <p:animEffect transition="in" filter="blinds(vertical)">
                                      <p:cBhvr>
                                        <p:cTn id="7" dur="500"/>
                                        <p:tgtEl>
                                          <p:spTgt spid="4372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7251">
                                            <p:txEl>
                                              <p:pRg st="0" end="0"/>
                                            </p:txEl>
                                          </p:spTgt>
                                        </p:tgtEl>
                                        <p:attrNameLst>
                                          <p:attrName>style.visibility</p:attrName>
                                        </p:attrNameLst>
                                      </p:cBhvr>
                                      <p:to>
                                        <p:strVal val="visible"/>
                                      </p:to>
                                    </p:set>
                                    <p:animEffect transition="in" filter="blinds(horizontal)">
                                      <p:cBhvr>
                                        <p:cTn id="12" dur="500"/>
                                        <p:tgtEl>
                                          <p:spTgt spid="4372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7251">
                                            <p:txEl>
                                              <p:pRg st="1" end="1"/>
                                            </p:txEl>
                                          </p:spTgt>
                                        </p:tgtEl>
                                        <p:attrNameLst>
                                          <p:attrName>style.visibility</p:attrName>
                                        </p:attrNameLst>
                                      </p:cBhvr>
                                      <p:to>
                                        <p:strVal val="visible"/>
                                      </p:to>
                                    </p:set>
                                    <p:animEffect transition="in" filter="blinds(horizontal)">
                                      <p:cBhvr>
                                        <p:cTn id="17" dur="500"/>
                                        <p:tgtEl>
                                          <p:spTgt spid="4372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7251">
                                            <p:txEl>
                                              <p:pRg st="2" end="2"/>
                                            </p:txEl>
                                          </p:spTgt>
                                        </p:tgtEl>
                                        <p:attrNameLst>
                                          <p:attrName>style.visibility</p:attrName>
                                        </p:attrNameLst>
                                      </p:cBhvr>
                                      <p:to>
                                        <p:strVal val="visible"/>
                                      </p:to>
                                    </p:set>
                                    <p:animEffect transition="in" filter="blinds(horizontal)">
                                      <p:cBhvr>
                                        <p:cTn id="22" dur="500"/>
                                        <p:tgtEl>
                                          <p:spTgt spid="43725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7251">
                                            <p:txEl>
                                              <p:pRg st="3" end="3"/>
                                            </p:txEl>
                                          </p:spTgt>
                                        </p:tgtEl>
                                        <p:attrNameLst>
                                          <p:attrName>style.visibility</p:attrName>
                                        </p:attrNameLst>
                                      </p:cBhvr>
                                      <p:to>
                                        <p:strVal val="visible"/>
                                      </p:to>
                                    </p:set>
                                    <p:animEffect transition="in" filter="blinds(horizontal)">
                                      <p:cBhvr>
                                        <p:cTn id="27" dur="500"/>
                                        <p:tgtEl>
                                          <p:spTgt spid="437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0" grpId="0" autoUpdateAnimBg="0"/>
      <p:bldP spid="43725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85800" y="609600"/>
            <a:ext cx="7772400" cy="868363"/>
          </a:xfrm>
        </p:spPr>
        <p:txBody>
          <a:bodyPr/>
          <a:lstStyle/>
          <a:p>
            <a:pPr eaLnBrk="1" hangingPunct="1"/>
            <a:r>
              <a:rPr lang="en-US" sz="4000" b="1" smtClean="0">
                <a:solidFill>
                  <a:schemeClr val="hlink"/>
                </a:solidFill>
                <a:effectLst/>
                <a:latin typeface="Book Antiqua" pitchFamily="18" charset="0"/>
              </a:rPr>
              <a:t>REFERENCE DOSE (</a:t>
            </a:r>
            <a:r>
              <a:rPr lang="en-US" sz="4000" b="1" i="1" smtClean="0">
                <a:solidFill>
                  <a:schemeClr val="hlink"/>
                </a:solidFill>
                <a:effectLst/>
                <a:latin typeface="Book Antiqua" pitchFamily="18" charset="0"/>
              </a:rPr>
              <a:t>RfD</a:t>
            </a:r>
            <a:r>
              <a:rPr lang="en-US" sz="4000" b="1" smtClean="0">
                <a:solidFill>
                  <a:schemeClr val="hlink"/>
                </a:solidFill>
                <a:effectLst/>
                <a:latin typeface="Book Antiqua" pitchFamily="18" charset="0"/>
              </a:rPr>
              <a:t>) - 3</a:t>
            </a:r>
          </a:p>
        </p:txBody>
      </p:sp>
      <p:sp>
        <p:nvSpPr>
          <p:cNvPr id="4100" name="Rectangle 3"/>
          <p:cNvSpPr>
            <a:spLocks noGrp="1" noChangeArrowheads="1"/>
          </p:cNvSpPr>
          <p:nvPr>
            <p:ph type="body" sz="half" idx="1"/>
          </p:nvPr>
        </p:nvSpPr>
        <p:spPr>
          <a:xfrm>
            <a:off x="457200" y="2362200"/>
            <a:ext cx="8229600" cy="4191000"/>
          </a:xfrm>
        </p:spPr>
        <p:txBody>
          <a:bodyPr/>
          <a:lstStyle/>
          <a:p>
            <a:pPr eaLnBrk="1" hangingPunct="1">
              <a:lnSpc>
                <a:spcPct val="90000"/>
              </a:lnSpc>
              <a:buFont typeface="Wingdings" pitchFamily="2" charset="2"/>
              <a:buNone/>
            </a:pPr>
            <a:r>
              <a:rPr lang="en-US" sz="2800" i="1" smtClean="0">
                <a:latin typeface="Arial" pitchFamily="34" charset="0"/>
              </a:rPr>
              <a:t>Uncertainty Factor (UF)</a:t>
            </a:r>
            <a:endParaRPr lang="en-US" sz="2800" smtClean="0">
              <a:latin typeface="Arial" pitchFamily="34" charset="0"/>
            </a:endParaRPr>
          </a:p>
          <a:p>
            <a:pPr eaLnBrk="1" hangingPunct="1">
              <a:lnSpc>
                <a:spcPct val="90000"/>
              </a:lnSpc>
              <a:spcBef>
                <a:spcPct val="50000"/>
              </a:spcBef>
            </a:pPr>
            <a:r>
              <a:rPr lang="en-US" sz="2400" smtClean="0">
                <a:latin typeface="Arial" pitchFamily="34" charset="0"/>
              </a:rPr>
              <a:t>Faktor-faktor kelipatan 10 untuk menurunkan </a:t>
            </a:r>
            <a:r>
              <a:rPr lang="en-US" sz="2400" i="1" smtClean="0">
                <a:latin typeface="Arial" pitchFamily="34" charset="0"/>
              </a:rPr>
              <a:t>RfD</a:t>
            </a:r>
            <a:r>
              <a:rPr lang="en-US" sz="2400" smtClean="0">
                <a:latin typeface="Arial" pitchFamily="34" charset="0"/>
              </a:rPr>
              <a:t> dari data eksperimen hewan uji atau studi epidemiologi</a:t>
            </a:r>
          </a:p>
          <a:p>
            <a:pPr eaLnBrk="1" hangingPunct="1">
              <a:lnSpc>
                <a:spcPct val="90000"/>
              </a:lnSpc>
              <a:spcBef>
                <a:spcPct val="50000"/>
              </a:spcBef>
            </a:pPr>
            <a:r>
              <a:rPr lang="en-US" sz="2400" smtClean="0">
                <a:latin typeface="Arial" pitchFamily="34" charset="0"/>
              </a:rPr>
              <a:t>Digunakan untuk menampung ketidakpastian (</a:t>
            </a:r>
            <a:r>
              <a:rPr lang="en-US" sz="2400" i="1" smtClean="0">
                <a:latin typeface="Arial" pitchFamily="34" charset="0"/>
              </a:rPr>
              <a:t>uncertainty</a:t>
            </a:r>
            <a:r>
              <a:rPr lang="en-US" sz="2400" smtClean="0">
                <a:latin typeface="Arial" pitchFamily="34" charset="0"/>
              </a:rPr>
              <a:t>):</a:t>
            </a:r>
          </a:p>
          <a:p>
            <a:pPr eaLnBrk="1" hangingPunct="1">
              <a:lnSpc>
                <a:spcPct val="90000"/>
              </a:lnSpc>
              <a:spcBef>
                <a:spcPct val="50000"/>
              </a:spcBef>
              <a:buFont typeface="Wingdings" pitchFamily="2" charset="2"/>
              <a:buNone/>
            </a:pPr>
            <a:r>
              <a:rPr lang="en-US" sz="2200" smtClean="0">
                <a:latin typeface="Arial" pitchFamily="34" charset="0"/>
              </a:rPr>
              <a:t>	UF</a:t>
            </a:r>
            <a:r>
              <a:rPr lang="en-US" sz="2200" baseline="-25000" smtClean="0">
                <a:latin typeface="Arial" pitchFamily="34" charset="0"/>
              </a:rPr>
              <a:t>1</a:t>
            </a:r>
            <a:r>
              <a:rPr lang="en-US" sz="2200" smtClean="0">
                <a:latin typeface="Arial" pitchFamily="34" charset="0"/>
              </a:rPr>
              <a:t> = 10 untuk variasi sensitivitas manusia;</a:t>
            </a:r>
          </a:p>
          <a:p>
            <a:pPr eaLnBrk="1" hangingPunct="1">
              <a:lnSpc>
                <a:spcPct val="90000"/>
              </a:lnSpc>
              <a:spcBef>
                <a:spcPct val="40000"/>
              </a:spcBef>
              <a:buFont typeface="Wingdings" pitchFamily="2" charset="2"/>
              <a:buNone/>
            </a:pPr>
            <a:r>
              <a:rPr lang="en-US" sz="2200" smtClean="0">
                <a:latin typeface="Arial" pitchFamily="34" charset="0"/>
              </a:rPr>
              <a:t>	UF</a:t>
            </a:r>
            <a:r>
              <a:rPr lang="en-US" sz="2200" baseline="-25000" smtClean="0">
                <a:latin typeface="Arial" pitchFamily="34" charset="0"/>
              </a:rPr>
              <a:t>2 </a:t>
            </a:r>
            <a:r>
              <a:rPr lang="en-US" sz="2200" smtClean="0">
                <a:latin typeface="Arial" pitchFamily="34" charset="0"/>
              </a:rPr>
              <a:t>= 10 untuk ekstrapolasi hewan ke manusia</a:t>
            </a:r>
          </a:p>
          <a:p>
            <a:pPr eaLnBrk="1" hangingPunct="1">
              <a:lnSpc>
                <a:spcPct val="90000"/>
              </a:lnSpc>
              <a:spcBef>
                <a:spcPct val="40000"/>
              </a:spcBef>
              <a:buFont typeface="Wingdings" pitchFamily="2" charset="2"/>
              <a:buNone/>
            </a:pPr>
            <a:r>
              <a:rPr lang="en-US" sz="2200" smtClean="0">
                <a:latin typeface="Arial" pitchFamily="34" charset="0"/>
              </a:rPr>
              <a:t>	UF</a:t>
            </a:r>
            <a:r>
              <a:rPr lang="en-US" sz="2200" baseline="-25000" smtClean="0">
                <a:latin typeface="Arial" pitchFamily="34" charset="0"/>
              </a:rPr>
              <a:t>3</a:t>
            </a:r>
            <a:r>
              <a:rPr lang="en-US" sz="2200" smtClean="0">
                <a:latin typeface="Arial" pitchFamily="34" charset="0"/>
              </a:rPr>
              <a:t> = 10 untuk NOAEL uji subkronik (bukan kronik)</a:t>
            </a:r>
          </a:p>
          <a:p>
            <a:pPr eaLnBrk="1" hangingPunct="1">
              <a:lnSpc>
                <a:spcPct val="90000"/>
              </a:lnSpc>
              <a:spcBef>
                <a:spcPct val="40000"/>
              </a:spcBef>
              <a:buFont typeface="Wingdings" pitchFamily="2" charset="2"/>
              <a:buNone/>
            </a:pPr>
            <a:r>
              <a:rPr lang="en-US" sz="2200" smtClean="0">
                <a:latin typeface="Arial" pitchFamily="34" charset="0"/>
              </a:rPr>
              <a:t>	UF</a:t>
            </a:r>
            <a:r>
              <a:rPr lang="en-US" sz="2200" baseline="-25000" smtClean="0">
                <a:latin typeface="Arial" pitchFamily="34" charset="0"/>
              </a:rPr>
              <a:t>4</a:t>
            </a:r>
            <a:r>
              <a:rPr lang="en-US" sz="2200" smtClean="0">
                <a:latin typeface="Arial" pitchFamily="34" charset="0"/>
              </a:rPr>
              <a:t> = 10 bila digunakan LOAEL (bukan NOAEL</a:t>
            </a:r>
            <a:r>
              <a:rPr lang="en-US" sz="2100" smtClean="0"/>
              <a:t>)</a:t>
            </a:r>
          </a:p>
          <a:p>
            <a:pPr eaLnBrk="1" hangingPunct="1">
              <a:lnSpc>
                <a:spcPct val="90000"/>
              </a:lnSpc>
              <a:buFont typeface="Wingdings" pitchFamily="2" charset="2"/>
              <a:buNone/>
            </a:pPr>
            <a:endParaRPr lang="en-US" sz="2100" smtClean="0"/>
          </a:p>
        </p:txBody>
      </p:sp>
      <p:graphicFrame>
        <p:nvGraphicFramePr>
          <p:cNvPr id="4098" name="Object 4"/>
          <p:cNvGraphicFramePr>
            <a:graphicFrameLocks noChangeAspect="1"/>
          </p:cNvGraphicFramePr>
          <p:nvPr>
            <p:ph sz="half" idx="2"/>
          </p:nvPr>
        </p:nvGraphicFramePr>
        <p:xfrm>
          <a:off x="2652713" y="1306513"/>
          <a:ext cx="3863975" cy="738187"/>
        </p:xfrm>
        <a:graphic>
          <a:graphicData uri="http://schemas.openxmlformats.org/presentationml/2006/ole">
            <p:oleObj spid="_x0000_s4098" name="Equation" r:id="rId3" imgW="2260440" imgH="43164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57238" y="868363"/>
            <a:ext cx="7700962" cy="685800"/>
          </a:xfrm>
        </p:spPr>
        <p:txBody>
          <a:bodyPr>
            <a:normAutofit fontScale="90000"/>
          </a:bodyPr>
          <a:lstStyle/>
          <a:p>
            <a:pPr eaLnBrk="1" hangingPunct="1"/>
            <a:r>
              <a:rPr lang="en-US" sz="4000" b="1" smtClean="0">
                <a:solidFill>
                  <a:schemeClr val="hlink"/>
                </a:solidFill>
                <a:effectLst/>
                <a:latin typeface="Book Antiqua" pitchFamily="18" charset="0"/>
              </a:rPr>
              <a:t>REFERENCE DOSE (</a:t>
            </a:r>
            <a:r>
              <a:rPr lang="en-US" sz="4000" b="1" i="1" smtClean="0">
                <a:solidFill>
                  <a:schemeClr val="hlink"/>
                </a:solidFill>
                <a:effectLst/>
                <a:latin typeface="Book Antiqua" pitchFamily="18" charset="0"/>
              </a:rPr>
              <a:t>RfD</a:t>
            </a:r>
            <a:r>
              <a:rPr lang="en-US" sz="4000" b="1" smtClean="0">
                <a:solidFill>
                  <a:schemeClr val="hlink"/>
                </a:solidFill>
                <a:effectLst/>
                <a:latin typeface="Book Antiqua" pitchFamily="18" charset="0"/>
              </a:rPr>
              <a:t>) - 4</a:t>
            </a:r>
          </a:p>
        </p:txBody>
      </p:sp>
      <p:sp>
        <p:nvSpPr>
          <p:cNvPr id="68611" name="Rectangle 3"/>
          <p:cNvSpPr>
            <a:spLocks noGrp="1" noChangeArrowheads="1"/>
          </p:cNvSpPr>
          <p:nvPr>
            <p:ph idx="1"/>
          </p:nvPr>
        </p:nvSpPr>
        <p:spPr>
          <a:xfrm>
            <a:off x="419100" y="1574800"/>
            <a:ext cx="8382000" cy="5054600"/>
          </a:xfrm>
        </p:spPr>
        <p:txBody>
          <a:bodyPr/>
          <a:lstStyle/>
          <a:p>
            <a:pPr eaLnBrk="1" hangingPunct="1">
              <a:lnSpc>
                <a:spcPct val="90000"/>
              </a:lnSpc>
              <a:buFont typeface="Wingdings" pitchFamily="2" charset="2"/>
              <a:buNone/>
            </a:pPr>
            <a:r>
              <a:rPr lang="en-US" i="1" smtClean="0">
                <a:latin typeface="Arial" pitchFamily="34" charset="0"/>
              </a:rPr>
              <a:t>Modifying Factor (MF)</a:t>
            </a:r>
          </a:p>
          <a:p>
            <a:pPr eaLnBrk="1" hangingPunct="1">
              <a:lnSpc>
                <a:spcPct val="90000"/>
              </a:lnSpc>
              <a:spcBef>
                <a:spcPct val="50000"/>
              </a:spcBef>
            </a:pPr>
            <a:r>
              <a:rPr lang="en-US" sz="2800" smtClean="0">
                <a:latin typeface="Arial" pitchFamily="34" charset="0"/>
              </a:rPr>
              <a:t>Faktor yang digunakan untuk menurunkan RfD dari data eksperimen hewan uji atau studi epidemiologi, dengan nilai numerik 0&lt;</a:t>
            </a:r>
            <a:r>
              <a:rPr lang="en-US" sz="2800" i="1" smtClean="0">
                <a:latin typeface="Arial" pitchFamily="34" charset="0"/>
              </a:rPr>
              <a:t>MF</a:t>
            </a:r>
            <a:r>
              <a:rPr lang="en-US" sz="2800" smtClean="0">
                <a:latin typeface="Arial" pitchFamily="34" charset="0"/>
              </a:rPr>
              <a:t>&lt;10</a:t>
            </a:r>
          </a:p>
          <a:p>
            <a:pPr eaLnBrk="1" hangingPunct="1">
              <a:lnSpc>
                <a:spcPct val="90000"/>
              </a:lnSpc>
              <a:spcBef>
                <a:spcPct val="50000"/>
              </a:spcBef>
            </a:pPr>
            <a:r>
              <a:rPr lang="en-US" sz="2800" smtClean="0">
                <a:latin typeface="Arial" pitchFamily="34" charset="0"/>
              </a:rPr>
              <a:t>Menggambarkan ketidakpastian ilmiah yang tidak tertampung dalam </a:t>
            </a:r>
            <a:r>
              <a:rPr lang="en-US" sz="2800" i="1" smtClean="0">
                <a:latin typeface="Arial" pitchFamily="34" charset="0"/>
              </a:rPr>
              <a:t>UF</a:t>
            </a:r>
            <a:r>
              <a:rPr lang="en-US" sz="2800" smtClean="0">
                <a:latin typeface="Arial" pitchFamily="34" charset="0"/>
              </a:rPr>
              <a:t> (misal, ketidaklengkapan data dasar dan spesies hewan uji)</a:t>
            </a:r>
          </a:p>
          <a:p>
            <a:pPr eaLnBrk="1" hangingPunct="1">
              <a:lnSpc>
                <a:spcPct val="90000"/>
              </a:lnSpc>
              <a:spcBef>
                <a:spcPct val="50000"/>
              </a:spcBef>
            </a:pPr>
            <a:r>
              <a:rPr lang="en-US" sz="2800" smtClean="0">
                <a:latin typeface="Arial" pitchFamily="34" charset="0"/>
              </a:rPr>
              <a:t>Nilainya ditetapkan dengan </a:t>
            </a:r>
            <a:r>
              <a:rPr lang="en-US" sz="2800" i="1" smtClean="0">
                <a:latin typeface="Arial" pitchFamily="34" charset="0"/>
              </a:rPr>
              <a:t>professional judgment</a:t>
            </a:r>
          </a:p>
          <a:p>
            <a:pPr eaLnBrk="1" hangingPunct="1">
              <a:lnSpc>
                <a:spcPct val="90000"/>
              </a:lnSpc>
              <a:spcBef>
                <a:spcPct val="50000"/>
              </a:spcBef>
            </a:pPr>
            <a:r>
              <a:rPr lang="en-US" sz="2800" smtClean="0">
                <a:latin typeface="Arial" pitchFamily="34" charset="0"/>
              </a:rPr>
              <a:t>Nilai </a:t>
            </a:r>
            <a:r>
              <a:rPr lang="en-US" sz="2800" i="1" smtClean="0">
                <a:latin typeface="Arial" pitchFamily="34" charset="0"/>
              </a:rPr>
              <a:t>default</a:t>
            </a:r>
            <a:r>
              <a:rPr lang="en-US" sz="2800" smtClean="0">
                <a:latin typeface="Arial" pitchFamily="34" charset="0"/>
              </a:rPr>
              <a:t> </a:t>
            </a:r>
            <a:r>
              <a:rPr lang="en-US" sz="2800" i="1" smtClean="0">
                <a:latin typeface="Arial" pitchFamily="34" charset="0"/>
              </a:rPr>
              <a:t>MF</a:t>
            </a:r>
            <a:r>
              <a:rPr lang="en-US" sz="2800" smtClean="0">
                <a:latin typeface="Arial" pitchFamily="34" charset="0"/>
              </a:rPr>
              <a:t> = 1</a:t>
            </a:r>
            <a:endParaRPr lang="en-US" sz="2600" smtClean="0">
              <a:latin typeface="Arial" pitchFamily="34" charset="0"/>
            </a:endParaRPr>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661988"/>
            <a:ext cx="7708900" cy="704850"/>
          </a:xfrm>
        </p:spPr>
        <p:txBody>
          <a:bodyPr>
            <a:normAutofit fontScale="90000"/>
          </a:bodyPr>
          <a:lstStyle/>
          <a:p>
            <a:pPr eaLnBrk="1" hangingPunct="1"/>
            <a:r>
              <a:rPr lang="en-US" sz="2800" b="1" smtClean="0">
                <a:solidFill>
                  <a:schemeClr val="hlink"/>
                </a:solidFill>
                <a:effectLst/>
                <a:latin typeface="Book Antiqua" pitchFamily="18" charset="0"/>
              </a:rPr>
              <a:t>EVALUASI EFEK NONKANKER (EFEK SISTEMIK) - 1</a:t>
            </a:r>
            <a:endParaRPr lang="en-GB" sz="2800" b="1" smtClean="0">
              <a:solidFill>
                <a:schemeClr val="hlink"/>
              </a:solidFill>
              <a:effectLst/>
              <a:latin typeface="Book Antiqua" pitchFamily="18" charset="0"/>
            </a:endParaRPr>
          </a:p>
        </p:txBody>
      </p:sp>
      <p:sp>
        <p:nvSpPr>
          <p:cNvPr id="69635" name="Rectangle 3"/>
          <p:cNvSpPr>
            <a:spLocks noGrp="1" noChangeArrowheads="1"/>
          </p:cNvSpPr>
          <p:nvPr>
            <p:ph idx="1"/>
          </p:nvPr>
        </p:nvSpPr>
        <p:spPr>
          <a:xfrm>
            <a:off x="381000" y="1625600"/>
            <a:ext cx="8110538" cy="4876800"/>
          </a:xfrm>
        </p:spPr>
        <p:txBody>
          <a:bodyPr/>
          <a:lstStyle/>
          <a:p>
            <a:pPr eaLnBrk="1" hangingPunct="1">
              <a:lnSpc>
                <a:spcPct val="90000"/>
              </a:lnSpc>
            </a:pPr>
            <a:r>
              <a:rPr lang="en-US" sz="2600" smtClean="0">
                <a:latin typeface="Arial" pitchFamily="34" charset="0"/>
              </a:rPr>
              <a:t>Efek sistemik = semua </a:t>
            </a:r>
            <a:r>
              <a:rPr lang="en-US" sz="2600" i="1" smtClean="0">
                <a:latin typeface="Arial" pitchFamily="34" charset="0"/>
              </a:rPr>
              <a:t>endpoint</a:t>
            </a:r>
            <a:r>
              <a:rPr lang="en-US" sz="2600" smtClean="0">
                <a:latin typeface="Arial" pitchFamily="34" charset="0"/>
              </a:rPr>
              <a:t> zat toksik selain kanker dan mutasi gen</a:t>
            </a:r>
          </a:p>
          <a:p>
            <a:pPr eaLnBrk="1" hangingPunct="1">
              <a:lnSpc>
                <a:spcPct val="90000"/>
              </a:lnSpc>
              <a:spcBef>
                <a:spcPct val="50000"/>
              </a:spcBef>
            </a:pPr>
            <a:r>
              <a:rPr lang="en-US" sz="2600" smtClean="0">
                <a:latin typeface="Arial" pitchFamily="34" charset="0"/>
              </a:rPr>
              <a:t>Efek sistemik dievaluasi menggunakan </a:t>
            </a:r>
            <a:r>
              <a:rPr lang="en-US" sz="2600" i="1" smtClean="0">
                <a:latin typeface="Arial" pitchFamily="34" charset="0"/>
              </a:rPr>
              <a:t>RfD</a:t>
            </a:r>
            <a:r>
              <a:rPr lang="en-US" sz="2600" smtClean="0">
                <a:latin typeface="Arial" pitchFamily="34" charset="0"/>
              </a:rPr>
              <a:t> (</a:t>
            </a:r>
            <a:r>
              <a:rPr lang="en-US" sz="2600" i="1" smtClean="0">
                <a:latin typeface="Arial" pitchFamily="34" charset="0"/>
              </a:rPr>
              <a:t>reference dose</a:t>
            </a:r>
            <a:r>
              <a:rPr lang="en-US" sz="2600" smtClean="0">
                <a:latin typeface="Arial" pitchFamily="34" charset="0"/>
              </a:rPr>
              <a:t>) sebagai ukuran</a:t>
            </a:r>
          </a:p>
          <a:p>
            <a:pPr eaLnBrk="1" hangingPunct="1">
              <a:lnSpc>
                <a:spcPct val="90000"/>
              </a:lnSpc>
              <a:spcBef>
                <a:spcPct val="50000"/>
              </a:spcBef>
            </a:pPr>
            <a:r>
              <a:rPr lang="en-US" sz="2600" i="1" smtClean="0">
                <a:latin typeface="Arial" pitchFamily="34" charset="0"/>
              </a:rPr>
              <a:t>RfD </a:t>
            </a:r>
            <a:r>
              <a:rPr lang="en-US" sz="2600" smtClean="0">
                <a:latin typeface="Arial" pitchFamily="34" charset="0"/>
              </a:rPr>
              <a:t>(US-EPA)</a:t>
            </a:r>
            <a:r>
              <a:rPr lang="en-US" sz="2600" i="1" smtClean="0">
                <a:latin typeface="Arial" pitchFamily="34" charset="0"/>
              </a:rPr>
              <a:t> </a:t>
            </a:r>
            <a:r>
              <a:rPr lang="en-US" sz="2600" smtClean="0">
                <a:latin typeface="Arial" pitchFamily="34" charset="0"/>
              </a:rPr>
              <a:t>≈ </a:t>
            </a:r>
            <a:r>
              <a:rPr lang="en-US" sz="2600" i="1" smtClean="0">
                <a:latin typeface="Arial" pitchFamily="34" charset="0"/>
              </a:rPr>
              <a:t>Acceptable Daily Intake </a:t>
            </a:r>
            <a:r>
              <a:rPr lang="en-US" sz="2600" smtClean="0">
                <a:latin typeface="Arial" pitchFamily="34" charset="0"/>
              </a:rPr>
              <a:t>(WHO): jumlah zat kimia yang memajani manusia setiap hari dalam waktu lama (umumnya </a:t>
            </a:r>
            <a:r>
              <a:rPr lang="en-US" sz="2600" i="1" smtClean="0">
                <a:latin typeface="Arial" pitchFamily="34" charset="0"/>
              </a:rPr>
              <a:t>lifetime</a:t>
            </a:r>
            <a:r>
              <a:rPr lang="en-US" sz="2600" smtClean="0">
                <a:latin typeface="Arial" pitchFamily="34" charset="0"/>
              </a:rPr>
              <a:t>) yang tidak menimbulkan efek merugikan</a:t>
            </a:r>
          </a:p>
          <a:p>
            <a:pPr eaLnBrk="1" hangingPunct="1">
              <a:lnSpc>
                <a:spcPct val="90000"/>
              </a:lnSpc>
              <a:spcBef>
                <a:spcPct val="50000"/>
              </a:spcBef>
            </a:pPr>
            <a:r>
              <a:rPr lang="en-US" sz="2600" smtClean="0">
                <a:latin typeface="Arial" pitchFamily="34" charset="0"/>
              </a:rPr>
              <a:t>ADI = NOAEL/SF atau LOAEL/SF</a:t>
            </a:r>
          </a:p>
          <a:p>
            <a:pPr eaLnBrk="1" hangingPunct="1">
              <a:lnSpc>
                <a:spcPct val="90000"/>
              </a:lnSpc>
              <a:spcBef>
                <a:spcPct val="50000"/>
              </a:spcBef>
            </a:pPr>
            <a:r>
              <a:rPr lang="en-US" sz="2600" smtClean="0">
                <a:latin typeface="Arial" pitchFamily="34" charset="0"/>
              </a:rPr>
              <a:t>RfD = NOAEL/(UF x MF) atau LOAEL/(UF x MF)</a:t>
            </a:r>
            <a:endParaRPr lang="en-GB" sz="26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01638" y="469900"/>
            <a:ext cx="8424862" cy="701675"/>
          </a:xfrm>
        </p:spPr>
        <p:txBody>
          <a:bodyPr/>
          <a:lstStyle/>
          <a:p>
            <a:pPr eaLnBrk="1" hangingPunct="1"/>
            <a:r>
              <a:rPr lang="en-US" sz="4000" b="1" smtClean="0">
                <a:solidFill>
                  <a:schemeClr val="hlink"/>
                </a:solidFill>
                <a:effectLst/>
                <a:latin typeface="Book Antiqua" pitchFamily="18" charset="0"/>
              </a:rPr>
              <a:t>EVALUASI EFEK SISTEMIK - 2</a:t>
            </a:r>
            <a:endParaRPr lang="en-GB" sz="4000" b="1" smtClean="0">
              <a:solidFill>
                <a:schemeClr val="hlink"/>
              </a:solidFill>
              <a:effectLst/>
              <a:latin typeface="Book Antiqua" pitchFamily="18" charset="0"/>
            </a:endParaRPr>
          </a:p>
        </p:txBody>
      </p:sp>
      <p:sp>
        <p:nvSpPr>
          <p:cNvPr id="70659" name="Rectangle 3"/>
          <p:cNvSpPr>
            <a:spLocks noGrp="1" noChangeArrowheads="1"/>
          </p:cNvSpPr>
          <p:nvPr>
            <p:ph idx="1"/>
          </p:nvPr>
        </p:nvSpPr>
        <p:spPr>
          <a:xfrm>
            <a:off x="304800" y="1562100"/>
            <a:ext cx="8489950" cy="4953000"/>
          </a:xfrm>
        </p:spPr>
        <p:txBody>
          <a:bodyPr>
            <a:normAutofit lnSpcReduction="10000"/>
          </a:bodyPr>
          <a:lstStyle/>
          <a:p>
            <a:pPr eaLnBrk="1" hangingPunct="1">
              <a:lnSpc>
                <a:spcPct val="90000"/>
              </a:lnSpc>
              <a:spcBef>
                <a:spcPct val="50000"/>
              </a:spcBef>
            </a:pPr>
            <a:r>
              <a:rPr lang="en-US" sz="2800" i="1" smtClean="0">
                <a:latin typeface="Arial" pitchFamily="34" charset="0"/>
              </a:rPr>
              <a:t>RfD</a:t>
            </a:r>
            <a:r>
              <a:rPr lang="en-US" sz="2800" smtClean="0">
                <a:latin typeface="Arial" pitchFamily="34" charset="0"/>
              </a:rPr>
              <a:t> </a:t>
            </a:r>
            <a:r>
              <a:rPr lang="en-US" sz="2800" i="1" smtClean="0">
                <a:latin typeface="Arial" pitchFamily="34" charset="0"/>
              </a:rPr>
              <a:t>= human dose, NOAEL</a:t>
            </a:r>
            <a:r>
              <a:rPr lang="en-US" sz="2800" smtClean="0">
                <a:latin typeface="Arial" pitchFamily="34" charset="0"/>
              </a:rPr>
              <a:t> atau </a:t>
            </a:r>
            <a:r>
              <a:rPr lang="en-US" sz="2800" i="1" smtClean="0">
                <a:latin typeface="Arial" pitchFamily="34" charset="0"/>
              </a:rPr>
              <a:t>LOAEL</a:t>
            </a:r>
            <a:r>
              <a:rPr lang="en-US" sz="2800" smtClean="0">
                <a:latin typeface="Arial" pitchFamily="34" charset="0"/>
              </a:rPr>
              <a:t> = </a:t>
            </a:r>
            <a:r>
              <a:rPr lang="en-US" sz="2800" i="1" smtClean="0">
                <a:latin typeface="Arial" pitchFamily="34" charset="0"/>
              </a:rPr>
              <a:t>experimental dose</a:t>
            </a:r>
          </a:p>
          <a:p>
            <a:pPr eaLnBrk="1" hangingPunct="1">
              <a:lnSpc>
                <a:spcPct val="90000"/>
              </a:lnSpc>
              <a:spcBef>
                <a:spcPct val="50000"/>
              </a:spcBef>
            </a:pPr>
            <a:r>
              <a:rPr lang="en-US" sz="2800" i="1" smtClean="0">
                <a:latin typeface="Arial" pitchFamily="34" charset="0"/>
              </a:rPr>
              <a:t>No Observed Adverse Effect Level</a:t>
            </a:r>
            <a:r>
              <a:rPr lang="en-US" sz="2800" smtClean="0">
                <a:latin typeface="Arial" pitchFamily="34" charset="0"/>
              </a:rPr>
              <a:t>: dosis tertinggi toksisitas kronik yang secara statistik atau biologik tidak memperlihatkan efek merugikan</a:t>
            </a:r>
          </a:p>
          <a:p>
            <a:pPr eaLnBrk="1" hangingPunct="1">
              <a:lnSpc>
                <a:spcPct val="90000"/>
              </a:lnSpc>
              <a:spcBef>
                <a:spcPct val="50000"/>
              </a:spcBef>
            </a:pPr>
            <a:r>
              <a:rPr lang="en-US" sz="2800" i="1" smtClean="0">
                <a:latin typeface="Arial" pitchFamily="34" charset="0"/>
              </a:rPr>
              <a:t>Lowest Observed Adverse Effect Level</a:t>
            </a:r>
            <a:r>
              <a:rPr lang="en-US" sz="2800" smtClean="0">
                <a:latin typeface="Arial" pitchFamily="34" charset="0"/>
              </a:rPr>
              <a:t>: dosis terendah toksisitas kronik yang secara statistik atau biologik memperlihatkan efek merugikan</a:t>
            </a:r>
          </a:p>
          <a:p>
            <a:pPr eaLnBrk="1" hangingPunct="1">
              <a:lnSpc>
                <a:spcPct val="90000"/>
              </a:lnSpc>
              <a:spcBef>
                <a:spcPct val="50000"/>
              </a:spcBef>
            </a:pPr>
            <a:r>
              <a:rPr lang="en-US" sz="2800" i="1" smtClean="0">
                <a:latin typeface="Arial" pitchFamily="34" charset="0"/>
              </a:rPr>
              <a:t>Safety Factor atau Uncertainty Factor:</a:t>
            </a:r>
            <a:r>
              <a:rPr lang="en-US" sz="2800" smtClean="0">
                <a:latin typeface="Arial" pitchFamily="34" charset="0"/>
              </a:rPr>
              <a:t> kelipatan angka 10 untuk menyatakan ketidakpastian &amp; kekurangan data</a:t>
            </a:r>
            <a:endParaRPr lang="en-GB" sz="28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33350" y="147638"/>
            <a:ext cx="8915400" cy="715962"/>
          </a:xfrm>
        </p:spPr>
        <p:txBody>
          <a:bodyPr>
            <a:normAutofit fontScale="90000"/>
          </a:bodyPr>
          <a:lstStyle/>
          <a:p>
            <a:pPr>
              <a:defRPr/>
            </a:pPr>
            <a:r>
              <a:rPr lang="en-US" sz="3200" dirty="0" err="1" smtClean="0">
                <a:solidFill>
                  <a:srgbClr val="FFFF00"/>
                </a:solidFill>
              </a:rPr>
              <a:t>Contoh</a:t>
            </a:r>
            <a:r>
              <a:rPr lang="en-US" sz="3200" dirty="0" smtClean="0">
                <a:solidFill>
                  <a:srgbClr val="FFFF00"/>
                </a:solidFill>
              </a:rPr>
              <a:t> </a:t>
            </a:r>
            <a:r>
              <a:rPr lang="en-US" sz="3200" dirty="0" err="1">
                <a:solidFill>
                  <a:srgbClr val="FFFF00"/>
                </a:solidFill>
              </a:rPr>
              <a:t>Dosis-Respon</a:t>
            </a:r>
            <a:r>
              <a:rPr lang="en-US" sz="3200" dirty="0">
                <a:solidFill>
                  <a:srgbClr val="FFFF00"/>
                </a:solidFill>
              </a:rPr>
              <a:t> </a:t>
            </a:r>
            <a:r>
              <a:rPr lang="en-US" sz="3200" dirty="0" err="1">
                <a:solidFill>
                  <a:srgbClr val="FFFF00"/>
                </a:solidFill>
              </a:rPr>
              <a:t>Beberapa</a:t>
            </a:r>
            <a:r>
              <a:rPr lang="en-US" sz="3200" i="1" dirty="0">
                <a:solidFill>
                  <a:srgbClr val="FFFF00"/>
                </a:solidFill>
              </a:rPr>
              <a:t> Risk </a:t>
            </a:r>
            <a:r>
              <a:rPr lang="en-US" sz="3200" i="1" dirty="0" smtClean="0">
                <a:solidFill>
                  <a:srgbClr val="FFFF00"/>
                </a:solidFill>
              </a:rPr>
              <a:t>Agent</a:t>
            </a:r>
            <a:br>
              <a:rPr lang="en-US" sz="3200" i="1" dirty="0" smtClean="0">
                <a:solidFill>
                  <a:srgbClr val="FFFF00"/>
                </a:solidFill>
              </a:rPr>
            </a:br>
            <a:r>
              <a:rPr lang="en-US" sz="3200" i="1" dirty="0" smtClean="0">
                <a:solidFill>
                  <a:srgbClr val="FFFF00"/>
                </a:solidFill>
              </a:rPr>
              <a:t/>
            </a:r>
            <a:br>
              <a:rPr lang="en-US" sz="3200" i="1" dirty="0" smtClean="0">
                <a:solidFill>
                  <a:srgbClr val="FFFF00"/>
                </a:solidFill>
              </a:rPr>
            </a:br>
            <a:r>
              <a:rPr lang="en-US" sz="2000" i="1" dirty="0" err="1" smtClean="0">
                <a:solidFill>
                  <a:srgbClr val="FFFF00"/>
                </a:solidFill>
              </a:rPr>
              <a:t>Tabel</a:t>
            </a:r>
            <a:r>
              <a:rPr lang="en-US" sz="2000" i="1" dirty="0" smtClean="0">
                <a:solidFill>
                  <a:srgbClr val="FFFF00"/>
                </a:solidFill>
              </a:rPr>
              <a:t> 3. </a:t>
            </a:r>
            <a:r>
              <a:rPr lang="en-US" sz="2000" i="1" dirty="0" err="1" smtClean="0">
                <a:solidFill>
                  <a:srgbClr val="FFFF00"/>
                </a:solidFill>
              </a:rPr>
              <a:t>RfD</a:t>
            </a:r>
            <a:r>
              <a:rPr lang="en-US" sz="2000" i="1" dirty="0" smtClean="0">
                <a:solidFill>
                  <a:srgbClr val="FFFF00"/>
                </a:solidFill>
              </a:rPr>
              <a:t>/</a:t>
            </a:r>
            <a:r>
              <a:rPr lang="en-US" sz="2000" i="1" dirty="0" err="1" smtClean="0">
                <a:solidFill>
                  <a:srgbClr val="FFFF00"/>
                </a:solidFill>
              </a:rPr>
              <a:t>RfC</a:t>
            </a:r>
            <a:r>
              <a:rPr lang="en-US" sz="2000" i="1" dirty="0" smtClean="0">
                <a:solidFill>
                  <a:srgbClr val="FFFF00"/>
                </a:solidFill>
              </a:rPr>
              <a:t> </a:t>
            </a:r>
            <a:r>
              <a:rPr lang="en-US" sz="2000" i="1" dirty="0" err="1" smtClean="0">
                <a:solidFill>
                  <a:srgbClr val="FFFF00"/>
                </a:solidFill>
              </a:rPr>
              <a:t>dan</a:t>
            </a:r>
            <a:r>
              <a:rPr lang="en-US" sz="2000" i="1" dirty="0" smtClean="0">
                <a:solidFill>
                  <a:srgbClr val="FFFF00"/>
                </a:solidFill>
              </a:rPr>
              <a:t> CSF </a:t>
            </a:r>
            <a:r>
              <a:rPr lang="en-US" sz="2000" i="1" dirty="0" err="1" smtClean="0">
                <a:solidFill>
                  <a:srgbClr val="FFFF00"/>
                </a:solidFill>
              </a:rPr>
              <a:t>Toksin</a:t>
            </a:r>
            <a:endParaRPr lang="en-US" sz="2000" i="1" dirty="0">
              <a:solidFill>
                <a:srgbClr val="FFFF00"/>
              </a:solidFill>
            </a:endParaRPr>
          </a:p>
        </p:txBody>
      </p:sp>
      <p:graphicFrame>
        <p:nvGraphicFramePr>
          <p:cNvPr id="46236" name="Group 156"/>
          <p:cNvGraphicFramePr>
            <a:graphicFrameLocks noGrp="1"/>
          </p:cNvGraphicFramePr>
          <p:nvPr>
            <p:ph type="tbl" idx="1"/>
          </p:nvPr>
        </p:nvGraphicFramePr>
        <p:xfrm>
          <a:off x="228600" y="1219200"/>
          <a:ext cx="8915400" cy="5330508"/>
        </p:xfrm>
        <a:graphic>
          <a:graphicData uri="http://schemas.openxmlformats.org/drawingml/2006/table">
            <a:tbl>
              <a:tblPr/>
              <a:tblGrid>
                <a:gridCol w="1485900"/>
                <a:gridCol w="1485900"/>
                <a:gridCol w="1485900"/>
                <a:gridCol w="44577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smtClean="0">
                          <a:ln>
                            <a:noFill/>
                          </a:ln>
                          <a:solidFill>
                            <a:srgbClr val="FFFF66"/>
                          </a:solidFill>
                          <a:effectLst/>
                          <a:latin typeface="Arial Narrow" pitchFamily="34" charset="0"/>
                        </a:rPr>
                        <a:t>Risk Agent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rgbClr val="FFFF66"/>
                          </a:solidFill>
                          <a:effectLst/>
                          <a:latin typeface="Arial Narrow" pitchFamily="34" charset="0"/>
                        </a:rPr>
                        <a:t>RfD</a:t>
                      </a:r>
                      <a:r>
                        <a:rPr kumimoji="0" lang="en-US" sz="2000" b="0" i="0" u="none" strike="noStrike" cap="none" normalizeH="0" baseline="0" smtClean="0">
                          <a:ln>
                            <a:noFill/>
                          </a:ln>
                          <a:solidFill>
                            <a:srgbClr val="FFFF66"/>
                          </a:solidFill>
                          <a:effectLst/>
                          <a:latin typeface="Arial Narrow" pitchFamily="34" charset="0"/>
                        </a:rPr>
                        <a:t> atau </a:t>
                      </a:r>
                      <a:r>
                        <a:rPr kumimoji="0" lang="en-US" sz="2000" b="0" i="1" u="none" strike="noStrike" cap="none" normalizeH="0" baseline="0" smtClean="0">
                          <a:ln>
                            <a:noFill/>
                          </a:ln>
                          <a:solidFill>
                            <a:srgbClr val="FFFF66"/>
                          </a:solidFill>
                          <a:effectLst/>
                          <a:latin typeface="Arial Narrow" pitchFamily="34" charset="0"/>
                        </a:rPr>
                        <a:t>RfC </a:t>
                      </a:r>
                      <a:r>
                        <a:rPr kumimoji="0" lang="en-US" sz="2000" b="0" i="0" u="none" strike="noStrike" cap="none" normalizeH="0" baseline="0" smtClean="0">
                          <a:ln>
                            <a:noFill/>
                          </a:ln>
                          <a:solidFill>
                            <a:srgbClr val="FFFF66"/>
                          </a:solidFill>
                          <a:effectLst/>
                          <a:latin typeface="Arial Narrow" pitchFamily="34" charset="0"/>
                        </a:rPr>
                        <a:t>(mg/kg/hari)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FF66"/>
                          </a:solidFill>
                          <a:effectLst/>
                          <a:latin typeface="Arial Narrow" pitchFamily="34" charset="0"/>
                        </a:rPr>
                        <a:t>CSF (mg/kg/</a:t>
                      </a:r>
                      <a:r>
                        <a:rPr kumimoji="0" lang="en-US" sz="2000" b="0" i="0" u="none" strike="noStrike" cap="none" normalizeH="0" baseline="0" dirty="0" err="1" smtClean="0">
                          <a:ln>
                            <a:noFill/>
                          </a:ln>
                          <a:solidFill>
                            <a:srgbClr val="FFFF66"/>
                          </a:solidFill>
                          <a:effectLst/>
                          <a:latin typeface="Arial Narrow" pitchFamily="34" charset="0"/>
                        </a:rPr>
                        <a:t>hari</a:t>
                      </a:r>
                      <a:r>
                        <a:rPr kumimoji="0" lang="en-US" sz="2000" b="0" i="0" u="none" strike="noStrike" cap="none" normalizeH="0" baseline="0" dirty="0" smtClean="0">
                          <a:ln>
                            <a:noFill/>
                          </a:ln>
                          <a:solidFill>
                            <a:srgbClr val="FFFF66"/>
                          </a:solidFill>
                          <a:effectLst/>
                          <a:latin typeface="Arial Narrow" pitchFamily="34" charset="0"/>
                        </a:rPr>
                        <a:t>)</a:t>
                      </a:r>
                      <a:r>
                        <a:rPr kumimoji="0" lang="en-US" sz="2000" b="0" i="0" u="none" strike="noStrike" cap="none" normalizeH="0" baseline="30000" dirty="0" smtClean="0">
                          <a:ln>
                            <a:noFill/>
                          </a:ln>
                          <a:solidFill>
                            <a:srgbClr val="FFFF66"/>
                          </a:solidFill>
                          <a:effectLst/>
                          <a:latin typeface="Arial Narrow" pitchFamily="34" charset="0"/>
                        </a:rPr>
                        <a:t>-1</a:t>
                      </a:r>
                      <a:endParaRPr kumimoji="0" lang="en-US" sz="2000" b="0" i="0" u="none" strike="noStrike" cap="none" normalizeH="0" baseline="0" dirty="0" smtClean="0">
                        <a:ln>
                          <a:noFill/>
                        </a:ln>
                        <a:solidFill>
                          <a:srgbClr val="FFFF66"/>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FF66"/>
                          </a:solidFill>
                          <a:effectLst/>
                          <a:latin typeface="Arial Narrow" pitchFamily="34" charset="0"/>
                        </a:rPr>
                        <a:t>Efek Kritis dan Referensi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Arsen, As, anorganik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3E-4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Narrow" pitchFamily="34" charset="0"/>
                        </a:rPr>
                        <a:t>Hiperpigmentasi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keratosis</a:t>
                      </a:r>
                      <a:r>
                        <a:rPr kumimoji="0" lang="en-US" sz="2000" b="0" i="0" u="none" strike="noStrike" cap="none" normalizeH="0" baseline="0" dirty="0" smtClean="0">
                          <a:ln>
                            <a:noFill/>
                          </a:ln>
                          <a:solidFill>
                            <a:schemeClr val="tx1"/>
                          </a:solidFill>
                          <a:effectLst/>
                          <a:latin typeface="Arial Narrow" pitchFamily="34" charset="0"/>
                        </a:rPr>
                        <a:t> &amp; </a:t>
                      </a:r>
                      <a:r>
                        <a:rPr kumimoji="0" lang="en-US" sz="2000" b="0" i="0" u="none" strike="noStrike" cap="none" normalizeH="0" baseline="0" dirty="0" err="1" smtClean="0">
                          <a:ln>
                            <a:noFill/>
                          </a:ln>
                          <a:solidFill>
                            <a:schemeClr val="tx1"/>
                          </a:solidFill>
                          <a:effectLst/>
                          <a:latin typeface="Arial Narrow" pitchFamily="34" charset="0"/>
                        </a:rPr>
                        <a:t>kemungkinan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komplikasi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vaskular</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oleh</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pajanan</a:t>
                      </a:r>
                      <a:r>
                        <a:rPr kumimoji="0" lang="en-US" sz="2000" b="0" i="0" u="none" strike="noStrike" cap="none" normalizeH="0" baseline="0" dirty="0" smtClean="0">
                          <a:ln>
                            <a:noFill/>
                          </a:ln>
                          <a:solidFill>
                            <a:schemeClr val="tx1"/>
                          </a:solidFill>
                          <a:effectLst/>
                          <a:latin typeface="Arial Narrow" pitchFamily="34" charset="0"/>
                        </a:rPr>
                        <a:t> air </a:t>
                      </a:r>
                      <a:r>
                        <a:rPr kumimoji="0" lang="en-US" sz="2000" b="0" i="0" u="none" strike="noStrike" cap="none" normalizeH="0" baseline="0" dirty="0" err="1" smtClean="0">
                          <a:ln>
                            <a:noFill/>
                          </a:ln>
                          <a:solidFill>
                            <a:schemeClr val="tx1"/>
                          </a:solidFill>
                          <a:effectLst/>
                          <a:latin typeface="Arial Narrow" pitchFamily="34" charset="0"/>
                        </a:rPr>
                        <a:t>minum</a:t>
                      </a:r>
                      <a:r>
                        <a:rPr kumimoji="0" lang="en-US" sz="2000" b="0" i="0" u="none" strike="noStrike" cap="none" normalizeH="0" baseline="0" dirty="0" smtClean="0">
                          <a:ln>
                            <a:noFill/>
                          </a:ln>
                          <a:solidFill>
                            <a:schemeClr val="tx1"/>
                          </a:solidFill>
                          <a:effectLst/>
                          <a:latin typeface="Arial Narrow" pitchFamily="34" charset="0"/>
                        </a:rPr>
                        <a:t> (Tseng 1977; Tseng et al 1968)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Kadmium, Cd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5E-4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Proteinuria pajanan kronik (US-EPA 1985)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Krom, Cr(VI)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3E-3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tx1"/>
                          </a:solidFill>
                          <a:effectLst/>
                          <a:latin typeface="Arial Narrow" pitchFamily="34" charset="0"/>
                        </a:rPr>
                        <a:t>Bioassay </a:t>
                      </a:r>
                      <a:r>
                        <a:rPr kumimoji="0" lang="en-US" sz="2000" b="0" i="0" u="none" strike="noStrike" cap="none" normalizeH="0" baseline="0" smtClean="0">
                          <a:ln>
                            <a:noFill/>
                          </a:ln>
                          <a:solidFill>
                            <a:schemeClr val="tx1"/>
                          </a:solidFill>
                          <a:effectLst/>
                          <a:latin typeface="Arial Narrow" pitchFamily="34" charset="0"/>
                        </a:rPr>
                        <a:t>1 tahun air minum dengan tikus (McKenzie et al 1958) &amp; pajanan air minum penduduk Jinzhou (Zang and Li 1987)</a:t>
                      </a:r>
                      <a:endParaRPr kumimoji="0" lang="en-US" sz="2000" b="0" i="1"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Merkuri, MeHg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1E-4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Kelainan neuropsikologis perkembangan (Grandjean et al 1997; Budz-Jergensen et 1999)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Bromoform, CHBr</a:t>
                      </a:r>
                      <a:r>
                        <a:rPr kumimoji="0" lang="en-US" sz="2000" b="0" i="0" u="none" strike="noStrike" cap="none" normalizeH="0" baseline="-25000" smtClean="0">
                          <a:ln>
                            <a:noFill/>
                          </a:ln>
                          <a:solidFill>
                            <a:schemeClr val="tx1"/>
                          </a:solidFill>
                          <a:effectLst/>
                          <a:latin typeface="Arial Narrow" pitchFamily="34" charset="0"/>
                        </a:rPr>
                        <a:t>3</a:t>
                      </a:r>
                      <a:endParaRPr kumimoji="0" lang="en-US" sz="2000" b="0" i="0" u="none" strike="noStrike" cap="none" normalizeH="0" baseline="0" smtClean="0">
                        <a:ln>
                          <a:noFill/>
                        </a:ln>
                        <a:solidFill>
                          <a:schemeClr val="tx1"/>
                        </a:solidFill>
                        <a:effectLst/>
                        <a:latin typeface="Arial Narrow"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2E-2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rPr>
                        <a:t>7,9E-3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Narrow" pitchFamily="34" charset="0"/>
                        </a:rPr>
                        <a:t>Lesi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hepatik</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dari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1" u="none" strike="noStrike" cap="none" normalizeH="0" baseline="0" dirty="0" smtClean="0">
                          <a:ln>
                            <a:noFill/>
                          </a:ln>
                          <a:solidFill>
                            <a:schemeClr val="tx1"/>
                          </a:solidFill>
                          <a:effectLst/>
                          <a:latin typeface="Arial Narrow" pitchFamily="34" charset="0"/>
                        </a:rPr>
                        <a:t>bioassay</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gavage</a:t>
                      </a:r>
                      <a:r>
                        <a:rPr kumimoji="0" lang="en-US" sz="2000" b="0" i="0" u="none" strike="noStrike" cap="none" normalizeH="0" baseline="0" dirty="0" smtClean="0">
                          <a:ln>
                            <a:noFill/>
                          </a:ln>
                          <a:solidFill>
                            <a:schemeClr val="tx1"/>
                          </a:solidFill>
                          <a:effectLst/>
                          <a:latin typeface="Arial Narrow" pitchFamily="34" charset="0"/>
                        </a:rPr>
                        <a:t> oral </a:t>
                      </a:r>
                      <a:r>
                        <a:rPr kumimoji="0" lang="en-US" sz="2000" b="0" i="0" u="none" strike="noStrike" cap="none" normalizeH="0" baseline="0" dirty="0" err="1" smtClean="0">
                          <a:ln>
                            <a:noFill/>
                          </a:ln>
                          <a:solidFill>
                            <a:schemeClr val="tx1"/>
                          </a:solidFill>
                          <a:effectLst/>
                          <a:latin typeface="Arial Narrow" pitchFamily="34" charset="0"/>
                        </a:rPr>
                        <a:t>dengan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tikus</a:t>
                      </a:r>
                      <a:r>
                        <a:rPr kumimoji="0" lang="en-US" sz="2000" b="0" i="0" u="none" strike="noStrike" cap="none" normalizeH="0" baseline="0" dirty="0" smtClean="0">
                          <a:ln>
                            <a:noFill/>
                          </a:ln>
                          <a:solidFill>
                            <a:schemeClr val="tx1"/>
                          </a:solidFill>
                          <a:effectLst/>
                          <a:latin typeface="Arial Narrow" pitchFamily="34" charset="0"/>
                        </a:rPr>
                        <a:t> (NTP 1989)</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685800" y="228600"/>
            <a:ext cx="7772400" cy="1143000"/>
          </a:xfrm>
        </p:spPr>
        <p:txBody>
          <a:bodyPr>
            <a:normAutofit fontScale="90000"/>
          </a:bodyPr>
          <a:lstStyle/>
          <a:p>
            <a:pPr>
              <a:defRPr/>
            </a:pPr>
            <a:r>
              <a:rPr lang="en-US" sz="3600" dirty="0" err="1" smtClean="0">
                <a:solidFill>
                  <a:srgbClr val="FF0000"/>
                </a:solidFill>
              </a:rPr>
              <a:t>RfD</a:t>
            </a:r>
            <a:r>
              <a:rPr lang="en-US" sz="3600" dirty="0" smtClean="0">
                <a:solidFill>
                  <a:srgbClr val="FF0000"/>
                </a:solidFill>
              </a:rPr>
              <a:t> </a:t>
            </a:r>
            <a:r>
              <a:rPr lang="en-US" sz="3600" dirty="0" err="1" smtClean="0">
                <a:solidFill>
                  <a:srgbClr val="FF0000"/>
                </a:solidFill>
              </a:rPr>
              <a:t>dan</a:t>
            </a:r>
            <a:r>
              <a:rPr lang="en-US" sz="3600" dirty="0" smtClean="0">
                <a:solidFill>
                  <a:srgbClr val="FF0000"/>
                </a:solidFill>
              </a:rPr>
              <a:t> CSF </a:t>
            </a:r>
            <a:r>
              <a:rPr lang="en-US" sz="3600" dirty="0" err="1" smtClean="0">
                <a:solidFill>
                  <a:srgbClr val="FF0000"/>
                </a:solidFill>
              </a:rPr>
              <a:t>Benzena</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72708" name="Rectangle 3"/>
          <p:cNvSpPr>
            <a:spLocks noGrp="1" noChangeArrowheads="1"/>
          </p:cNvSpPr>
          <p:nvPr>
            <p:ph idx="1"/>
          </p:nvPr>
        </p:nvSpPr>
        <p:spPr>
          <a:xfrm>
            <a:off x="1905000" y="1066800"/>
            <a:ext cx="6508750" cy="4064000"/>
          </a:xfrm>
        </p:spPr>
        <p:txBody>
          <a:bodyPr>
            <a:normAutofit fontScale="92500"/>
          </a:bodyPr>
          <a:lstStyle/>
          <a:p>
            <a:pPr>
              <a:buFont typeface="Monotype Sorts" pitchFamily="2" charset="2"/>
              <a:buNone/>
            </a:pPr>
            <a:endParaRPr lang="en-US" smtClean="0">
              <a:solidFill>
                <a:srgbClr val="FFCC00"/>
              </a:solidFill>
              <a:latin typeface="Arial" pitchFamily="34" charset="0"/>
            </a:endParaRPr>
          </a:p>
          <a:p>
            <a:pPr lvl="1">
              <a:buSzTx/>
              <a:buFont typeface="Monotype Sorts" pitchFamily="2" charset="2"/>
              <a:buChar char="ä"/>
            </a:pPr>
            <a:r>
              <a:rPr lang="en-US" smtClean="0">
                <a:latin typeface="Arial" pitchFamily="34" charset="0"/>
              </a:rPr>
              <a:t> Benzene Detected in Site Soils.</a:t>
            </a:r>
          </a:p>
          <a:p>
            <a:pPr lvl="2">
              <a:buClr>
                <a:srgbClr val="00FF00"/>
              </a:buClr>
              <a:buFont typeface="Monotype Sorts" pitchFamily="2" charset="2"/>
              <a:buChar char="H"/>
            </a:pPr>
            <a:r>
              <a:rPr lang="en-US" smtClean="0">
                <a:solidFill>
                  <a:srgbClr val="FFCC00"/>
                </a:solidFill>
                <a:latin typeface="Arial" pitchFamily="34" charset="0"/>
              </a:rPr>
              <a:t> </a:t>
            </a:r>
            <a:r>
              <a:rPr lang="en-US" smtClean="0">
                <a:solidFill>
                  <a:srgbClr val="00FF00"/>
                </a:solidFill>
                <a:latin typeface="Arial" pitchFamily="34" charset="0"/>
              </a:rPr>
              <a:t>Mean Soil Concentration = </a:t>
            </a:r>
            <a:r>
              <a:rPr lang="en-US" smtClean="0">
                <a:solidFill>
                  <a:srgbClr val="FFFF00"/>
                </a:solidFill>
                <a:latin typeface="Arial" pitchFamily="34" charset="0"/>
              </a:rPr>
              <a:t>800 mg/kg</a:t>
            </a:r>
            <a:r>
              <a:rPr lang="en-US" smtClean="0">
                <a:solidFill>
                  <a:srgbClr val="00FF00"/>
                </a:solidFill>
                <a:latin typeface="Arial" pitchFamily="34" charset="0"/>
              </a:rPr>
              <a:t>.</a:t>
            </a:r>
          </a:p>
          <a:p>
            <a:pPr lvl="2">
              <a:buClr>
                <a:srgbClr val="00FF00"/>
              </a:buClr>
              <a:buFont typeface="Monotype Sorts" pitchFamily="2" charset="2"/>
              <a:buChar char="H"/>
            </a:pPr>
            <a:r>
              <a:rPr lang="en-US" smtClean="0">
                <a:solidFill>
                  <a:srgbClr val="00FF00"/>
                </a:solidFill>
                <a:latin typeface="Arial" pitchFamily="34" charset="0"/>
              </a:rPr>
              <a:t> No Benzene in Groundwater or Air.</a:t>
            </a:r>
          </a:p>
          <a:p>
            <a:pPr lvl="1">
              <a:buSzTx/>
              <a:buFont typeface="Monotype Sorts" pitchFamily="2" charset="2"/>
              <a:buChar char="ä"/>
            </a:pPr>
            <a:r>
              <a:rPr lang="en-US" smtClean="0">
                <a:latin typeface="Arial" pitchFamily="34" charset="0"/>
              </a:rPr>
              <a:t> Benzene Toxicity Values.</a:t>
            </a:r>
          </a:p>
          <a:p>
            <a:pPr lvl="2">
              <a:buClr>
                <a:srgbClr val="00FF00"/>
              </a:buClr>
              <a:buFont typeface="Monotype Sorts" pitchFamily="2" charset="2"/>
              <a:buChar char="H"/>
            </a:pPr>
            <a:r>
              <a:rPr lang="en-US" smtClean="0">
                <a:latin typeface="Arial" pitchFamily="34" charset="0"/>
              </a:rPr>
              <a:t> </a:t>
            </a:r>
            <a:r>
              <a:rPr lang="en-US" smtClean="0">
                <a:solidFill>
                  <a:srgbClr val="00FF00"/>
                </a:solidFill>
                <a:latin typeface="Arial" pitchFamily="34" charset="0"/>
              </a:rPr>
              <a:t>RfD = </a:t>
            </a:r>
            <a:r>
              <a:rPr lang="en-US" smtClean="0">
                <a:solidFill>
                  <a:srgbClr val="FFFF00"/>
                </a:solidFill>
                <a:latin typeface="Arial" pitchFamily="34" charset="0"/>
              </a:rPr>
              <a:t>0.003 mg/kg-day</a:t>
            </a:r>
            <a:r>
              <a:rPr lang="en-US" smtClean="0">
                <a:solidFill>
                  <a:srgbClr val="00FF00"/>
                </a:solidFill>
                <a:latin typeface="Arial" pitchFamily="34" charset="0"/>
              </a:rPr>
              <a:t> [UF=300; MF=1]</a:t>
            </a:r>
          </a:p>
          <a:p>
            <a:pPr lvl="2">
              <a:buClr>
                <a:srgbClr val="00FF00"/>
              </a:buClr>
              <a:buFont typeface="Monotype Sorts" pitchFamily="2" charset="2"/>
              <a:buChar char="H"/>
            </a:pPr>
            <a:r>
              <a:rPr lang="en-US" smtClean="0">
                <a:latin typeface="Arial" pitchFamily="34" charset="0"/>
              </a:rPr>
              <a:t> </a:t>
            </a:r>
            <a:r>
              <a:rPr lang="en-US" smtClean="0">
                <a:solidFill>
                  <a:srgbClr val="00FF00"/>
                </a:solidFill>
                <a:latin typeface="Arial" pitchFamily="34" charset="0"/>
              </a:rPr>
              <a:t>CSF = </a:t>
            </a:r>
            <a:r>
              <a:rPr lang="en-US" smtClean="0">
                <a:solidFill>
                  <a:srgbClr val="FFFF00"/>
                </a:solidFill>
                <a:latin typeface="Arial" pitchFamily="34" charset="0"/>
              </a:rPr>
              <a:t>1.5 x10</a:t>
            </a:r>
            <a:r>
              <a:rPr lang="en-US" baseline="30000" smtClean="0">
                <a:solidFill>
                  <a:srgbClr val="FFFF00"/>
                </a:solidFill>
                <a:latin typeface="Arial" pitchFamily="34" charset="0"/>
              </a:rPr>
              <a:t>-2</a:t>
            </a:r>
            <a:r>
              <a:rPr lang="en-US" smtClean="0">
                <a:solidFill>
                  <a:srgbClr val="FFFF00"/>
                </a:solidFill>
                <a:latin typeface="Arial" pitchFamily="34" charset="0"/>
              </a:rPr>
              <a:t> to 5.5 x10</a:t>
            </a:r>
            <a:r>
              <a:rPr lang="en-US" baseline="30000" smtClean="0">
                <a:solidFill>
                  <a:srgbClr val="FFFF00"/>
                </a:solidFill>
                <a:latin typeface="Arial" pitchFamily="34" charset="0"/>
              </a:rPr>
              <a:t>-2</a:t>
            </a:r>
            <a:r>
              <a:rPr lang="en-US" smtClean="0">
                <a:latin typeface="Arial" pitchFamily="34" charset="0"/>
              </a:rPr>
              <a:t> </a:t>
            </a:r>
            <a:r>
              <a:rPr lang="en-US" smtClean="0">
                <a:solidFill>
                  <a:srgbClr val="00FF00"/>
                </a:solidFill>
                <a:latin typeface="Arial" pitchFamily="34" charset="0"/>
              </a:rPr>
              <a:t> (mg/kg-day)</a:t>
            </a:r>
            <a:r>
              <a:rPr lang="en-US" baseline="30000" smtClean="0">
                <a:solidFill>
                  <a:srgbClr val="00FF00"/>
                </a:solidFill>
                <a:latin typeface="Arial" pitchFamily="34" charset="0"/>
              </a:rPr>
              <a:t>-1</a:t>
            </a:r>
            <a:r>
              <a:rPr lang="en-US" smtClean="0">
                <a:solidFill>
                  <a:srgbClr val="00FF00"/>
                </a:solidFill>
                <a:latin typeface="Arial" pitchFamily="34" charset="0"/>
              </a:rPr>
              <a:t>.</a:t>
            </a:r>
          </a:p>
          <a:p>
            <a:pPr lvl="1">
              <a:buSzTx/>
              <a:buFont typeface="Monotype Sorts" pitchFamily="2" charset="2"/>
              <a:buChar char="ä"/>
            </a:pPr>
            <a:r>
              <a:rPr lang="en-US" smtClean="0">
                <a:latin typeface="Arial" pitchFamily="34" charset="0"/>
              </a:rPr>
              <a:t> Site is a Former Gasoline Station.</a:t>
            </a:r>
          </a:p>
        </p:txBody>
      </p:sp>
      <p:sp>
        <p:nvSpPr>
          <p:cNvPr id="72706" name="Footer Placeholder 3"/>
          <p:cNvSpPr>
            <a:spLocks noGrp="1"/>
          </p:cNvSpPr>
          <p:nvPr>
            <p:ph type="ftr" sz="quarter" idx="11"/>
          </p:nvPr>
        </p:nvSpPr>
        <p:spPr>
          <a:xfrm>
            <a:off x="685800" y="6248400"/>
            <a:ext cx="1905000" cy="457200"/>
          </a:xfrm>
          <a:noFill/>
        </p:spPr>
        <p:txBody>
          <a:bodyPr/>
          <a:lstStyle/>
          <a:p>
            <a:pPr algn="l"/>
            <a:r>
              <a:rPr lang="en-US" smtClean="0"/>
              <a:t>OAK CREEK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609600" y="0"/>
            <a:ext cx="7772400" cy="1143000"/>
          </a:xfrm>
        </p:spPr>
        <p:txBody>
          <a:bodyPr>
            <a:normAutofit fontScale="90000"/>
          </a:bodyPr>
          <a:lstStyle/>
          <a:p>
            <a:pPr algn="l" eaLnBrk="1" hangingPunct="1">
              <a:defRPr/>
            </a:pPr>
            <a:r>
              <a:rPr lang="en-US" sz="4000" dirty="0" smtClean="0">
                <a:solidFill>
                  <a:srgbClr val="FF0000"/>
                </a:solidFill>
              </a:rPr>
              <a:t/>
            </a:r>
            <a:br>
              <a:rPr lang="en-US" sz="4000" dirty="0" smtClean="0">
                <a:solidFill>
                  <a:srgbClr val="FF0000"/>
                </a:solidFill>
              </a:rPr>
            </a:br>
            <a:r>
              <a:rPr lang="en-US" sz="3200" dirty="0" smtClean="0">
                <a:solidFill>
                  <a:srgbClr val="FF0000"/>
                </a:solidFill>
              </a:rPr>
              <a:t>HAZARD IDENTIFICATION</a:t>
            </a:r>
            <a:endParaRPr lang="en-US" sz="3200"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9" name="Rectangle 11"/>
          <p:cNvSpPr>
            <a:spLocks noGrp="1" noChangeArrowheads="1"/>
          </p:cNvSpPr>
          <p:nvPr>
            <p:ph type="title"/>
          </p:nvPr>
        </p:nvSpPr>
        <p:spPr/>
        <p:txBody>
          <a:bodyPr/>
          <a:lstStyle/>
          <a:p>
            <a:pPr>
              <a:defRPr/>
            </a:pPr>
            <a:r>
              <a:rPr lang="en-US"/>
              <a:t>Risk Assessment Process</a:t>
            </a:r>
          </a:p>
        </p:txBody>
      </p:sp>
      <p:sp>
        <p:nvSpPr>
          <p:cNvPr id="5" name="Rounded Rectangle 4"/>
          <p:cNvSpPr>
            <a:spLocks noChangeArrowheads="1"/>
          </p:cNvSpPr>
          <p:nvPr/>
        </p:nvSpPr>
        <p:spPr bwMode="auto">
          <a:xfrm>
            <a:off x="685800" y="1676400"/>
            <a:ext cx="2438400" cy="914400"/>
          </a:xfrm>
          <a:prstGeom prst="roundRect">
            <a:avLst>
              <a:gd name="adj" fmla="val 16667"/>
            </a:avLst>
          </a:prstGeom>
          <a:solidFill>
            <a:srgbClr val="4819F3"/>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Hazard Identification</a:t>
            </a:r>
          </a:p>
        </p:txBody>
      </p:sp>
      <p:sp>
        <p:nvSpPr>
          <p:cNvPr id="6" name="Rounded Rectangle 5"/>
          <p:cNvSpPr>
            <a:spLocks noChangeArrowheads="1"/>
          </p:cNvSpPr>
          <p:nvPr/>
        </p:nvSpPr>
        <p:spPr bwMode="auto">
          <a:xfrm>
            <a:off x="2514600" y="2895600"/>
            <a:ext cx="2606675" cy="1066800"/>
          </a:xfrm>
          <a:prstGeom prst="roundRect">
            <a:avLst>
              <a:gd name="adj" fmla="val 16667"/>
            </a:avLst>
          </a:prstGeom>
          <a:solidFill>
            <a:srgbClr val="4819F3"/>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Dose Response</a:t>
            </a:r>
          </a:p>
        </p:txBody>
      </p:sp>
      <p:sp>
        <p:nvSpPr>
          <p:cNvPr id="7" name="Rounded Rectangle 6"/>
          <p:cNvSpPr>
            <a:spLocks noChangeArrowheads="1"/>
          </p:cNvSpPr>
          <p:nvPr/>
        </p:nvSpPr>
        <p:spPr bwMode="auto">
          <a:xfrm>
            <a:off x="4191000" y="4267200"/>
            <a:ext cx="2943225" cy="990600"/>
          </a:xfrm>
          <a:prstGeom prst="roundRect">
            <a:avLst>
              <a:gd name="adj" fmla="val 16667"/>
            </a:avLst>
          </a:prstGeom>
          <a:solidFill>
            <a:srgbClr val="5E1C02"/>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Exposure Assessment</a:t>
            </a:r>
          </a:p>
        </p:txBody>
      </p:sp>
      <p:sp>
        <p:nvSpPr>
          <p:cNvPr id="8" name="Rounded Rectangle 7"/>
          <p:cNvSpPr>
            <a:spLocks noChangeArrowheads="1"/>
          </p:cNvSpPr>
          <p:nvPr/>
        </p:nvSpPr>
        <p:spPr bwMode="auto">
          <a:xfrm>
            <a:off x="5715000" y="5638800"/>
            <a:ext cx="2438400" cy="914400"/>
          </a:xfrm>
          <a:prstGeom prst="roundRect">
            <a:avLst>
              <a:gd name="adj" fmla="val 16667"/>
            </a:avLst>
          </a:prstGeom>
          <a:solidFill>
            <a:srgbClr val="4819F3"/>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Risk characterization</a:t>
            </a:r>
          </a:p>
        </p:txBody>
      </p:sp>
      <p:cxnSp>
        <p:nvCxnSpPr>
          <p:cNvPr id="12" name="Elbow Connector 11"/>
          <p:cNvCxnSpPr>
            <a:stCxn id="5" idx="3"/>
          </p:cNvCxnSpPr>
          <p:nvPr/>
        </p:nvCxnSpPr>
        <p:spPr>
          <a:xfrm>
            <a:off x="3124200" y="2133600"/>
            <a:ext cx="762000" cy="762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8" name="Elbow Connector 11"/>
          <p:cNvCxnSpPr/>
          <p:nvPr/>
        </p:nvCxnSpPr>
        <p:spPr>
          <a:xfrm>
            <a:off x="5181600" y="3429000"/>
            <a:ext cx="762000" cy="762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9" name="Elbow Connector 11"/>
          <p:cNvCxnSpPr/>
          <p:nvPr/>
        </p:nvCxnSpPr>
        <p:spPr>
          <a:xfrm rot="16200000" flipH="1">
            <a:off x="6896100" y="4914900"/>
            <a:ext cx="990600" cy="457200"/>
          </a:xfrm>
          <a:prstGeom prst="bentConnector3">
            <a:avLst>
              <a:gd name="adj1" fmla="val 8397"/>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lstStyle/>
          <a:p>
            <a:pPr eaLnBrk="1" hangingPunct="1">
              <a:defRPr/>
            </a:pPr>
            <a:r>
              <a:rPr lang="en-US" dirty="0" smtClean="0"/>
              <a:t>ANALISIS PAJANAN</a:t>
            </a:r>
          </a:p>
        </p:txBody>
      </p:sp>
      <p:sp>
        <p:nvSpPr>
          <p:cNvPr id="74754" name="Date Placeholder 3"/>
          <p:cNvSpPr>
            <a:spLocks noGrp="1"/>
          </p:cNvSpPr>
          <p:nvPr>
            <p:ph type="dt" sz="half" idx="10"/>
          </p:nvPr>
        </p:nvSpPr>
        <p:spPr>
          <a:noFill/>
        </p:spPr>
        <p:txBody>
          <a:bodyPr/>
          <a:lstStyle/>
          <a:p>
            <a:fld id="{589EE5BB-FAA0-4D4A-B252-2FC7B37F30C5}" type="datetime1">
              <a:rPr lang="en-US" smtClean="0"/>
              <a:pPr/>
              <a:t>6/18/2013</a:t>
            </a:fld>
            <a:endParaRPr lang="en-US" smtClean="0"/>
          </a:p>
        </p:txBody>
      </p:sp>
      <p:sp>
        <p:nvSpPr>
          <p:cNvPr id="74755" name="Slide Number Placeholder 5"/>
          <p:cNvSpPr>
            <a:spLocks noGrp="1"/>
          </p:cNvSpPr>
          <p:nvPr>
            <p:ph type="sldNum" sz="quarter" idx="12"/>
          </p:nvPr>
        </p:nvSpPr>
        <p:spPr>
          <a:noFill/>
        </p:spPr>
        <p:txBody>
          <a:bodyPr/>
          <a:lstStyle/>
          <a:p>
            <a:fld id="{1A616099-18E7-407E-A575-D3693074A16E}" type="slidenum">
              <a:rPr lang="en-US" smtClean="0"/>
              <a:pPr/>
              <a:t>41</a:t>
            </a:fld>
            <a:endParaRPr lang="en-US" smtClean="0"/>
          </a:p>
        </p:txBody>
      </p:sp>
    </p:spTree>
  </p:cSld>
  <p:clrMapOvr>
    <a:masterClrMapping/>
  </p:clrMapOvr>
  <p:transition spd="slow">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pPr eaLnBrk="1" hangingPunct="1">
              <a:defRPr/>
            </a:pPr>
            <a:r>
              <a:rPr lang="en-US" sz="3600" smtClean="0">
                <a:solidFill>
                  <a:schemeClr val="folHlink"/>
                </a:solidFill>
              </a:rPr>
              <a:t>ANALISIS PAJANAN</a:t>
            </a:r>
          </a:p>
        </p:txBody>
      </p:sp>
      <p:sp>
        <p:nvSpPr>
          <p:cNvPr id="75779" name="Rectangle 3"/>
          <p:cNvSpPr>
            <a:spLocks noGrp="1" noChangeArrowheads="1"/>
          </p:cNvSpPr>
          <p:nvPr>
            <p:ph type="body" sz="half" idx="1"/>
          </p:nvPr>
        </p:nvSpPr>
        <p:spPr>
          <a:xfrm>
            <a:off x="685800" y="1981200"/>
            <a:ext cx="7412038" cy="4114800"/>
          </a:xfrm>
        </p:spPr>
        <p:txBody>
          <a:bodyPr>
            <a:normAutofit lnSpcReduction="10000"/>
          </a:bodyPr>
          <a:lstStyle/>
          <a:p>
            <a:pPr eaLnBrk="1" hangingPunct="1"/>
            <a:r>
              <a:rPr lang="en-US" smtClean="0"/>
              <a:t>Mengenali jalur-jalur pajanan </a:t>
            </a:r>
            <a:r>
              <a:rPr lang="en-US" i="1" smtClean="0"/>
              <a:t>risk agent</a:t>
            </a:r>
            <a:r>
              <a:rPr lang="en-US" smtClean="0"/>
              <a:t> (inhalasi, ingesi, absorbsi);</a:t>
            </a:r>
          </a:p>
          <a:p>
            <a:pPr eaLnBrk="1" hangingPunct="1"/>
            <a:r>
              <a:rPr lang="en-US" smtClean="0"/>
              <a:t>Mengenali karakteristik antropometri dan pola aktivitas segmen-segmen populasi berisiko</a:t>
            </a:r>
          </a:p>
          <a:p>
            <a:pPr eaLnBrk="1" hangingPunct="1"/>
            <a:r>
              <a:rPr lang="en-US" smtClean="0"/>
              <a:t>Menghitung asupan </a:t>
            </a:r>
            <a:r>
              <a:rPr lang="en-US" i="1" smtClean="0">
                <a:solidFill>
                  <a:schemeClr val="folHlink"/>
                </a:solidFill>
              </a:rPr>
              <a:t>(intake)</a:t>
            </a:r>
            <a:r>
              <a:rPr lang="en-US" smtClean="0"/>
              <a:t> </a:t>
            </a:r>
            <a:r>
              <a:rPr lang="en-US" i="1" smtClean="0"/>
              <a:t>risk agent </a:t>
            </a:r>
            <a:r>
              <a:rPr lang="en-US" smtClean="0"/>
              <a:t>yang diterima setiap segmen populasi berisiko</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160338"/>
            <a:ext cx="8229600" cy="982662"/>
          </a:xfrm>
        </p:spPr>
        <p:txBody>
          <a:bodyPr/>
          <a:lstStyle/>
          <a:p>
            <a:pPr eaLnBrk="1" hangingPunct="1"/>
            <a:r>
              <a:rPr lang="en-US" sz="4000" b="1" smtClean="0">
                <a:solidFill>
                  <a:schemeClr val="hlink"/>
                </a:solidFill>
                <a:effectLst/>
                <a:latin typeface="Book Antiqua" pitchFamily="18" charset="0"/>
              </a:rPr>
              <a:t>PERHITUNGAN </a:t>
            </a:r>
            <a:r>
              <a:rPr lang="en-US" sz="4000" b="1" i="1" smtClean="0">
                <a:solidFill>
                  <a:schemeClr val="hlink"/>
                </a:solidFill>
                <a:effectLst/>
                <a:latin typeface="Book Antiqua" pitchFamily="18" charset="0"/>
              </a:rPr>
              <a:t>INTAKE</a:t>
            </a:r>
          </a:p>
        </p:txBody>
      </p:sp>
      <p:graphicFrame>
        <p:nvGraphicFramePr>
          <p:cNvPr id="5122" name="Object 3"/>
          <p:cNvGraphicFramePr>
            <a:graphicFrameLocks noChangeAspect="1"/>
          </p:cNvGraphicFramePr>
          <p:nvPr>
            <p:ph idx="1"/>
          </p:nvPr>
        </p:nvGraphicFramePr>
        <p:xfrm>
          <a:off x="4540250" y="1104900"/>
          <a:ext cx="1854200" cy="914400"/>
        </p:xfrm>
        <a:graphic>
          <a:graphicData uri="http://schemas.openxmlformats.org/presentationml/2006/ole">
            <p:oleObj spid="_x0000_s5122" name="Equation" r:id="rId3" imgW="901440" imgH="444240" progId="Equation.3">
              <p:embed/>
            </p:oleObj>
          </a:graphicData>
        </a:graphic>
      </p:graphicFrame>
      <p:sp>
        <p:nvSpPr>
          <p:cNvPr id="5124" name="Text Box 4"/>
          <p:cNvSpPr txBox="1">
            <a:spLocks noChangeArrowheads="1"/>
          </p:cNvSpPr>
          <p:nvPr/>
        </p:nvSpPr>
        <p:spPr bwMode="auto">
          <a:xfrm>
            <a:off x="0" y="2057400"/>
            <a:ext cx="9144000" cy="4757738"/>
          </a:xfrm>
          <a:prstGeom prst="rect">
            <a:avLst/>
          </a:prstGeom>
          <a:noFill/>
          <a:ln w="9525">
            <a:noFill/>
            <a:miter lim="800000"/>
            <a:headEnd/>
            <a:tailEnd/>
          </a:ln>
        </p:spPr>
        <p:txBody>
          <a:bodyPr>
            <a:spAutoFit/>
          </a:bodyPr>
          <a:lstStyle/>
          <a:p>
            <a:pPr eaLnBrk="0" hangingPunct="0">
              <a:spcBef>
                <a:spcPct val="50000"/>
              </a:spcBef>
            </a:pPr>
            <a:r>
              <a:rPr lang="en-US" sz="2400" i="1">
                <a:latin typeface="Arial" pitchFamily="34" charset="0"/>
                <a:cs typeface="Arial" pitchFamily="34" charset="0"/>
              </a:rPr>
              <a:t>I = 	</a:t>
            </a:r>
            <a:r>
              <a:rPr lang="en-US" sz="2000" i="1">
                <a:latin typeface="Arial" pitchFamily="34" charset="0"/>
                <a:cs typeface="Arial" pitchFamily="34" charset="0"/>
              </a:rPr>
              <a:t>intake </a:t>
            </a:r>
            <a:r>
              <a:rPr lang="en-US" sz="2000">
                <a:latin typeface="Arial" pitchFamily="34" charset="0"/>
                <a:cs typeface="Arial" pitchFamily="34" charset="0"/>
              </a:rPr>
              <a:t>(asupan), jumlah </a:t>
            </a:r>
            <a:r>
              <a:rPr lang="en-US" sz="2000" i="1">
                <a:latin typeface="Arial" pitchFamily="34" charset="0"/>
                <a:cs typeface="Arial" pitchFamily="34" charset="0"/>
              </a:rPr>
              <a:t>risk agent</a:t>
            </a:r>
            <a:r>
              <a:rPr lang="en-US" sz="2000">
                <a:latin typeface="Arial" pitchFamily="34" charset="0"/>
                <a:cs typeface="Arial" pitchFamily="34" charset="0"/>
              </a:rPr>
              <a:t> yang 	diterima individu per berat 	badan per hari (mg/kg</a:t>
            </a:r>
            <a:r>
              <a:rPr lang="en-US" sz="2000">
                <a:latin typeface="Arial" pitchFamily="34" charset="0"/>
                <a:cs typeface="Arial" pitchFamily="34" charset="0"/>
                <a:sym typeface="Symbol" pitchFamily="18" charset="2"/>
              </a:rPr>
              <a:t>hari)</a:t>
            </a:r>
          </a:p>
          <a:p>
            <a:pPr eaLnBrk="0" hangingPunct="0">
              <a:lnSpc>
                <a:spcPct val="90000"/>
              </a:lnSpc>
              <a:spcBef>
                <a:spcPct val="50000"/>
              </a:spcBef>
            </a:pPr>
            <a:r>
              <a:rPr lang="en-US" sz="2000" i="1">
                <a:latin typeface="Arial" pitchFamily="34" charset="0"/>
                <a:cs typeface="Arial" pitchFamily="34" charset="0"/>
                <a:sym typeface="Symbol" pitchFamily="18" charset="2"/>
              </a:rPr>
              <a:t>C = 	</a:t>
            </a:r>
            <a:r>
              <a:rPr lang="en-US" sz="2000">
                <a:latin typeface="Arial" pitchFamily="34" charset="0"/>
                <a:cs typeface="Arial" pitchFamily="34" charset="0"/>
                <a:sym typeface="Symbol" pitchFamily="18" charset="2"/>
              </a:rPr>
              <a:t>konsentrasi </a:t>
            </a:r>
            <a:r>
              <a:rPr lang="en-US" sz="2000" i="1">
                <a:latin typeface="Arial" pitchFamily="34" charset="0"/>
                <a:cs typeface="Arial" pitchFamily="34" charset="0"/>
                <a:sym typeface="Symbol" pitchFamily="18" charset="2"/>
              </a:rPr>
              <a:t>risk agent</a:t>
            </a:r>
            <a:r>
              <a:rPr lang="en-US" sz="2000">
                <a:latin typeface="Arial" pitchFamily="34" charset="0"/>
                <a:cs typeface="Arial" pitchFamily="34" charset="0"/>
                <a:sym typeface="Symbol" pitchFamily="18" charset="2"/>
              </a:rPr>
              <a:t>, mg/M</a:t>
            </a:r>
            <a:r>
              <a:rPr lang="en-US" sz="2000" baseline="30000">
                <a:latin typeface="Arial" pitchFamily="34" charset="0"/>
                <a:cs typeface="Arial" pitchFamily="34" charset="0"/>
                <a:sym typeface="Symbol" pitchFamily="18" charset="2"/>
              </a:rPr>
              <a:t>3 </a:t>
            </a:r>
            <a:r>
              <a:rPr lang="en-US" sz="2000">
                <a:latin typeface="Arial" pitchFamily="34" charset="0"/>
                <a:cs typeface="Arial" pitchFamily="34" charset="0"/>
                <a:sym typeface="Symbol" pitchFamily="18" charset="2"/>
              </a:rPr>
              <a:t>(udara), mg/L (air 	minum), mg/kg 	(makanan)</a:t>
            </a:r>
          </a:p>
          <a:p>
            <a:pPr eaLnBrk="0" hangingPunct="0">
              <a:lnSpc>
                <a:spcPct val="90000"/>
              </a:lnSpc>
              <a:spcBef>
                <a:spcPct val="50000"/>
              </a:spcBef>
            </a:pPr>
            <a:r>
              <a:rPr lang="en-US" sz="2000" i="1">
                <a:latin typeface="Arial" pitchFamily="34" charset="0"/>
                <a:cs typeface="Arial" pitchFamily="34" charset="0"/>
                <a:sym typeface="Symbol" pitchFamily="18" charset="2"/>
              </a:rPr>
              <a:t>R</a:t>
            </a:r>
            <a:r>
              <a:rPr lang="en-US" sz="2000">
                <a:latin typeface="Arial" pitchFamily="34" charset="0"/>
                <a:cs typeface="Arial" pitchFamily="34" charset="0"/>
                <a:sym typeface="Symbol" pitchFamily="18" charset="2"/>
              </a:rPr>
              <a:t> =	laju (rate) asupan, 20 M</a:t>
            </a:r>
            <a:r>
              <a:rPr lang="en-US" sz="2000" baseline="30000">
                <a:latin typeface="Arial" pitchFamily="34" charset="0"/>
                <a:cs typeface="Arial" pitchFamily="34" charset="0"/>
                <a:sym typeface="Symbol" pitchFamily="18" charset="2"/>
              </a:rPr>
              <a:t>3</a:t>
            </a:r>
            <a:r>
              <a:rPr lang="en-US" sz="2000">
                <a:latin typeface="Arial" pitchFamily="34" charset="0"/>
                <a:cs typeface="Arial" pitchFamily="34" charset="0"/>
                <a:sym typeface="Symbol" pitchFamily="18" charset="2"/>
              </a:rPr>
              <a:t>/hari (udara), 2 L/hari (air minum?)</a:t>
            </a:r>
            <a:endParaRPr lang="en-US" sz="2000" i="1">
              <a:latin typeface="Arial" pitchFamily="34" charset="0"/>
              <a:cs typeface="Arial" pitchFamily="34" charset="0"/>
              <a:sym typeface="Symbol" pitchFamily="18" charset="2"/>
            </a:endParaRPr>
          </a:p>
          <a:p>
            <a:pPr eaLnBrk="0" hangingPunct="0">
              <a:lnSpc>
                <a:spcPct val="90000"/>
              </a:lnSpc>
              <a:spcBef>
                <a:spcPct val="50000"/>
              </a:spcBef>
            </a:pPr>
            <a:r>
              <a:rPr lang="en-US" sz="2000" i="1">
                <a:latin typeface="Arial" pitchFamily="34" charset="0"/>
                <a:cs typeface="Arial" pitchFamily="34" charset="0"/>
                <a:sym typeface="Symbol" pitchFamily="18" charset="2"/>
              </a:rPr>
              <a:t>t</a:t>
            </a:r>
            <a:r>
              <a:rPr lang="en-US" sz="2000" baseline="-25000">
                <a:latin typeface="Arial" pitchFamily="34" charset="0"/>
                <a:cs typeface="Arial" pitchFamily="34" charset="0"/>
                <a:sym typeface="Symbol" pitchFamily="18" charset="2"/>
              </a:rPr>
              <a:t>E</a:t>
            </a:r>
            <a:r>
              <a:rPr lang="en-US" sz="2000">
                <a:latin typeface="Arial" pitchFamily="34" charset="0"/>
                <a:cs typeface="Arial" pitchFamily="34" charset="0"/>
                <a:sym typeface="Symbol" pitchFamily="18" charset="2"/>
              </a:rPr>
              <a:t> = 	waktu pajanan harian, jam/hari</a:t>
            </a:r>
          </a:p>
          <a:p>
            <a:pPr eaLnBrk="0" hangingPunct="0">
              <a:lnSpc>
                <a:spcPct val="90000"/>
              </a:lnSpc>
              <a:spcBef>
                <a:spcPct val="50000"/>
              </a:spcBef>
            </a:pPr>
            <a:r>
              <a:rPr lang="en-US" sz="2000" i="1">
                <a:latin typeface="Arial" pitchFamily="34" charset="0"/>
                <a:cs typeface="Arial" pitchFamily="34" charset="0"/>
                <a:sym typeface="Symbol" pitchFamily="18" charset="2"/>
              </a:rPr>
              <a:t>f</a:t>
            </a:r>
            <a:r>
              <a:rPr lang="en-US" sz="2000" baseline="-25000">
                <a:latin typeface="Arial" pitchFamily="34" charset="0"/>
                <a:cs typeface="Arial" pitchFamily="34" charset="0"/>
                <a:sym typeface="Symbol" pitchFamily="18" charset="2"/>
              </a:rPr>
              <a:t>E</a:t>
            </a:r>
            <a:r>
              <a:rPr lang="en-US" sz="2000">
                <a:latin typeface="Arial" pitchFamily="34" charset="0"/>
                <a:cs typeface="Arial" pitchFamily="34" charset="0"/>
                <a:sym typeface="Symbol" pitchFamily="18" charset="2"/>
              </a:rPr>
              <a:t> = 	frekuensi pajanan tahunan, hari/tahun</a:t>
            </a:r>
          </a:p>
          <a:p>
            <a:pPr eaLnBrk="0" hangingPunct="0">
              <a:lnSpc>
                <a:spcPct val="90000"/>
              </a:lnSpc>
              <a:spcBef>
                <a:spcPct val="50000"/>
              </a:spcBef>
            </a:pPr>
            <a:r>
              <a:rPr lang="en-US" sz="2000" i="1">
                <a:latin typeface="Arial" pitchFamily="34" charset="0"/>
                <a:cs typeface="Arial" pitchFamily="34" charset="0"/>
                <a:sym typeface="Symbol" pitchFamily="18" charset="2"/>
              </a:rPr>
              <a:t>D</a:t>
            </a:r>
            <a:r>
              <a:rPr lang="en-US" sz="2000" baseline="-25000">
                <a:latin typeface="Arial" pitchFamily="34" charset="0"/>
                <a:cs typeface="Arial" pitchFamily="34" charset="0"/>
                <a:sym typeface="Symbol" pitchFamily="18" charset="2"/>
              </a:rPr>
              <a:t>t</a:t>
            </a:r>
            <a:r>
              <a:rPr lang="en-US" sz="2000">
                <a:latin typeface="Arial" pitchFamily="34" charset="0"/>
                <a:cs typeface="Arial" pitchFamily="34" charset="0"/>
                <a:sym typeface="Symbol" pitchFamily="18" charset="2"/>
              </a:rPr>
              <a:t> = 	durasi pajanan, </a:t>
            </a:r>
            <a:r>
              <a:rPr lang="en-US" sz="2000" i="1">
                <a:latin typeface="Arial" pitchFamily="34" charset="0"/>
                <a:cs typeface="Arial" pitchFamily="34" charset="0"/>
                <a:sym typeface="Symbol" pitchFamily="18" charset="2"/>
              </a:rPr>
              <a:t>real time</a:t>
            </a:r>
            <a:r>
              <a:rPr lang="en-US" sz="2000">
                <a:latin typeface="Arial" pitchFamily="34" charset="0"/>
                <a:cs typeface="Arial" pitchFamily="34" charset="0"/>
                <a:sym typeface="Symbol" pitchFamily="18" charset="2"/>
              </a:rPr>
              <a:t> atau 30 tahun proyeksi</a:t>
            </a:r>
          </a:p>
          <a:p>
            <a:pPr eaLnBrk="0" hangingPunct="0">
              <a:lnSpc>
                <a:spcPct val="90000"/>
              </a:lnSpc>
              <a:spcBef>
                <a:spcPct val="50000"/>
              </a:spcBef>
            </a:pPr>
            <a:r>
              <a:rPr lang="en-US" sz="2000" i="1">
                <a:latin typeface="Arial" pitchFamily="34" charset="0"/>
                <a:cs typeface="Arial" pitchFamily="34" charset="0"/>
                <a:sym typeface="Symbol" pitchFamily="18" charset="2"/>
              </a:rPr>
              <a:t>W</a:t>
            </a:r>
            <a:r>
              <a:rPr lang="en-US" sz="2000" baseline="-25000">
                <a:latin typeface="Arial" pitchFamily="34" charset="0"/>
                <a:cs typeface="Arial" pitchFamily="34" charset="0"/>
                <a:sym typeface="Symbol" pitchFamily="18" charset="2"/>
              </a:rPr>
              <a:t>b</a:t>
            </a:r>
            <a:r>
              <a:rPr lang="en-US" sz="2000">
                <a:latin typeface="Arial" pitchFamily="34" charset="0"/>
                <a:cs typeface="Arial" pitchFamily="34" charset="0"/>
                <a:sym typeface="Symbol" pitchFamily="18" charset="2"/>
              </a:rPr>
              <a:t> = 	berat badan, kg</a:t>
            </a:r>
          </a:p>
          <a:p>
            <a:pPr eaLnBrk="0" hangingPunct="0">
              <a:lnSpc>
                <a:spcPct val="90000"/>
              </a:lnSpc>
              <a:spcBef>
                <a:spcPct val="50000"/>
              </a:spcBef>
            </a:pPr>
            <a:r>
              <a:rPr lang="en-US" sz="2000" i="1">
                <a:latin typeface="Arial" pitchFamily="34" charset="0"/>
                <a:cs typeface="Arial" pitchFamily="34" charset="0"/>
                <a:sym typeface="Symbol" pitchFamily="18" charset="2"/>
              </a:rPr>
              <a:t>t</a:t>
            </a:r>
            <a:r>
              <a:rPr lang="en-US" sz="2000" baseline="-25000">
                <a:latin typeface="Arial" pitchFamily="34" charset="0"/>
                <a:cs typeface="Arial" pitchFamily="34" charset="0"/>
                <a:sym typeface="Symbol" pitchFamily="18" charset="2"/>
              </a:rPr>
              <a:t>avg</a:t>
            </a:r>
            <a:r>
              <a:rPr lang="en-US" sz="2000">
                <a:latin typeface="Arial" pitchFamily="34" charset="0"/>
                <a:cs typeface="Arial" pitchFamily="34" charset="0"/>
                <a:sym typeface="Symbol" pitchFamily="18" charset="2"/>
              </a:rPr>
              <a:t> = 	perioda waktu rata-rata, 30 tahun  365 hari/tahun (non 	karsinogen) 	atau 70 tahun  365 hari/tahun (karsinogen</a:t>
            </a:r>
            <a:r>
              <a:rPr lang="en-US" sz="2000">
                <a:latin typeface="Garamond" pitchFamily="18" charset="0"/>
                <a:cs typeface="Arial" pitchFamily="34" charset="0"/>
                <a:sym typeface="Symbol" pitchFamily="18" charset="2"/>
              </a:rPr>
              <a:t> </a:t>
            </a:r>
            <a:r>
              <a:rPr lang="en-US" sz="2000">
                <a:latin typeface="Arial" pitchFamily="34" charset="0"/>
                <a:cs typeface="Arial" pitchFamily="34" charset="0"/>
                <a:sym typeface="Symbol" pitchFamily="18" charset="2"/>
              </a:rPr>
              <a:t>)</a:t>
            </a:r>
            <a:endParaRPr lang="en-US" sz="2000">
              <a:latin typeface="Arial" pitchFamily="34" charset="0"/>
              <a:cs typeface="Arial" pitchFamily="34" charset="0"/>
            </a:endParaRPr>
          </a:p>
          <a:p>
            <a:pPr eaLnBrk="0" hangingPunct="0">
              <a:spcBef>
                <a:spcPct val="50000"/>
              </a:spcBef>
            </a:pPr>
            <a:endParaRPr lang="en-US" sz="2000">
              <a:latin typeface="Arial" pitchFamily="34" charset="0"/>
              <a:cs typeface="Arial" pitchFamily="34" charset="0"/>
            </a:endParaRPr>
          </a:p>
        </p:txBody>
      </p:sp>
      <p:sp>
        <p:nvSpPr>
          <p:cNvPr id="5125" name="Text Box 5"/>
          <p:cNvSpPr txBox="1">
            <a:spLocks noChangeArrowheads="1"/>
          </p:cNvSpPr>
          <p:nvPr/>
        </p:nvSpPr>
        <p:spPr bwMode="auto">
          <a:xfrm>
            <a:off x="901700" y="1295400"/>
            <a:ext cx="2819400" cy="457200"/>
          </a:xfrm>
          <a:prstGeom prst="rect">
            <a:avLst/>
          </a:prstGeom>
          <a:noFill/>
          <a:ln w="9525">
            <a:noFill/>
            <a:miter lim="800000"/>
            <a:headEnd/>
            <a:tailEnd/>
          </a:ln>
        </p:spPr>
        <p:txBody>
          <a:bodyPr>
            <a:spAutoFit/>
          </a:bodyPr>
          <a:lstStyle/>
          <a:p>
            <a:pPr>
              <a:spcBef>
                <a:spcPct val="50000"/>
              </a:spcBef>
            </a:pPr>
            <a:r>
              <a:rPr lang="en-US" sz="2400">
                <a:latin typeface="Arial" pitchFamily="34" charset="0"/>
                <a:cs typeface="Arial" pitchFamily="34" charset="0"/>
              </a:rPr>
              <a:t>Persamaan </a:t>
            </a:r>
            <a:r>
              <a:rPr lang="en-US" sz="2400" i="1">
                <a:latin typeface="Arial" pitchFamily="34" charset="0"/>
                <a:cs typeface="Arial" pitchFamily="34" charset="0"/>
              </a:rPr>
              <a:t>Intake: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pPr eaLnBrk="1" hangingPunct="1"/>
            <a:r>
              <a:rPr lang="en-US" sz="3600" b="1" smtClean="0">
                <a:solidFill>
                  <a:schemeClr val="hlink"/>
                </a:solidFill>
                <a:effectLst/>
                <a:latin typeface="Book Antiqua" pitchFamily="18" charset="0"/>
              </a:rPr>
              <a:t>VARIABEL PERHITUNGAN </a:t>
            </a:r>
            <a:r>
              <a:rPr lang="en-US" sz="3600" b="1" i="1" smtClean="0">
                <a:solidFill>
                  <a:schemeClr val="hlink"/>
                </a:solidFill>
                <a:effectLst/>
                <a:latin typeface="Book Antiqua" pitchFamily="18" charset="0"/>
              </a:rPr>
              <a:t>INTAKE</a:t>
            </a:r>
          </a:p>
        </p:txBody>
      </p:sp>
      <p:graphicFrame>
        <p:nvGraphicFramePr>
          <p:cNvPr id="443417" name="Group 25"/>
          <p:cNvGraphicFramePr>
            <a:graphicFrameLocks noGrp="1"/>
          </p:cNvGraphicFramePr>
          <p:nvPr>
            <p:ph type="tbl" idx="1"/>
          </p:nvPr>
        </p:nvGraphicFramePr>
        <p:xfrm>
          <a:off x="685800" y="1981200"/>
          <a:ext cx="7772400" cy="4980432"/>
        </p:xfrm>
        <a:graphic>
          <a:graphicData uri="http://schemas.openxmlformats.org/drawingml/2006/table">
            <a:tbl>
              <a:tblPr/>
              <a:tblGrid>
                <a:gridCol w="3886200"/>
                <a:gridCol w="3886200"/>
              </a:tblGrid>
              <a:tr h="609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JALUR PAJANAN</a:t>
                      </a:r>
                    </a:p>
                  </a:txBody>
                  <a:tcPr horzOverflow="overflow">
                    <a:lnL cap="flat">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VARIABEL </a:t>
                      </a:r>
                      <a:r>
                        <a:rPr kumimoji="0" lang="en-US" sz="2800" b="0" i="1" u="none" strike="noStrike" cap="none" normalizeH="0" baseline="0" smtClean="0">
                          <a:ln>
                            <a:noFill/>
                          </a:ln>
                          <a:solidFill>
                            <a:schemeClr val="tx1"/>
                          </a:solidFill>
                          <a:effectLst/>
                          <a:latin typeface="Arial" charset="0"/>
                        </a:rPr>
                        <a:t>INTAKE</a:t>
                      </a:r>
                      <a:endParaRPr kumimoji="0" lang="en-US" sz="2800" b="0" i="0" u="none" strike="noStrike" cap="none" normalizeH="0" baseline="0" smtClean="0">
                        <a:ln>
                          <a:noFill/>
                        </a:ln>
                        <a:solidFill>
                          <a:schemeClr val="tx1"/>
                        </a:solidFill>
                        <a:effectLst/>
                        <a:latin typeface="Arial" charset="0"/>
                      </a:endParaRPr>
                    </a:p>
                  </a:txBody>
                  <a:tcPr horzOverflow="overflow">
                    <a:lnL>
                      <a:noFill/>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0" u="none" strike="noStrike" cap="none" normalizeH="0" baseline="0" smtClean="0">
                          <a:ln>
                            <a:noFill/>
                          </a:ln>
                          <a:solidFill>
                            <a:schemeClr val="bg2"/>
                          </a:solidFill>
                          <a:effectLst/>
                          <a:latin typeface="Arial" charset="0"/>
                        </a:rPr>
                        <a:t>Inhalasi (udara)</a:t>
                      </a:r>
                    </a:p>
                  </a:txBody>
                  <a:tcPr horzOverflow="overflow">
                    <a:lnL cap="flat">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1" u="none" strike="noStrike" cap="none" normalizeH="0" baseline="0" smtClean="0">
                          <a:ln>
                            <a:noFill/>
                          </a:ln>
                          <a:solidFill>
                            <a:schemeClr val="bg2"/>
                          </a:solidFill>
                          <a:effectLst/>
                          <a:latin typeface="Arial" charset="0"/>
                        </a:rPr>
                        <a:t>C </a:t>
                      </a:r>
                      <a:r>
                        <a:rPr kumimoji="0" lang="en-US" sz="2400" b="0" i="0" u="none" strike="noStrike" cap="none" normalizeH="0" baseline="0" smtClean="0">
                          <a:ln>
                            <a:noFill/>
                          </a:ln>
                          <a:solidFill>
                            <a:schemeClr val="bg2"/>
                          </a:solidFill>
                          <a:effectLst/>
                          <a:latin typeface="Arial" charset="0"/>
                        </a:rPr>
                        <a:t>(mg/M</a:t>
                      </a:r>
                      <a:r>
                        <a:rPr kumimoji="0" lang="en-US" sz="2400" b="0" i="0" u="none" strike="noStrike" cap="none" normalizeH="0" baseline="30000" smtClean="0">
                          <a:ln>
                            <a:noFill/>
                          </a:ln>
                          <a:solidFill>
                            <a:schemeClr val="bg2"/>
                          </a:solidFill>
                          <a:effectLst/>
                          <a:latin typeface="Arial" charset="0"/>
                        </a:rPr>
                        <a:t>3</a:t>
                      </a:r>
                      <a:r>
                        <a:rPr kumimoji="0" lang="en-US" sz="2400" b="0" i="0" u="none" strike="noStrike" cap="none" normalizeH="0" baseline="0" smtClean="0">
                          <a:ln>
                            <a:noFill/>
                          </a:ln>
                          <a:solidFill>
                            <a:schemeClr val="bg2"/>
                          </a:solidFill>
                          <a:effectLst/>
                          <a:latin typeface="Arial" charset="0"/>
                        </a:rPr>
                        <a:t>), </a:t>
                      </a:r>
                      <a:r>
                        <a:rPr kumimoji="0" lang="en-US" sz="2400" b="0" i="1" u="none" strike="noStrike" cap="none" normalizeH="0" baseline="0" smtClean="0">
                          <a:ln>
                            <a:noFill/>
                          </a:ln>
                          <a:solidFill>
                            <a:schemeClr val="bg2"/>
                          </a:solidFill>
                          <a:effectLst/>
                          <a:latin typeface="Arial" charset="0"/>
                        </a:rPr>
                        <a:t>R</a:t>
                      </a:r>
                      <a:r>
                        <a:rPr kumimoji="0" lang="en-US" sz="2400" b="0" i="0" u="none" strike="noStrike" cap="none" normalizeH="0" baseline="0" smtClean="0">
                          <a:ln>
                            <a:noFill/>
                          </a:ln>
                          <a:solidFill>
                            <a:schemeClr val="bg2"/>
                          </a:solidFill>
                          <a:effectLst/>
                          <a:latin typeface="Arial" charset="0"/>
                        </a:rPr>
                        <a:t> (M</a:t>
                      </a:r>
                      <a:r>
                        <a:rPr kumimoji="0" lang="en-US" sz="2400" b="0" i="0" u="none" strike="noStrike" cap="none" normalizeH="0" baseline="30000" smtClean="0">
                          <a:ln>
                            <a:noFill/>
                          </a:ln>
                          <a:solidFill>
                            <a:schemeClr val="bg2"/>
                          </a:solidFill>
                          <a:effectLst/>
                          <a:latin typeface="Arial" charset="0"/>
                        </a:rPr>
                        <a:t>3</a:t>
                      </a:r>
                      <a:r>
                        <a:rPr kumimoji="0" lang="en-US" sz="2400" b="0" i="0" u="none" strike="noStrike" cap="none" normalizeH="0" baseline="0" smtClean="0">
                          <a:ln>
                            <a:noFill/>
                          </a:ln>
                          <a:solidFill>
                            <a:schemeClr val="bg2"/>
                          </a:solidFill>
                          <a:effectLst/>
                          <a:latin typeface="Arial" charset="0"/>
                        </a:rPr>
                        <a:t>/jam),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1" u="none" strike="noStrike" cap="none" normalizeH="0" baseline="0" smtClean="0">
                          <a:ln>
                            <a:noFill/>
                          </a:ln>
                          <a:solidFill>
                            <a:schemeClr val="bg2"/>
                          </a:solidFill>
                          <a:effectLst/>
                          <a:latin typeface="Arial" charset="0"/>
                        </a:rPr>
                        <a:t>t</a:t>
                      </a:r>
                      <a:r>
                        <a:rPr kumimoji="0" lang="en-US" sz="2400" b="0" i="0" u="none" strike="noStrike" cap="none" normalizeH="0" baseline="-25000" smtClean="0">
                          <a:ln>
                            <a:noFill/>
                          </a:ln>
                          <a:solidFill>
                            <a:schemeClr val="bg2"/>
                          </a:solidFill>
                          <a:effectLst/>
                          <a:latin typeface="Arial" charset="0"/>
                        </a:rPr>
                        <a:t>E</a:t>
                      </a:r>
                      <a:r>
                        <a:rPr kumimoji="0" lang="en-US" sz="2400" b="0" i="0" u="none" strike="noStrike" cap="none" normalizeH="0" baseline="0" smtClean="0">
                          <a:ln>
                            <a:noFill/>
                          </a:ln>
                          <a:solidFill>
                            <a:schemeClr val="bg2"/>
                          </a:solidFill>
                          <a:effectLst/>
                          <a:latin typeface="Arial" charset="0"/>
                        </a:rPr>
                        <a:t> (jam/hari), </a:t>
                      </a:r>
                      <a:r>
                        <a:rPr kumimoji="0" lang="en-US" sz="2400" b="0" i="1" u="none" strike="noStrike" cap="none" normalizeH="0" baseline="0" smtClean="0">
                          <a:ln>
                            <a:noFill/>
                          </a:ln>
                          <a:solidFill>
                            <a:schemeClr val="bg2"/>
                          </a:solidFill>
                          <a:effectLst/>
                          <a:latin typeface="Arial" charset="0"/>
                        </a:rPr>
                        <a:t>f</a:t>
                      </a:r>
                      <a:r>
                        <a:rPr kumimoji="0" lang="en-US" sz="2400" b="0" i="0" u="none" strike="noStrike" cap="none" normalizeH="0" baseline="-25000" smtClean="0">
                          <a:ln>
                            <a:noFill/>
                          </a:ln>
                          <a:solidFill>
                            <a:schemeClr val="bg2"/>
                          </a:solidFill>
                          <a:effectLst/>
                          <a:latin typeface="Arial" charset="0"/>
                        </a:rPr>
                        <a:t>E</a:t>
                      </a:r>
                      <a:r>
                        <a:rPr kumimoji="0" lang="en-US" sz="2400" b="0" i="0" u="none" strike="noStrike" cap="none" normalizeH="0" baseline="0" smtClean="0">
                          <a:ln>
                            <a:noFill/>
                          </a:ln>
                          <a:solidFill>
                            <a:schemeClr val="bg2"/>
                          </a:solidFill>
                          <a:effectLst/>
                          <a:latin typeface="Arial" charset="0"/>
                        </a:rPr>
                        <a:t> (hari/tahun),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1" u="none" strike="noStrike" cap="none" normalizeH="0" baseline="0" smtClean="0">
                          <a:ln>
                            <a:noFill/>
                          </a:ln>
                          <a:solidFill>
                            <a:schemeClr val="bg2"/>
                          </a:solidFill>
                          <a:effectLst/>
                          <a:latin typeface="Arial" charset="0"/>
                        </a:rPr>
                        <a:t>D</a:t>
                      </a:r>
                      <a:r>
                        <a:rPr kumimoji="0" lang="en-US" sz="2400" b="0" i="0" u="none" strike="noStrike" cap="none" normalizeH="0" baseline="-25000" smtClean="0">
                          <a:ln>
                            <a:noFill/>
                          </a:ln>
                          <a:solidFill>
                            <a:schemeClr val="bg2"/>
                          </a:solidFill>
                          <a:effectLst/>
                          <a:latin typeface="Arial" charset="0"/>
                        </a:rPr>
                        <a:t>t</a:t>
                      </a:r>
                      <a:r>
                        <a:rPr kumimoji="0" lang="en-US" sz="2400" b="0" i="0" u="none" strike="noStrike" cap="none" normalizeH="0" baseline="0" smtClean="0">
                          <a:ln>
                            <a:noFill/>
                          </a:ln>
                          <a:solidFill>
                            <a:schemeClr val="bg2"/>
                          </a:solidFill>
                          <a:effectLst/>
                          <a:latin typeface="Arial" charset="0"/>
                        </a:rPr>
                        <a:t> (tahun), </a:t>
                      </a:r>
                      <a:r>
                        <a:rPr kumimoji="0" lang="en-US" sz="2400" b="0" i="1" u="none" strike="noStrike" cap="none" normalizeH="0" baseline="0" smtClean="0">
                          <a:ln>
                            <a:noFill/>
                          </a:ln>
                          <a:solidFill>
                            <a:schemeClr val="bg2"/>
                          </a:solidFill>
                          <a:effectLst/>
                          <a:latin typeface="Arial" charset="0"/>
                        </a:rPr>
                        <a:t>W</a:t>
                      </a:r>
                      <a:r>
                        <a:rPr kumimoji="0" lang="en-US" sz="2400" b="0" i="0" u="none" strike="noStrike" cap="none" normalizeH="0" baseline="-25000" smtClean="0">
                          <a:ln>
                            <a:noFill/>
                          </a:ln>
                          <a:solidFill>
                            <a:schemeClr val="bg2"/>
                          </a:solidFill>
                          <a:effectLst/>
                          <a:latin typeface="Arial" charset="0"/>
                        </a:rPr>
                        <a:t>b</a:t>
                      </a:r>
                      <a:r>
                        <a:rPr kumimoji="0" lang="en-US" sz="2400" b="0" i="0" u="none" strike="noStrike" cap="none" normalizeH="0" baseline="0" smtClean="0">
                          <a:ln>
                            <a:noFill/>
                          </a:ln>
                          <a:solidFill>
                            <a:schemeClr val="bg2"/>
                          </a:solidFill>
                          <a:effectLst/>
                          <a:latin typeface="Arial" charset="0"/>
                        </a:rPr>
                        <a:t> (kg) </a:t>
                      </a:r>
                      <a:endParaRPr kumimoji="0" lang="en-US" sz="2400" b="0" i="0" u="none" strike="noStrike" cap="none" normalizeH="0" baseline="30000" smtClean="0">
                        <a:ln>
                          <a:noFill/>
                        </a:ln>
                        <a:solidFill>
                          <a:schemeClr val="bg2"/>
                        </a:solidFill>
                        <a:effectLst/>
                        <a:latin typeface="Arial" charset="0"/>
                      </a:endParaRPr>
                    </a:p>
                  </a:txBody>
                  <a:tcPr horzOverflow="overflow">
                    <a:lnL>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609600">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80000"/>
                        <a:buFont typeface="Wingdings" pitchFamily="2" charset="2"/>
                        <a:buNone/>
                        <a:tabLst/>
                      </a:pPr>
                      <a:r>
                        <a:rPr kumimoji="0" lang="en-US" sz="2400" b="0" i="0" u="none" strike="noStrike" cap="none" normalizeH="0" baseline="0" smtClean="0">
                          <a:ln>
                            <a:noFill/>
                          </a:ln>
                          <a:solidFill>
                            <a:schemeClr val="bg2"/>
                          </a:solidFill>
                          <a:effectLst/>
                          <a:latin typeface="Arial" charset="0"/>
                        </a:rPr>
                        <a:t>Inggesi (air/makanan)</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1" u="none" strike="noStrike" cap="none" normalizeH="0" baseline="0" smtClean="0">
                          <a:ln>
                            <a:noFill/>
                          </a:ln>
                          <a:solidFill>
                            <a:schemeClr val="bg2"/>
                          </a:solidFill>
                          <a:effectLst/>
                          <a:latin typeface="Arial" charset="0"/>
                        </a:rPr>
                        <a:t>C</a:t>
                      </a:r>
                      <a:r>
                        <a:rPr kumimoji="0" lang="en-US" sz="2400" b="0" i="0" u="none" strike="noStrike" cap="none" normalizeH="0" baseline="0" smtClean="0">
                          <a:ln>
                            <a:noFill/>
                          </a:ln>
                          <a:solidFill>
                            <a:schemeClr val="bg2"/>
                          </a:solidFill>
                          <a:effectLst/>
                          <a:latin typeface="Arial" charset="0"/>
                        </a:rPr>
                        <a:t> (mg/L), </a:t>
                      </a:r>
                      <a:r>
                        <a:rPr kumimoji="0" lang="en-US" sz="2400" b="0" i="1" u="none" strike="noStrike" cap="none" normalizeH="0" baseline="0" smtClean="0">
                          <a:ln>
                            <a:noFill/>
                          </a:ln>
                          <a:solidFill>
                            <a:schemeClr val="bg2"/>
                          </a:solidFill>
                          <a:effectLst/>
                          <a:latin typeface="Arial" charset="0"/>
                        </a:rPr>
                        <a:t>f</a:t>
                      </a:r>
                      <a:r>
                        <a:rPr kumimoji="0" lang="en-US" sz="2400" b="0" i="0" u="none" strike="noStrike" cap="none" normalizeH="0" baseline="-25000" smtClean="0">
                          <a:ln>
                            <a:noFill/>
                          </a:ln>
                          <a:solidFill>
                            <a:schemeClr val="bg2"/>
                          </a:solidFill>
                          <a:effectLst/>
                          <a:latin typeface="Arial" charset="0"/>
                        </a:rPr>
                        <a:t>E</a:t>
                      </a:r>
                      <a:r>
                        <a:rPr kumimoji="0" lang="en-US" sz="2400" b="0" i="0" u="none" strike="noStrike" cap="none" normalizeH="0" baseline="0" smtClean="0">
                          <a:ln>
                            <a:noFill/>
                          </a:ln>
                          <a:solidFill>
                            <a:schemeClr val="bg2"/>
                          </a:solidFill>
                          <a:effectLst/>
                          <a:latin typeface="Arial" charset="0"/>
                        </a:rPr>
                        <a:t> (hari/tahun),</a:t>
                      </a:r>
                      <a:endParaRPr kumimoji="0" lang="id-ID" sz="2400" b="0" i="0" u="none" strike="noStrike" cap="none" normalizeH="0" baseline="0" smtClean="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2400" b="0" i="0" u="none" strike="noStrike" cap="none" normalizeH="0" baseline="0" smtClean="0">
                        <a:ln>
                          <a:noFill/>
                        </a:ln>
                        <a:solidFill>
                          <a:schemeClr val="bg2"/>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1" u="none" strike="noStrike" cap="none" normalizeH="0" baseline="0" smtClean="0">
                          <a:ln>
                            <a:noFill/>
                          </a:ln>
                          <a:solidFill>
                            <a:schemeClr val="bg2"/>
                          </a:solidFill>
                          <a:effectLst/>
                          <a:latin typeface="Arial" charset="0"/>
                        </a:rPr>
                        <a:t>D</a:t>
                      </a:r>
                      <a:r>
                        <a:rPr kumimoji="0" lang="en-US" sz="2400" b="0" i="0" u="none" strike="noStrike" cap="none" normalizeH="0" baseline="-25000" smtClean="0">
                          <a:ln>
                            <a:noFill/>
                          </a:ln>
                          <a:solidFill>
                            <a:schemeClr val="bg2"/>
                          </a:solidFill>
                          <a:effectLst/>
                          <a:latin typeface="Arial" charset="0"/>
                        </a:rPr>
                        <a:t>t</a:t>
                      </a:r>
                      <a:r>
                        <a:rPr kumimoji="0" lang="en-US" sz="2400" b="0" i="0" u="none" strike="noStrike" cap="none" normalizeH="0" baseline="0" smtClean="0">
                          <a:ln>
                            <a:noFill/>
                          </a:ln>
                          <a:solidFill>
                            <a:schemeClr val="bg2"/>
                          </a:solidFill>
                          <a:effectLst/>
                          <a:latin typeface="Arial" charset="0"/>
                        </a:rPr>
                        <a:t> (tahun), </a:t>
                      </a:r>
                      <a:r>
                        <a:rPr kumimoji="0" lang="en-US" sz="2400" b="0" i="1" u="none" strike="noStrike" cap="none" normalizeH="0" baseline="0" smtClean="0">
                          <a:ln>
                            <a:noFill/>
                          </a:ln>
                          <a:solidFill>
                            <a:schemeClr val="bg2"/>
                          </a:solidFill>
                          <a:effectLst/>
                          <a:latin typeface="Arial" charset="0"/>
                        </a:rPr>
                        <a:t>W</a:t>
                      </a:r>
                      <a:r>
                        <a:rPr kumimoji="0" lang="en-US" sz="2400" b="0" i="0" u="none" strike="noStrike" cap="none" normalizeH="0" baseline="-25000" smtClean="0">
                          <a:ln>
                            <a:noFill/>
                          </a:ln>
                          <a:solidFill>
                            <a:schemeClr val="bg2"/>
                          </a:solidFill>
                          <a:effectLst/>
                          <a:latin typeface="Arial" charset="0"/>
                        </a:rPr>
                        <a:t>b</a:t>
                      </a:r>
                      <a:r>
                        <a:rPr kumimoji="0" lang="en-US" sz="2400" b="0" i="0" u="none" strike="noStrike" cap="none" normalizeH="0" baseline="0" smtClean="0">
                          <a:ln>
                            <a:noFill/>
                          </a:ln>
                          <a:solidFill>
                            <a:schemeClr val="bg2"/>
                          </a:solidFill>
                          <a:effectLst/>
                          <a:latin typeface="Arial" charset="0"/>
                        </a:rPr>
                        <a:t> (kg) </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0" u="none" strike="noStrike" cap="none" normalizeH="0" baseline="0" smtClean="0">
                          <a:ln>
                            <a:noFill/>
                          </a:ln>
                          <a:solidFill>
                            <a:schemeClr val="bg2"/>
                          </a:solidFill>
                          <a:effectLst/>
                          <a:latin typeface="Arial" charset="0"/>
                        </a:rPr>
                        <a:t>Absorbsi (kontak kulit)</a:t>
                      </a:r>
                    </a:p>
                  </a:txBody>
                  <a:tcPr horzOverflow="overflow">
                    <a:lnL cap="flat">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1" u="none" strike="noStrike" cap="none" normalizeH="0" baseline="0" smtClean="0">
                          <a:ln>
                            <a:noFill/>
                          </a:ln>
                          <a:solidFill>
                            <a:schemeClr val="bg2"/>
                          </a:solidFill>
                          <a:effectLst/>
                          <a:latin typeface="Arial" charset="0"/>
                        </a:rPr>
                        <a:t>C</a:t>
                      </a:r>
                      <a:r>
                        <a:rPr kumimoji="0" lang="en-US" sz="2400" b="0" i="0" u="none" strike="noStrike" cap="none" normalizeH="0" baseline="0" smtClean="0">
                          <a:ln>
                            <a:noFill/>
                          </a:ln>
                          <a:solidFill>
                            <a:schemeClr val="bg2"/>
                          </a:solidFill>
                          <a:effectLst/>
                          <a:latin typeface="Arial" charset="0"/>
                        </a:rPr>
                        <a:t> (mg/L), </a:t>
                      </a:r>
                      <a:r>
                        <a:rPr kumimoji="0" lang="en-US" sz="2400" b="0" i="1" u="none" strike="noStrike" cap="none" normalizeH="0" baseline="0" smtClean="0">
                          <a:ln>
                            <a:noFill/>
                          </a:ln>
                          <a:solidFill>
                            <a:schemeClr val="bg2"/>
                          </a:solidFill>
                          <a:effectLst/>
                          <a:latin typeface="Arial" charset="0"/>
                        </a:rPr>
                        <a:t>t</a:t>
                      </a:r>
                      <a:r>
                        <a:rPr kumimoji="0" lang="en-US" sz="2400" b="0" i="0" u="none" strike="noStrike" cap="none" normalizeH="0" baseline="-25000" smtClean="0">
                          <a:ln>
                            <a:noFill/>
                          </a:ln>
                          <a:solidFill>
                            <a:schemeClr val="bg2"/>
                          </a:solidFill>
                          <a:effectLst/>
                          <a:latin typeface="Arial" charset="0"/>
                        </a:rPr>
                        <a:t>E</a:t>
                      </a:r>
                      <a:r>
                        <a:rPr kumimoji="0" lang="en-US" sz="2400" b="0" i="0" u="none" strike="noStrike" cap="none" normalizeH="0" baseline="0" smtClean="0">
                          <a:ln>
                            <a:noFill/>
                          </a:ln>
                          <a:solidFill>
                            <a:schemeClr val="bg2"/>
                          </a:solidFill>
                          <a:effectLst/>
                          <a:latin typeface="Arial" charset="0"/>
                        </a:rPr>
                        <a:t> (jam/hari),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1" u="none" strike="noStrike" cap="none" normalizeH="0" baseline="0" smtClean="0">
                          <a:ln>
                            <a:noFill/>
                          </a:ln>
                          <a:solidFill>
                            <a:schemeClr val="bg2"/>
                          </a:solidFill>
                          <a:effectLst/>
                          <a:latin typeface="Arial" charset="0"/>
                        </a:rPr>
                        <a:t>f</a:t>
                      </a:r>
                      <a:r>
                        <a:rPr kumimoji="0" lang="en-US" sz="2400" b="0" i="0" u="none" strike="noStrike" cap="none" normalizeH="0" baseline="-25000" smtClean="0">
                          <a:ln>
                            <a:noFill/>
                          </a:ln>
                          <a:solidFill>
                            <a:schemeClr val="bg2"/>
                          </a:solidFill>
                          <a:effectLst/>
                          <a:latin typeface="Arial" charset="0"/>
                        </a:rPr>
                        <a:t>E</a:t>
                      </a:r>
                      <a:r>
                        <a:rPr kumimoji="0" lang="en-US" sz="2400" b="0" i="0" u="none" strike="noStrike" cap="none" normalizeH="0" baseline="0" smtClean="0">
                          <a:ln>
                            <a:noFill/>
                          </a:ln>
                          <a:solidFill>
                            <a:schemeClr val="bg2"/>
                          </a:solidFill>
                          <a:effectLst/>
                          <a:latin typeface="Arial" charset="0"/>
                        </a:rPr>
                        <a:t> (hari/tahun), </a:t>
                      </a:r>
                      <a:r>
                        <a:rPr kumimoji="0" lang="en-US" sz="2400" b="0" i="1" u="none" strike="noStrike" cap="none" normalizeH="0" baseline="0" smtClean="0">
                          <a:ln>
                            <a:noFill/>
                          </a:ln>
                          <a:solidFill>
                            <a:schemeClr val="bg2"/>
                          </a:solidFill>
                          <a:effectLst/>
                          <a:latin typeface="Arial" charset="0"/>
                        </a:rPr>
                        <a:t>D</a:t>
                      </a:r>
                      <a:r>
                        <a:rPr kumimoji="0" lang="en-US" sz="2400" b="0" i="0" u="none" strike="noStrike" cap="none" normalizeH="0" baseline="-25000" smtClean="0">
                          <a:ln>
                            <a:noFill/>
                          </a:ln>
                          <a:solidFill>
                            <a:schemeClr val="bg2"/>
                          </a:solidFill>
                          <a:effectLst/>
                          <a:latin typeface="Arial" charset="0"/>
                        </a:rPr>
                        <a:t>t</a:t>
                      </a:r>
                      <a:r>
                        <a:rPr kumimoji="0" lang="en-US" sz="2400" b="0" i="0" u="none" strike="noStrike" cap="none" normalizeH="0" baseline="0" smtClean="0">
                          <a:ln>
                            <a:noFill/>
                          </a:ln>
                          <a:solidFill>
                            <a:schemeClr val="bg2"/>
                          </a:solidFill>
                          <a:effectLst/>
                          <a:latin typeface="Arial" charset="0"/>
                        </a:rPr>
                        <a:t> (tahun),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0" i="1" u="none" strike="noStrike" cap="none" normalizeH="0" baseline="0" smtClean="0">
                          <a:ln>
                            <a:noFill/>
                          </a:ln>
                          <a:solidFill>
                            <a:schemeClr val="bg2"/>
                          </a:solidFill>
                          <a:effectLst/>
                          <a:latin typeface="Arial" charset="0"/>
                        </a:rPr>
                        <a:t>W</a:t>
                      </a:r>
                      <a:r>
                        <a:rPr kumimoji="0" lang="en-US" sz="2400" b="0" i="0" u="none" strike="noStrike" cap="none" normalizeH="0" baseline="-25000" smtClean="0">
                          <a:ln>
                            <a:noFill/>
                          </a:ln>
                          <a:solidFill>
                            <a:schemeClr val="bg2"/>
                          </a:solidFill>
                          <a:effectLst/>
                          <a:latin typeface="Arial" charset="0"/>
                        </a:rPr>
                        <a:t>b</a:t>
                      </a:r>
                      <a:r>
                        <a:rPr kumimoji="0" lang="en-US" sz="2400" b="0" i="0" u="none" strike="noStrike" cap="none" normalizeH="0" baseline="0" smtClean="0">
                          <a:ln>
                            <a:noFill/>
                          </a:ln>
                          <a:solidFill>
                            <a:schemeClr val="bg2"/>
                          </a:solidFill>
                          <a:effectLst/>
                          <a:latin typeface="Arial" charset="0"/>
                        </a:rPr>
                        <a:t> (kg) </a:t>
                      </a:r>
                    </a:p>
                  </a:txBody>
                  <a:tcPr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685800" y="304800"/>
            <a:ext cx="7772400" cy="563563"/>
          </a:xfrm>
        </p:spPr>
        <p:txBody>
          <a:bodyPr>
            <a:normAutofit fontScale="90000"/>
          </a:bodyPr>
          <a:lstStyle/>
          <a:p>
            <a:pPr eaLnBrk="1" hangingPunct="1">
              <a:defRPr/>
            </a:pPr>
            <a:r>
              <a:rPr lang="sv-SE" sz="2800" b="1" smtClean="0">
                <a:solidFill>
                  <a:srgbClr val="FFFF00"/>
                </a:solidFill>
                <a:effectLst/>
              </a:rPr>
              <a:t>US-EPA Default Exposure Factor</a:t>
            </a:r>
            <a:r>
              <a:rPr lang="sv-SE" smtClean="0"/>
              <a:t> </a:t>
            </a:r>
            <a:endParaRPr lang="en-US" smtClean="0"/>
          </a:p>
        </p:txBody>
      </p:sp>
      <p:graphicFrame>
        <p:nvGraphicFramePr>
          <p:cNvPr id="445443" name="Group 3"/>
          <p:cNvGraphicFramePr>
            <a:graphicFrameLocks noGrp="1"/>
          </p:cNvGraphicFramePr>
          <p:nvPr>
            <p:ph type="tbl" idx="1"/>
          </p:nvPr>
        </p:nvGraphicFramePr>
        <p:xfrm>
          <a:off x="0" y="1066800"/>
          <a:ext cx="8943975" cy="5170805"/>
        </p:xfrm>
        <a:graphic>
          <a:graphicData uri="http://schemas.openxmlformats.org/drawingml/2006/table">
            <a:tbl>
              <a:tblPr/>
              <a:tblGrid>
                <a:gridCol w="1304925"/>
                <a:gridCol w="1411288"/>
                <a:gridCol w="1755775"/>
                <a:gridCol w="1617662"/>
                <a:gridCol w="1263650"/>
                <a:gridCol w="1590675"/>
              </a:tblGrid>
              <a:tr h="6477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rgbClr val="FFFF00"/>
                          </a:solidFill>
                          <a:effectLst/>
                          <a:latin typeface="Arial" charset="0"/>
                        </a:rPr>
                        <a:t>Land Use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rgbClr val="FFFF00"/>
                          </a:solidFill>
                          <a:effectLst/>
                          <a:latin typeface="Arial" charset="0"/>
                        </a:rPr>
                        <a:t>Exposure Pathway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rgbClr val="FFFF00"/>
                          </a:solidFill>
                          <a:effectLst/>
                          <a:latin typeface="Arial" charset="0"/>
                        </a:rPr>
                        <a:t>Daily Intake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rgbClr val="FFFF00"/>
                          </a:solidFill>
                          <a:effectLst/>
                          <a:latin typeface="Arial" charset="0"/>
                        </a:rPr>
                        <a:t>Exposure Frequency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rgbClr val="FFFF00"/>
                          </a:solidFill>
                          <a:effectLst/>
                          <a:latin typeface="Arial" charset="0"/>
                        </a:rPr>
                        <a:t>Exposure Duration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rgbClr val="FFFF00"/>
                          </a:solidFill>
                          <a:effectLst/>
                          <a:latin typeface="Arial" charset="0"/>
                        </a:rPr>
                        <a:t>Body Weight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Residensial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Air Minum</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p>
                      <a:pPr marL="0" marR="0" lvl="0" indent="0" algn="l" defTabSz="914400" rtl="0" eaLnBrk="1" fontAlgn="base" latinLnBrk="0" hangingPunct="1">
                        <a:lnSpc>
                          <a:spcPct val="100000"/>
                        </a:lnSpc>
                        <a:spcBef>
                          <a:spcPct val="4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Tanah &amp; debu</a:t>
                      </a:r>
                    </a:p>
                    <a:p>
                      <a:pPr marL="0" marR="0" lvl="0" indent="0" algn="l" defTabSz="914400" rtl="0" eaLnBrk="1" fontAlgn="base" latinLnBrk="0" hangingPunct="1">
                        <a:lnSpc>
                          <a:spcPct val="100000"/>
                        </a:lnSpc>
                        <a:spcBef>
                          <a:spcPct val="5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Inhalasi kontaminan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2L (dewasa)</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1 L (anak)</a:t>
                      </a:r>
                    </a:p>
                    <a:p>
                      <a:pPr marL="0" marR="0" lvl="0" indent="0" algn="l" defTabSz="914400" rtl="0" eaLnBrk="1" fontAlgn="base" latinLnBrk="0" hangingPunct="1">
                        <a:lnSpc>
                          <a:spcPct val="100000"/>
                        </a:lnSpc>
                        <a:spcBef>
                          <a:spcPct val="4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100 mg (dewasa)</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200 mg (anak)</a:t>
                      </a:r>
                    </a:p>
                    <a:p>
                      <a:pPr marL="0" marR="0" lvl="0" indent="0" algn="l" defTabSz="914400" rtl="0" eaLnBrk="1" fontAlgn="base" latinLnBrk="0" hangingPunct="1">
                        <a:lnSpc>
                          <a:spcPct val="100000"/>
                        </a:lnSpc>
                        <a:spcBef>
                          <a:spcPct val="5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20 M</a:t>
                      </a:r>
                      <a:r>
                        <a:rPr kumimoji="0" lang="en-US" sz="1600" b="0" i="0" u="none" strike="noStrike" cap="none" normalizeH="0" baseline="30000" smtClean="0">
                          <a:ln>
                            <a:noFill/>
                          </a:ln>
                          <a:solidFill>
                            <a:srgbClr val="FFFF00"/>
                          </a:solidFill>
                          <a:effectLst/>
                          <a:latin typeface="Arial" charset="0"/>
                        </a:rPr>
                        <a:t>3</a:t>
                      </a:r>
                      <a:r>
                        <a:rPr kumimoji="0" lang="en-US" sz="1600" b="0" i="0" u="none" strike="noStrike" cap="none" normalizeH="0" baseline="0" smtClean="0">
                          <a:ln>
                            <a:noFill/>
                          </a:ln>
                          <a:solidFill>
                            <a:srgbClr val="FFFF00"/>
                          </a:solidFill>
                          <a:effectLst/>
                          <a:latin typeface="Arial" charset="0"/>
                        </a:rPr>
                        <a:t> (dewasa)</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12 M</a:t>
                      </a:r>
                      <a:r>
                        <a:rPr kumimoji="0" lang="en-US" sz="1600" b="0" i="0" u="none" strike="noStrike" cap="none" normalizeH="0" baseline="30000" smtClean="0">
                          <a:ln>
                            <a:noFill/>
                          </a:ln>
                          <a:solidFill>
                            <a:srgbClr val="FFFF00"/>
                          </a:solidFill>
                          <a:effectLst/>
                          <a:latin typeface="Arial" charset="0"/>
                        </a:rPr>
                        <a:t>3</a:t>
                      </a:r>
                      <a:r>
                        <a:rPr kumimoji="0" lang="en-US" sz="1600" b="0" i="0" u="none" strike="noStrike" cap="none" normalizeH="0" baseline="0" smtClean="0">
                          <a:ln>
                            <a:noFill/>
                          </a:ln>
                          <a:solidFill>
                            <a:srgbClr val="FFFF00"/>
                          </a:solidFill>
                          <a:effectLst/>
                          <a:latin typeface="Arial" charset="0"/>
                        </a:rPr>
                        <a:t> (anak)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350 hari/tahun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p>
                      <a:pPr marL="0" marR="0" lvl="0" indent="0" algn="l" defTabSz="914400" rtl="0" eaLnBrk="1" fontAlgn="base" latinLnBrk="0" hangingPunct="1">
                        <a:lnSpc>
                          <a:spcPct val="100000"/>
                        </a:lnSpc>
                        <a:spcBef>
                          <a:spcPct val="4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350 hari/tahun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p>
                      <a:pPr marL="0" marR="0" lvl="0" indent="0" algn="l" defTabSz="914400" rtl="0" eaLnBrk="1" fontAlgn="base" latinLnBrk="0" hangingPunct="1">
                        <a:lnSpc>
                          <a:spcPct val="100000"/>
                        </a:lnSpc>
                        <a:spcBef>
                          <a:spcPct val="5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350 hari/tahun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30 tahun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p>
                      <a:pPr marL="0" marR="0" lvl="0" indent="0" algn="l" defTabSz="914400" rtl="0" eaLnBrk="1" fontAlgn="base" latinLnBrk="0" hangingPunct="1">
                        <a:lnSpc>
                          <a:spcPct val="100000"/>
                        </a:lnSpc>
                        <a:spcBef>
                          <a:spcPct val="4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6 tahun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24 tahun</a:t>
                      </a:r>
                    </a:p>
                    <a:p>
                      <a:pPr marL="0" marR="0" lvl="0" indent="0" algn="l" defTabSz="914400" rtl="0" eaLnBrk="1" fontAlgn="base" latinLnBrk="0" hangingPunct="1">
                        <a:lnSpc>
                          <a:spcPct val="100000"/>
                        </a:lnSpc>
                        <a:spcBef>
                          <a:spcPct val="5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30 tahun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70 kg (dewasa)</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p>
                      <a:pPr marL="0" marR="0" lvl="0" indent="0" algn="l" defTabSz="914400" rtl="0" eaLnBrk="1" fontAlgn="base" latinLnBrk="0" hangingPunct="1">
                        <a:lnSpc>
                          <a:spcPct val="100000"/>
                        </a:lnSpc>
                        <a:spcBef>
                          <a:spcPct val="4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15 kg (anak)</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70 kg (dewasa)</a:t>
                      </a:r>
                    </a:p>
                    <a:p>
                      <a:pPr marL="0" marR="0" lvl="0" indent="0" algn="l" defTabSz="914400" rtl="0" eaLnBrk="1" fontAlgn="base" latinLnBrk="0" hangingPunct="1">
                        <a:lnSpc>
                          <a:spcPct val="100000"/>
                        </a:lnSpc>
                        <a:spcBef>
                          <a:spcPct val="5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70 kg (dewasa)</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Industri &amp; Komersial</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Air minum</a:t>
                      </a:r>
                    </a:p>
                    <a:p>
                      <a:pPr marL="0" marR="0" lvl="0" indent="0" algn="l" defTabSz="914400" rtl="0" eaLnBrk="1" fontAlgn="base" latinLnBrk="0" hangingPunct="1">
                        <a:lnSpc>
                          <a:spcPct val="100000"/>
                        </a:lnSpc>
                        <a:spcBef>
                          <a:spcPct val="5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Tanah &amp; debu</a:t>
                      </a:r>
                    </a:p>
                    <a:p>
                      <a:pPr marL="0" marR="0" lvl="0" indent="0" algn="l" defTabSz="914400" rtl="0" eaLnBrk="1" fontAlgn="base" latinLnBrk="0" hangingPunct="1">
                        <a:lnSpc>
                          <a:spcPct val="100000"/>
                        </a:lnSpc>
                        <a:spcBef>
                          <a:spcPct val="5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Inhalasi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1 L</a:t>
                      </a:r>
                    </a:p>
                    <a:p>
                      <a:pPr marL="0" marR="0" lvl="0" indent="0" algn="l" defTabSz="914400" rtl="0" eaLnBrk="1" fontAlgn="base" latinLnBrk="0" hangingPunct="1">
                        <a:lnSpc>
                          <a:spcPct val="100000"/>
                        </a:lnSpc>
                        <a:spcBef>
                          <a:spcPct val="5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50 mg</a:t>
                      </a:r>
                    </a:p>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p>
                      <a:pPr marL="0" marR="0" lvl="0" indent="0" algn="l" defTabSz="914400" rtl="0" eaLnBrk="1" fontAlgn="base" latinLnBrk="0" hangingPunct="1">
                        <a:lnSpc>
                          <a:spcPct val="100000"/>
                        </a:lnSpc>
                        <a:spcBef>
                          <a:spcPct val="5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20 M</a:t>
                      </a:r>
                      <a:r>
                        <a:rPr kumimoji="0" lang="en-US" sz="1600" b="0" i="0" u="none" strike="noStrike" cap="none" normalizeH="0" baseline="30000" smtClean="0">
                          <a:ln>
                            <a:noFill/>
                          </a:ln>
                          <a:solidFill>
                            <a:srgbClr val="FFFF00"/>
                          </a:solidFill>
                          <a:effectLst/>
                          <a:latin typeface="Arial" charset="0"/>
                        </a:rPr>
                        <a:t>3</a:t>
                      </a:r>
                      <a:r>
                        <a:rPr kumimoji="0" lang="en-US" sz="1600" b="0" i="0" u="none" strike="noStrike" cap="none" normalizeH="0" baseline="0" smtClean="0">
                          <a:ln>
                            <a:noFill/>
                          </a:ln>
                          <a:solidFill>
                            <a:srgbClr val="FFFF00"/>
                          </a:solidFill>
                          <a:effectLst/>
                          <a:latin typeface="Arial" charset="0"/>
                        </a:rPr>
                        <a:t> (hari kerja)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250 hari/tahun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25 tahun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70 kg (dewasa)</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Pertanian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Konsumsi tanaman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42 g (bebuahan)</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80 g (sayuran)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350 hari/tahun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30 tahun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70 kg (dewasa)</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Rekreasi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Konsumsi ikan lokal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54 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350 hari/tahun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30 tahun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600" b="0" i="0" u="none" strike="noStrike" cap="none" normalizeH="0" baseline="0" smtClean="0">
                          <a:ln>
                            <a:noFill/>
                          </a:ln>
                          <a:solidFill>
                            <a:srgbClr val="FFFF00"/>
                          </a:solidFill>
                          <a:effectLst/>
                          <a:latin typeface="Arial" charset="0"/>
                        </a:rPr>
                        <a:t>70 kg (dewasa)</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600" b="0" i="0" u="none" strike="noStrike" cap="none" normalizeH="0" baseline="0" smtClean="0">
                        <a:ln>
                          <a:noFill/>
                        </a:ln>
                        <a:solidFill>
                          <a:srgbClr val="FFFF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7871" name="Text Box 47"/>
          <p:cNvSpPr txBox="1">
            <a:spLocks noChangeArrowheads="1"/>
          </p:cNvSpPr>
          <p:nvPr/>
        </p:nvSpPr>
        <p:spPr bwMode="auto">
          <a:xfrm>
            <a:off x="6934200" y="6583363"/>
            <a:ext cx="1752600" cy="274637"/>
          </a:xfrm>
          <a:prstGeom prst="rect">
            <a:avLst/>
          </a:prstGeom>
          <a:noFill/>
          <a:ln w="9525">
            <a:noFill/>
            <a:miter lim="800000"/>
            <a:headEnd/>
            <a:tailEnd/>
          </a:ln>
        </p:spPr>
        <p:txBody>
          <a:bodyPr>
            <a:spAutoFit/>
          </a:bodyPr>
          <a:lstStyle/>
          <a:p>
            <a:pPr algn="r">
              <a:spcBef>
                <a:spcPct val="50000"/>
              </a:spcBef>
            </a:pPr>
            <a:r>
              <a:rPr lang="en-US" sz="1200">
                <a:latin typeface="Arial Unicode MS" pitchFamily="34" charset="-128"/>
                <a:ea typeface="Arial Unicode MS" pitchFamily="34" charset="-128"/>
                <a:cs typeface="Arial Unicode MS" pitchFamily="34" charset="-128"/>
              </a:rPr>
              <a:t>Abdur Rahman©2004</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30" name="Rectangle 78"/>
          <p:cNvSpPr>
            <a:spLocks noGrp="1" noChangeArrowheads="1"/>
          </p:cNvSpPr>
          <p:nvPr>
            <p:ph type="title"/>
          </p:nvPr>
        </p:nvSpPr>
        <p:spPr/>
        <p:txBody>
          <a:bodyPr>
            <a:normAutofit fontScale="90000"/>
          </a:bodyPr>
          <a:lstStyle/>
          <a:p>
            <a:pPr>
              <a:defRPr/>
            </a:pPr>
            <a:r>
              <a:rPr lang="en-US" sz="4000"/>
              <a:t>Standard Parameters for Calculating Exposure and Intake</a:t>
            </a:r>
          </a:p>
        </p:txBody>
      </p:sp>
      <p:graphicFrame>
        <p:nvGraphicFramePr>
          <p:cNvPr id="100429" name="Group 77"/>
          <p:cNvGraphicFramePr>
            <a:graphicFrameLocks noGrp="1"/>
          </p:cNvGraphicFramePr>
          <p:nvPr>
            <p:ph idx="4294967295"/>
          </p:nvPr>
        </p:nvGraphicFramePr>
        <p:xfrm>
          <a:off x="2209800" y="1905000"/>
          <a:ext cx="6934200" cy="4632960"/>
        </p:xfrm>
        <a:graphic>
          <a:graphicData uri="http://schemas.openxmlformats.org/drawingml/2006/table">
            <a:tbl>
              <a:tblPr/>
              <a:tblGrid>
                <a:gridCol w="2170113"/>
                <a:gridCol w="911225"/>
                <a:gridCol w="2101850"/>
                <a:gridCol w="1751012"/>
              </a:tblGrid>
              <a:tr h="2682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1" i="0" u="none" strike="noStrike" cap="none" normalizeH="0" baseline="0" smtClean="0">
                          <a:ln>
                            <a:noFill/>
                          </a:ln>
                          <a:solidFill>
                            <a:srgbClr val="000000"/>
                          </a:solidFill>
                          <a:effectLst/>
                          <a:latin typeface="Arial" pitchFamily="34" charset="0"/>
                        </a:rPr>
                        <a:t>Parameter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1" i="0" u="none" strike="noStrike" cap="none" normalizeH="0" baseline="0" smtClean="0">
                          <a:ln>
                            <a:noFill/>
                          </a:ln>
                          <a:solidFill>
                            <a:srgbClr val="000000"/>
                          </a:solidFill>
                          <a:effectLst/>
                          <a:latin typeface="Arial" pitchFamily="34" charset="0"/>
                        </a:rPr>
                        <a:t>Adults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1" i="0" u="none" strike="noStrike" cap="none" normalizeH="0" baseline="0" smtClean="0">
                          <a:ln>
                            <a:noFill/>
                          </a:ln>
                          <a:solidFill>
                            <a:srgbClr val="000000"/>
                          </a:solidFill>
                          <a:effectLst/>
                          <a:latin typeface="Arial" pitchFamily="34" charset="0"/>
                        </a:rPr>
                        <a:t>Child Age (6-12)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1" i="0" u="none" strike="noStrike" cap="none" normalizeH="0" baseline="0" smtClean="0">
                          <a:ln>
                            <a:noFill/>
                          </a:ln>
                          <a:solidFill>
                            <a:srgbClr val="000000"/>
                          </a:solidFill>
                          <a:effectLst/>
                          <a:latin typeface="Arial" pitchFamily="34" charset="0"/>
                        </a:rPr>
                        <a:t>Child Age ( 2-6)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r>
              <a:tr h="2635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Average Body Weight </a:t>
                      </a:r>
                      <a:r>
                        <a:rPr kumimoji="1" lang="en-US" sz="1400" b="1" i="0" u="none" strike="noStrike" cap="none" normalizeH="0" baseline="0" smtClean="0">
                          <a:ln>
                            <a:noFill/>
                          </a:ln>
                          <a:solidFill>
                            <a:srgbClr val="000000"/>
                          </a:solidFill>
                          <a:effectLst/>
                          <a:latin typeface="Arial" pitchFamily="34" charset="0"/>
                        </a:rPr>
                        <a:t>(kg)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269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Skin surface are </a:t>
                      </a:r>
                      <a:r>
                        <a:rPr kumimoji="1" lang="en-US" sz="1400" b="1" i="0" u="none" strike="noStrike" cap="none" normalizeH="0" baseline="0" smtClean="0">
                          <a:ln>
                            <a:noFill/>
                          </a:ln>
                          <a:solidFill>
                            <a:srgbClr val="000000"/>
                          </a:solidFill>
                          <a:effectLst/>
                          <a:latin typeface="Arial" pitchFamily="34" charset="0"/>
                        </a:rPr>
                        <a:t>(cm</a:t>
                      </a:r>
                      <a:r>
                        <a:rPr kumimoji="1" lang="en-US" sz="1400" b="1" i="0" u="none" strike="noStrike" cap="none" normalizeH="0" baseline="30000" smtClean="0">
                          <a:ln>
                            <a:noFill/>
                          </a:ln>
                          <a:solidFill>
                            <a:srgbClr val="000000"/>
                          </a:solidFill>
                          <a:effectLst/>
                          <a:latin typeface="Arial" pitchFamily="34" charset="0"/>
                        </a:rPr>
                        <a:t>2</a:t>
                      </a:r>
                      <a:r>
                        <a:rPr kumimoji="1" lang="en-US" sz="1400" b="1" i="0" u="none" strike="noStrike" cap="none" normalizeH="0" baseline="0" smtClean="0">
                          <a:ln>
                            <a:noFill/>
                          </a:ln>
                          <a:solidFill>
                            <a:srgbClr val="000000"/>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18,150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10470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6980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Water Ingested </a:t>
                      </a:r>
                      <a:r>
                        <a:rPr kumimoji="1" lang="en-US" sz="1400" b="1" i="0" u="none" strike="noStrike" cap="none" normalizeH="0" baseline="0" smtClean="0">
                          <a:ln>
                            <a:noFill/>
                          </a:ln>
                          <a:solidFill>
                            <a:srgbClr val="000000"/>
                          </a:solidFill>
                          <a:effectLst/>
                          <a:latin typeface="Arial" pitchFamily="34" charset="0"/>
                        </a:rPr>
                        <a:t>(L/day)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Air breathed </a:t>
                      </a:r>
                      <a:r>
                        <a:rPr kumimoji="1" lang="en-US" sz="1400" b="1" i="0" u="none" strike="noStrike" cap="none" normalizeH="0" baseline="0" smtClean="0">
                          <a:ln>
                            <a:noFill/>
                          </a:ln>
                          <a:solidFill>
                            <a:srgbClr val="000000"/>
                          </a:solidFill>
                          <a:effectLst/>
                          <a:latin typeface="Arial" pitchFamily="34" charset="0"/>
                        </a:rPr>
                        <a:t>(m</a:t>
                      </a:r>
                      <a:r>
                        <a:rPr kumimoji="1" lang="en-US" sz="1400" b="1" i="0" u="none" strike="noStrike" cap="none" normalizeH="0" baseline="30000" smtClean="0">
                          <a:ln>
                            <a:noFill/>
                          </a:ln>
                          <a:solidFill>
                            <a:srgbClr val="000000"/>
                          </a:solidFill>
                          <a:effectLst/>
                          <a:latin typeface="Arial" pitchFamily="34" charset="0"/>
                        </a:rPr>
                        <a:t>3</a:t>
                      </a:r>
                      <a:r>
                        <a:rPr kumimoji="1" lang="en-US" sz="1400" b="1" i="0" u="none" strike="noStrike" cap="none" normalizeH="0" baseline="0" smtClean="0">
                          <a:ln>
                            <a:noFill/>
                          </a:ln>
                          <a:solidFill>
                            <a:srgbClr val="000000"/>
                          </a:solidFill>
                          <a:effectLst/>
                          <a:latin typeface="Arial" pitchFamily="34" charset="0"/>
                        </a:rPr>
                        <a:t>/hour)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0.46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0.25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Retention rate </a:t>
                      </a:r>
                      <a:r>
                        <a:rPr kumimoji="1" lang="en-US" sz="1400" b="1" i="0" u="none" strike="noStrike" cap="none" normalizeH="0" baseline="0" smtClean="0">
                          <a:ln>
                            <a:noFill/>
                          </a:ln>
                          <a:solidFill>
                            <a:srgbClr val="000000"/>
                          </a:solidFill>
                          <a:effectLst/>
                          <a:latin typeface="Arial" pitchFamily="34" charset="0"/>
                        </a:rPr>
                        <a:t>(inhaled air)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3714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Absorption rate </a:t>
                      </a:r>
                      <a:r>
                        <a:rPr kumimoji="1" lang="en-US" sz="1400" b="1" i="0" u="none" strike="noStrike" cap="none" normalizeH="0" baseline="0" smtClean="0">
                          <a:ln>
                            <a:noFill/>
                          </a:ln>
                          <a:solidFill>
                            <a:srgbClr val="000000"/>
                          </a:solidFill>
                          <a:effectLst/>
                          <a:latin typeface="Arial" pitchFamily="34" charset="0"/>
                        </a:rPr>
                        <a:t>(inhaled air)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Soil ingested </a:t>
                      </a:r>
                      <a:r>
                        <a:rPr kumimoji="1" lang="en-US" sz="1400" b="1" i="0" u="none" strike="noStrike" cap="none" normalizeH="0" baseline="0" smtClean="0">
                          <a:ln>
                            <a:noFill/>
                          </a:ln>
                          <a:solidFill>
                            <a:srgbClr val="000000"/>
                          </a:solidFill>
                          <a:effectLst/>
                          <a:latin typeface="Arial" pitchFamily="34" charset="0"/>
                        </a:rPr>
                        <a:t>(mg/day)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4905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Bathing duration </a:t>
                      </a:r>
                      <a:r>
                        <a:rPr kumimoji="1" lang="en-US" sz="1400" b="1" i="0" u="none" strike="noStrike" cap="none" normalizeH="0" baseline="0" smtClean="0">
                          <a:ln>
                            <a:noFill/>
                          </a:ln>
                          <a:solidFill>
                            <a:srgbClr val="000000"/>
                          </a:solidFill>
                          <a:effectLst/>
                          <a:latin typeface="Arial" pitchFamily="34" charset="0"/>
                        </a:rPr>
                        <a:t>(minutes)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5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Exposure frequency </a:t>
                      </a:r>
                      <a:r>
                        <a:rPr kumimoji="1" lang="en-US" sz="1400" b="1" i="0" u="none" strike="noStrike" cap="none" normalizeH="0" baseline="0" smtClean="0">
                          <a:ln>
                            <a:noFill/>
                          </a:ln>
                          <a:solidFill>
                            <a:srgbClr val="000000"/>
                          </a:solidFill>
                          <a:effectLst/>
                          <a:latin typeface="Arial" pitchFamily="34" charset="0"/>
                        </a:rPr>
                        <a:t>(days)</a:t>
                      </a:r>
                      <a:r>
                        <a:rPr kumimoji="1" lang="en-US" sz="1400" b="0" i="0" u="none" strike="noStrike" cap="none" normalizeH="0" baseline="0" smtClean="0">
                          <a:ln>
                            <a:noFill/>
                          </a:ln>
                          <a:solidFill>
                            <a:srgbClr val="000000"/>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365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365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365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2635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Exposure duration </a:t>
                      </a:r>
                      <a:r>
                        <a:rPr kumimoji="1" lang="en-US" sz="1400" b="1" i="0" u="none" strike="noStrike" cap="none" normalizeH="0" baseline="0" smtClean="0">
                          <a:ln>
                            <a:noFill/>
                          </a:ln>
                          <a:solidFill>
                            <a:srgbClr val="000000"/>
                          </a:solidFill>
                          <a:effectLst/>
                          <a:latin typeface="Arial" pitchFamily="34" charset="0"/>
                        </a:rPr>
                        <a:t>(years)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sz="1400" b="0" i="0" u="none" strike="noStrike" cap="none" normalizeH="0" baseline="0" smtClean="0">
                          <a:ln>
                            <a:noFill/>
                          </a:ln>
                          <a:solidFill>
                            <a:srgbClr val="000000"/>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09600" y="304800"/>
            <a:ext cx="7772400" cy="1143000"/>
          </a:xfrm>
        </p:spPr>
        <p:txBody>
          <a:bodyPr/>
          <a:lstStyle/>
          <a:p>
            <a:pPr eaLnBrk="1" hangingPunct="1"/>
            <a:r>
              <a:rPr lang="en-US" sz="3200" b="1" smtClean="0">
                <a:solidFill>
                  <a:schemeClr val="hlink"/>
                </a:solidFill>
                <a:effectLst/>
                <a:latin typeface="Book Antiqua" pitchFamily="18" charset="0"/>
              </a:rPr>
              <a:t>CONTOH TABEL ANTROPOMETRI</a:t>
            </a:r>
          </a:p>
        </p:txBody>
      </p:sp>
      <p:graphicFrame>
        <p:nvGraphicFramePr>
          <p:cNvPr id="446467" name="Group 3"/>
          <p:cNvGraphicFramePr>
            <a:graphicFrameLocks noGrp="1"/>
          </p:cNvGraphicFramePr>
          <p:nvPr>
            <p:ph sz="half" idx="2"/>
          </p:nvPr>
        </p:nvGraphicFramePr>
        <p:xfrm>
          <a:off x="152400" y="2425700"/>
          <a:ext cx="8991600" cy="4041020"/>
        </p:xfrm>
        <a:graphic>
          <a:graphicData uri="http://schemas.openxmlformats.org/drawingml/2006/table">
            <a:tbl>
              <a:tblPr/>
              <a:tblGrid>
                <a:gridCol w="1017588"/>
                <a:gridCol w="2025650"/>
                <a:gridCol w="2014537"/>
                <a:gridCol w="2011363"/>
                <a:gridCol w="1922462"/>
              </a:tblGrid>
              <a:tr h="8255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No.</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Resp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Lama Pajanan</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a:t>
                      </a:r>
                      <a:r>
                        <a:rPr kumimoji="0" lang="en-US" sz="2000" b="0" i="1" u="none" strike="noStrike" cap="none" normalizeH="0" baseline="0" smtClean="0">
                          <a:ln>
                            <a:noFill/>
                          </a:ln>
                          <a:solidFill>
                            <a:schemeClr val="bg2"/>
                          </a:solidFill>
                          <a:effectLst/>
                          <a:latin typeface="Arial" charset="0"/>
                        </a:rPr>
                        <a:t>t</a:t>
                      </a:r>
                      <a:r>
                        <a:rPr kumimoji="0" lang="en-US" sz="2000" b="0" i="0" u="none" strike="noStrike" cap="none" normalizeH="0" baseline="-25000" smtClean="0">
                          <a:ln>
                            <a:noFill/>
                          </a:ln>
                          <a:solidFill>
                            <a:schemeClr val="bg2"/>
                          </a:solidFill>
                          <a:effectLst/>
                          <a:latin typeface="Arial" charset="0"/>
                        </a:rPr>
                        <a:t>E</a:t>
                      </a:r>
                      <a:r>
                        <a:rPr kumimoji="0" lang="en-US" sz="2000" b="0" i="0" u="none" strike="noStrike" cap="none" normalizeH="0" baseline="0" smtClean="0">
                          <a:ln>
                            <a:noFill/>
                          </a:ln>
                          <a:solidFill>
                            <a:schemeClr val="bg2"/>
                          </a:solidFill>
                          <a:effectLst/>
                          <a:latin typeface="Arial" charset="0"/>
                        </a:rPr>
                        <a:t>) jam</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Frek. Pajanan</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a:t>
                      </a:r>
                      <a:r>
                        <a:rPr kumimoji="0" lang="en-US" sz="2000" b="0" i="1" u="none" strike="noStrike" cap="none" normalizeH="0" baseline="0" smtClean="0">
                          <a:ln>
                            <a:noFill/>
                          </a:ln>
                          <a:solidFill>
                            <a:schemeClr val="bg2"/>
                          </a:solidFill>
                          <a:effectLst/>
                          <a:latin typeface="Arial" charset="0"/>
                        </a:rPr>
                        <a:t>f</a:t>
                      </a:r>
                      <a:r>
                        <a:rPr kumimoji="0" lang="en-US" sz="2000" b="0" i="0" u="none" strike="noStrike" cap="none" normalizeH="0" baseline="-25000" smtClean="0">
                          <a:ln>
                            <a:noFill/>
                          </a:ln>
                          <a:solidFill>
                            <a:schemeClr val="bg2"/>
                          </a:solidFill>
                          <a:effectLst/>
                          <a:latin typeface="Arial" charset="0"/>
                        </a:rPr>
                        <a:t>E</a:t>
                      </a:r>
                      <a:r>
                        <a:rPr kumimoji="0" lang="en-US" sz="2000" b="0" i="0" u="none" strike="noStrike" cap="none" normalizeH="0" baseline="0" smtClean="0">
                          <a:ln>
                            <a:noFill/>
                          </a:ln>
                          <a:solidFill>
                            <a:schemeClr val="bg2"/>
                          </a:solidFill>
                          <a:effectLst/>
                          <a:latin typeface="Arial" charset="0"/>
                        </a:rPr>
                        <a:t>) hari/tahun</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Lama Mukim</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a:t>
                      </a:r>
                      <a:r>
                        <a:rPr kumimoji="0" lang="en-US" sz="2000" b="0" i="1" u="none" strike="noStrike" cap="none" normalizeH="0" baseline="0" smtClean="0">
                          <a:ln>
                            <a:noFill/>
                          </a:ln>
                          <a:solidFill>
                            <a:schemeClr val="bg2"/>
                          </a:solidFill>
                          <a:effectLst/>
                          <a:latin typeface="Arial" charset="0"/>
                        </a:rPr>
                        <a:t>D</a:t>
                      </a:r>
                      <a:r>
                        <a:rPr kumimoji="0" lang="en-US" sz="2000" b="0" i="0" u="none" strike="noStrike" cap="none" normalizeH="0" baseline="-25000" smtClean="0">
                          <a:ln>
                            <a:noFill/>
                          </a:ln>
                          <a:solidFill>
                            <a:schemeClr val="bg2"/>
                          </a:solidFill>
                          <a:effectLst/>
                          <a:latin typeface="Arial" charset="0"/>
                        </a:rPr>
                        <a:t>t</a:t>
                      </a:r>
                      <a:r>
                        <a:rPr kumimoji="0" lang="en-US" sz="2000" b="0" i="0" u="none" strike="noStrike" cap="none" normalizeH="0" baseline="0" smtClean="0">
                          <a:ln>
                            <a:noFill/>
                          </a:ln>
                          <a:solidFill>
                            <a:schemeClr val="bg2"/>
                          </a:solidFill>
                          <a:effectLst/>
                          <a:latin typeface="Arial" charset="0"/>
                        </a:rPr>
                        <a:t>) tahun</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Berat Badan</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2"/>
                          </a:solidFill>
                          <a:effectLst/>
                          <a:latin typeface="Arial" charset="0"/>
                        </a:rPr>
                        <a:t>(</a:t>
                      </a:r>
                      <a:r>
                        <a:rPr kumimoji="0" lang="en-US" sz="2000" b="0" i="1" u="none" strike="noStrike" cap="none" normalizeH="0" baseline="0" smtClean="0">
                          <a:ln>
                            <a:noFill/>
                          </a:ln>
                          <a:solidFill>
                            <a:schemeClr val="bg2"/>
                          </a:solidFill>
                          <a:effectLst/>
                          <a:latin typeface="Arial" charset="0"/>
                        </a:rPr>
                        <a:t>W</a:t>
                      </a:r>
                      <a:r>
                        <a:rPr kumimoji="0" lang="en-US" sz="2000" b="0" i="0" u="none" strike="noStrike" cap="none" normalizeH="0" baseline="-25000" smtClean="0">
                          <a:ln>
                            <a:noFill/>
                          </a:ln>
                          <a:solidFill>
                            <a:schemeClr val="bg2"/>
                          </a:solidFill>
                          <a:effectLst/>
                          <a:latin typeface="Arial" charset="0"/>
                        </a:rPr>
                        <a:t>b</a:t>
                      </a:r>
                      <a:r>
                        <a:rPr kumimoji="0" lang="en-US" sz="2000" b="0" i="0" u="none" strike="noStrike" cap="none" normalizeH="0" baseline="0" smtClean="0">
                          <a:ln>
                            <a:noFill/>
                          </a:ln>
                          <a:solidFill>
                            <a:schemeClr val="bg2"/>
                          </a:solidFill>
                          <a:effectLst/>
                          <a:latin typeface="Arial" charset="0"/>
                        </a:rPr>
                        <a:t>) kg</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r>
              <a:tr h="1778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350</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14</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73</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3300"/>
                          </a:solidFill>
                          <a:effectLst/>
                          <a:latin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3300"/>
                          </a:solidFill>
                          <a:effectLst/>
                          <a:latin typeface="Arial" charset="0"/>
                        </a:rPr>
                        <a:t>14</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3300"/>
                          </a:solidFill>
                          <a:effectLst/>
                          <a:latin typeface="Arial" charset="0"/>
                        </a:rPr>
                        <a:t>350</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3300"/>
                          </a:solidFill>
                          <a:effectLst/>
                          <a:latin typeface="Arial" charset="0"/>
                        </a:rPr>
                        <a:t>14</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3300"/>
                          </a:solidFill>
                          <a:effectLst/>
                          <a:latin typeface="Arial" charset="0"/>
                        </a:rPr>
                        <a:t>45</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19</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350</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14</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56</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8</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350</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15</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85</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14</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350</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8</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62</a:t>
                      </a:r>
                    </a:p>
                  </a:txBody>
                  <a:tcPr marL="90000" marR="90000" marT="46800" marB="46800" anchor="ct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dst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17</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350</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62</a:t>
                      </a:r>
                    </a:p>
                  </a:txBody>
                  <a:tcPr marL="90000" marR="90000" marT="46800" marB="46800" anchor="ct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9929" name="Text Box 58"/>
          <p:cNvSpPr txBox="1">
            <a:spLocks noChangeArrowheads="1"/>
          </p:cNvSpPr>
          <p:nvPr/>
        </p:nvSpPr>
        <p:spPr bwMode="auto">
          <a:xfrm>
            <a:off x="0" y="1435100"/>
            <a:ext cx="9144000" cy="1006475"/>
          </a:xfrm>
          <a:prstGeom prst="rect">
            <a:avLst/>
          </a:prstGeom>
          <a:noFill/>
          <a:ln w="9525">
            <a:noFill/>
            <a:miter lim="800000"/>
            <a:headEnd/>
            <a:tailEnd/>
          </a:ln>
        </p:spPr>
        <p:txBody>
          <a:bodyPr>
            <a:spAutoFit/>
          </a:bodyPr>
          <a:lstStyle/>
          <a:p>
            <a:pPr>
              <a:spcBef>
                <a:spcPct val="50000"/>
              </a:spcBef>
            </a:pPr>
            <a:r>
              <a:rPr lang="en-US" sz="2000">
                <a:solidFill>
                  <a:srgbClr val="CCECFF"/>
                </a:solidFill>
                <a:latin typeface="Arial" pitchFamily="34" charset="0"/>
                <a:cs typeface="Arial" pitchFamily="34" charset="0"/>
              </a:rPr>
              <a:t>Tabel 1. Antropometri Pedagang Kaki Lima (</a:t>
            </a:r>
            <a:r>
              <a:rPr lang="en-US" sz="2000" i="1">
                <a:solidFill>
                  <a:srgbClr val="CCECFF"/>
                </a:solidFill>
                <a:latin typeface="Arial" pitchFamily="34" charset="0"/>
                <a:cs typeface="Arial" pitchFamily="34" charset="0"/>
              </a:rPr>
              <a:t>R</a:t>
            </a:r>
            <a:r>
              <a:rPr lang="en-US" sz="2000">
                <a:solidFill>
                  <a:srgbClr val="CCECFF"/>
                </a:solidFill>
                <a:latin typeface="Arial" pitchFamily="34" charset="0"/>
                <a:cs typeface="Arial" pitchFamily="34" charset="0"/>
              </a:rPr>
              <a:t> = 0,83 M</a:t>
            </a:r>
            <a:r>
              <a:rPr lang="en-US" sz="2000" baseline="30000">
                <a:solidFill>
                  <a:srgbClr val="CCECFF"/>
                </a:solidFill>
                <a:latin typeface="Arial" pitchFamily="34" charset="0"/>
                <a:cs typeface="Arial" pitchFamily="34" charset="0"/>
              </a:rPr>
              <a:t>3</a:t>
            </a:r>
            <a:r>
              <a:rPr lang="en-US" sz="2000">
                <a:solidFill>
                  <a:srgbClr val="CCECFF"/>
                </a:solidFill>
                <a:latin typeface="Arial" pitchFamily="34" charset="0"/>
                <a:cs typeface="Arial" pitchFamily="34" charset="0"/>
              </a:rPr>
              <a:t>/jam) di Terminal Terboyo, Semarang, 2003, untuk menghitung </a:t>
            </a:r>
            <a:r>
              <a:rPr lang="en-US" sz="2000" i="1">
                <a:solidFill>
                  <a:srgbClr val="CCECFF"/>
                </a:solidFill>
                <a:latin typeface="Arial" pitchFamily="34" charset="0"/>
                <a:cs typeface="Arial" pitchFamily="34" charset="0"/>
              </a:rPr>
              <a:t>intake</a:t>
            </a:r>
            <a:r>
              <a:rPr lang="en-US" sz="2000">
                <a:solidFill>
                  <a:srgbClr val="CCECFF"/>
                </a:solidFill>
                <a:latin typeface="Arial" pitchFamily="34" charset="0"/>
                <a:cs typeface="Arial" pitchFamily="34" charset="0"/>
              </a:rPr>
              <a:t> inhalasi SO</a:t>
            </a:r>
            <a:r>
              <a:rPr lang="en-US" sz="2000" baseline="-25000">
                <a:solidFill>
                  <a:srgbClr val="CCECFF"/>
                </a:solidFill>
                <a:latin typeface="Arial" pitchFamily="34" charset="0"/>
                <a:cs typeface="Arial" pitchFamily="34" charset="0"/>
              </a:rPr>
              <a:t>2</a:t>
            </a:r>
            <a:r>
              <a:rPr lang="en-US" sz="2000">
                <a:solidFill>
                  <a:srgbClr val="CCECFF"/>
                </a:solidFill>
                <a:latin typeface="Arial" pitchFamily="34" charset="0"/>
                <a:cs typeface="Arial" pitchFamily="34" charset="0"/>
              </a:rPr>
              <a:t> (35,6 </a:t>
            </a:r>
            <a:r>
              <a:rPr lang="en-US" sz="2000">
                <a:solidFill>
                  <a:srgbClr val="CCECFF"/>
                </a:solidFill>
                <a:latin typeface="Arial" pitchFamily="34" charset="0"/>
                <a:cs typeface="Arial" pitchFamily="34" charset="0"/>
                <a:sym typeface="Symbol" pitchFamily="18" charset="2"/>
              </a:rPr>
              <a:t>g/M</a:t>
            </a:r>
            <a:r>
              <a:rPr lang="en-US" sz="2000" baseline="30000">
                <a:solidFill>
                  <a:srgbClr val="CCECFF"/>
                </a:solidFill>
                <a:latin typeface="Arial" pitchFamily="34" charset="0"/>
                <a:cs typeface="Arial" pitchFamily="34" charset="0"/>
                <a:sym typeface="Symbol" pitchFamily="18" charset="2"/>
              </a:rPr>
              <a:t>3</a:t>
            </a:r>
            <a:r>
              <a:rPr lang="en-US" sz="2000">
                <a:solidFill>
                  <a:srgbClr val="CCECFF"/>
                </a:solidFill>
                <a:latin typeface="Arial" pitchFamily="34" charset="0"/>
                <a:cs typeface="Arial" pitchFamily="34" charset="0"/>
                <a:sym typeface="Symbol" pitchFamily="18" charset="2"/>
              </a:rPr>
              <a:t>), NO</a:t>
            </a:r>
            <a:r>
              <a:rPr lang="en-US" sz="2000" baseline="-25000">
                <a:solidFill>
                  <a:srgbClr val="CCECFF"/>
                </a:solidFill>
                <a:latin typeface="Arial" pitchFamily="34" charset="0"/>
                <a:cs typeface="Arial" pitchFamily="34" charset="0"/>
                <a:sym typeface="Symbol" pitchFamily="18" charset="2"/>
              </a:rPr>
              <a:t>2</a:t>
            </a:r>
            <a:r>
              <a:rPr lang="en-US" sz="2000">
                <a:solidFill>
                  <a:srgbClr val="CCECFF"/>
                </a:solidFill>
                <a:latin typeface="Arial" pitchFamily="34" charset="0"/>
                <a:cs typeface="Arial" pitchFamily="34" charset="0"/>
                <a:sym typeface="Symbol" pitchFamily="18" charset="2"/>
              </a:rPr>
              <a:t> (</a:t>
            </a:r>
            <a:r>
              <a:rPr lang="en-US" sz="2000">
                <a:solidFill>
                  <a:srgbClr val="CCECFF"/>
                </a:solidFill>
                <a:latin typeface="Arial" pitchFamily="34" charset="0"/>
                <a:cs typeface="Arial" pitchFamily="34" charset="0"/>
              </a:rPr>
              <a:t>49,7 </a:t>
            </a:r>
            <a:r>
              <a:rPr lang="en-US" sz="2000">
                <a:solidFill>
                  <a:srgbClr val="CCECFF"/>
                </a:solidFill>
                <a:latin typeface="Arial" pitchFamily="34" charset="0"/>
                <a:cs typeface="Arial" pitchFamily="34" charset="0"/>
                <a:sym typeface="Symbol" pitchFamily="18" charset="2"/>
              </a:rPr>
              <a:t>g/M</a:t>
            </a:r>
            <a:r>
              <a:rPr lang="en-US" sz="2000" baseline="30000">
                <a:solidFill>
                  <a:srgbClr val="CCECFF"/>
                </a:solidFill>
                <a:latin typeface="Arial" pitchFamily="34" charset="0"/>
                <a:cs typeface="Arial" pitchFamily="34" charset="0"/>
                <a:sym typeface="Symbol" pitchFamily="18" charset="2"/>
              </a:rPr>
              <a:t>3</a:t>
            </a:r>
            <a:r>
              <a:rPr lang="en-US" sz="2000">
                <a:solidFill>
                  <a:srgbClr val="CCECFF"/>
                </a:solidFill>
                <a:latin typeface="Arial" pitchFamily="34" charset="0"/>
                <a:cs typeface="Arial" pitchFamily="34" charset="0"/>
                <a:sym typeface="Symbol" pitchFamily="18" charset="2"/>
              </a:rPr>
              <a:t>), TSP (322,6 g/M</a:t>
            </a:r>
            <a:r>
              <a:rPr lang="en-US" sz="2000" baseline="30000">
                <a:solidFill>
                  <a:srgbClr val="CCECFF"/>
                </a:solidFill>
                <a:latin typeface="Arial" pitchFamily="34" charset="0"/>
                <a:cs typeface="Arial" pitchFamily="34" charset="0"/>
                <a:sym typeface="Symbol" pitchFamily="18" charset="2"/>
              </a:rPr>
              <a:t>3</a:t>
            </a:r>
            <a:r>
              <a:rPr lang="en-US" sz="2000">
                <a:solidFill>
                  <a:srgbClr val="CCECFF"/>
                </a:solidFill>
                <a:latin typeface="Arial" pitchFamily="34" charset="0"/>
                <a:cs typeface="Arial" pitchFamily="34" charset="0"/>
                <a:sym typeface="Symbol" pitchFamily="18" charset="2"/>
              </a:rPr>
              <a:t>) dan Pb (0,04 g/M</a:t>
            </a:r>
            <a:r>
              <a:rPr lang="en-US" sz="2000" baseline="30000">
                <a:solidFill>
                  <a:srgbClr val="CCECFF"/>
                </a:solidFill>
                <a:latin typeface="Arial" pitchFamily="34" charset="0"/>
                <a:cs typeface="Arial" pitchFamily="34" charset="0"/>
                <a:sym typeface="Symbol" pitchFamily="18" charset="2"/>
              </a:rPr>
              <a:t>3</a:t>
            </a:r>
            <a:r>
              <a:rPr lang="en-US" sz="2000">
                <a:solidFill>
                  <a:srgbClr val="CCECFF"/>
                </a:solidFill>
                <a:latin typeface="Arial" pitchFamily="34" charset="0"/>
                <a:cs typeface="Arial" pitchFamily="34" charset="0"/>
                <a:sym typeface="Symbol" pitchFamily="18" charset="2"/>
              </a:rPr>
              <a:t>)</a:t>
            </a:r>
            <a:r>
              <a:rPr lang="en-US" sz="1800">
                <a:latin typeface="Garamond" pitchFamily="18" charset="0"/>
                <a:cs typeface="Arial" pitchFamily="34" charset="0"/>
                <a:sym typeface="Symbol" pitchFamily="18" charset="2"/>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normAutofit fontScale="90000"/>
          </a:bodyPr>
          <a:lstStyle/>
          <a:p>
            <a:pPr eaLnBrk="1" hangingPunct="1">
              <a:defRPr/>
            </a:pPr>
            <a:r>
              <a:rPr lang="id-ID" sz="4000" dirty="0" smtClean="0"/>
              <a:t>PENILAIAN RISIKO SECARA </a:t>
            </a:r>
            <a:r>
              <a:rPr lang="en-US" sz="4000" dirty="0" smtClean="0"/>
              <a:t>  </a:t>
            </a:r>
            <a:r>
              <a:rPr lang="id-ID" sz="4000" dirty="0" smtClean="0"/>
              <a:t>KUANTITATIF</a:t>
            </a:r>
            <a:endParaRPr lang="en-US" sz="4000" dirty="0" smtClean="0"/>
          </a:p>
        </p:txBody>
      </p:sp>
      <p:sp>
        <p:nvSpPr>
          <p:cNvPr id="80898" name="Date Placeholder 3"/>
          <p:cNvSpPr>
            <a:spLocks noGrp="1"/>
          </p:cNvSpPr>
          <p:nvPr>
            <p:ph type="dt" sz="half" idx="10"/>
          </p:nvPr>
        </p:nvSpPr>
        <p:spPr>
          <a:noFill/>
        </p:spPr>
        <p:txBody>
          <a:bodyPr/>
          <a:lstStyle/>
          <a:p>
            <a:fld id="{7C1D0A56-F656-48E6-A150-2A45858E5AE4}" type="datetime1">
              <a:rPr lang="en-US" smtClean="0"/>
              <a:pPr/>
              <a:t>6/18/2013</a:t>
            </a:fld>
            <a:endParaRPr lang="en-US" smtClean="0"/>
          </a:p>
        </p:txBody>
      </p:sp>
      <p:sp>
        <p:nvSpPr>
          <p:cNvPr id="80899" name="Slide Number Placeholder 5"/>
          <p:cNvSpPr>
            <a:spLocks noGrp="1"/>
          </p:cNvSpPr>
          <p:nvPr>
            <p:ph type="sldNum" sz="quarter" idx="12"/>
          </p:nvPr>
        </p:nvSpPr>
        <p:spPr>
          <a:noFill/>
        </p:spPr>
        <p:txBody>
          <a:bodyPr/>
          <a:lstStyle/>
          <a:p>
            <a:fld id="{65249B47-47FE-4359-9FC6-8F01F76D50D6}" type="slidenum">
              <a:rPr lang="en-US" smtClean="0"/>
              <a:pPr/>
              <a:t>48</a:t>
            </a:fld>
            <a:endParaRPr lang="en-US" smtClean="0"/>
          </a:p>
        </p:txBody>
      </p:sp>
    </p:spTree>
  </p:cSld>
  <p:clrMapOvr>
    <a:masterClrMapping/>
  </p:clrMapOvr>
  <p:transition spd="slow">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7" name="Rectangle 11"/>
          <p:cNvSpPr>
            <a:spLocks noGrp="1" noChangeArrowheads="1"/>
          </p:cNvSpPr>
          <p:nvPr>
            <p:ph type="title"/>
          </p:nvPr>
        </p:nvSpPr>
        <p:spPr/>
        <p:txBody>
          <a:bodyPr/>
          <a:lstStyle/>
          <a:p>
            <a:pPr>
              <a:defRPr/>
            </a:pPr>
            <a:r>
              <a:rPr lang="en-US"/>
              <a:t>Risk Assessment Process</a:t>
            </a:r>
          </a:p>
        </p:txBody>
      </p:sp>
      <p:sp>
        <p:nvSpPr>
          <p:cNvPr id="5" name="Rounded Rectangle 4"/>
          <p:cNvSpPr>
            <a:spLocks noChangeArrowheads="1"/>
          </p:cNvSpPr>
          <p:nvPr/>
        </p:nvSpPr>
        <p:spPr bwMode="auto">
          <a:xfrm>
            <a:off x="685800" y="1676400"/>
            <a:ext cx="2438400" cy="914400"/>
          </a:xfrm>
          <a:prstGeom prst="roundRect">
            <a:avLst>
              <a:gd name="adj" fmla="val 16667"/>
            </a:avLst>
          </a:prstGeom>
          <a:solidFill>
            <a:srgbClr val="4819F3"/>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Hazard Identification</a:t>
            </a:r>
          </a:p>
        </p:txBody>
      </p:sp>
      <p:sp>
        <p:nvSpPr>
          <p:cNvPr id="6" name="Rounded Rectangle 5"/>
          <p:cNvSpPr>
            <a:spLocks noChangeArrowheads="1"/>
          </p:cNvSpPr>
          <p:nvPr/>
        </p:nvSpPr>
        <p:spPr bwMode="auto">
          <a:xfrm>
            <a:off x="2514600" y="2895600"/>
            <a:ext cx="2606675" cy="1066800"/>
          </a:xfrm>
          <a:prstGeom prst="roundRect">
            <a:avLst>
              <a:gd name="adj" fmla="val 16667"/>
            </a:avLst>
          </a:prstGeom>
          <a:solidFill>
            <a:srgbClr val="4819F3"/>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Dose Response</a:t>
            </a:r>
          </a:p>
        </p:txBody>
      </p:sp>
      <p:sp>
        <p:nvSpPr>
          <p:cNvPr id="7" name="Rounded Rectangle 6"/>
          <p:cNvSpPr>
            <a:spLocks noChangeArrowheads="1"/>
          </p:cNvSpPr>
          <p:nvPr/>
        </p:nvSpPr>
        <p:spPr bwMode="auto">
          <a:xfrm>
            <a:off x="4191000" y="4267200"/>
            <a:ext cx="2943225" cy="990600"/>
          </a:xfrm>
          <a:prstGeom prst="roundRect">
            <a:avLst>
              <a:gd name="adj" fmla="val 16667"/>
            </a:avLst>
          </a:prstGeom>
          <a:solidFill>
            <a:srgbClr val="4819F3"/>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Exposure Assessment</a:t>
            </a:r>
          </a:p>
        </p:txBody>
      </p:sp>
      <p:sp>
        <p:nvSpPr>
          <p:cNvPr id="8" name="Rounded Rectangle 7"/>
          <p:cNvSpPr>
            <a:spLocks noChangeArrowheads="1"/>
          </p:cNvSpPr>
          <p:nvPr/>
        </p:nvSpPr>
        <p:spPr bwMode="auto">
          <a:xfrm>
            <a:off x="5715000" y="5638800"/>
            <a:ext cx="2438400" cy="914400"/>
          </a:xfrm>
          <a:prstGeom prst="roundRect">
            <a:avLst>
              <a:gd name="adj" fmla="val 16667"/>
            </a:avLst>
          </a:prstGeom>
          <a:solidFill>
            <a:srgbClr val="5E1C02"/>
          </a:solidFill>
          <a:ln w="55000" cmpd="thickThin" algn="ctr">
            <a:solidFill>
              <a:srgbClr val="1E768C"/>
            </a:solidFill>
            <a:round/>
            <a:headEnd/>
            <a:tailEnd/>
          </a:ln>
        </p:spPr>
        <p:txBody>
          <a:bodyPr anchor="ctr"/>
          <a:lstStyle/>
          <a:p>
            <a:pPr algn="ctr" fontAlgn="auto">
              <a:spcBef>
                <a:spcPts val="0"/>
              </a:spcBef>
              <a:spcAft>
                <a:spcPts val="0"/>
              </a:spcAft>
              <a:defRPr/>
            </a:pPr>
            <a:r>
              <a:rPr lang="en-US" sz="2000" b="1" dirty="0">
                <a:solidFill>
                  <a:schemeClr val="lt1"/>
                </a:solidFill>
                <a:latin typeface="+mn-lt"/>
              </a:rPr>
              <a:t>Risk characterization</a:t>
            </a:r>
          </a:p>
        </p:txBody>
      </p:sp>
      <p:cxnSp>
        <p:nvCxnSpPr>
          <p:cNvPr id="12" name="Elbow Connector 11"/>
          <p:cNvCxnSpPr>
            <a:stCxn id="5" idx="3"/>
          </p:cNvCxnSpPr>
          <p:nvPr/>
        </p:nvCxnSpPr>
        <p:spPr>
          <a:xfrm>
            <a:off x="3124200" y="2133600"/>
            <a:ext cx="762000" cy="762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8" name="Elbow Connector 11"/>
          <p:cNvCxnSpPr/>
          <p:nvPr/>
        </p:nvCxnSpPr>
        <p:spPr>
          <a:xfrm>
            <a:off x="5181600" y="3429000"/>
            <a:ext cx="762000" cy="762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9" name="Elbow Connector 11"/>
          <p:cNvCxnSpPr/>
          <p:nvPr/>
        </p:nvCxnSpPr>
        <p:spPr>
          <a:xfrm rot="16200000" flipH="1">
            <a:off x="6896100" y="4914900"/>
            <a:ext cx="990600" cy="457200"/>
          </a:xfrm>
          <a:prstGeom prst="bentConnector3">
            <a:avLst>
              <a:gd name="adj1" fmla="val 8397"/>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685800" y="0"/>
            <a:ext cx="7772400" cy="1143000"/>
          </a:xfrm>
        </p:spPr>
        <p:txBody>
          <a:bodyPr>
            <a:normAutofit fontScale="90000"/>
          </a:bodyPr>
          <a:lstStyle/>
          <a:p>
            <a:pPr algn="l" eaLnBrk="1" hangingPunct="1">
              <a:defRPr/>
            </a:pPr>
            <a:r>
              <a:rPr lang="en-US" sz="4000" dirty="0" smtClean="0">
                <a:solidFill>
                  <a:srgbClr val="FF0000"/>
                </a:solidFill>
              </a:rPr>
              <a:t/>
            </a:r>
            <a:br>
              <a:rPr lang="en-US" sz="4000" dirty="0" smtClean="0">
                <a:solidFill>
                  <a:srgbClr val="FF0000"/>
                </a:solidFill>
              </a:rPr>
            </a:br>
            <a:r>
              <a:rPr lang="en-US" sz="3200" dirty="0" smtClean="0">
                <a:solidFill>
                  <a:srgbClr val="FF0000"/>
                </a:solidFill>
              </a:rPr>
              <a:t>HAZARD CHARACTERIZATION</a:t>
            </a:r>
            <a:endParaRPr lang="en-US" sz="3200"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lstStyle/>
          <a:p>
            <a:pPr eaLnBrk="1" hangingPunct="1">
              <a:defRPr/>
            </a:pPr>
            <a:r>
              <a:rPr lang="en-US" dirty="0" smtClean="0">
                <a:solidFill>
                  <a:srgbClr val="FF0000"/>
                </a:solidFill>
              </a:rPr>
              <a:t>KARAKTERISTIK RISIKO</a:t>
            </a:r>
          </a:p>
        </p:txBody>
      </p:sp>
      <p:sp>
        <p:nvSpPr>
          <p:cNvPr id="82946" name="Date Placeholder 3"/>
          <p:cNvSpPr>
            <a:spLocks noGrp="1"/>
          </p:cNvSpPr>
          <p:nvPr>
            <p:ph type="dt" sz="half" idx="10"/>
          </p:nvPr>
        </p:nvSpPr>
        <p:spPr>
          <a:noFill/>
        </p:spPr>
        <p:txBody>
          <a:bodyPr/>
          <a:lstStyle/>
          <a:p>
            <a:fld id="{2678E1B3-37FF-4236-A4E1-C2A4E874F238}" type="datetime1">
              <a:rPr lang="en-US" smtClean="0"/>
              <a:pPr/>
              <a:t>6/18/2013</a:t>
            </a:fld>
            <a:endParaRPr lang="en-US" smtClean="0"/>
          </a:p>
        </p:txBody>
      </p:sp>
      <p:sp>
        <p:nvSpPr>
          <p:cNvPr id="82947" name="Slide Number Placeholder 5"/>
          <p:cNvSpPr>
            <a:spLocks noGrp="1"/>
          </p:cNvSpPr>
          <p:nvPr>
            <p:ph type="sldNum" sz="quarter" idx="12"/>
          </p:nvPr>
        </p:nvSpPr>
        <p:spPr>
          <a:noFill/>
        </p:spPr>
        <p:txBody>
          <a:bodyPr/>
          <a:lstStyle/>
          <a:p>
            <a:fld id="{CE2D7541-F1A1-4798-AD8C-B013C1B6906C}" type="slidenum">
              <a:rPr lang="en-US" smtClean="0"/>
              <a:pPr/>
              <a:t>50</a:t>
            </a:fld>
            <a:endParaRPr lang="en-US" smtClean="0"/>
          </a:p>
        </p:txBody>
      </p:sp>
    </p:spTree>
  </p:cSld>
  <p:clrMapOvr>
    <a:masterClrMapping/>
  </p:clrMapOvr>
  <p:transition spd="slow">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a:spLocks noChangeArrowheads="1"/>
          </p:cNvSpPr>
          <p:nvPr/>
        </p:nvSpPr>
        <p:spPr bwMode="auto">
          <a:xfrm>
            <a:off x="2895600" y="2286000"/>
            <a:ext cx="3886200" cy="762000"/>
          </a:xfrm>
          <a:prstGeom prst="roundRect">
            <a:avLst>
              <a:gd name="adj" fmla="val 16667"/>
            </a:avLst>
          </a:prstGeom>
          <a:solidFill>
            <a:srgbClr val="4819F3"/>
          </a:solidFill>
          <a:ln w="48000" cmpd="thickThin" algn="ctr">
            <a:solidFill>
              <a:srgbClr val="B07E00"/>
            </a:solidFill>
            <a:round/>
            <a:headEnd/>
            <a:tailEnd/>
          </a:ln>
        </p:spPr>
        <p:txBody>
          <a:bodyPr anchor="ctr"/>
          <a:lstStyle/>
          <a:p>
            <a:pPr algn="ctr" fontAlgn="auto">
              <a:spcBef>
                <a:spcPts val="0"/>
              </a:spcBef>
              <a:spcAft>
                <a:spcPts val="0"/>
              </a:spcAft>
              <a:defRPr/>
            </a:pPr>
            <a:r>
              <a:rPr lang="en-US" sz="2800" dirty="0">
                <a:solidFill>
                  <a:schemeClr val="lt1"/>
                </a:solidFill>
                <a:latin typeface="+mn-lt"/>
              </a:rPr>
              <a:t>Risk Characterization</a:t>
            </a:r>
          </a:p>
        </p:txBody>
      </p:sp>
      <p:sp>
        <p:nvSpPr>
          <p:cNvPr id="5" name="Rounded Rectangle 4"/>
          <p:cNvSpPr>
            <a:spLocks noChangeArrowheads="1"/>
          </p:cNvSpPr>
          <p:nvPr/>
        </p:nvSpPr>
        <p:spPr bwMode="auto">
          <a:xfrm>
            <a:off x="609600" y="3886200"/>
            <a:ext cx="3581400" cy="762000"/>
          </a:xfrm>
          <a:prstGeom prst="roundRect">
            <a:avLst>
              <a:gd name="adj" fmla="val 16667"/>
            </a:avLst>
          </a:prstGeom>
          <a:solidFill>
            <a:srgbClr val="4819F3"/>
          </a:solidFill>
          <a:ln w="48000" cmpd="thickThin" algn="ctr">
            <a:solidFill>
              <a:srgbClr val="B07E00"/>
            </a:solidFill>
            <a:round/>
            <a:headEnd/>
            <a:tailEnd/>
          </a:ln>
        </p:spPr>
        <p:txBody>
          <a:bodyPr anchor="ctr"/>
          <a:lstStyle/>
          <a:p>
            <a:pPr algn="ctr" fontAlgn="auto">
              <a:spcBef>
                <a:spcPts val="0"/>
              </a:spcBef>
              <a:spcAft>
                <a:spcPts val="0"/>
              </a:spcAft>
              <a:defRPr/>
            </a:pPr>
            <a:r>
              <a:rPr lang="en-US" sz="2800" dirty="0">
                <a:solidFill>
                  <a:schemeClr val="lt1"/>
                </a:solidFill>
                <a:latin typeface="+mn-lt"/>
              </a:rPr>
              <a:t>Carcinogenic Risk</a:t>
            </a:r>
          </a:p>
        </p:txBody>
      </p:sp>
      <p:sp>
        <p:nvSpPr>
          <p:cNvPr id="6" name="Rounded Rectangle 5"/>
          <p:cNvSpPr>
            <a:spLocks noChangeArrowheads="1"/>
          </p:cNvSpPr>
          <p:nvPr/>
        </p:nvSpPr>
        <p:spPr bwMode="auto">
          <a:xfrm>
            <a:off x="4876800" y="3810000"/>
            <a:ext cx="3581400" cy="762000"/>
          </a:xfrm>
          <a:prstGeom prst="roundRect">
            <a:avLst>
              <a:gd name="adj" fmla="val 16667"/>
            </a:avLst>
          </a:prstGeom>
          <a:solidFill>
            <a:srgbClr val="4819F3"/>
          </a:solidFill>
          <a:ln w="48000" cmpd="thickThin" algn="ctr">
            <a:solidFill>
              <a:srgbClr val="B07E00"/>
            </a:solidFill>
            <a:round/>
            <a:headEnd/>
            <a:tailEnd/>
          </a:ln>
        </p:spPr>
        <p:txBody>
          <a:bodyPr anchor="ctr"/>
          <a:lstStyle/>
          <a:p>
            <a:pPr algn="ctr" fontAlgn="auto">
              <a:spcBef>
                <a:spcPts val="0"/>
              </a:spcBef>
              <a:spcAft>
                <a:spcPts val="0"/>
              </a:spcAft>
              <a:defRPr/>
            </a:pPr>
            <a:r>
              <a:rPr lang="en-US" sz="2800" dirty="0">
                <a:solidFill>
                  <a:schemeClr val="lt1"/>
                </a:solidFill>
                <a:latin typeface="+mn-lt"/>
              </a:rPr>
              <a:t>Non-carcinogenic Risk</a:t>
            </a:r>
          </a:p>
        </p:txBody>
      </p:sp>
      <p:cxnSp>
        <p:nvCxnSpPr>
          <p:cNvPr id="8" name="Straight Arrow Connector 7"/>
          <p:cNvCxnSpPr>
            <a:stCxn id="4" idx="2"/>
          </p:cNvCxnSpPr>
          <p:nvPr/>
        </p:nvCxnSpPr>
        <p:spPr>
          <a:xfrm rot="5400000">
            <a:off x="3409950" y="2305050"/>
            <a:ext cx="685800" cy="2171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a:stCxn id="4" idx="2"/>
          </p:cNvCxnSpPr>
          <p:nvPr/>
        </p:nvCxnSpPr>
        <p:spPr>
          <a:xfrm rot="16200000" flipH="1">
            <a:off x="5391150" y="2495550"/>
            <a:ext cx="685800" cy="1790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6505" name="Rectangle 9"/>
          <p:cNvSpPr>
            <a:spLocks noGrp="1" noChangeArrowheads="1"/>
          </p:cNvSpPr>
          <p:nvPr>
            <p:ph type="title"/>
          </p:nvPr>
        </p:nvSpPr>
        <p:spPr/>
        <p:txBody>
          <a:bodyPr/>
          <a:lstStyle/>
          <a:p>
            <a:pPr>
              <a:defRPr/>
            </a:pPr>
            <a:r>
              <a:rPr lang="en-US"/>
              <a:t>Risk Characterization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46050"/>
            <a:ext cx="8229600" cy="920750"/>
          </a:xfrm>
        </p:spPr>
        <p:txBody>
          <a:bodyPr/>
          <a:lstStyle/>
          <a:p>
            <a:pPr>
              <a:defRPr/>
            </a:pPr>
            <a:r>
              <a:rPr lang="en-US" sz="4000" dirty="0" err="1" smtClean="0">
                <a:solidFill>
                  <a:srgbClr val="FFFF66"/>
                </a:solidFill>
              </a:rPr>
              <a:t>Ringkasan</a:t>
            </a:r>
            <a:r>
              <a:rPr lang="en-US" sz="4000" dirty="0" smtClean="0">
                <a:solidFill>
                  <a:srgbClr val="FFFF66"/>
                </a:solidFill>
              </a:rPr>
              <a:t> </a:t>
            </a:r>
            <a:r>
              <a:rPr lang="en-US" sz="4000" dirty="0" err="1" smtClean="0">
                <a:solidFill>
                  <a:srgbClr val="FFFF66"/>
                </a:solidFill>
              </a:rPr>
              <a:t>Karakterisasi</a:t>
            </a:r>
            <a:r>
              <a:rPr lang="en-US" sz="4000" dirty="0" smtClean="0">
                <a:solidFill>
                  <a:srgbClr val="FFFF66"/>
                </a:solidFill>
              </a:rPr>
              <a:t> </a:t>
            </a:r>
            <a:r>
              <a:rPr lang="en-US" sz="4000" dirty="0" err="1">
                <a:solidFill>
                  <a:srgbClr val="FFFF66"/>
                </a:solidFill>
              </a:rPr>
              <a:t>Risiko</a:t>
            </a:r>
            <a:endParaRPr lang="en-US" sz="4000" dirty="0">
              <a:solidFill>
                <a:srgbClr val="FFFF66"/>
              </a:solidFill>
            </a:endParaRPr>
          </a:p>
        </p:txBody>
      </p:sp>
      <p:sp>
        <p:nvSpPr>
          <p:cNvPr id="6148" name="Rectangle 3"/>
          <p:cNvSpPr>
            <a:spLocks noGrp="1" noChangeArrowheads="1"/>
          </p:cNvSpPr>
          <p:nvPr>
            <p:ph type="body" sz="half" idx="1"/>
          </p:nvPr>
        </p:nvSpPr>
        <p:spPr>
          <a:xfrm>
            <a:off x="228600" y="1295400"/>
            <a:ext cx="8458200" cy="4800600"/>
          </a:xfrm>
        </p:spPr>
        <p:txBody>
          <a:bodyPr/>
          <a:lstStyle/>
          <a:p>
            <a:pPr>
              <a:spcBef>
                <a:spcPct val="50000"/>
              </a:spcBef>
            </a:pPr>
            <a:r>
              <a:rPr lang="en-US" sz="2800" smtClean="0">
                <a:solidFill>
                  <a:srgbClr val="FF0000"/>
                </a:solidFill>
              </a:rPr>
              <a:t>Risiko nonkarsinogenik </a:t>
            </a:r>
            <a:r>
              <a:rPr lang="en-US" sz="2800" smtClean="0"/>
              <a:t>dinyatakan sebagai </a:t>
            </a:r>
            <a:r>
              <a:rPr lang="en-US" sz="2800" i="1" smtClean="0"/>
              <a:t>Risk Qoutient</a:t>
            </a:r>
            <a:r>
              <a:rPr lang="en-US" sz="2800" smtClean="0"/>
              <a:t> (RQ), dihitung membagi asupan (</a:t>
            </a:r>
            <a:r>
              <a:rPr lang="en-US" sz="2800" i="1" smtClean="0"/>
              <a:t>I</a:t>
            </a:r>
            <a:r>
              <a:rPr lang="en-US" sz="2800" baseline="-25000" smtClean="0"/>
              <a:t>nk</a:t>
            </a:r>
            <a:r>
              <a:rPr lang="en-US" sz="2800" smtClean="0"/>
              <a:t>)</a:t>
            </a:r>
            <a:r>
              <a:rPr lang="en-US" sz="2800" i="1" smtClean="0"/>
              <a:t> </a:t>
            </a:r>
            <a:r>
              <a:rPr lang="en-US" sz="2800" smtClean="0"/>
              <a:t>dengan dosis referensi (</a:t>
            </a:r>
            <a:r>
              <a:rPr lang="en-US" sz="2800" i="1" smtClean="0"/>
              <a:t>RfD</a:t>
            </a:r>
            <a:r>
              <a:rPr lang="en-US" sz="2800" smtClean="0"/>
              <a:t> atau </a:t>
            </a:r>
            <a:r>
              <a:rPr lang="en-US" sz="2800" i="1" smtClean="0"/>
              <a:t>RfC</a:t>
            </a:r>
            <a:r>
              <a:rPr lang="en-US" sz="2800" smtClean="0"/>
              <a:t>):</a:t>
            </a:r>
          </a:p>
          <a:p>
            <a:pPr>
              <a:spcBef>
                <a:spcPct val="50000"/>
              </a:spcBef>
              <a:buFontTx/>
              <a:buNone/>
            </a:pPr>
            <a:endParaRPr lang="en-US" sz="2800" i="1" smtClean="0"/>
          </a:p>
          <a:p>
            <a:pPr>
              <a:spcBef>
                <a:spcPct val="50000"/>
              </a:spcBef>
            </a:pPr>
            <a:endParaRPr lang="en-US" sz="2800" smtClean="0"/>
          </a:p>
          <a:p>
            <a:pPr>
              <a:spcBef>
                <a:spcPct val="50000"/>
              </a:spcBef>
            </a:pPr>
            <a:r>
              <a:rPr lang="en-US" sz="2800" smtClean="0">
                <a:solidFill>
                  <a:srgbClr val="FF0000"/>
                </a:solidFill>
              </a:rPr>
              <a:t>Risiko karsinogenik </a:t>
            </a:r>
            <a:r>
              <a:rPr lang="en-US" sz="2800" smtClean="0"/>
              <a:t>dinyatakan sebagai </a:t>
            </a:r>
            <a:r>
              <a:rPr lang="en-US" sz="2800" i="1" smtClean="0"/>
              <a:t>Excess Cancer Risk (ECR</a:t>
            </a:r>
            <a:r>
              <a:rPr lang="en-US" sz="2800" smtClean="0"/>
              <a:t>)</a:t>
            </a:r>
            <a:r>
              <a:rPr lang="en-US" sz="2800" i="1" smtClean="0"/>
              <a:t>,</a:t>
            </a:r>
            <a:r>
              <a:rPr lang="en-US" sz="2800" smtClean="0"/>
              <a:t> dihitung dengan mengalikan asupan (</a:t>
            </a:r>
            <a:r>
              <a:rPr lang="en-US" sz="2800" i="1" smtClean="0"/>
              <a:t>I</a:t>
            </a:r>
            <a:r>
              <a:rPr lang="en-US" sz="2800" baseline="-25000" smtClean="0"/>
              <a:t>k</a:t>
            </a:r>
            <a:r>
              <a:rPr lang="en-US" sz="2800" smtClean="0"/>
              <a:t>) dengan </a:t>
            </a:r>
            <a:r>
              <a:rPr lang="en-US" sz="2800" i="1" smtClean="0"/>
              <a:t>CSF:</a:t>
            </a:r>
          </a:p>
          <a:p>
            <a:pPr>
              <a:spcBef>
                <a:spcPct val="50000"/>
              </a:spcBef>
              <a:buFontTx/>
              <a:buNone/>
            </a:pPr>
            <a:r>
              <a:rPr lang="en-US" sz="2800" i="1" smtClean="0"/>
              <a:t>	ECR = I</a:t>
            </a:r>
            <a:r>
              <a:rPr lang="en-US" sz="2800" baseline="-25000" smtClean="0"/>
              <a:t>k </a:t>
            </a:r>
            <a:r>
              <a:rPr lang="en-US" sz="2800" smtClean="0"/>
              <a:t>(mg/kg/hari) x </a:t>
            </a:r>
            <a:r>
              <a:rPr lang="en-US" sz="2800" i="1" smtClean="0"/>
              <a:t>CSF</a:t>
            </a:r>
            <a:r>
              <a:rPr lang="en-US" sz="2800" smtClean="0"/>
              <a:t> (mg/kg/hari)</a:t>
            </a:r>
            <a:r>
              <a:rPr lang="en-US" sz="2800" baseline="30000" smtClean="0">
                <a:sym typeface="Symbol" pitchFamily="18" charset="2"/>
              </a:rPr>
              <a:t>1</a:t>
            </a:r>
            <a:endParaRPr lang="en-US" sz="2800" i="1" smtClean="0">
              <a:sym typeface="Symbol" pitchFamily="18" charset="2"/>
            </a:endParaRPr>
          </a:p>
        </p:txBody>
      </p:sp>
      <p:graphicFrame>
        <p:nvGraphicFramePr>
          <p:cNvPr id="6146" name="Object 2"/>
          <p:cNvGraphicFramePr>
            <a:graphicFrameLocks noChangeAspect="1"/>
          </p:cNvGraphicFramePr>
          <p:nvPr>
            <p:ph sz="half" idx="2"/>
          </p:nvPr>
        </p:nvGraphicFramePr>
        <p:xfrm>
          <a:off x="714375" y="2868613"/>
          <a:ext cx="2286000" cy="762000"/>
        </p:xfrm>
        <a:graphic>
          <a:graphicData uri="http://schemas.openxmlformats.org/presentationml/2006/ole">
            <p:oleObj spid="_x0000_s6146" name="Equation" r:id="rId3" imgW="1257120" imgH="419040" progId="Equation.3">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228600"/>
            <a:ext cx="7772400" cy="381000"/>
          </a:xfrm>
        </p:spPr>
        <p:txBody>
          <a:bodyPr>
            <a:normAutofit fontScale="90000"/>
          </a:bodyPr>
          <a:lstStyle/>
          <a:p>
            <a:pPr algn="l" eaLnBrk="1" hangingPunct="1">
              <a:defRPr/>
            </a:pP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solidFill>
                  <a:srgbClr val="FF0000"/>
                </a:solidFill>
              </a:rPr>
              <a:t>            </a:t>
            </a:r>
            <a:r>
              <a:rPr lang="en-US" sz="3200" dirty="0" smtClean="0">
                <a:solidFill>
                  <a:srgbClr val="FF0000"/>
                </a:solidFill>
              </a:rPr>
              <a:t>KARAKTERISTIK RISIKO</a:t>
            </a:r>
            <a:r>
              <a:rPr lang="en-US" sz="2400" dirty="0" smtClean="0"/>
              <a:t/>
            </a:r>
            <a:br>
              <a:rPr lang="en-US" sz="2400" dirty="0" smtClean="0"/>
            </a:br>
            <a:r>
              <a:rPr lang="en-US" sz="2400" dirty="0" smtClean="0"/>
              <a:t/>
            </a:r>
            <a:br>
              <a:rPr lang="en-US" sz="2400" dirty="0" smtClean="0"/>
            </a:br>
            <a:r>
              <a:rPr lang="en-US" sz="2400" dirty="0" err="1" smtClean="0"/>
              <a:t>Untuk</a:t>
            </a:r>
            <a:r>
              <a:rPr lang="en-US" sz="2400" dirty="0" smtClean="0"/>
              <a:t> </a:t>
            </a:r>
            <a:r>
              <a:rPr lang="en-US" sz="2400" dirty="0" err="1" smtClean="0"/>
              <a:t>mengetahui</a:t>
            </a:r>
            <a:r>
              <a:rPr lang="en-US" sz="2400" dirty="0" smtClean="0"/>
              <a:t> </a:t>
            </a:r>
            <a:r>
              <a:rPr lang="en-US" sz="2400" dirty="0" err="1" smtClean="0"/>
              <a:t>karakteristik</a:t>
            </a:r>
            <a:r>
              <a:rPr lang="en-US" sz="2400" dirty="0" smtClean="0"/>
              <a:t> </a:t>
            </a:r>
            <a:r>
              <a:rPr lang="en-US" sz="2400" dirty="0" err="1" smtClean="0"/>
              <a:t>risiko</a:t>
            </a:r>
            <a:r>
              <a:rPr lang="en-US" sz="2400" dirty="0" smtClean="0"/>
              <a:t> </a:t>
            </a:r>
            <a:r>
              <a:rPr lang="en-US" sz="2400" dirty="0" err="1" smtClean="0"/>
              <a:t>atau</a:t>
            </a:r>
            <a:r>
              <a:rPr lang="en-US" sz="2400" dirty="0" smtClean="0"/>
              <a:t> </a:t>
            </a:r>
            <a:r>
              <a:rPr lang="en-US" sz="2400" dirty="0" err="1" smtClean="0"/>
              <a:t>tingkat</a:t>
            </a:r>
            <a:r>
              <a:rPr lang="en-US" sz="2400" dirty="0" smtClean="0"/>
              <a:t> </a:t>
            </a:r>
            <a:r>
              <a:rPr lang="en-US" sz="2400" dirty="0" err="1" smtClean="0"/>
              <a:t>risiko</a:t>
            </a:r>
            <a:r>
              <a:rPr lang="en-US" sz="2400" dirty="0" smtClean="0"/>
              <a:t> </a:t>
            </a:r>
            <a:r>
              <a:rPr lang="en-US" sz="2400" dirty="0" err="1" smtClean="0"/>
              <a:t>dari</a:t>
            </a:r>
            <a:r>
              <a:rPr lang="en-US" sz="2400" dirty="0" smtClean="0"/>
              <a:t> </a:t>
            </a:r>
            <a:r>
              <a:rPr lang="en-US" sz="2400" dirty="0" err="1" smtClean="0"/>
              <a:t>suatu</a:t>
            </a:r>
            <a:r>
              <a:rPr lang="en-US" sz="2400" dirty="0" smtClean="0"/>
              <a:t> </a:t>
            </a:r>
            <a:r>
              <a:rPr lang="en-US" sz="2400" dirty="0" err="1" smtClean="0"/>
              <a:t>toksin</a:t>
            </a:r>
            <a:r>
              <a:rPr lang="en-US" sz="2400" dirty="0" smtClean="0"/>
              <a:t> </a:t>
            </a:r>
            <a:r>
              <a:rPr lang="en-US" sz="2400" dirty="0" err="1" smtClean="0"/>
              <a:t>maka</a:t>
            </a:r>
            <a:r>
              <a:rPr lang="en-US" sz="2400" dirty="0" smtClean="0"/>
              <a:t> </a:t>
            </a:r>
            <a:r>
              <a:rPr lang="en-US" sz="2400" dirty="0" err="1" smtClean="0"/>
              <a:t>harus</a:t>
            </a:r>
            <a:r>
              <a:rPr lang="en-US" sz="2400" dirty="0" smtClean="0"/>
              <a:t> </a:t>
            </a:r>
            <a:r>
              <a:rPr lang="en-US" sz="2400" dirty="0" err="1" smtClean="0"/>
              <a:t>diketahui</a:t>
            </a:r>
            <a:r>
              <a:rPr lang="en-US" sz="2400" dirty="0" smtClean="0"/>
              <a:t> </a:t>
            </a:r>
            <a:r>
              <a:rPr lang="en-US" sz="2400" dirty="0" err="1" smtClean="0"/>
              <a:t>terlebih</a:t>
            </a:r>
            <a:r>
              <a:rPr lang="en-US" sz="2400" dirty="0" smtClean="0"/>
              <a:t> </a:t>
            </a:r>
            <a:r>
              <a:rPr lang="en-US" sz="2400" dirty="0" err="1" smtClean="0"/>
              <a:t>dahulu</a:t>
            </a:r>
            <a:r>
              <a:rPr lang="en-US" sz="2400" dirty="0" smtClean="0"/>
              <a:t> </a:t>
            </a:r>
            <a:r>
              <a:rPr lang="en-US" sz="2400" dirty="0" err="1" smtClean="0"/>
              <a:t>toksin</a:t>
            </a:r>
            <a:r>
              <a:rPr lang="en-US" sz="2400" dirty="0" smtClean="0"/>
              <a:t> </a:t>
            </a:r>
            <a:r>
              <a:rPr lang="en-US" sz="2400" dirty="0" err="1" smtClean="0"/>
              <a:t>itu</a:t>
            </a:r>
            <a:r>
              <a:rPr lang="en-US" sz="2400" dirty="0" smtClean="0"/>
              <a:t> </a:t>
            </a:r>
            <a:r>
              <a:rPr lang="en-US" sz="2400" dirty="0" err="1" smtClean="0"/>
              <a:t>bersifat</a:t>
            </a:r>
            <a:r>
              <a:rPr lang="en-US" sz="2400" dirty="0" smtClean="0"/>
              <a:t> </a:t>
            </a:r>
            <a:r>
              <a:rPr lang="en-US" sz="2400" dirty="0" err="1" smtClean="0"/>
              <a:t>karsinogen</a:t>
            </a:r>
            <a:r>
              <a:rPr lang="en-US" sz="2400" dirty="0" smtClean="0"/>
              <a:t> </a:t>
            </a:r>
            <a:r>
              <a:rPr lang="en-US" sz="2400" dirty="0" err="1" smtClean="0"/>
              <a:t>atau</a:t>
            </a:r>
            <a:r>
              <a:rPr lang="en-US" sz="2400" dirty="0" smtClean="0"/>
              <a:t> non </a:t>
            </a:r>
            <a:r>
              <a:rPr lang="en-US" sz="2400" dirty="0" err="1" smtClean="0"/>
              <a:t>karsinogen</a:t>
            </a:r>
            <a:r>
              <a:rPr lang="en-US" sz="2400" dirty="0" smtClean="0"/>
              <a:t>.</a:t>
            </a:r>
            <a:br>
              <a:rPr lang="en-US" sz="2400" dirty="0" smtClean="0"/>
            </a:br>
            <a:r>
              <a:rPr lang="en-US" sz="2400" dirty="0" smtClean="0"/>
              <a:t/>
            </a:r>
            <a:br>
              <a:rPr lang="en-US" sz="2400" dirty="0" smtClean="0"/>
            </a:br>
            <a:r>
              <a:rPr lang="en-US" sz="2400" dirty="0" smtClean="0">
                <a:solidFill>
                  <a:srgbClr val="FF0000"/>
                </a:solidFill>
              </a:rPr>
              <a:t>A. </a:t>
            </a:r>
            <a:r>
              <a:rPr lang="en-US" sz="2400" dirty="0" err="1" smtClean="0">
                <a:solidFill>
                  <a:srgbClr val="FF0000"/>
                </a:solidFill>
              </a:rPr>
              <a:t>Toksin</a:t>
            </a:r>
            <a:r>
              <a:rPr lang="en-US" sz="2400" dirty="0" smtClean="0">
                <a:solidFill>
                  <a:srgbClr val="FF0000"/>
                </a:solidFill>
              </a:rPr>
              <a:t> non </a:t>
            </a:r>
            <a:r>
              <a:rPr lang="en-US" sz="2400" dirty="0" err="1" smtClean="0">
                <a:solidFill>
                  <a:srgbClr val="FF0000"/>
                </a:solidFill>
              </a:rPr>
              <a:t>karsinogen</a:t>
            </a:r>
            <a:r>
              <a:rPr lang="en-US" sz="2400" dirty="0" smtClean="0"/>
              <a:t/>
            </a:r>
            <a:br>
              <a:rPr lang="en-US" sz="2400" dirty="0" smtClean="0"/>
            </a:br>
            <a:r>
              <a:rPr lang="en-US" sz="2400" dirty="0" smtClean="0"/>
              <a:t>     </a:t>
            </a:r>
            <a:r>
              <a:rPr lang="en-US" sz="2400" dirty="0" err="1" smtClean="0"/>
              <a:t>Untuk</a:t>
            </a:r>
            <a:r>
              <a:rPr lang="en-US" sz="2400" dirty="0" smtClean="0"/>
              <a:t> </a:t>
            </a:r>
            <a:r>
              <a:rPr lang="en-US" sz="2400" dirty="0" err="1" smtClean="0"/>
              <a:t>mengetahui</a:t>
            </a:r>
            <a:r>
              <a:rPr lang="en-US" sz="2400" dirty="0" smtClean="0"/>
              <a:t> </a:t>
            </a:r>
            <a:r>
              <a:rPr lang="en-US" sz="2400" dirty="0" err="1" smtClean="0"/>
              <a:t>karakteristik</a:t>
            </a:r>
            <a:r>
              <a:rPr lang="en-US" sz="2400" dirty="0" smtClean="0"/>
              <a:t> </a:t>
            </a:r>
            <a:r>
              <a:rPr lang="en-US" sz="2400" dirty="0" err="1" smtClean="0"/>
              <a:t>risiko</a:t>
            </a:r>
            <a:r>
              <a:rPr lang="en-US" sz="2400" dirty="0" smtClean="0"/>
              <a:t> non </a:t>
            </a:r>
            <a:r>
              <a:rPr lang="en-US" sz="2400" dirty="0" err="1" smtClean="0"/>
              <a:t>karsinogen</a:t>
            </a:r>
            <a:r>
              <a:rPr lang="en-US" sz="2400" dirty="0" smtClean="0"/>
              <a:t> </a:t>
            </a:r>
            <a:br>
              <a:rPr lang="en-US" sz="2400" dirty="0" smtClean="0"/>
            </a:br>
            <a:r>
              <a:rPr lang="en-US" sz="2400" dirty="0" smtClean="0"/>
              <a:t>     </a:t>
            </a:r>
            <a:r>
              <a:rPr lang="en-US" sz="2400" dirty="0" err="1" smtClean="0"/>
              <a:t>harus</a:t>
            </a:r>
            <a:r>
              <a:rPr lang="en-US" sz="2400" dirty="0" smtClean="0"/>
              <a:t> </a:t>
            </a:r>
            <a:r>
              <a:rPr lang="en-US" sz="2400" dirty="0" err="1" smtClean="0"/>
              <a:t>diketahui</a:t>
            </a:r>
            <a:r>
              <a:rPr lang="en-US" sz="2400" dirty="0" smtClean="0"/>
              <a:t> </a:t>
            </a:r>
            <a:r>
              <a:rPr lang="en-US" sz="2400" dirty="0" err="1" smtClean="0"/>
              <a:t>terlebih</a:t>
            </a:r>
            <a:r>
              <a:rPr lang="en-US" sz="2400" dirty="0" smtClean="0"/>
              <a:t> </a:t>
            </a:r>
            <a:r>
              <a:rPr lang="en-US" sz="2400" dirty="0" err="1" smtClean="0"/>
              <a:t>dahulu</a:t>
            </a:r>
            <a:r>
              <a:rPr lang="en-US" sz="2400" dirty="0" smtClean="0"/>
              <a:t> intake </a:t>
            </a:r>
            <a:r>
              <a:rPr lang="en-US" sz="2400" dirty="0" err="1" smtClean="0"/>
              <a:t>atau</a:t>
            </a:r>
            <a:r>
              <a:rPr lang="en-US" sz="2400" dirty="0" smtClean="0"/>
              <a:t> </a:t>
            </a:r>
            <a:r>
              <a:rPr lang="en-US" sz="2400" dirty="0" err="1" smtClean="0"/>
              <a:t>pajanan</a:t>
            </a:r>
            <a:r>
              <a:rPr lang="en-US" sz="2400" dirty="0" smtClean="0"/>
              <a:t> </a:t>
            </a:r>
            <a:br>
              <a:rPr lang="en-US" sz="2400" dirty="0" smtClean="0"/>
            </a:br>
            <a:r>
              <a:rPr lang="en-US" sz="2400" dirty="0" smtClean="0"/>
              <a:t>     </a:t>
            </a:r>
            <a:r>
              <a:rPr lang="en-US" sz="2400" dirty="0" err="1" smtClean="0"/>
              <a:t>atau</a:t>
            </a:r>
            <a:r>
              <a:rPr lang="en-US" sz="2400" dirty="0" smtClean="0"/>
              <a:t> </a:t>
            </a:r>
            <a:r>
              <a:rPr lang="en-US" sz="2400" dirty="0" err="1" smtClean="0"/>
              <a:t>asupan</a:t>
            </a:r>
            <a:r>
              <a:rPr lang="en-US" sz="2400" dirty="0" smtClean="0"/>
              <a:t> </a:t>
            </a:r>
            <a:r>
              <a:rPr lang="en-US" sz="2400" dirty="0" err="1" smtClean="0"/>
              <a:t>terhadap</a:t>
            </a:r>
            <a:r>
              <a:rPr lang="en-US" sz="2400" dirty="0" smtClean="0"/>
              <a:t> </a:t>
            </a:r>
            <a:r>
              <a:rPr lang="en-US" sz="2400" dirty="0" err="1" smtClean="0"/>
              <a:t>toksin</a:t>
            </a:r>
            <a:r>
              <a:rPr lang="en-US" sz="2400" dirty="0" smtClean="0"/>
              <a:t> </a:t>
            </a:r>
            <a:r>
              <a:rPr lang="en-US" sz="2400" dirty="0" err="1" smtClean="0"/>
              <a:t>tersebut</a:t>
            </a:r>
            <a:r>
              <a:rPr lang="en-US" sz="2400" dirty="0" smtClean="0"/>
              <a:t>, </a:t>
            </a:r>
            <a:r>
              <a:rPr lang="en-US" sz="2400" dirty="0" err="1" smtClean="0"/>
              <a:t>disingkat</a:t>
            </a:r>
            <a:r>
              <a:rPr lang="en-US" sz="2400" dirty="0" smtClean="0"/>
              <a:t> I</a:t>
            </a:r>
            <a:br>
              <a:rPr lang="en-US" sz="2400" dirty="0" smtClean="0"/>
            </a:br>
            <a:r>
              <a:rPr lang="en-US" sz="2400" dirty="0" smtClean="0"/>
              <a:t>     </a:t>
            </a:r>
            <a:r>
              <a:rPr lang="en-US" sz="2400" dirty="0" err="1" smtClean="0"/>
              <a:t>atau</a:t>
            </a:r>
            <a:r>
              <a:rPr lang="en-US" sz="2400" dirty="0" smtClean="0"/>
              <a:t> intake non </a:t>
            </a:r>
            <a:r>
              <a:rPr lang="en-US" sz="2400" dirty="0" err="1" smtClean="0"/>
              <a:t>karsinogen</a:t>
            </a:r>
            <a:r>
              <a:rPr lang="en-US" sz="2400" dirty="0" smtClean="0"/>
              <a:t>. </a:t>
            </a:r>
            <a:r>
              <a:rPr lang="en-US" sz="2400" dirty="0" err="1" smtClean="0"/>
              <a:t>Dengan</a:t>
            </a:r>
            <a:r>
              <a:rPr lang="en-US" sz="2400" dirty="0" smtClean="0"/>
              <a:t> </a:t>
            </a:r>
            <a:r>
              <a:rPr lang="en-US" sz="2400" dirty="0" err="1" smtClean="0"/>
              <a:t>rumus</a:t>
            </a:r>
            <a:r>
              <a:rPr lang="en-US" sz="2400" dirty="0" smtClean="0"/>
              <a:t> </a:t>
            </a:r>
            <a:r>
              <a:rPr lang="en-US" sz="2400" dirty="0" err="1" smtClean="0"/>
              <a:t>sebagai</a:t>
            </a:r>
            <a:r>
              <a:rPr lang="en-US" sz="2400" dirty="0" smtClean="0"/>
              <a:t> </a:t>
            </a:r>
            <a:br>
              <a:rPr lang="en-US" sz="2400" dirty="0" smtClean="0"/>
            </a:br>
            <a:r>
              <a:rPr lang="en-US" sz="2400" dirty="0" smtClean="0"/>
              <a:t>     </a:t>
            </a:r>
            <a:r>
              <a:rPr lang="en-US" sz="2400" dirty="0" err="1" smtClean="0"/>
              <a:t>berikut</a:t>
            </a: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84994" name="Date Placeholder 3"/>
          <p:cNvSpPr>
            <a:spLocks noGrp="1"/>
          </p:cNvSpPr>
          <p:nvPr>
            <p:ph type="dt" sz="half" idx="10"/>
          </p:nvPr>
        </p:nvSpPr>
        <p:spPr>
          <a:noFill/>
        </p:spPr>
        <p:txBody>
          <a:bodyPr/>
          <a:lstStyle/>
          <a:p>
            <a:fld id="{379D4D96-91FA-47FE-9B0E-D4252717A6D7}" type="datetime1">
              <a:rPr lang="en-US" smtClean="0"/>
              <a:pPr/>
              <a:t>6/18/2013</a:t>
            </a:fld>
            <a:endParaRPr lang="en-US" smtClean="0"/>
          </a:p>
        </p:txBody>
      </p:sp>
      <p:sp>
        <p:nvSpPr>
          <p:cNvPr id="84995" name="Slide Number Placeholder 5"/>
          <p:cNvSpPr>
            <a:spLocks noGrp="1"/>
          </p:cNvSpPr>
          <p:nvPr>
            <p:ph type="sldNum" sz="quarter" idx="12"/>
          </p:nvPr>
        </p:nvSpPr>
        <p:spPr>
          <a:noFill/>
        </p:spPr>
        <p:txBody>
          <a:bodyPr/>
          <a:lstStyle/>
          <a:p>
            <a:fld id="{71401AED-7146-4965-924A-F7FBF906E3DB}" type="slidenum">
              <a:rPr lang="en-US" smtClean="0"/>
              <a:pPr/>
              <a:t>53</a:t>
            </a:fld>
            <a:endParaRPr lang="en-US" smtClean="0"/>
          </a:p>
        </p:txBody>
      </p:sp>
    </p:spTree>
  </p:cSld>
  <p:clrMapOvr>
    <a:masterClrMapping/>
  </p:clrMapOvr>
  <p:transition spd="slow">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160338"/>
            <a:ext cx="8229600" cy="982662"/>
          </a:xfrm>
        </p:spPr>
        <p:txBody>
          <a:bodyPr/>
          <a:lstStyle/>
          <a:p>
            <a:pPr eaLnBrk="1" hangingPunct="1"/>
            <a:r>
              <a:rPr lang="en-US" sz="4000" b="1" smtClean="0">
                <a:solidFill>
                  <a:schemeClr val="hlink"/>
                </a:solidFill>
                <a:effectLst/>
                <a:latin typeface="Book Antiqua" pitchFamily="18" charset="0"/>
              </a:rPr>
              <a:t>PERHITUNGAN </a:t>
            </a:r>
            <a:r>
              <a:rPr lang="en-US" sz="4000" b="1" i="1" smtClean="0">
                <a:solidFill>
                  <a:schemeClr val="hlink"/>
                </a:solidFill>
                <a:effectLst/>
                <a:latin typeface="Book Antiqua" pitchFamily="18" charset="0"/>
              </a:rPr>
              <a:t>INTAKE</a:t>
            </a:r>
          </a:p>
        </p:txBody>
      </p:sp>
      <p:graphicFrame>
        <p:nvGraphicFramePr>
          <p:cNvPr id="7170" name="Object 3"/>
          <p:cNvGraphicFramePr>
            <a:graphicFrameLocks noChangeAspect="1"/>
          </p:cNvGraphicFramePr>
          <p:nvPr>
            <p:ph idx="1"/>
          </p:nvPr>
        </p:nvGraphicFramePr>
        <p:xfrm>
          <a:off x="4540250" y="1104900"/>
          <a:ext cx="1854200" cy="914400"/>
        </p:xfrm>
        <a:graphic>
          <a:graphicData uri="http://schemas.openxmlformats.org/presentationml/2006/ole">
            <p:oleObj spid="_x0000_s7170" name="Equation" r:id="rId3" imgW="901440" imgH="444240" progId="Equation.3">
              <p:embed/>
            </p:oleObj>
          </a:graphicData>
        </a:graphic>
      </p:graphicFrame>
      <p:sp>
        <p:nvSpPr>
          <p:cNvPr id="7172" name="Text Box 4"/>
          <p:cNvSpPr txBox="1">
            <a:spLocks noChangeArrowheads="1"/>
          </p:cNvSpPr>
          <p:nvPr/>
        </p:nvSpPr>
        <p:spPr bwMode="auto">
          <a:xfrm>
            <a:off x="0" y="2057400"/>
            <a:ext cx="9144000" cy="4757738"/>
          </a:xfrm>
          <a:prstGeom prst="rect">
            <a:avLst/>
          </a:prstGeom>
          <a:noFill/>
          <a:ln w="9525">
            <a:noFill/>
            <a:miter lim="800000"/>
            <a:headEnd/>
            <a:tailEnd/>
          </a:ln>
        </p:spPr>
        <p:txBody>
          <a:bodyPr>
            <a:spAutoFit/>
          </a:bodyPr>
          <a:lstStyle/>
          <a:p>
            <a:pPr eaLnBrk="0" hangingPunct="0">
              <a:spcBef>
                <a:spcPct val="50000"/>
              </a:spcBef>
            </a:pPr>
            <a:r>
              <a:rPr lang="en-US" sz="2400" i="1">
                <a:latin typeface="Arial" pitchFamily="34" charset="0"/>
                <a:cs typeface="Arial" pitchFamily="34" charset="0"/>
              </a:rPr>
              <a:t>I = 	</a:t>
            </a:r>
            <a:r>
              <a:rPr lang="en-US" sz="2000" i="1">
                <a:latin typeface="Arial" pitchFamily="34" charset="0"/>
                <a:cs typeface="Arial" pitchFamily="34" charset="0"/>
              </a:rPr>
              <a:t>intake </a:t>
            </a:r>
            <a:r>
              <a:rPr lang="en-US" sz="2000">
                <a:latin typeface="Arial" pitchFamily="34" charset="0"/>
                <a:cs typeface="Arial" pitchFamily="34" charset="0"/>
              </a:rPr>
              <a:t>(asupan), jumlah </a:t>
            </a:r>
            <a:r>
              <a:rPr lang="en-US" sz="2000" i="1">
                <a:latin typeface="Arial" pitchFamily="34" charset="0"/>
                <a:cs typeface="Arial" pitchFamily="34" charset="0"/>
              </a:rPr>
              <a:t>risk agent</a:t>
            </a:r>
            <a:r>
              <a:rPr lang="en-US" sz="2000">
                <a:latin typeface="Arial" pitchFamily="34" charset="0"/>
                <a:cs typeface="Arial" pitchFamily="34" charset="0"/>
              </a:rPr>
              <a:t> yang 	diterima individu per berat 	badan per hari (mg/kg</a:t>
            </a:r>
            <a:r>
              <a:rPr lang="en-US" sz="2000">
                <a:latin typeface="Arial" pitchFamily="34" charset="0"/>
                <a:cs typeface="Arial" pitchFamily="34" charset="0"/>
                <a:sym typeface="Symbol" pitchFamily="18" charset="2"/>
              </a:rPr>
              <a:t>hari)</a:t>
            </a:r>
          </a:p>
          <a:p>
            <a:pPr eaLnBrk="0" hangingPunct="0">
              <a:lnSpc>
                <a:spcPct val="90000"/>
              </a:lnSpc>
              <a:spcBef>
                <a:spcPct val="50000"/>
              </a:spcBef>
            </a:pPr>
            <a:r>
              <a:rPr lang="en-US" sz="2000" i="1">
                <a:latin typeface="Arial" pitchFamily="34" charset="0"/>
                <a:cs typeface="Arial" pitchFamily="34" charset="0"/>
                <a:sym typeface="Symbol" pitchFamily="18" charset="2"/>
              </a:rPr>
              <a:t>C = 	</a:t>
            </a:r>
            <a:r>
              <a:rPr lang="en-US" sz="2000">
                <a:latin typeface="Arial" pitchFamily="34" charset="0"/>
                <a:cs typeface="Arial" pitchFamily="34" charset="0"/>
                <a:sym typeface="Symbol" pitchFamily="18" charset="2"/>
              </a:rPr>
              <a:t>konsentrasi </a:t>
            </a:r>
            <a:r>
              <a:rPr lang="en-US" sz="2000" i="1">
                <a:latin typeface="Arial" pitchFamily="34" charset="0"/>
                <a:cs typeface="Arial" pitchFamily="34" charset="0"/>
                <a:sym typeface="Symbol" pitchFamily="18" charset="2"/>
              </a:rPr>
              <a:t>risk agent</a:t>
            </a:r>
            <a:r>
              <a:rPr lang="en-US" sz="2000">
                <a:latin typeface="Arial" pitchFamily="34" charset="0"/>
                <a:cs typeface="Arial" pitchFamily="34" charset="0"/>
                <a:sym typeface="Symbol" pitchFamily="18" charset="2"/>
              </a:rPr>
              <a:t>, mg/M</a:t>
            </a:r>
            <a:r>
              <a:rPr lang="en-US" sz="2000" baseline="30000">
                <a:latin typeface="Arial" pitchFamily="34" charset="0"/>
                <a:cs typeface="Arial" pitchFamily="34" charset="0"/>
                <a:sym typeface="Symbol" pitchFamily="18" charset="2"/>
              </a:rPr>
              <a:t>3 </a:t>
            </a:r>
            <a:r>
              <a:rPr lang="en-US" sz="2000">
                <a:latin typeface="Arial" pitchFamily="34" charset="0"/>
                <a:cs typeface="Arial" pitchFamily="34" charset="0"/>
                <a:sym typeface="Symbol" pitchFamily="18" charset="2"/>
              </a:rPr>
              <a:t>(udara), mg/L (air 	minum), mg/kg 	(makanan)</a:t>
            </a:r>
          </a:p>
          <a:p>
            <a:pPr eaLnBrk="0" hangingPunct="0">
              <a:lnSpc>
                <a:spcPct val="90000"/>
              </a:lnSpc>
              <a:spcBef>
                <a:spcPct val="50000"/>
              </a:spcBef>
            </a:pPr>
            <a:r>
              <a:rPr lang="en-US" sz="2000" i="1">
                <a:latin typeface="Arial" pitchFamily="34" charset="0"/>
                <a:cs typeface="Arial" pitchFamily="34" charset="0"/>
                <a:sym typeface="Symbol" pitchFamily="18" charset="2"/>
              </a:rPr>
              <a:t>R</a:t>
            </a:r>
            <a:r>
              <a:rPr lang="en-US" sz="2000">
                <a:latin typeface="Arial" pitchFamily="34" charset="0"/>
                <a:cs typeface="Arial" pitchFamily="34" charset="0"/>
                <a:sym typeface="Symbol" pitchFamily="18" charset="2"/>
              </a:rPr>
              <a:t> =	laju (rate) asupan, 20 M</a:t>
            </a:r>
            <a:r>
              <a:rPr lang="en-US" sz="2000" baseline="30000">
                <a:latin typeface="Arial" pitchFamily="34" charset="0"/>
                <a:cs typeface="Arial" pitchFamily="34" charset="0"/>
                <a:sym typeface="Symbol" pitchFamily="18" charset="2"/>
              </a:rPr>
              <a:t>3</a:t>
            </a:r>
            <a:r>
              <a:rPr lang="en-US" sz="2000">
                <a:latin typeface="Arial" pitchFamily="34" charset="0"/>
                <a:cs typeface="Arial" pitchFamily="34" charset="0"/>
                <a:sym typeface="Symbol" pitchFamily="18" charset="2"/>
              </a:rPr>
              <a:t>/hari (udara), 2 L/hari (air minum?)</a:t>
            </a:r>
            <a:endParaRPr lang="en-US" sz="2000" i="1">
              <a:latin typeface="Arial" pitchFamily="34" charset="0"/>
              <a:cs typeface="Arial" pitchFamily="34" charset="0"/>
              <a:sym typeface="Symbol" pitchFamily="18" charset="2"/>
            </a:endParaRPr>
          </a:p>
          <a:p>
            <a:pPr eaLnBrk="0" hangingPunct="0">
              <a:lnSpc>
                <a:spcPct val="90000"/>
              </a:lnSpc>
              <a:spcBef>
                <a:spcPct val="50000"/>
              </a:spcBef>
            </a:pPr>
            <a:r>
              <a:rPr lang="en-US" sz="2000" i="1">
                <a:latin typeface="Arial" pitchFamily="34" charset="0"/>
                <a:cs typeface="Arial" pitchFamily="34" charset="0"/>
                <a:sym typeface="Symbol" pitchFamily="18" charset="2"/>
              </a:rPr>
              <a:t>t</a:t>
            </a:r>
            <a:r>
              <a:rPr lang="en-US" sz="2000" baseline="-25000">
                <a:latin typeface="Arial" pitchFamily="34" charset="0"/>
                <a:cs typeface="Arial" pitchFamily="34" charset="0"/>
                <a:sym typeface="Symbol" pitchFamily="18" charset="2"/>
              </a:rPr>
              <a:t>E</a:t>
            </a:r>
            <a:r>
              <a:rPr lang="en-US" sz="2000">
                <a:latin typeface="Arial" pitchFamily="34" charset="0"/>
                <a:cs typeface="Arial" pitchFamily="34" charset="0"/>
                <a:sym typeface="Symbol" pitchFamily="18" charset="2"/>
              </a:rPr>
              <a:t> = 	waktu pajanan harian, jam/hari</a:t>
            </a:r>
          </a:p>
          <a:p>
            <a:pPr eaLnBrk="0" hangingPunct="0">
              <a:lnSpc>
                <a:spcPct val="90000"/>
              </a:lnSpc>
              <a:spcBef>
                <a:spcPct val="50000"/>
              </a:spcBef>
            </a:pPr>
            <a:r>
              <a:rPr lang="en-US" sz="2000" i="1">
                <a:latin typeface="Arial" pitchFamily="34" charset="0"/>
                <a:cs typeface="Arial" pitchFamily="34" charset="0"/>
                <a:sym typeface="Symbol" pitchFamily="18" charset="2"/>
              </a:rPr>
              <a:t>f</a:t>
            </a:r>
            <a:r>
              <a:rPr lang="en-US" sz="2000" baseline="-25000">
                <a:latin typeface="Arial" pitchFamily="34" charset="0"/>
                <a:cs typeface="Arial" pitchFamily="34" charset="0"/>
                <a:sym typeface="Symbol" pitchFamily="18" charset="2"/>
              </a:rPr>
              <a:t>E</a:t>
            </a:r>
            <a:r>
              <a:rPr lang="en-US" sz="2000">
                <a:latin typeface="Arial" pitchFamily="34" charset="0"/>
                <a:cs typeface="Arial" pitchFamily="34" charset="0"/>
                <a:sym typeface="Symbol" pitchFamily="18" charset="2"/>
              </a:rPr>
              <a:t> = 	frekuensi pajanan tahunan, hari/tahun</a:t>
            </a:r>
          </a:p>
          <a:p>
            <a:pPr eaLnBrk="0" hangingPunct="0">
              <a:lnSpc>
                <a:spcPct val="90000"/>
              </a:lnSpc>
              <a:spcBef>
                <a:spcPct val="50000"/>
              </a:spcBef>
            </a:pPr>
            <a:r>
              <a:rPr lang="en-US" sz="2000" i="1">
                <a:latin typeface="Arial" pitchFamily="34" charset="0"/>
                <a:cs typeface="Arial" pitchFamily="34" charset="0"/>
                <a:sym typeface="Symbol" pitchFamily="18" charset="2"/>
              </a:rPr>
              <a:t>D</a:t>
            </a:r>
            <a:r>
              <a:rPr lang="en-US" sz="2000" baseline="-25000">
                <a:latin typeface="Arial" pitchFamily="34" charset="0"/>
                <a:cs typeface="Arial" pitchFamily="34" charset="0"/>
                <a:sym typeface="Symbol" pitchFamily="18" charset="2"/>
              </a:rPr>
              <a:t>t</a:t>
            </a:r>
            <a:r>
              <a:rPr lang="en-US" sz="2000">
                <a:latin typeface="Arial" pitchFamily="34" charset="0"/>
                <a:cs typeface="Arial" pitchFamily="34" charset="0"/>
                <a:sym typeface="Symbol" pitchFamily="18" charset="2"/>
              </a:rPr>
              <a:t> = 	durasi pajanan, </a:t>
            </a:r>
            <a:r>
              <a:rPr lang="en-US" sz="2000" i="1">
                <a:latin typeface="Arial" pitchFamily="34" charset="0"/>
                <a:cs typeface="Arial" pitchFamily="34" charset="0"/>
                <a:sym typeface="Symbol" pitchFamily="18" charset="2"/>
              </a:rPr>
              <a:t>real time</a:t>
            </a:r>
            <a:r>
              <a:rPr lang="en-US" sz="2000">
                <a:latin typeface="Arial" pitchFamily="34" charset="0"/>
                <a:cs typeface="Arial" pitchFamily="34" charset="0"/>
                <a:sym typeface="Symbol" pitchFamily="18" charset="2"/>
              </a:rPr>
              <a:t> atau 30 tahun proyeksi</a:t>
            </a:r>
          </a:p>
          <a:p>
            <a:pPr eaLnBrk="0" hangingPunct="0">
              <a:lnSpc>
                <a:spcPct val="90000"/>
              </a:lnSpc>
              <a:spcBef>
                <a:spcPct val="50000"/>
              </a:spcBef>
            </a:pPr>
            <a:r>
              <a:rPr lang="en-US" sz="2000" i="1">
                <a:latin typeface="Arial" pitchFamily="34" charset="0"/>
                <a:cs typeface="Arial" pitchFamily="34" charset="0"/>
                <a:sym typeface="Symbol" pitchFamily="18" charset="2"/>
              </a:rPr>
              <a:t>W</a:t>
            </a:r>
            <a:r>
              <a:rPr lang="en-US" sz="2000" baseline="-25000">
                <a:latin typeface="Arial" pitchFamily="34" charset="0"/>
                <a:cs typeface="Arial" pitchFamily="34" charset="0"/>
                <a:sym typeface="Symbol" pitchFamily="18" charset="2"/>
              </a:rPr>
              <a:t>b</a:t>
            </a:r>
            <a:r>
              <a:rPr lang="en-US" sz="2000">
                <a:latin typeface="Arial" pitchFamily="34" charset="0"/>
                <a:cs typeface="Arial" pitchFamily="34" charset="0"/>
                <a:sym typeface="Symbol" pitchFamily="18" charset="2"/>
              </a:rPr>
              <a:t> = 	berat badan, kg</a:t>
            </a:r>
          </a:p>
          <a:p>
            <a:pPr eaLnBrk="0" hangingPunct="0">
              <a:lnSpc>
                <a:spcPct val="90000"/>
              </a:lnSpc>
              <a:spcBef>
                <a:spcPct val="50000"/>
              </a:spcBef>
            </a:pPr>
            <a:r>
              <a:rPr lang="en-US" sz="2000" i="1">
                <a:latin typeface="Arial" pitchFamily="34" charset="0"/>
                <a:cs typeface="Arial" pitchFamily="34" charset="0"/>
                <a:sym typeface="Symbol" pitchFamily="18" charset="2"/>
              </a:rPr>
              <a:t>t</a:t>
            </a:r>
            <a:r>
              <a:rPr lang="en-US" sz="2000" baseline="-25000">
                <a:latin typeface="Arial" pitchFamily="34" charset="0"/>
                <a:cs typeface="Arial" pitchFamily="34" charset="0"/>
                <a:sym typeface="Symbol" pitchFamily="18" charset="2"/>
              </a:rPr>
              <a:t>avg</a:t>
            </a:r>
            <a:r>
              <a:rPr lang="en-US" sz="2000">
                <a:latin typeface="Arial" pitchFamily="34" charset="0"/>
                <a:cs typeface="Arial" pitchFamily="34" charset="0"/>
                <a:sym typeface="Symbol" pitchFamily="18" charset="2"/>
              </a:rPr>
              <a:t> = 	perioda waktu rata-rata, 30 tahun  365 hari/tahun (non 	karsinogen) 	atau 70 tahun  365 hari/tahun (karsinogen</a:t>
            </a:r>
            <a:r>
              <a:rPr lang="en-US" sz="2000">
                <a:latin typeface="Garamond" pitchFamily="18" charset="0"/>
                <a:cs typeface="Arial" pitchFamily="34" charset="0"/>
                <a:sym typeface="Symbol" pitchFamily="18" charset="2"/>
              </a:rPr>
              <a:t> </a:t>
            </a:r>
            <a:r>
              <a:rPr lang="en-US" sz="2000">
                <a:latin typeface="Arial" pitchFamily="34" charset="0"/>
                <a:cs typeface="Arial" pitchFamily="34" charset="0"/>
                <a:sym typeface="Symbol" pitchFamily="18" charset="2"/>
              </a:rPr>
              <a:t>)</a:t>
            </a:r>
            <a:endParaRPr lang="en-US" sz="2000">
              <a:latin typeface="Arial" pitchFamily="34" charset="0"/>
              <a:cs typeface="Arial" pitchFamily="34" charset="0"/>
            </a:endParaRPr>
          </a:p>
          <a:p>
            <a:pPr eaLnBrk="0" hangingPunct="0">
              <a:spcBef>
                <a:spcPct val="50000"/>
              </a:spcBef>
            </a:pPr>
            <a:endParaRPr lang="en-US" sz="2000">
              <a:latin typeface="Arial" pitchFamily="34" charset="0"/>
              <a:cs typeface="Arial" pitchFamily="34" charset="0"/>
            </a:endParaRPr>
          </a:p>
        </p:txBody>
      </p:sp>
      <p:sp>
        <p:nvSpPr>
          <p:cNvPr id="7173" name="Text Box 5"/>
          <p:cNvSpPr txBox="1">
            <a:spLocks noChangeArrowheads="1"/>
          </p:cNvSpPr>
          <p:nvPr/>
        </p:nvSpPr>
        <p:spPr bwMode="auto">
          <a:xfrm>
            <a:off x="901700" y="1295400"/>
            <a:ext cx="2819400" cy="457200"/>
          </a:xfrm>
          <a:prstGeom prst="rect">
            <a:avLst/>
          </a:prstGeom>
          <a:noFill/>
          <a:ln w="9525">
            <a:noFill/>
            <a:miter lim="800000"/>
            <a:headEnd/>
            <a:tailEnd/>
          </a:ln>
        </p:spPr>
        <p:txBody>
          <a:bodyPr>
            <a:spAutoFit/>
          </a:bodyPr>
          <a:lstStyle/>
          <a:p>
            <a:pPr>
              <a:spcBef>
                <a:spcPct val="50000"/>
              </a:spcBef>
            </a:pPr>
            <a:r>
              <a:rPr lang="en-US" sz="2400">
                <a:latin typeface="Arial" pitchFamily="34" charset="0"/>
                <a:cs typeface="Arial" pitchFamily="34" charset="0"/>
              </a:rPr>
              <a:t>Persamaan </a:t>
            </a:r>
            <a:r>
              <a:rPr lang="en-US" sz="2400" i="1">
                <a:latin typeface="Arial" pitchFamily="34" charset="0"/>
                <a:cs typeface="Arial" pitchFamily="34" charset="0"/>
              </a:rPr>
              <a:t>Intake: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228600"/>
            <a:ext cx="7772400" cy="1143000"/>
          </a:xfrm>
        </p:spPr>
        <p:txBody>
          <a:bodyPr>
            <a:normAutofit fontScale="90000"/>
          </a:bodyPr>
          <a:lstStyle/>
          <a:p>
            <a:pPr algn="l" eaLnBrk="1" hangingPunct="1">
              <a:defRPr/>
            </a:pP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Untuk</a:t>
            </a:r>
            <a:r>
              <a:rPr lang="en-US" sz="2400" dirty="0" smtClean="0"/>
              <a:t> </a:t>
            </a:r>
            <a:r>
              <a:rPr lang="en-US" sz="2400" dirty="0" err="1" smtClean="0"/>
              <a:t>mengetahui</a:t>
            </a:r>
            <a:r>
              <a:rPr lang="en-US" sz="2400" dirty="0" smtClean="0"/>
              <a:t> </a:t>
            </a:r>
            <a:r>
              <a:rPr lang="en-US" sz="2400" dirty="0" err="1" smtClean="0"/>
              <a:t>karakteristik</a:t>
            </a:r>
            <a:r>
              <a:rPr lang="en-US" sz="2400" dirty="0" smtClean="0"/>
              <a:t> </a:t>
            </a:r>
            <a:r>
              <a:rPr lang="en-US" sz="2400" dirty="0" err="1" smtClean="0"/>
              <a:t>suatu</a:t>
            </a:r>
            <a:r>
              <a:rPr lang="en-US" sz="2400" dirty="0" smtClean="0"/>
              <a:t> </a:t>
            </a:r>
            <a:r>
              <a:rPr lang="en-US" sz="2400" dirty="0" err="1" smtClean="0"/>
              <a:t>toksin</a:t>
            </a:r>
            <a:r>
              <a:rPr lang="en-US" sz="2400" dirty="0" smtClean="0"/>
              <a:t>, </a:t>
            </a:r>
            <a:r>
              <a:rPr lang="en-US" sz="2400" dirty="0" err="1" smtClean="0"/>
              <a:t>selain</a:t>
            </a:r>
            <a:r>
              <a:rPr lang="en-US" sz="2400" dirty="0" smtClean="0"/>
              <a:t> </a:t>
            </a:r>
            <a:r>
              <a:rPr lang="en-US" sz="2400" dirty="0" err="1" smtClean="0"/>
              <a:t>mengetahui</a:t>
            </a:r>
            <a:r>
              <a:rPr lang="en-US" sz="2400" dirty="0" smtClean="0"/>
              <a:t> Intake, </a:t>
            </a:r>
            <a:r>
              <a:rPr lang="en-US" sz="2400" dirty="0" err="1" smtClean="0"/>
              <a:t>juga</a:t>
            </a:r>
            <a:r>
              <a:rPr lang="en-US" sz="2400" dirty="0" smtClean="0"/>
              <a:t> </a:t>
            </a:r>
            <a:r>
              <a:rPr lang="en-US" sz="2400" dirty="0" err="1" smtClean="0"/>
              <a:t>harus</a:t>
            </a:r>
            <a:r>
              <a:rPr lang="en-US" sz="2400" dirty="0" smtClean="0"/>
              <a:t> </a:t>
            </a:r>
            <a:r>
              <a:rPr lang="en-US" sz="2400" dirty="0" err="1" smtClean="0"/>
              <a:t>diketahui</a:t>
            </a:r>
            <a:r>
              <a:rPr lang="en-US" sz="2400" dirty="0" smtClean="0"/>
              <a:t> pula </a:t>
            </a:r>
            <a:r>
              <a:rPr lang="en-US" sz="2400" dirty="0" err="1" smtClean="0"/>
              <a:t>RfD</a:t>
            </a:r>
            <a:r>
              <a:rPr lang="en-US" sz="2400" dirty="0" smtClean="0"/>
              <a:t> (reference of dose/ </a:t>
            </a:r>
            <a:r>
              <a:rPr lang="en-US" sz="2400" dirty="0" err="1" smtClean="0"/>
              <a:t>untuk</a:t>
            </a:r>
            <a:r>
              <a:rPr lang="en-US" sz="2400" dirty="0" smtClean="0"/>
              <a:t> </a:t>
            </a:r>
            <a:r>
              <a:rPr lang="en-US" sz="2400" dirty="0" err="1" smtClean="0"/>
              <a:t>toksin</a:t>
            </a:r>
            <a:r>
              <a:rPr lang="en-US" sz="2400" dirty="0" smtClean="0"/>
              <a:t> </a:t>
            </a:r>
            <a:r>
              <a:rPr lang="en-US" sz="2400" dirty="0" err="1" smtClean="0"/>
              <a:t>berupa</a:t>
            </a:r>
            <a:r>
              <a:rPr lang="en-US" sz="2400" dirty="0" smtClean="0"/>
              <a:t> </a:t>
            </a:r>
            <a:r>
              <a:rPr lang="en-US" sz="2400" dirty="0" err="1" smtClean="0"/>
              <a:t>partikel</a:t>
            </a:r>
            <a:r>
              <a:rPr lang="en-US" sz="2400" dirty="0" smtClean="0"/>
              <a:t> </a:t>
            </a:r>
            <a:r>
              <a:rPr lang="en-US" sz="2400" dirty="0" err="1" smtClean="0"/>
              <a:t>atau</a:t>
            </a:r>
            <a:r>
              <a:rPr lang="en-US" sz="2400" dirty="0" smtClean="0"/>
              <a:t> </a:t>
            </a:r>
            <a:r>
              <a:rPr lang="en-US" sz="2400" dirty="0" err="1" smtClean="0"/>
              <a:t>larutan</a:t>
            </a:r>
            <a:r>
              <a:rPr lang="en-US" sz="2400" dirty="0" smtClean="0"/>
              <a:t> ) </a:t>
            </a:r>
            <a:r>
              <a:rPr lang="en-US" sz="2400" dirty="0" err="1" smtClean="0"/>
              <a:t>atau</a:t>
            </a:r>
            <a:r>
              <a:rPr lang="en-US" sz="2400" dirty="0" smtClean="0"/>
              <a:t> </a:t>
            </a:r>
            <a:r>
              <a:rPr lang="en-US" sz="2400" dirty="0" err="1" smtClean="0"/>
              <a:t>RfC</a:t>
            </a:r>
            <a:r>
              <a:rPr lang="en-US" sz="2400" dirty="0" smtClean="0"/>
              <a:t> ( reference of concentration/ </a:t>
            </a:r>
            <a:r>
              <a:rPr lang="en-US" sz="2400" dirty="0" err="1" smtClean="0"/>
              <a:t>untuk</a:t>
            </a:r>
            <a:r>
              <a:rPr lang="en-US" sz="2400" dirty="0" smtClean="0"/>
              <a:t> </a:t>
            </a:r>
            <a:r>
              <a:rPr lang="en-US" sz="2400" dirty="0" err="1" smtClean="0"/>
              <a:t>toksin</a:t>
            </a:r>
            <a:r>
              <a:rPr lang="en-US" sz="2400" dirty="0" smtClean="0"/>
              <a:t> </a:t>
            </a:r>
            <a:r>
              <a:rPr lang="en-US" sz="2400" dirty="0" err="1" smtClean="0"/>
              <a:t>berupa</a:t>
            </a:r>
            <a:r>
              <a:rPr lang="en-US" sz="2400" dirty="0" smtClean="0"/>
              <a:t> gas ), </a:t>
            </a:r>
            <a:r>
              <a:rPr lang="en-US" sz="2400" dirty="0" err="1" smtClean="0"/>
              <a:t>dengan</a:t>
            </a:r>
            <a:r>
              <a:rPr lang="en-US" sz="2400" dirty="0" smtClean="0"/>
              <a:t> </a:t>
            </a:r>
            <a:r>
              <a:rPr lang="en-US" sz="2400" dirty="0" err="1" smtClean="0"/>
              <a:t>rumus</a:t>
            </a:r>
            <a:r>
              <a:rPr lang="en-US" sz="2400" dirty="0" smtClean="0"/>
              <a:t>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RfD</a:t>
            </a:r>
            <a:r>
              <a:rPr lang="en-US" sz="2400" dirty="0" smtClean="0"/>
              <a:t> </a:t>
            </a:r>
            <a:r>
              <a:rPr lang="en-US" sz="2400" dirty="0" err="1" smtClean="0"/>
              <a:t>maupun</a:t>
            </a:r>
            <a:r>
              <a:rPr lang="en-US" sz="2400" dirty="0" smtClean="0"/>
              <a:t> </a:t>
            </a:r>
            <a:r>
              <a:rPr lang="en-US" sz="2400" dirty="0" err="1" smtClean="0"/>
              <a:t>RfC</a:t>
            </a:r>
            <a:r>
              <a:rPr lang="en-US" sz="2400" dirty="0" smtClean="0"/>
              <a:t> </a:t>
            </a:r>
            <a:r>
              <a:rPr lang="en-US" sz="2400" dirty="0" err="1" smtClean="0"/>
              <a:t>dari</a:t>
            </a:r>
            <a:r>
              <a:rPr lang="en-US" sz="2400" dirty="0" smtClean="0"/>
              <a:t> </a:t>
            </a:r>
            <a:r>
              <a:rPr lang="en-US" sz="2400" dirty="0" err="1" smtClean="0"/>
              <a:t>suatu</a:t>
            </a:r>
            <a:r>
              <a:rPr lang="en-US" sz="2400" dirty="0" smtClean="0"/>
              <a:t> </a:t>
            </a:r>
            <a:r>
              <a:rPr lang="en-US" sz="2400" dirty="0" err="1" smtClean="0"/>
              <a:t>toksin</a:t>
            </a:r>
            <a:r>
              <a:rPr lang="en-US" sz="2400" dirty="0" smtClean="0"/>
              <a:t>, </a:t>
            </a:r>
            <a:r>
              <a:rPr lang="en-US" sz="2400" dirty="0" err="1" smtClean="0"/>
              <a:t>selain</a:t>
            </a:r>
            <a:r>
              <a:rPr lang="en-US" sz="2400" dirty="0" smtClean="0"/>
              <a:t> </a:t>
            </a:r>
            <a:r>
              <a:rPr lang="en-US" sz="2400" dirty="0" err="1" smtClean="0"/>
              <a:t>diperoleh</a:t>
            </a:r>
            <a:r>
              <a:rPr lang="en-US" sz="2400" dirty="0" smtClean="0"/>
              <a:t> </a:t>
            </a:r>
            <a:r>
              <a:rPr lang="en-US" sz="2400" dirty="0" err="1" smtClean="0"/>
              <a:t>dengan</a:t>
            </a:r>
            <a:r>
              <a:rPr lang="en-US" sz="2400" dirty="0" smtClean="0"/>
              <a:t> </a:t>
            </a:r>
            <a:r>
              <a:rPr lang="en-US" sz="2400" dirty="0" err="1" smtClean="0"/>
              <a:t>menggunakan</a:t>
            </a:r>
            <a:r>
              <a:rPr lang="en-US" sz="2400" dirty="0" smtClean="0"/>
              <a:t> </a:t>
            </a:r>
            <a:r>
              <a:rPr lang="en-US" sz="2400" dirty="0" err="1" smtClean="0"/>
              <a:t>rumus</a:t>
            </a:r>
            <a:r>
              <a:rPr lang="en-US" sz="2400" dirty="0" smtClean="0"/>
              <a:t> </a:t>
            </a:r>
            <a:r>
              <a:rPr lang="en-US" sz="2400" dirty="0" err="1" smtClean="0"/>
              <a:t>di</a:t>
            </a:r>
            <a:r>
              <a:rPr lang="en-US" sz="2400" dirty="0" smtClean="0"/>
              <a:t> </a:t>
            </a:r>
            <a:r>
              <a:rPr lang="en-US" sz="2400" dirty="0" err="1" smtClean="0"/>
              <a:t>atas</a:t>
            </a:r>
            <a:r>
              <a:rPr lang="en-US" sz="2400" dirty="0" smtClean="0"/>
              <a:t>, </a:t>
            </a:r>
            <a:r>
              <a:rPr lang="en-US" sz="2400" dirty="0" err="1" smtClean="0"/>
              <a:t>juga</a:t>
            </a:r>
            <a:r>
              <a:rPr lang="en-US" sz="2400" dirty="0" smtClean="0"/>
              <a:t> </a:t>
            </a:r>
            <a:r>
              <a:rPr lang="en-US" sz="2400" dirty="0" err="1" smtClean="0"/>
              <a:t>dapat</a:t>
            </a:r>
            <a:r>
              <a:rPr lang="en-US" sz="2400" dirty="0" smtClean="0"/>
              <a:t> </a:t>
            </a:r>
            <a:r>
              <a:rPr lang="en-US" sz="2400" dirty="0" err="1" smtClean="0"/>
              <a:t>diketahui</a:t>
            </a:r>
            <a:r>
              <a:rPr lang="en-US" sz="2400" dirty="0" smtClean="0"/>
              <a:t> </a:t>
            </a:r>
            <a:r>
              <a:rPr lang="en-US" sz="2400" dirty="0" err="1" smtClean="0"/>
              <a:t>dari</a:t>
            </a:r>
            <a:r>
              <a:rPr lang="en-US" sz="2400" dirty="0" smtClean="0"/>
              <a:t> </a:t>
            </a:r>
            <a:r>
              <a:rPr lang="en-US" sz="2400" dirty="0" err="1" smtClean="0"/>
              <a:t>hasil-hasil</a:t>
            </a:r>
            <a:r>
              <a:rPr lang="en-US" sz="2400" dirty="0" smtClean="0"/>
              <a:t> </a:t>
            </a:r>
            <a:r>
              <a:rPr lang="en-US" sz="2400" dirty="0" err="1" smtClean="0"/>
              <a:t>tetapan</a:t>
            </a:r>
            <a:r>
              <a:rPr lang="en-US" sz="2400" dirty="0" smtClean="0"/>
              <a:t> yang </a:t>
            </a:r>
            <a:r>
              <a:rPr lang="en-US" sz="2400" dirty="0" err="1" smtClean="0"/>
              <a:t>telah</a:t>
            </a:r>
            <a:r>
              <a:rPr lang="en-US" sz="2400" dirty="0" smtClean="0"/>
              <a:t> </a:t>
            </a:r>
            <a:r>
              <a:rPr lang="en-US" sz="2400" dirty="0" err="1" smtClean="0"/>
              <a:t>dikeluarkan</a:t>
            </a:r>
            <a:r>
              <a:rPr lang="en-US" sz="2400" dirty="0" smtClean="0"/>
              <a:t> </a:t>
            </a:r>
            <a:r>
              <a:rPr lang="en-US" sz="2400" dirty="0" err="1" smtClean="0"/>
              <a:t>oleh</a:t>
            </a:r>
            <a:r>
              <a:rPr lang="en-US" sz="2400" dirty="0" smtClean="0"/>
              <a:t> </a:t>
            </a:r>
            <a:r>
              <a:rPr lang="en-US" sz="2400" dirty="0" err="1" smtClean="0"/>
              <a:t>para</a:t>
            </a:r>
            <a:r>
              <a:rPr lang="en-US" sz="2400" dirty="0" smtClean="0"/>
              <a:t> </a:t>
            </a:r>
            <a:r>
              <a:rPr lang="en-US" sz="2400" dirty="0" err="1" smtClean="0"/>
              <a:t>peneliti</a:t>
            </a:r>
            <a:r>
              <a:rPr lang="en-US" sz="2400" dirty="0" smtClean="0"/>
              <a:t> </a:t>
            </a:r>
            <a:r>
              <a:rPr lang="en-US" sz="2400" dirty="0" err="1" smtClean="0"/>
              <a:t>maupun</a:t>
            </a:r>
            <a:r>
              <a:rPr lang="en-US" sz="2400" dirty="0" smtClean="0"/>
              <a:t> </a:t>
            </a:r>
            <a:r>
              <a:rPr lang="en-US" sz="2400" dirty="0" err="1" smtClean="0"/>
              <a:t>lembaga-lembaga</a:t>
            </a:r>
            <a:r>
              <a:rPr lang="en-US" sz="2400" dirty="0" smtClean="0"/>
              <a:t> </a:t>
            </a:r>
            <a:r>
              <a:rPr lang="en-US" sz="2400" dirty="0" err="1" smtClean="0"/>
              <a:t>lingkungan</a:t>
            </a:r>
            <a:r>
              <a:rPr lang="en-US" sz="2400" dirty="0" smtClean="0"/>
              <a:t> </a:t>
            </a:r>
            <a:r>
              <a:rPr lang="en-US" sz="2400" dirty="0" err="1" smtClean="0"/>
              <a:t>dan</a:t>
            </a:r>
            <a:r>
              <a:rPr lang="en-US" sz="2400" dirty="0" smtClean="0"/>
              <a:t> </a:t>
            </a:r>
            <a:r>
              <a:rPr lang="en-US" sz="2400" dirty="0" err="1" smtClean="0"/>
              <a:t>kesehatan</a:t>
            </a:r>
            <a:r>
              <a:rPr lang="en-US" sz="2400" dirty="0" smtClean="0"/>
              <a:t> </a:t>
            </a:r>
            <a:r>
              <a:rPr lang="en-US" sz="2400" dirty="0" err="1" smtClean="0"/>
              <a:t>seperti</a:t>
            </a:r>
            <a:r>
              <a:rPr lang="en-US" sz="2400" dirty="0" smtClean="0"/>
              <a:t> WHO </a:t>
            </a:r>
            <a:r>
              <a:rPr lang="en-US" sz="2400" dirty="0" err="1" smtClean="0"/>
              <a:t>dan</a:t>
            </a:r>
            <a:r>
              <a:rPr lang="en-US" sz="2400" dirty="0" smtClean="0"/>
              <a:t> EPA ( </a:t>
            </a:r>
            <a:r>
              <a:rPr lang="en-US" sz="2400" dirty="0" err="1" smtClean="0"/>
              <a:t>lihat</a:t>
            </a:r>
            <a:r>
              <a:rPr lang="en-US" sz="2400" dirty="0" smtClean="0"/>
              <a:t> </a:t>
            </a:r>
            <a:r>
              <a:rPr lang="en-US" sz="2400" dirty="0" err="1" smtClean="0"/>
              <a:t>tabel</a:t>
            </a:r>
            <a:r>
              <a:rPr lang="en-US" sz="2400" dirty="0" smtClean="0"/>
              <a:t> 3 ). </a:t>
            </a:r>
            <a:r>
              <a:rPr lang="en-US" sz="2400" dirty="0" err="1" smtClean="0"/>
              <a:t>Misalnya</a:t>
            </a:r>
            <a:r>
              <a:rPr lang="en-US" sz="2400" dirty="0" smtClean="0"/>
              <a:t> </a:t>
            </a:r>
            <a:r>
              <a:rPr lang="en-US" sz="2400" dirty="0" err="1" smtClean="0"/>
              <a:t>RfD</a:t>
            </a:r>
            <a:r>
              <a:rPr lang="en-US" sz="2400" dirty="0" smtClean="0"/>
              <a:t> </a:t>
            </a:r>
            <a:r>
              <a:rPr lang="en-US" sz="2400" dirty="0" err="1" smtClean="0"/>
              <a:t>untuk</a:t>
            </a:r>
            <a:r>
              <a:rPr lang="en-US" sz="2400" dirty="0" smtClean="0"/>
              <a:t> </a:t>
            </a:r>
            <a:r>
              <a:rPr lang="en-US" sz="2400" dirty="0" err="1" smtClean="0"/>
              <a:t>arsen</a:t>
            </a:r>
            <a:r>
              <a:rPr lang="en-US" sz="2400" dirty="0" smtClean="0"/>
              <a:t> </a:t>
            </a:r>
            <a:r>
              <a:rPr lang="en-US" sz="2400" dirty="0" err="1" smtClean="0"/>
              <a:t>adalah</a:t>
            </a:r>
            <a:r>
              <a:rPr lang="en-US" sz="2400" dirty="0" smtClean="0"/>
              <a:t> 3E-4 mg/kg/hr.</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8195" name="Date Placeholder 3"/>
          <p:cNvSpPr>
            <a:spLocks noGrp="1"/>
          </p:cNvSpPr>
          <p:nvPr>
            <p:ph type="dt" sz="half" idx="10"/>
          </p:nvPr>
        </p:nvSpPr>
        <p:spPr>
          <a:noFill/>
        </p:spPr>
        <p:txBody>
          <a:bodyPr/>
          <a:lstStyle/>
          <a:p>
            <a:fld id="{11125641-3AD6-4AA6-9049-95619C236CD7}" type="datetime1">
              <a:rPr lang="en-US" smtClean="0"/>
              <a:pPr/>
              <a:t>6/18/2013</a:t>
            </a:fld>
            <a:endParaRPr lang="en-US" smtClean="0"/>
          </a:p>
        </p:txBody>
      </p:sp>
      <p:sp>
        <p:nvSpPr>
          <p:cNvPr id="8196" name="Slide Number Placeholder 5"/>
          <p:cNvSpPr>
            <a:spLocks noGrp="1"/>
          </p:cNvSpPr>
          <p:nvPr>
            <p:ph type="sldNum" sz="quarter" idx="12"/>
          </p:nvPr>
        </p:nvSpPr>
        <p:spPr>
          <a:noFill/>
        </p:spPr>
        <p:txBody>
          <a:bodyPr/>
          <a:lstStyle/>
          <a:p>
            <a:fld id="{299081D3-93F2-4A7E-8012-BCB8D8D1834B}" type="slidenum">
              <a:rPr lang="en-US" smtClean="0"/>
              <a:pPr/>
              <a:t>55</a:t>
            </a:fld>
            <a:endParaRPr lang="en-US" smtClean="0"/>
          </a:p>
        </p:txBody>
      </p:sp>
      <p:graphicFrame>
        <p:nvGraphicFramePr>
          <p:cNvPr id="8194" name="Object 4"/>
          <p:cNvGraphicFramePr>
            <a:graphicFrameLocks noChangeAspect="1"/>
          </p:cNvGraphicFramePr>
          <p:nvPr/>
        </p:nvGraphicFramePr>
        <p:xfrm>
          <a:off x="2667000" y="2057400"/>
          <a:ext cx="3886200" cy="738188"/>
        </p:xfrm>
        <a:graphic>
          <a:graphicData uri="http://schemas.openxmlformats.org/presentationml/2006/ole">
            <p:oleObj spid="_x0000_s8194" name="Equation" r:id="rId3" imgW="2260440" imgH="431640" progId="Equation.3">
              <p:embed/>
            </p:oleObj>
          </a:graphicData>
        </a:graphic>
      </p:graphicFrame>
    </p:spTree>
  </p:cSld>
  <p:clrMapOvr>
    <a:masterClrMapping/>
  </p:clrMapOvr>
  <p:transition spd="slow">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46050"/>
            <a:ext cx="8229600" cy="920750"/>
          </a:xfrm>
        </p:spPr>
        <p:txBody>
          <a:bodyPr>
            <a:normAutofit fontScale="90000"/>
          </a:bodyPr>
          <a:lstStyle/>
          <a:p>
            <a:pPr>
              <a:defRPr/>
            </a:pPr>
            <a:r>
              <a:rPr lang="en-US" sz="4000" dirty="0" smtClean="0">
                <a:solidFill>
                  <a:srgbClr val="FFFF66"/>
                </a:solidFill>
              </a:rPr>
              <a:t/>
            </a:r>
            <a:br>
              <a:rPr lang="en-US" sz="4000" dirty="0" smtClean="0">
                <a:solidFill>
                  <a:srgbClr val="FFFF66"/>
                </a:solidFill>
              </a:rPr>
            </a:br>
            <a:r>
              <a:rPr lang="en-US" sz="4000" dirty="0" err="1" smtClean="0">
                <a:solidFill>
                  <a:srgbClr val="FFFF66"/>
                </a:solidFill>
              </a:rPr>
              <a:t>Karakterisasi</a:t>
            </a:r>
            <a:r>
              <a:rPr lang="en-US" sz="4000" dirty="0" smtClean="0">
                <a:solidFill>
                  <a:srgbClr val="FFFF66"/>
                </a:solidFill>
              </a:rPr>
              <a:t> </a:t>
            </a:r>
            <a:r>
              <a:rPr lang="en-US" sz="4000" dirty="0" err="1" smtClean="0">
                <a:solidFill>
                  <a:srgbClr val="FFFF66"/>
                </a:solidFill>
              </a:rPr>
              <a:t>Risiko</a:t>
            </a:r>
            <a:r>
              <a:rPr lang="en-US" sz="4000" dirty="0" smtClean="0">
                <a:solidFill>
                  <a:srgbClr val="FFFF66"/>
                </a:solidFill>
              </a:rPr>
              <a:t> Non </a:t>
            </a:r>
            <a:r>
              <a:rPr lang="en-US" sz="4000" dirty="0" err="1" smtClean="0">
                <a:solidFill>
                  <a:srgbClr val="FFFF66"/>
                </a:solidFill>
              </a:rPr>
              <a:t>Karsinogen</a:t>
            </a:r>
            <a:endParaRPr lang="en-US" sz="4000" dirty="0">
              <a:solidFill>
                <a:srgbClr val="FFFF66"/>
              </a:solidFill>
            </a:endParaRPr>
          </a:p>
        </p:txBody>
      </p:sp>
      <p:sp>
        <p:nvSpPr>
          <p:cNvPr id="9220" name="Rectangle 3"/>
          <p:cNvSpPr>
            <a:spLocks noGrp="1" noChangeArrowheads="1"/>
          </p:cNvSpPr>
          <p:nvPr>
            <p:ph type="body" sz="half" idx="1"/>
          </p:nvPr>
        </p:nvSpPr>
        <p:spPr>
          <a:xfrm>
            <a:off x="228600" y="1295400"/>
            <a:ext cx="8458200" cy="4800600"/>
          </a:xfrm>
        </p:spPr>
        <p:txBody>
          <a:bodyPr/>
          <a:lstStyle/>
          <a:p>
            <a:pPr>
              <a:spcBef>
                <a:spcPct val="50000"/>
              </a:spcBef>
            </a:pPr>
            <a:endParaRPr lang="en-US" sz="2800" smtClean="0">
              <a:solidFill>
                <a:srgbClr val="FF0000"/>
              </a:solidFill>
            </a:endParaRPr>
          </a:p>
          <a:p>
            <a:pPr>
              <a:spcBef>
                <a:spcPct val="50000"/>
              </a:spcBef>
              <a:buFont typeface="Wingdings" pitchFamily="2" charset="2"/>
              <a:buNone/>
            </a:pPr>
            <a:r>
              <a:rPr lang="en-US" sz="2800" smtClean="0">
                <a:solidFill>
                  <a:srgbClr val="FF0000"/>
                </a:solidFill>
              </a:rPr>
              <a:t>    Dengan demikian, karakterisasi risiko non karsinogen dapat dihitung dengan rumus sebagai berikut :</a:t>
            </a:r>
          </a:p>
          <a:p>
            <a:pPr>
              <a:spcBef>
                <a:spcPct val="50000"/>
              </a:spcBef>
            </a:pPr>
            <a:r>
              <a:rPr lang="en-US" sz="2800" smtClean="0">
                <a:solidFill>
                  <a:srgbClr val="FF0000"/>
                </a:solidFill>
              </a:rPr>
              <a:t>Risiko nonkarsinogenik </a:t>
            </a:r>
            <a:r>
              <a:rPr lang="en-US" sz="2800" smtClean="0"/>
              <a:t>dinyatakan sebagai </a:t>
            </a:r>
            <a:r>
              <a:rPr lang="en-US" sz="2800" i="1" smtClean="0"/>
              <a:t>Risk Qoutient</a:t>
            </a:r>
            <a:r>
              <a:rPr lang="en-US" sz="2800" smtClean="0"/>
              <a:t> (RQ), dihitung membagi intake atau asupan (</a:t>
            </a:r>
            <a:r>
              <a:rPr lang="en-US" sz="2800" i="1" smtClean="0"/>
              <a:t>I</a:t>
            </a:r>
            <a:r>
              <a:rPr lang="en-US" sz="2800" baseline="-25000" smtClean="0"/>
              <a:t>nk</a:t>
            </a:r>
            <a:r>
              <a:rPr lang="en-US" sz="2800" smtClean="0"/>
              <a:t>)</a:t>
            </a:r>
            <a:r>
              <a:rPr lang="en-US" sz="2800" i="1" smtClean="0"/>
              <a:t> </a:t>
            </a:r>
            <a:r>
              <a:rPr lang="en-US" sz="2800" smtClean="0"/>
              <a:t>dengan dosis referensi (</a:t>
            </a:r>
            <a:r>
              <a:rPr lang="en-US" sz="2800" i="1" smtClean="0"/>
              <a:t>RfD</a:t>
            </a:r>
            <a:r>
              <a:rPr lang="en-US" sz="2800" smtClean="0"/>
              <a:t> atau </a:t>
            </a:r>
            <a:r>
              <a:rPr lang="en-US" sz="2800" i="1" smtClean="0"/>
              <a:t>RfC</a:t>
            </a:r>
            <a:r>
              <a:rPr lang="en-US" sz="2800" smtClean="0"/>
              <a:t>):</a:t>
            </a:r>
          </a:p>
          <a:p>
            <a:pPr>
              <a:spcBef>
                <a:spcPct val="50000"/>
              </a:spcBef>
              <a:buFontTx/>
              <a:buNone/>
            </a:pPr>
            <a:endParaRPr lang="en-US" sz="2800" i="1" smtClean="0"/>
          </a:p>
          <a:p>
            <a:pPr>
              <a:spcBef>
                <a:spcPct val="50000"/>
              </a:spcBef>
            </a:pPr>
            <a:endParaRPr lang="en-US" sz="2800" smtClean="0"/>
          </a:p>
        </p:txBody>
      </p:sp>
      <p:graphicFrame>
        <p:nvGraphicFramePr>
          <p:cNvPr id="9218" name="Object 2"/>
          <p:cNvGraphicFramePr>
            <a:graphicFrameLocks noChangeAspect="1"/>
          </p:cNvGraphicFramePr>
          <p:nvPr>
            <p:ph sz="half" idx="2"/>
          </p:nvPr>
        </p:nvGraphicFramePr>
        <p:xfrm>
          <a:off x="3429000" y="4876800"/>
          <a:ext cx="2286000" cy="762000"/>
        </p:xfrm>
        <a:graphic>
          <a:graphicData uri="http://schemas.openxmlformats.org/presentationml/2006/ole">
            <p:oleObj spid="_x0000_s9218" name="Equation" r:id="rId3" imgW="1257120" imgH="419040" progId="Equation.3">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228600"/>
            <a:ext cx="7772400" cy="381000"/>
          </a:xfrm>
        </p:spPr>
        <p:txBody>
          <a:bodyPr>
            <a:normAutofit fontScale="90000"/>
          </a:bodyPr>
          <a:lstStyle/>
          <a:p>
            <a:pPr algn="l" eaLnBrk="1" hangingPunct="1">
              <a:defRPr/>
            </a:pP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B</a:t>
            </a:r>
            <a:r>
              <a:rPr lang="en-US" sz="2400" dirty="0" smtClean="0">
                <a:solidFill>
                  <a:srgbClr val="FF0000"/>
                </a:solidFill>
              </a:rPr>
              <a:t>. </a:t>
            </a:r>
            <a:r>
              <a:rPr lang="en-US" sz="2400" dirty="0" err="1" smtClean="0">
                <a:solidFill>
                  <a:srgbClr val="FF0000"/>
                </a:solidFill>
              </a:rPr>
              <a:t>Toksin</a:t>
            </a:r>
            <a:r>
              <a:rPr lang="en-US" sz="2400" dirty="0" smtClean="0">
                <a:solidFill>
                  <a:srgbClr val="FF0000"/>
                </a:solidFill>
              </a:rPr>
              <a:t> </a:t>
            </a:r>
            <a:r>
              <a:rPr lang="en-US" sz="2400" dirty="0" err="1" smtClean="0">
                <a:solidFill>
                  <a:srgbClr val="FF0000"/>
                </a:solidFill>
              </a:rPr>
              <a:t>Karsinogen</a:t>
            </a:r>
            <a:r>
              <a:rPr lang="en-US" sz="2400" dirty="0" smtClean="0"/>
              <a:t/>
            </a:r>
            <a:br>
              <a:rPr lang="en-US" sz="2400" dirty="0" smtClean="0"/>
            </a:br>
            <a:r>
              <a:rPr lang="en-US" sz="2400" dirty="0" smtClean="0"/>
              <a:t>     </a:t>
            </a:r>
            <a:r>
              <a:rPr lang="en-US" sz="2400" dirty="0" err="1" smtClean="0"/>
              <a:t>Untuk</a:t>
            </a:r>
            <a:r>
              <a:rPr lang="en-US" sz="2400" dirty="0" smtClean="0"/>
              <a:t> </a:t>
            </a:r>
            <a:r>
              <a:rPr lang="en-US" sz="2400" dirty="0" err="1" smtClean="0"/>
              <a:t>mengetahui</a:t>
            </a:r>
            <a:r>
              <a:rPr lang="en-US" sz="2400" dirty="0" smtClean="0"/>
              <a:t> </a:t>
            </a:r>
            <a:r>
              <a:rPr lang="en-US" sz="2400" dirty="0" err="1" smtClean="0"/>
              <a:t>karakteristik</a:t>
            </a:r>
            <a:r>
              <a:rPr lang="en-US" sz="2400" dirty="0" smtClean="0"/>
              <a:t> </a:t>
            </a:r>
            <a:r>
              <a:rPr lang="en-US" sz="2400" dirty="0" err="1" smtClean="0"/>
              <a:t>risiko</a:t>
            </a:r>
            <a:r>
              <a:rPr lang="en-US" sz="2400" dirty="0" smtClean="0"/>
              <a:t> </a:t>
            </a:r>
            <a:r>
              <a:rPr lang="en-US" sz="2400" dirty="0" err="1" smtClean="0"/>
              <a:t>karsinogen</a:t>
            </a:r>
            <a:r>
              <a:rPr lang="en-US" sz="2400" dirty="0" smtClean="0"/>
              <a:t> </a:t>
            </a:r>
            <a:br>
              <a:rPr lang="en-US" sz="2400" dirty="0" smtClean="0"/>
            </a:br>
            <a:r>
              <a:rPr lang="en-US" sz="2400" dirty="0" smtClean="0"/>
              <a:t>     </a:t>
            </a:r>
            <a:r>
              <a:rPr lang="en-US" sz="2400" dirty="0" err="1" smtClean="0"/>
              <a:t>harus</a:t>
            </a:r>
            <a:r>
              <a:rPr lang="en-US" sz="2400" dirty="0" smtClean="0"/>
              <a:t> </a:t>
            </a:r>
            <a:r>
              <a:rPr lang="en-US" sz="2400" dirty="0" err="1" smtClean="0"/>
              <a:t>diketahui</a:t>
            </a:r>
            <a:r>
              <a:rPr lang="en-US" sz="2400" dirty="0" smtClean="0"/>
              <a:t> </a:t>
            </a:r>
            <a:r>
              <a:rPr lang="en-US" sz="2400" dirty="0" err="1" smtClean="0"/>
              <a:t>terlebih</a:t>
            </a:r>
            <a:r>
              <a:rPr lang="en-US" sz="2400" dirty="0" smtClean="0"/>
              <a:t> </a:t>
            </a:r>
            <a:r>
              <a:rPr lang="en-US" sz="2400" dirty="0" err="1" smtClean="0"/>
              <a:t>dahulu</a:t>
            </a:r>
            <a:r>
              <a:rPr lang="en-US" sz="2400" dirty="0" smtClean="0"/>
              <a:t> intake </a:t>
            </a:r>
            <a:r>
              <a:rPr lang="en-US" sz="2400" dirty="0" err="1" smtClean="0"/>
              <a:t>atau</a:t>
            </a:r>
            <a:r>
              <a:rPr lang="en-US" sz="2400" dirty="0" smtClean="0"/>
              <a:t> </a:t>
            </a:r>
            <a:r>
              <a:rPr lang="en-US" sz="2400" dirty="0" err="1" smtClean="0"/>
              <a:t>pajanan</a:t>
            </a:r>
            <a:r>
              <a:rPr lang="en-US" sz="2400" dirty="0" smtClean="0"/>
              <a:t> </a:t>
            </a:r>
            <a:br>
              <a:rPr lang="en-US" sz="2400" dirty="0" smtClean="0"/>
            </a:br>
            <a:r>
              <a:rPr lang="en-US" sz="2400" dirty="0" smtClean="0"/>
              <a:t>     </a:t>
            </a:r>
            <a:r>
              <a:rPr lang="en-US" sz="2400" dirty="0" err="1" smtClean="0"/>
              <a:t>atau</a:t>
            </a:r>
            <a:r>
              <a:rPr lang="en-US" sz="2400" dirty="0" smtClean="0"/>
              <a:t> </a:t>
            </a:r>
            <a:r>
              <a:rPr lang="en-US" sz="2400" dirty="0" err="1" smtClean="0"/>
              <a:t>asupan</a:t>
            </a:r>
            <a:r>
              <a:rPr lang="en-US" sz="2400" dirty="0" smtClean="0"/>
              <a:t> </a:t>
            </a:r>
            <a:r>
              <a:rPr lang="en-US" sz="2400" dirty="0" err="1" smtClean="0"/>
              <a:t>terhadap</a:t>
            </a:r>
            <a:r>
              <a:rPr lang="en-US" sz="2400" dirty="0" smtClean="0"/>
              <a:t> </a:t>
            </a:r>
            <a:r>
              <a:rPr lang="en-US" sz="2400" dirty="0" err="1" smtClean="0"/>
              <a:t>toksin</a:t>
            </a:r>
            <a:r>
              <a:rPr lang="en-US" sz="2400" dirty="0" smtClean="0"/>
              <a:t> </a:t>
            </a:r>
            <a:r>
              <a:rPr lang="en-US" sz="2400" dirty="0" err="1" smtClean="0"/>
              <a:t>karsinigen</a:t>
            </a:r>
            <a:r>
              <a:rPr lang="en-US" sz="2400" dirty="0" smtClean="0"/>
              <a:t>, </a:t>
            </a:r>
            <a:r>
              <a:rPr lang="en-US" sz="2400" dirty="0" err="1" smtClean="0"/>
              <a:t>disingkat</a:t>
            </a:r>
            <a:r>
              <a:rPr lang="en-US" sz="2400" dirty="0" smtClean="0"/>
              <a:t> </a:t>
            </a:r>
            <a:r>
              <a:rPr lang="en-US" sz="2400" dirty="0" err="1" smtClean="0"/>
              <a:t>Ik</a:t>
            </a:r>
            <a:r>
              <a:rPr lang="en-US" sz="2400" dirty="0" smtClean="0"/>
              <a:t/>
            </a:r>
            <a:br>
              <a:rPr lang="en-US" sz="2400" dirty="0" smtClean="0"/>
            </a:br>
            <a:r>
              <a:rPr lang="en-US" sz="2400" dirty="0" smtClean="0"/>
              <a:t>     </a:t>
            </a:r>
            <a:r>
              <a:rPr lang="en-US" sz="2400" dirty="0" err="1" smtClean="0"/>
              <a:t>atau</a:t>
            </a:r>
            <a:r>
              <a:rPr lang="en-US" sz="2400" dirty="0" smtClean="0"/>
              <a:t> intake </a:t>
            </a:r>
            <a:r>
              <a:rPr lang="en-US" sz="2400" dirty="0" err="1" smtClean="0"/>
              <a:t>karsinogen</a:t>
            </a:r>
            <a:r>
              <a:rPr lang="en-US" sz="2400" dirty="0" smtClean="0"/>
              <a:t>. </a:t>
            </a:r>
            <a:r>
              <a:rPr lang="en-US" sz="2400" dirty="0" err="1" smtClean="0"/>
              <a:t>Dengan</a:t>
            </a:r>
            <a:r>
              <a:rPr lang="en-US" sz="2400" dirty="0" smtClean="0"/>
              <a:t> </a:t>
            </a:r>
            <a:r>
              <a:rPr lang="en-US" sz="2400" dirty="0" err="1" smtClean="0"/>
              <a:t>rumus</a:t>
            </a:r>
            <a:r>
              <a:rPr lang="en-US" sz="2400" dirty="0" smtClean="0"/>
              <a:t> </a:t>
            </a:r>
            <a:r>
              <a:rPr lang="en-US" sz="2400" dirty="0" err="1" smtClean="0"/>
              <a:t>sebagai</a:t>
            </a:r>
            <a:r>
              <a:rPr lang="en-US" sz="2400" dirty="0" smtClean="0"/>
              <a:t> </a:t>
            </a:r>
            <a:br>
              <a:rPr lang="en-US" sz="2400" dirty="0" smtClean="0"/>
            </a:br>
            <a:r>
              <a:rPr lang="en-US" sz="2400" dirty="0" smtClean="0"/>
              <a:t>     </a:t>
            </a:r>
            <a:r>
              <a:rPr lang="en-US" sz="2400" dirty="0" err="1" smtClean="0"/>
              <a:t>berikut</a:t>
            </a: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86018" name="Date Placeholder 3"/>
          <p:cNvSpPr>
            <a:spLocks noGrp="1"/>
          </p:cNvSpPr>
          <p:nvPr>
            <p:ph type="dt" sz="half" idx="10"/>
          </p:nvPr>
        </p:nvSpPr>
        <p:spPr>
          <a:noFill/>
        </p:spPr>
        <p:txBody>
          <a:bodyPr/>
          <a:lstStyle/>
          <a:p>
            <a:fld id="{70B389A5-7156-45BC-830C-AF856EFDF121}" type="datetime1">
              <a:rPr lang="en-US" smtClean="0"/>
              <a:pPr/>
              <a:t>6/18/2013</a:t>
            </a:fld>
            <a:endParaRPr lang="en-US" smtClean="0"/>
          </a:p>
        </p:txBody>
      </p:sp>
      <p:sp>
        <p:nvSpPr>
          <p:cNvPr id="86019" name="Slide Number Placeholder 5"/>
          <p:cNvSpPr>
            <a:spLocks noGrp="1"/>
          </p:cNvSpPr>
          <p:nvPr>
            <p:ph type="sldNum" sz="quarter" idx="12"/>
          </p:nvPr>
        </p:nvSpPr>
        <p:spPr>
          <a:noFill/>
        </p:spPr>
        <p:txBody>
          <a:bodyPr/>
          <a:lstStyle/>
          <a:p>
            <a:fld id="{9D00C7C7-AF93-443F-9738-C496A13EBE56}" type="slidenum">
              <a:rPr lang="en-US" smtClean="0"/>
              <a:pPr/>
              <a:t>57</a:t>
            </a:fld>
            <a:endParaRPr lang="en-US" smtClean="0"/>
          </a:p>
        </p:txBody>
      </p:sp>
    </p:spTree>
  </p:cSld>
  <p:clrMapOvr>
    <a:masterClrMapping/>
  </p:clrMapOvr>
  <p:transition spd="slow">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160338"/>
            <a:ext cx="8229600" cy="982662"/>
          </a:xfrm>
        </p:spPr>
        <p:txBody>
          <a:bodyPr/>
          <a:lstStyle/>
          <a:p>
            <a:pPr eaLnBrk="1" hangingPunct="1"/>
            <a:r>
              <a:rPr lang="en-US" sz="4000" b="1" smtClean="0">
                <a:solidFill>
                  <a:schemeClr val="hlink"/>
                </a:solidFill>
                <a:effectLst/>
                <a:latin typeface="Book Antiqua" pitchFamily="18" charset="0"/>
              </a:rPr>
              <a:t>PERHITUNGAN </a:t>
            </a:r>
            <a:r>
              <a:rPr lang="en-US" sz="4000" b="1" i="1" smtClean="0">
                <a:solidFill>
                  <a:schemeClr val="hlink"/>
                </a:solidFill>
                <a:effectLst/>
                <a:latin typeface="Book Antiqua" pitchFamily="18" charset="0"/>
              </a:rPr>
              <a:t>INTAKE</a:t>
            </a:r>
          </a:p>
        </p:txBody>
      </p:sp>
      <p:graphicFrame>
        <p:nvGraphicFramePr>
          <p:cNvPr id="10242" name="Object 3"/>
          <p:cNvGraphicFramePr>
            <a:graphicFrameLocks noChangeAspect="1"/>
          </p:cNvGraphicFramePr>
          <p:nvPr>
            <p:ph idx="1"/>
          </p:nvPr>
        </p:nvGraphicFramePr>
        <p:xfrm>
          <a:off x="4540250" y="1104900"/>
          <a:ext cx="1854200" cy="914400"/>
        </p:xfrm>
        <a:graphic>
          <a:graphicData uri="http://schemas.openxmlformats.org/presentationml/2006/ole">
            <p:oleObj spid="_x0000_s10242" name="Equation" r:id="rId3" imgW="901440" imgH="444240" progId="Equation.3">
              <p:embed/>
            </p:oleObj>
          </a:graphicData>
        </a:graphic>
      </p:graphicFrame>
      <p:sp>
        <p:nvSpPr>
          <p:cNvPr id="10244" name="Text Box 4"/>
          <p:cNvSpPr txBox="1">
            <a:spLocks noChangeArrowheads="1"/>
          </p:cNvSpPr>
          <p:nvPr/>
        </p:nvSpPr>
        <p:spPr bwMode="auto">
          <a:xfrm>
            <a:off x="0" y="2057400"/>
            <a:ext cx="9144000" cy="4757738"/>
          </a:xfrm>
          <a:prstGeom prst="rect">
            <a:avLst/>
          </a:prstGeom>
          <a:noFill/>
          <a:ln w="9525">
            <a:noFill/>
            <a:miter lim="800000"/>
            <a:headEnd/>
            <a:tailEnd/>
          </a:ln>
        </p:spPr>
        <p:txBody>
          <a:bodyPr>
            <a:spAutoFit/>
          </a:bodyPr>
          <a:lstStyle/>
          <a:p>
            <a:pPr eaLnBrk="0" hangingPunct="0">
              <a:spcBef>
                <a:spcPct val="50000"/>
              </a:spcBef>
            </a:pPr>
            <a:r>
              <a:rPr lang="en-US" sz="2400" i="1">
                <a:latin typeface="Arial" pitchFamily="34" charset="0"/>
                <a:cs typeface="Arial" pitchFamily="34" charset="0"/>
              </a:rPr>
              <a:t>I = 	</a:t>
            </a:r>
            <a:r>
              <a:rPr lang="en-US" sz="2000" i="1">
                <a:latin typeface="Arial" pitchFamily="34" charset="0"/>
                <a:cs typeface="Arial" pitchFamily="34" charset="0"/>
              </a:rPr>
              <a:t>intake </a:t>
            </a:r>
            <a:r>
              <a:rPr lang="en-US" sz="2000">
                <a:latin typeface="Arial" pitchFamily="34" charset="0"/>
                <a:cs typeface="Arial" pitchFamily="34" charset="0"/>
              </a:rPr>
              <a:t>(asupan), jumlah </a:t>
            </a:r>
            <a:r>
              <a:rPr lang="en-US" sz="2000" i="1">
                <a:latin typeface="Arial" pitchFamily="34" charset="0"/>
                <a:cs typeface="Arial" pitchFamily="34" charset="0"/>
              </a:rPr>
              <a:t>risk agent</a:t>
            </a:r>
            <a:r>
              <a:rPr lang="en-US" sz="2000">
                <a:latin typeface="Arial" pitchFamily="34" charset="0"/>
                <a:cs typeface="Arial" pitchFamily="34" charset="0"/>
              </a:rPr>
              <a:t> yang 	diterima individu per berat 	badan per hari (mg/kg</a:t>
            </a:r>
            <a:r>
              <a:rPr lang="en-US" sz="2000">
                <a:latin typeface="Arial" pitchFamily="34" charset="0"/>
                <a:cs typeface="Arial" pitchFamily="34" charset="0"/>
                <a:sym typeface="Symbol" pitchFamily="18" charset="2"/>
              </a:rPr>
              <a:t>hari)</a:t>
            </a:r>
          </a:p>
          <a:p>
            <a:pPr eaLnBrk="0" hangingPunct="0">
              <a:lnSpc>
                <a:spcPct val="90000"/>
              </a:lnSpc>
              <a:spcBef>
                <a:spcPct val="50000"/>
              </a:spcBef>
            </a:pPr>
            <a:r>
              <a:rPr lang="en-US" sz="2000" i="1">
                <a:latin typeface="Arial" pitchFamily="34" charset="0"/>
                <a:cs typeface="Arial" pitchFamily="34" charset="0"/>
                <a:sym typeface="Symbol" pitchFamily="18" charset="2"/>
              </a:rPr>
              <a:t>C = 	</a:t>
            </a:r>
            <a:r>
              <a:rPr lang="en-US" sz="2000">
                <a:latin typeface="Arial" pitchFamily="34" charset="0"/>
                <a:cs typeface="Arial" pitchFamily="34" charset="0"/>
                <a:sym typeface="Symbol" pitchFamily="18" charset="2"/>
              </a:rPr>
              <a:t>konsentrasi </a:t>
            </a:r>
            <a:r>
              <a:rPr lang="en-US" sz="2000" i="1">
                <a:latin typeface="Arial" pitchFamily="34" charset="0"/>
                <a:cs typeface="Arial" pitchFamily="34" charset="0"/>
                <a:sym typeface="Symbol" pitchFamily="18" charset="2"/>
              </a:rPr>
              <a:t>risk agent</a:t>
            </a:r>
            <a:r>
              <a:rPr lang="en-US" sz="2000">
                <a:latin typeface="Arial" pitchFamily="34" charset="0"/>
                <a:cs typeface="Arial" pitchFamily="34" charset="0"/>
                <a:sym typeface="Symbol" pitchFamily="18" charset="2"/>
              </a:rPr>
              <a:t>, mg/M</a:t>
            </a:r>
            <a:r>
              <a:rPr lang="en-US" sz="2000" baseline="30000">
                <a:latin typeface="Arial" pitchFamily="34" charset="0"/>
                <a:cs typeface="Arial" pitchFamily="34" charset="0"/>
                <a:sym typeface="Symbol" pitchFamily="18" charset="2"/>
              </a:rPr>
              <a:t>3 </a:t>
            </a:r>
            <a:r>
              <a:rPr lang="en-US" sz="2000">
                <a:latin typeface="Arial" pitchFamily="34" charset="0"/>
                <a:cs typeface="Arial" pitchFamily="34" charset="0"/>
                <a:sym typeface="Symbol" pitchFamily="18" charset="2"/>
              </a:rPr>
              <a:t>(udara), mg/L (air 	minum), mg/kg 	(makanan)</a:t>
            </a:r>
          </a:p>
          <a:p>
            <a:pPr eaLnBrk="0" hangingPunct="0">
              <a:lnSpc>
                <a:spcPct val="90000"/>
              </a:lnSpc>
              <a:spcBef>
                <a:spcPct val="50000"/>
              </a:spcBef>
            </a:pPr>
            <a:r>
              <a:rPr lang="en-US" sz="2000" i="1">
                <a:latin typeface="Arial" pitchFamily="34" charset="0"/>
                <a:cs typeface="Arial" pitchFamily="34" charset="0"/>
                <a:sym typeface="Symbol" pitchFamily="18" charset="2"/>
              </a:rPr>
              <a:t>R</a:t>
            </a:r>
            <a:r>
              <a:rPr lang="en-US" sz="2000">
                <a:latin typeface="Arial" pitchFamily="34" charset="0"/>
                <a:cs typeface="Arial" pitchFamily="34" charset="0"/>
                <a:sym typeface="Symbol" pitchFamily="18" charset="2"/>
              </a:rPr>
              <a:t> =	laju (rate) asupan, 20 M</a:t>
            </a:r>
            <a:r>
              <a:rPr lang="en-US" sz="2000" baseline="30000">
                <a:latin typeface="Arial" pitchFamily="34" charset="0"/>
                <a:cs typeface="Arial" pitchFamily="34" charset="0"/>
                <a:sym typeface="Symbol" pitchFamily="18" charset="2"/>
              </a:rPr>
              <a:t>3</a:t>
            </a:r>
            <a:r>
              <a:rPr lang="en-US" sz="2000">
                <a:latin typeface="Arial" pitchFamily="34" charset="0"/>
                <a:cs typeface="Arial" pitchFamily="34" charset="0"/>
                <a:sym typeface="Symbol" pitchFamily="18" charset="2"/>
              </a:rPr>
              <a:t>/hari (udara), 2 L/hari (air minum?)</a:t>
            </a:r>
            <a:endParaRPr lang="en-US" sz="2000" i="1">
              <a:latin typeface="Arial" pitchFamily="34" charset="0"/>
              <a:cs typeface="Arial" pitchFamily="34" charset="0"/>
              <a:sym typeface="Symbol" pitchFamily="18" charset="2"/>
            </a:endParaRPr>
          </a:p>
          <a:p>
            <a:pPr eaLnBrk="0" hangingPunct="0">
              <a:lnSpc>
                <a:spcPct val="90000"/>
              </a:lnSpc>
              <a:spcBef>
                <a:spcPct val="50000"/>
              </a:spcBef>
            </a:pPr>
            <a:r>
              <a:rPr lang="en-US" sz="2000" i="1">
                <a:latin typeface="Arial" pitchFamily="34" charset="0"/>
                <a:cs typeface="Arial" pitchFamily="34" charset="0"/>
                <a:sym typeface="Symbol" pitchFamily="18" charset="2"/>
              </a:rPr>
              <a:t>t</a:t>
            </a:r>
            <a:r>
              <a:rPr lang="en-US" sz="2000" baseline="-25000">
                <a:latin typeface="Arial" pitchFamily="34" charset="0"/>
                <a:cs typeface="Arial" pitchFamily="34" charset="0"/>
                <a:sym typeface="Symbol" pitchFamily="18" charset="2"/>
              </a:rPr>
              <a:t>E</a:t>
            </a:r>
            <a:r>
              <a:rPr lang="en-US" sz="2000">
                <a:latin typeface="Arial" pitchFamily="34" charset="0"/>
                <a:cs typeface="Arial" pitchFamily="34" charset="0"/>
                <a:sym typeface="Symbol" pitchFamily="18" charset="2"/>
              </a:rPr>
              <a:t> = 	waktu pajanan harian, jam/hari</a:t>
            </a:r>
          </a:p>
          <a:p>
            <a:pPr eaLnBrk="0" hangingPunct="0">
              <a:lnSpc>
                <a:spcPct val="90000"/>
              </a:lnSpc>
              <a:spcBef>
                <a:spcPct val="50000"/>
              </a:spcBef>
            </a:pPr>
            <a:r>
              <a:rPr lang="en-US" sz="2000" i="1">
                <a:latin typeface="Arial" pitchFamily="34" charset="0"/>
                <a:cs typeface="Arial" pitchFamily="34" charset="0"/>
                <a:sym typeface="Symbol" pitchFamily="18" charset="2"/>
              </a:rPr>
              <a:t>f</a:t>
            </a:r>
            <a:r>
              <a:rPr lang="en-US" sz="2000" baseline="-25000">
                <a:latin typeface="Arial" pitchFamily="34" charset="0"/>
                <a:cs typeface="Arial" pitchFamily="34" charset="0"/>
                <a:sym typeface="Symbol" pitchFamily="18" charset="2"/>
              </a:rPr>
              <a:t>E</a:t>
            </a:r>
            <a:r>
              <a:rPr lang="en-US" sz="2000">
                <a:latin typeface="Arial" pitchFamily="34" charset="0"/>
                <a:cs typeface="Arial" pitchFamily="34" charset="0"/>
                <a:sym typeface="Symbol" pitchFamily="18" charset="2"/>
              </a:rPr>
              <a:t> = 	frekuensi pajanan tahunan, hari/tahun</a:t>
            </a:r>
          </a:p>
          <a:p>
            <a:pPr eaLnBrk="0" hangingPunct="0">
              <a:lnSpc>
                <a:spcPct val="90000"/>
              </a:lnSpc>
              <a:spcBef>
                <a:spcPct val="50000"/>
              </a:spcBef>
            </a:pPr>
            <a:r>
              <a:rPr lang="en-US" sz="2000" i="1">
                <a:latin typeface="Arial" pitchFamily="34" charset="0"/>
                <a:cs typeface="Arial" pitchFamily="34" charset="0"/>
                <a:sym typeface="Symbol" pitchFamily="18" charset="2"/>
              </a:rPr>
              <a:t>D</a:t>
            </a:r>
            <a:r>
              <a:rPr lang="en-US" sz="2000" baseline="-25000">
                <a:latin typeface="Arial" pitchFamily="34" charset="0"/>
                <a:cs typeface="Arial" pitchFamily="34" charset="0"/>
                <a:sym typeface="Symbol" pitchFamily="18" charset="2"/>
              </a:rPr>
              <a:t>t</a:t>
            </a:r>
            <a:r>
              <a:rPr lang="en-US" sz="2000">
                <a:latin typeface="Arial" pitchFamily="34" charset="0"/>
                <a:cs typeface="Arial" pitchFamily="34" charset="0"/>
                <a:sym typeface="Symbol" pitchFamily="18" charset="2"/>
              </a:rPr>
              <a:t> = 	durasi pajanan, </a:t>
            </a:r>
            <a:r>
              <a:rPr lang="en-US" sz="2000" i="1">
                <a:latin typeface="Arial" pitchFamily="34" charset="0"/>
                <a:cs typeface="Arial" pitchFamily="34" charset="0"/>
                <a:sym typeface="Symbol" pitchFamily="18" charset="2"/>
              </a:rPr>
              <a:t>real time</a:t>
            </a:r>
            <a:r>
              <a:rPr lang="en-US" sz="2000">
                <a:latin typeface="Arial" pitchFamily="34" charset="0"/>
                <a:cs typeface="Arial" pitchFamily="34" charset="0"/>
                <a:sym typeface="Symbol" pitchFamily="18" charset="2"/>
              </a:rPr>
              <a:t> atau 30 tahun proyeksi</a:t>
            </a:r>
          </a:p>
          <a:p>
            <a:pPr eaLnBrk="0" hangingPunct="0">
              <a:lnSpc>
                <a:spcPct val="90000"/>
              </a:lnSpc>
              <a:spcBef>
                <a:spcPct val="50000"/>
              </a:spcBef>
            </a:pPr>
            <a:r>
              <a:rPr lang="en-US" sz="2000" i="1">
                <a:latin typeface="Arial" pitchFamily="34" charset="0"/>
                <a:cs typeface="Arial" pitchFamily="34" charset="0"/>
                <a:sym typeface="Symbol" pitchFamily="18" charset="2"/>
              </a:rPr>
              <a:t>W</a:t>
            </a:r>
            <a:r>
              <a:rPr lang="en-US" sz="2000" baseline="-25000">
                <a:latin typeface="Arial" pitchFamily="34" charset="0"/>
                <a:cs typeface="Arial" pitchFamily="34" charset="0"/>
                <a:sym typeface="Symbol" pitchFamily="18" charset="2"/>
              </a:rPr>
              <a:t>b</a:t>
            </a:r>
            <a:r>
              <a:rPr lang="en-US" sz="2000">
                <a:latin typeface="Arial" pitchFamily="34" charset="0"/>
                <a:cs typeface="Arial" pitchFamily="34" charset="0"/>
                <a:sym typeface="Symbol" pitchFamily="18" charset="2"/>
              </a:rPr>
              <a:t> = 	berat badan, kg</a:t>
            </a:r>
          </a:p>
          <a:p>
            <a:pPr eaLnBrk="0" hangingPunct="0">
              <a:lnSpc>
                <a:spcPct val="90000"/>
              </a:lnSpc>
              <a:spcBef>
                <a:spcPct val="50000"/>
              </a:spcBef>
            </a:pPr>
            <a:r>
              <a:rPr lang="en-US" sz="2000" i="1">
                <a:latin typeface="Arial" pitchFamily="34" charset="0"/>
                <a:cs typeface="Arial" pitchFamily="34" charset="0"/>
                <a:sym typeface="Symbol" pitchFamily="18" charset="2"/>
              </a:rPr>
              <a:t>t</a:t>
            </a:r>
            <a:r>
              <a:rPr lang="en-US" sz="2000" baseline="-25000">
                <a:latin typeface="Arial" pitchFamily="34" charset="0"/>
                <a:cs typeface="Arial" pitchFamily="34" charset="0"/>
                <a:sym typeface="Symbol" pitchFamily="18" charset="2"/>
              </a:rPr>
              <a:t>avg</a:t>
            </a:r>
            <a:r>
              <a:rPr lang="en-US" sz="2000">
                <a:latin typeface="Arial" pitchFamily="34" charset="0"/>
                <a:cs typeface="Arial" pitchFamily="34" charset="0"/>
                <a:sym typeface="Symbol" pitchFamily="18" charset="2"/>
              </a:rPr>
              <a:t> = 	perioda waktu rata-rata, 30 tahun  365 hari/tahun (non 	karsinogen) 	atau 70 tahun  365 hari/tahun (karsinogen</a:t>
            </a:r>
            <a:r>
              <a:rPr lang="en-US" sz="2000">
                <a:latin typeface="Garamond" pitchFamily="18" charset="0"/>
                <a:cs typeface="Arial" pitchFamily="34" charset="0"/>
                <a:sym typeface="Symbol" pitchFamily="18" charset="2"/>
              </a:rPr>
              <a:t> </a:t>
            </a:r>
            <a:r>
              <a:rPr lang="en-US" sz="2000">
                <a:latin typeface="Arial" pitchFamily="34" charset="0"/>
                <a:cs typeface="Arial" pitchFamily="34" charset="0"/>
                <a:sym typeface="Symbol" pitchFamily="18" charset="2"/>
              </a:rPr>
              <a:t>)</a:t>
            </a:r>
            <a:endParaRPr lang="en-US" sz="2000">
              <a:latin typeface="Arial" pitchFamily="34" charset="0"/>
              <a:cs typeface="Arial" pitchFamily="34" charset="0"/>
            </a:endParaRPr>
          </a:p>
          <a:p>
            <a:pPr eaLnBrk="0" hangingPunct="0">
              <a:spcBef>
                <a:spcPct val="50000"/>
              </a:spcBef>
            </a:pPr>
            <a:endParaRPr lang="en-US" sz="2000">
              <a:latin typeface="Arial" pitchFamily="34" charset="0"/>
              <a:cs typeface="Arial" pitchFamily="34" charset="0"/>
            </a:endParaRPr>
          </a:p>
        </p:txBody>
      </p:sp>
      <p:sp>
        <p:nvSpPr>
          <p:cNvPr id="10245" name="Text Box 5"/>
          <p:cNvSpPr txBox="1">
            <a:spLocks noChangeArrowheads="1"/>
          </p:cNvSpPr>
          <p:nvPr/>
        </p:nvSpPr>
        <p:spPr bwMode="auto">
          <a:xfrm>
            <a:off x="901700" y="1295400"/>
            <a:ext cx="2819400" cy="457200"/>
          </a:xfrm>
          <a:prstGeom prst="rect">
            <a:avLst/>
          </a:prstGeom>
          <a:noFill/>
          <a:ln w="9525">
            <a:noFill/>
            <a:miter lim="800000"/>
            <a:headEnd/>
            <a:tailEnd/>
          </a:ln>
        </p:spPr>
        <p:txBody>
          <a:bodyPr>
            <a:spAutoFit/>
          </a:bodyPr>
          <a:lstStyle/>
          <a:p>
            <a:pPr>
              <a:spcBef>
                <a:spcPct val="50000"/>
              </a:spcBef>
            </a:pPr>
            <a:r>
              <a:rPr lang="en-US" sz="2400">
                <a:latin typeface="Arial" pitchFamily="34" charset="0"/>
                <a:cs typeface="Arial" pitchFamily="34" charset="0"/>
              </a:rPr>
              <a:t>Persamaan </a:t>
            </a:r>
            <a:r>
              <a:rPr lang="en-US" sz="2400" i="1">
                <a:latin typeface="Arial" pitchFamily="34" charset="0"/>
                <a:cs typeface="Arial" pitchFamily="34" charset="0"/>
              </a:rPr>
              <a:t>Intake: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228600"/>
            <a:ext cx="7772400" cy="1143000"/>
          </a:xfrm>
        </p:spPr>
        <p:txBody>
          <a:bodyPr>
            <a:normAutofit fontScale="90000"/>
          </a:bodyPr>
          <a:lstStyle/>
          <a:p>
            <a:pPr algn="l" eaLnBrk="1" hangingPunct="1">
              <a:defRPr/>
            </a:pP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Untuk</a:t>
            </a:r>
            <a:r>
              <a:rPr lang="en-US" sz="2400" dirty="0" smtClean="0"/>
              <a:t> </a:t>
            </a:r>
            <a:r>
              <a:rPr lang="en-US" sz="2400" dirty="0" err="1" smtClean="0"/>
              <a:t>mengetahui</a:t>
            </a:r>
            <a:r>
              <a:rPr lang="en-US" sz="2400" dirty="0" smtClean="0"/>
              <a:t> </a:t>
            </a:r>
            <a:r>
              <a:rPr lang="en-US" sz="2400" dirty="0" err="1" smtClean="0"/>
              <a:t>karakteristik</a:t>
            </a:r>
            <a:r>
              <a:rPr lang="en-US" sz="2400" dirty="0" smtClean="0"/>
              <a:t> </a:t>
            </a:r>
            <a:r>
              <a:rPr lang="en-US" sz="2400" dirty="0" err="1" smtClean="0"/>
              <a:t>risiko</a:t>
            </a:r>
            <a:r>
              <a:rPr lang="en-US" sz="2400" dirty="0" smtClean="0"/>
              <a:t> </a:t>
            </a:r>
            <a:r>
              <a:rPr lang="en-US" sz="2400" dirty="0" err="1" smtClean="0"/>
              <a:t>toksin</a:t>
            </a:r>
            <a:r>
              <a:rPr lang="en-US" sz="2400" dirty="0" smtClean="0"/>
              <a:t> </a:t>
            </a:r>
            <a:r>
              <a:rPr lang="en-US" sz="2400" dirty="0" err="1" smtClean="0"/>
              <a:t>karsinogen</a:t>
            </a:r>
            <a:r>
              <a:rPr lang="en-US" sz="2400" dirty="0" smtClean="0"/>
              <a:t>, </a:t>
            </a:r>
            <a:r>
              <a:rPr lang="en-US" sz="2400" dirty="0" err="1" smtClean="0"/>
              <a:t>selain</a:t>
            </a:r>
            <a:r>
              <a:rPr lang="en-US" sz="2400" dirty="0" smtClean="0"/>
              <a:t> </a:t>
            </a:r>
            <a:r>
              <a:rPr lang="en-US" sz="2400" dirty="0" err="1" smtClean="0"/>
              <a:t>mengetahui</a:t>
            </a:r>
            <a:r>
              <a:rPr lang="en-US" sz="2400" dirty="0" smtClean="0"/>
              <a:t> Intake ( </a:t>
            </a:r>
            <a:r>
              <a:rPr lang="en-US" sz="2400" dirty="0" err="1" smtClean="0"/>
              <a:t>Ik</a:t>
            </a:r>
            <a:r>
              <a:rPr lang="en-US" sz="2400" dirty="0" smtClean="0"/>
              <a:t> ), </a:t>
            </a:r>
            <a:r>
              <a:rPr lang="en-US" sz="2400" dirty="0" err="1" smtClean="0"/>
              <a:t>juga</a:t>
            </a:r>
            <a:r>
              <a:rPr lang="en-US" sz="2400" dirty="0" smtClean="0"/>
              <a:t> </a:t>
            </a:r>
            <a:r>
              <a:rPr lang="en-US" sz="2400" dirty="0" err="1" smtClean="0"/>
              <a:t>harus</a:t>
            </a:r>
            <a:r>
              <a:rPr lang="en-US" sz="2400" dirty="0" smtClean="0"/>
              <a:t> </a:t>
            </a:r>
            <a:r>
              <a:rPr lang="en-US" sz="2400" dirty="0" err="1" smtClean="0"/>
              <a:t>diketahui</a:t>
            </a:r>
            <a:r>
              <a:rPr lang="en-US" sz="2400" dirty="0" smtClean="0"/>
              <a:t> pula CSF ( Cancer Slope Factor ). </a:t>
            </a:r>
            <a:r>
              <a:rPr lang="en-US" sz="2400" dirty="0" err="1" smtClean="0"/>
              <a:t>Dengan</a:t>
            </a:r>
            <a:r>
              <a:rPr lang="en-US" sz="2400" dirty="0" smtClean="0"/>
              <a:t> </a:t>
            </a:r>
            <a:r>
              <a:rPr lang="en-US" sz="2400" dirty="0" err="1" smtClean="0"/>
              <a:t>demikian</a:t>
            </a:r>
            <a:r>
              <a:rPr lang="en-US" sz="2400" dirty="0" smtClean="0"/>
              <a:t>, </a:t>
            </a:r>
            <a:r>
              <a:rPr lang="en-US" sz="2400" dirty="0" err="1" smtClean="0"/>
              <a:t>rumus</a:t>
            </a:r>
            <a:r>
              <a:rPr lang="en-US" sz="2400" dirty="0" smtClean="0"/>
              <a:t> </a:t>
            </a:r>
            <a:r>
              <a:rPr lang="en-US" sz="2400" dirty="0" err="1" smtClean="0"/>
              <a:t>tingkat</a:t>
            </a:r>
            <a:r>
              <a:rPr lang="en-US" sz="2400" dirty="0" smtClean="0"/>
              <a:t> </a:t>
            </a:r>
            <a:r>
              <a:rPr lang="en-US" sz="2400" dirty="0" err="1" smtClean="0"/>
              <a:t>risiko</a:t>
            </a:r>
            <a:r>
              <a:rPr lang="en-US" sz="2400" dirty="0" smtClean="0"/>
              <a:t> </a:t>
            </a:r>
            <a:r>
              <a:rPr lang="en-US" sz="2400" dirty="0" err="1" smtClean="0"/>
              <a:t>karsinogen</a:t>
            </a:r>
            <a:r>
              <a:rPr lang="en-US" sz="2400" dirty="0" smtClean="0"/>
              <a:t> </a:t>
            </a:r>
            <a:r>
              <a:rPr lang="en-US" sz="2400" dirty="0" err="1" smtClean="0"/>
              <a:t>atau</a:t>
            </a:r>
            <a:r>
              <a:rPr lang="en-US" sz="2400" dirty="0" smtClean="0"/>
              <a:t> ECR ( Excess Cancer Risk ) </a:t>
            </a:r>
            <a:r>
              <a:rPr lang="en-US" sz="2400" dirty="0" err="1" smtClean="0"/>
              <a:t>adalah</a:t>
            </a:r>
            <a:r>
              <a:rPr lang="en-US" sz="2400" dirty="0" smtClean="0"/>
              <a:t> :</a:t>
            </a:r>
            <a:br>
              <a:rPr lang="en-US" sz="2400" dirty="0" smtClean="0"/>
            </a:br>
            <a:r>
              <a:rPr lang="en-US" sz="2400" dirty="0" smtClean="0"/>
              <a:t/>
            </a:r>
            <a:br>
              <a:rPr lang="en-US" sz="2400" dirty="0" smtClean="0"/>
            </a:br>
            <a:r>
              <a:rPr lang="en-US" sz="2400" i="1" dirty="0" smtClean="0"/>
              <a:t> </a:t>
            </a:r>
            <a:r>
              <a:rPr lang="en-US" sz="2400" i="1" dirty="0" smtClean="0">
                <a:solidFill>
                  <a:srgbClr val="FF0000"/>
                </a:solidFill>
              </a:rPr>
              <a:t>ECR = </a:t>
            </a:r>
            <a:r>
              <a:rPr lang="en-US" sz="2400" i="1" dirty="0" err="1" smtClean="0">
                <a:solidFill>
                  <a:srgbClr val="FF0000"/>
                </a:solidFill>
              </a:rPr>
              <a:t>I</a:t>
            </a:r>
            <a:r>
              <a:rPr lang="en-US" sz="2400" baseline="-25000" dirty="0" err="1" smtClean="0">
                <a:solidFill>
                  <a:srgbClr val="FF0000"/>
                </a:solidFill>
              </a:rPr>
              <a:t>k</a:t>
            </a:r>
            <a:r>
              <a:rPr lang="en-US" sz="2400" baseline="-25000" dirty="0" smtClean="0">
                <a:solidFill>
                  <a:srgbClr val="FF0000"/>
                </a:solidFill>
              </a:rPr>
              <a:t> </a:t>
            </a:r>
            <a:r>
              <a:rPr lang="en-US" sz="2400" dirty="0" smtClean="0">
                <a:solidFill>
                  <a:srgbClr val="FF0000"/>
                </a:solidFill>
              </a:rPr>
              <a:t>(mg/kg/</a:t>
            </a:r>
            <a:r>
              <a:rPr lang="en-US" sz="2400" dirty="0" err="1" smtClean="0">
                <a:solidFill>
                  <a:srgbClr val="FF0000"/>
                </a:solidFill>
              </a:rPr>
              <a:t>hari</a:t>
            </a:r>
            <a:r>
              <a:rPr lang="en-US" sz="2400" dirty="0" smtClean="0">
                <a:solidFill>
                  <a:srgbClr val="FF0000"/>
                </a:solidFill>
              </a:rPr>
              <a:t>) x </a:t>
            </a:r>
            <a:r>
              <a:rPr lang="en-US" sz="2400" i="1" dirty="0" smtClean="0">
                <a:solidFill>
                  <a:srgbClr val="FF0000"/>
                </a:solidFill>
              </a:rPr>
              <a:t>CSF</a:t>
            </a:r>
            <a:r>
              <a:rPr lang="en-US" sz="2400" dirty="0" smtClean="0">
                <a:solidFill>
                  <a:srgbClr val="FF0000"/>
                </a:solidFill>
              </a:rPr>
              <a:t> (mg/kg/</a:t>
            </a:r>
            <a:r>
              <a:rPr lang="en-US" sz="2400" dirty="0" err="1" smtClean="0">
                <a:solidFill>
                  <a:srgbClr val="FF0000"/>
                </a:solidFill>
              </a:rPr>
              <a:t>hari</a:t>
            </a:r>
            <a:r>
              <a:rPr lang="en-US" sz="2400" dirty="0" smtClean="0">
                <a:solidFill>
                  <a:srgbClr val="FF0000"/>
                </a:solidFill>
              </a:rPr>
              <a:t>)</a:t>
            </a:r>
            <a:r>
              <a:rPr lang="en-US" sz="2400" baseline="30000" dirty="0" smtClean="0">
                <a:solidFill>
                  <a:srgbClr val="FF0000"/>
                </a:solidFill>
                <a:sym typeface="Symbol" pitchFamily="18" charset="2"/>
              </a:rPr>
              <a:t>1 </a:t>
            </a:r>
            <a:r>
              <a:rPr lang="en-US" sz="2400" dirty="0" smtClean="0"/>
              <a:t/>
            </a:r>
            <a:br>
              <a:rPr lang="en-US" sz="2400" dirty="0" smtClean="0"/>
            </a:br>
            <a:r>
              <a:rPr lang="en-US" sz="2400" dirty="0" smtClean="0"/>
              <a:t/>
            </a:r>
            <a:br>
              <a:rPr lang="en-US" sz="2400" dirty="0" smtClean="0"/>
            </a:br>
            <a:r>
              <a:rPr lang="en-US" sz="2400" dirty="0" err="1" smtClean="0"/>
              <a:t>Angka</a:t>
            </a:r>
            <a:r>
              <a:rPr lang="en-US" sz="2400" dirty="0" smtClean="0"/>
              <a:t> CSF </a:t>
            </a:r>
            <a:r>
              <a:rPr lang="en-US" sz="2400" dirty="0" err="1" smtClean="0"/>
              <a:t>merupakan</a:t>
            </a:r>
            <a:r>
              <a:rPr lang="en-US" sz="2400" dirty="0" smtClean="0"/>
              <a:t> </a:t>
            </a:r>
            <a:r>
              <a:rPr lang="en-US" sz="2400" dirty="0" err="1" smtClean="0"/>
              <a:t>tetapan</a:t>
            </a:r>
            <a:r>
              <a:rPr lang="en-US" sz="2400" dirty="0" smtClean="0"/>
              <a:t>, </a:t>
            </a:r>
            <a:r>
              <a:rPr lang="en-US" sz="2400" dirty="0" err="1" smtClean="0"/>
              <a:t>diperoleh</a:t>
            </a:r>
            <a:r>
              <a:rPr lang="en-US" sz="2400" dirty="0" smtClean="0"/>
              <a:t> </a:t>
            </a:r>
            <a:r>
              <a:rPr lang="en-US" sz="2400" dirty="0" err="1" smtClean="0"/>
              <a:t>dari</a:t>
            </a:r>
            <a:r>
              <a:rPr lang="en-US" sz="2400" dirty="0" smtClean="0"/>
              <a:t> </a:t>
            </a:r>
            <a:r>
              <a:rPr lang="en-US" sz="2400" dirty="0" err="1" smtClean="0"/>
              <a:t>hasil</a:t>
            </a:r>
            <a:r>
              <a:rPr lang="en-US" sz="2400" dirty="0" smtClean="0"/>
              <a:t> </a:t>
            </a:r>
            <a:r>
              <a:rPr lang="en-US" sz="2400" dirty="0" err="1" smtClean="0"/>
              <a:t>penelitian</a:t>
            </a:r>
            <a:r>
              <a:rPr lang="en-US" sz="2400" dirty="0" smtClean="0"/>
              <a:t> </a:t>
            </a:r>
            <a:r>
              <a:rPr lang="en-US" sz="2400" dirty="0" err="1" smtClean="0"/>
              <a:t>dan</a:t>
            </a:r>
            <a:r>
              <a:rPr lang="en-US" sz="2400" dirty="0" smtClean="0"/>
              <a:t> </a:t>
            </a:r>
            <a:r>
              <a:rPr lang="en-US" sz="2400" dirty="0" err="1" smtClean="0"/>
              <a:t>dikeluarkan</a:t>
            </a:r>
            <a:r>
              <a:rPr lang="en-US" sz="2400" dirty="0" smtClean="0"/>
              <a:t> </a:t>
            </a:r>
            <a:r>
              <a:rPr lang="en-US" sz="2400" dirty="0" err="1" smtClean="0"/>
              <a:t>oleh</a:t>
            </a:r>
            <a:r>
              <a:rPr lang="en-US" sz="2400" dirty="0" smtClean="0"/>
              <a:t> </a:t>
            </a:r>
            <a:r>
              <a:rPr lang="en-US" sz="2400" dirty="0" err="1" smtClean="0"/>
              <a:t>lembaga-lembaga</a:t>
            </a:r>
            <a:r>
              <a:rPr lang="en-US" sz="2400" dirty="0" smtClean="0"/>
              <a:t> </a:t>
            </a:r>
            <a:r>
              <a:rPr lang="en-US" sz="2400" dirty="0" err="1" smtClean="0"/>
              <a:t>lingkungan</a:t>
            </a:r>
            <a:r>
              <a:rPr lang="en-US" sz="2400" dirty="0" smtClean="0"/>
              <a:t> </a:t>
            </a:r>
            <a:r>
              <a:rPr lang="en-US" sz="2400" dirty="0" err="1" smtClean="0"/>
              <a:t>dan</a:t>
            </a:r>
            <a:r>
              <a:rPr lang="en-US" sz="2400" dirty="0" smtClean="0"/>
              <a:t> </a:t>
            </a:r>
            <a:r>
              <a:rPr lang="en-US" sz="2400" dirty="0" err="1" smtClean="0"/>
              <a:t>kesehatan</a:t>
            </a:r>
            <a:r>
              <a:rPr lang="en-US" sz="2400" dirty="0" smtClean="0"/>
              <a:t>, </a:t>
            </a:r>
            <a:r>
              <a:rPr lang="en-US" sz="2400" dirty="0" err="1" smtClean="0"/>
              <a:t>misalnya</a:t>
            </a:r>
            <a:r>
              <a:rPr lang="en-US" sz="2400" dirty="0" smtClean="0"/>
              <a:t> WHO </a:t>
            </a:r>
            <a:r>
              <a:rPr lang="en-US" sz="2400" dirty="0" err="1" smtClean="0"/>
              <a:t>dan</a:t>
            </a:r>
            <a:r>
              <a:rPr lang="en-US" sz="2400" dirty="0" smtClean="0"/>
              <a:t> EPA.</a:t>
            </a:r>
            <a:br>
              <a:rPr lang="en-US" sz="2400" dirty="0" smtClean="0"/>
            </a:br>
            <a:r>
              <a:rPr lang="en-US" sz="2400" dirty="0" smtClean="0"/>
              <a:t>CSF (</a:t>
            </a:r>
            <a:r>
              <a:rPr lang="en-US" sz="2400" dirty="0" err="1" smtClean="0"/>
              <a:t>lihat</a:t>
            </a:r>
            <a:r>
              <a:rPr lang="en-US" sz="2400" dirty="0" smtClean="0"/>
              <a:t> </a:t>
            </a:r>
            <a:r>
              <a:rPr lang="en-US" sz="2400" dirty="0" err="1" smtClean="0"/>
              <a:t>tabel</a:t>
            </a:r>
            <a:r>
              <a:rPr lang="en-US" sz="2400" dirty="0" smtClean="0"/>
              <a:t> 3 ) . </a:t>
            </a:r>
            <a:r>
              <a:rPr lang="en-US" sz="2400" dirty="0" err="1" smtClean="0"/>
              <a:t>Misal</a:t>
            </a:r>
            <a:r>
              <a:rPr lang="en-US" sz="2400" dirty="0" smtClean="0"/>
              <a:t>, CSF </a:t>
            </a:r>
            <a:r>
              <a:rPr lang="en-US" sz="2400" dirty="0" err="1" smtClean="0"/>
              <a:t>untuk</a:t>
            </a:r>
            <a:r>
              <a:rPr lang="en-US" sz="2400" dirty="0" smtClean="0"/>
              <a:t> </a:t>
            </a:r>
            <a:r>
              <a:rPr lang="en-US" sz="2400" dirty="0" err="1" smtClean="0"/>
              <a:t>Arsen</a:t>
            </a:r>
            <a:r>
              <a:rPr lang="en-US" sz="2400" dirty="0" smtClean="0"/>
              <a:t> </a:t>
            </a:r>
            <a:r>
              <a:rPr lang="en-US" sz="2400" dirty="0" err="1" smtClean="0"/>
              <a:t>organik</a:t>
            </a:r>
            <a:r>
              <a:rPr lang="en-US" sz="2400" dirty="0" smtClean="0"/>
              <a:t> </a:t>
            </a:r>
            <a:r>
              <a:rPr lang="en-US" sz="2400" dirty="0" err="1" smtClean="0"/>
              <a:t>adalah</a:t>
            </a:r>
            <a:r>
              <a:rPr lang="en-US" sz="2400" dirty="0" smtClean="0"/>
              <a:t> 1,5  </a:t>
            </a:r>
            <a:r>
              <a:rPr lang="en-US" sz="2400" dirty="0" smtClean="0">
                <a:solidFill>
                  <a:srgbClr val="FFFF66"/>
                </a:solidFill>
                <a:effectLst/>
                <a:latin typeface="Arial Narrow" pitchFamily="34" charset="0"/>
              </a:rPr>
              <a:t>(mg/kg/</a:t>
            </a:r>
            <a:r>
              <a:rPr lang="en-US" sz="2400" dirty="0" err="1" smtClean="0">
                <a:solidFill>
                  <a:srgbClr val="FFFF66"/>
                </a:solidFill>
                <a:effectLst/>
                <a:latin typeface="Arial Narrow" pitchFamily="34" charset="0"/>
              </a:rPr>
              <a:t>hari</a:t>
            </a:r>
            <a:r>
              <a:rPr lang="en-US" sz="2400" dirty="0" smtClean="0">
                <a:solidFill>
                  <a:srgbClr val="FFFF66"/>
                </a:solidFill>
                <a:effectLst/>
                <a:latin typeface="Arial Narrow" pitchFamily="34" charset="0"/>
              </a:rPr>
              <a:t>)</a:t>
            </a:r>
            <a:r>
              <a:rPr lang="en-US" sz="2400" baseline="30000" dirty="0" smtClean="0">
                <a:solidFill>
                  <a:srgbClr val="FFFF66"/>
                </a:solidFill>
                <a:effectLst/>
                <a:latin typeface="Arial Narrow" pitchFamily="34" charset="0"/>
              </a:rPr>
              <a:t>-1</a:t>
            </a:r>
            <a:r>
              <a:rPr lang="en-US" sz="2400" dirty="0" smtClean="0">
                <a:solidFill>
                  <a:srgbClr val="FFFF66"/>
                </a:solidFill>
                <a:effectLst/>
                <a:latin typeface="Arial Narrow" pitchFamily="34" charset="0"/>
              </a:rPr>
              <a:t/>
            </a:r>
            <a:br>
              <a:rPr lang="en-US" sz="2400" dirty="0" smtClean="0">
                <a:solidFill>
                  <a:srgbClr val="FFFF66"/>
                </a:solidFill>
                <a:effectLst/>
                <a:latin typeface="Arial Narrow" pitchFamily="34" charset="0"/>
              </a:rPr>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87042" name="Date Placeholder 3"/>
          <p:cNvSpPr>
            <a:spLocks noGrp="1"/>
          </p:cNvSpPr>
          <p:nvPr>
            <p:ph type="dt" sz="half" idx="10"/>
          </p:nvPr>
        </p:nvSpPr>
        <p:spPr>
          <a:noFill/>
        </p:spPr>
        <p:txBody>
          <a:bodyPr/>
          <a:lstStyle/>
          <a:p>
            <a:fld id="{0ECDBF3A-2433-4FF8-AE8F-E37B53A39013}" type="datetime1">
              <a:rPr lang="en-US" smtClean="0"/>
              <a:pPr/>
              <a:t>6/18/2013</a:t>
            </a:fld>
            <a:endParaRPr lang="en-US" smtClean="0"/>
          </a:p>
        </p:txBody>
      </p:sp>
      <p:sp>
        <p:nvSpPr>
          <p:cNvPr id="87043" name="Slide Number Placeholder 5"/>
          <p:cNvSpPr>
            <a:spLocks noGrp="1"/>
          </p:cNvSpPr>
          <p:nvPr>
            <p:ph type="sldNum" sz="quarter" idx="12"/>
          </p:nvPr>
        </p:nvSpPr>
        <p:spPr>
          <a:noFill/>
        </p:spPr>
        <p:txBody>
          <a:bodyPr/>
          <a:lstStyle/>
          <a:p>
            <a:fld id="{06164425-C1D9-420C-A477-0D2C65D7BD95}" type="slidenum">
              <a:rPr lang="en-US" smtClean="0"/>
              <a:pPr/>
              <a:t>59</a:t>
            </a:fld>
            <a:endParaRPr lang="en-US" smtClean="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609600" y="838200"/>
            <a:ext cx="7772400" cy="1143000"/>
          </a:xfrm>
        </p:spPr>
        <p:txBody>
          <a:bodyPr>
            <a:normAutofit fontScale="90000"/>
          </a:bodyPr>
          <a:lstStyle/>
          <a:p>
            <a:pPr algn="l" eaLnBrk="1" hangingPunct="1">
              <a:defRPr/>
            </a:pPr>
            <a:r>
              <a:rPr lang="en-US" sz="4000" dirty="0" smtClean="0">
                <a:solidFill>
                  <a:srgbClr val="FF0000"/>
                </a:solidFill>
              </a:rPr>
              <a:t/>
            </a:r>
            <a:br>
              <a:rPr lang="en-US" sz="4000" dirty="0" smtClean="0">
                <a:solidFill>
                  <a:srgbClr val="FF0000"/>
                </a:solidFill>
              </a:rPr>
            </a:br>
            <a:r>
              <a:rPr lang="en-US" sz="3200" dirty="0" smtClean="0">
                <a:solidFill>
                  <a:srgbClr val="FF0000"/>
                </a:solidFill>
              </a:rPr>
              <a:t>HAZARD EVALUATION</a:t>
            </a:r>
            <a:r>
              <a:rPr lang="en-US" sz="3200" dirty="0" smtClean="0">
                <a:solidFill>
                  <a:srgbClr val="00CC00"/>
                </a:solidFill>
              </a:rPr>
              <a:t/>
            </a:r>
            <a:br>
              <a:rPr lang="en-US" sz="3200" dirty="0" smtClean="0">
                <a:solidFill>
                  <a:srgbClr val="00CC00"/>
                </a:solidFill>
              </a:rPr>
            </a:br>
            <a:r>
              <a:rPr lang="en-US" sz="6000" dirty="0" smtClean="0">
                <a:solidFill>
                  <a:srgbClr val="00CC00"/>
                </a:solidFill>
              </a:rPr>
              <a:t/>
            </a:r>
            <a:br>
              <a:rPr lang="en-US" sz="6000" dirty="0" smtClean="0">
                <a:solidFill>
                  <a:srgbClr val="00CC00"/>
                </a:solidFill>
              </a:rPr>
            </a:br>
            <a:r>
              <a:rPr lang="en-US" sz="4000" dirty="0" smtClean="0">
                <a:solidFill>
                  <a:srgbClr val="00CC00"/>
                </a:solidFill>
              </a:rPr>
              <a:t/>
            </a:r>
            <a:br>
              <a:rPr lang="en-US" sz="4000" dirty="0" smtClean="0">
                <a:solidFill>
                  <a:srgbClr val="00CC00"/>
                </a:solidFill>
              </a:rPr>
            </a:br>
            <a:endParaRPr lang="en-US" sz="4000"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57200" y="381000"/>
            <a:ext cx="8229600" cy="5140325"/>
          </a:xfrm>
        </p:spPr>
        <p:txBody>
          <a:bodyPr/>
          <a:lstStyle/>
          <a:p>
            <a:pPr eaLnBrk="1" hangingPunct="1">
              <a:buClr>
                <a:schemeClr val="tx1"/>
              </a:buClr>
              <a:buFont typeface="Wingdings" pitchFamily="2" charset="2"/>
              <a:buNone/>
            </a:pPr>
            <a:endParaRPr lang="en-US" sz="2400" smtClean="0">
              <a:solidFill>
                <a:srgbClr val="FF0000"/>
              </a:solidFill>
            </a:endParaRPr>
          </a:p>
          <a:p>
            <a:pPr eaLnBrk="1" hangingPunct="1">
              <a:buClr>
                <a:schemeClr val="tx1"/>
              </a:buClr>
              <a:buFont typeface="Wingdings" pitchFamily="2" charset="2"/>
              <a:buNone/>
            </a:pPr>
            <a:r>
              <a:rPr lang="en-US" sz="2400" smtClean="0">
                <a:solidFill>
                  <a:srgbClr val="FF0000"/>
                </a:solidFill>
              </a:rPr>
              <a:t>C. BATAS AMAN MENURUT DURASI PAJANAN</a:t>
            </a:r>
          </a:p>
          <a:p>
            <a:pPr eaLnBrk="1" hangingPunct="1">
              <a:buClr>
                <a:schemeClr val="tx1"/>
              </a:buClr>
              <a:buFont typeface="Wingdings" pitchFamily="2" charset="2"/>
              <a:buChar char="§"/>
            </a:pPr>
            <a:r>
              <a:rPr lang="en-US" sz="2400" smtClean="0"/>
              <a:t>Batas aman menurut durasi pajanan bisa menentukan kapan gejala gangguan toksin (maksimum) bisa ditemukan</a:t>
            </a:r>
          </a:p>
          <a:p>
            <a:pPr eaLnBrk="1" hangingPunct="1">
              <a:buClr>
                <a:schemeClr val="tx1"/>
              </a:buClr>
              <a:buFont typeface="Wingdings" pitchFamily="2" charset="2"/>
              <a:buChar char="§"/>
            </a:pPr>
            <a:r>
              <a:rPr lang="en-US" sz="2400" smtClean="0"/>
              <a:t>Durasi ( Dt ) dihitung dengan mengganti </a:t>
            </a:r>
            <a:r>
              <a:rPr lang="en-US" sz="2400" i="1" smtClean="0"/>
              <a:t>I</a:t>
            </a:r>
            <a:r>
              <a:rPr lang="en-US" sz="2400" smtClean="0"/>
              <a:t> dengan </a:t>
            </a:r>
            <a:r>
              <a:rPr lang="en-US" sz="2400" i="1" smtClean="0"/>
              <a:t>RfD</a:t>
            </a:r>
          </a:p>
          <a:p>
            <a:pPr eaLnBrk="1" hangingPunct="1">
              <a:buClr>
                <a:schemeClr val="tx1"/>
              </a:buClr>
              <a:buFont typeface="Wingdings" pitchFamily="2" charset="2"/>
              <a:buChar char="§"/>
            </a:pPr>
            <a:endParaRPr lang="en-US" sz="2400" i="1" smtClean="0"/>
          </a:p>
          <a:p>
            <a:pPr eaLnBrk="1" hangingPunct="1">
              <a:buClr>
                <a:schemeClr val="tx1"/>
              </a:buClr>
              <a:buFont typeface="Wingdings" pitchFamily="2" charset="2"/>
              <a:buChar char="§"/>
            </a:pPr>
            <a:endParaRPr lang="en-US" sz="2400" i="1" smtClean="0"/>
          </a:p>
          <a:p>
            <a:pPr eaLnBrk="1" hangingPunct="1">
              <a:buClr>
                <a:schemeClr val="tx1"/>
              </a:buClr>
              <a:buFont typeface="Wingdings" pitchFamily="2" charset="2"/>
              <a:buChar char="§"/>
            </a:pPr>
            <a:endParaRPr lang="en-US" sz="2400" i="1" smtClean="0"/>
          </a:p>
          <a:p>
            <a:pPr eaLnBrk="1" hangingPunct="1">
              <a:buClr>
                <a:schemeClr val="tx1"/>
              </a:buClr>
              <a:buFont typeface="Wingdings" pitchFamily="2" charset="2"/>
              <a:buNone/>
            </a:pPr>
            <a:endParaRPr lang="en-US" sz="2400" smtClean="0"/>
          </a:p>
        </p:txBody>
      </p:sp>
      <p:sp>
        <p:nvSpPr>
          <p:cNvPr id="1126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1266" name="Object 5"/>
          <p:cNvGraphicFramePr>
            <a:graphicFrameLocks noChangeAspect="1"/>
          </p:cNvGraphicFramePr>
          <p:nvPr/>
        </p:nvGraphicFramePr>
        <p:xfrm>
          <a:off x="2133600" y="2743200"/>
          <a:ext cx="3001963" cy="806450"/>
        </p:xfrm>
        <a:graphic>
          <a:graphicData uri="http://schemas.openxmlformats.org/presentationml/2006/ole">
            <p:oleObj spid="_x0000_s11266" name="Equation" r:id="rId3" imgW="1701720" imgH="457200" progId="Equation.3">
              <p:embed/>
            </p:oleObj>
          </a:graphicData>
        </a:graphic>
      </p:graphicFrame>
      <p:sp>
        <p:nvSpPr>
          <p:cNvPr id="11269" name="Rectangle 6"/>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pPr algn="ctr"/>
            <a:endParaRPr lang="id-ID"/>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7200" y="147638"/>
            <a:ext cx="8229600" cy="1071562"/>
          </a:xfrm>
        </p:spPr>
        <p:txBody>
          <a:bodyPr/>
          <a:lstStyle/>
          <a:p>
            <a:pPr algn="l">
              <a:defRPr/>
            </a:pPr>
            <a:r>
              <a:rPr lang="en-US" sz="3200" dirty="0" smtClean="0">
                <a:solidFill>
                  <a:srgbClr val="FF0000"/>
                </a:solidFill>
              </a:rPr>
              <a:t/>
            </a:r>
            <a:br>
              <a:rPr lang="en-US" sz="3200" dirty="0" smtClean="0">
                <a:solidFill>
                  <a:srgbClr val="FF0000"/>
                </a:solidFill>
              </a:rPr>
            </a:br>
            <a:r>
              <a:rPr lang="en-US" sz="3200" dirty="0" smtClean="0">
                <a:solidFill>
                  <a:srgbClr val="FF0000"/>
                </a:solidFill>
              </a:rPr>
              <a:t>D. LAJU KONSUMSI ( R ) YANG AMAN </a:t>
            </a:r>
            <a:endParaRPr lang="en-US" sz="3200" i="1" dirty="0">
              <a:solidFill>
                <a:srgbClr val="FF0000"/>
              </a:solidFill>
            </a:endParaRPr>
          </a:p>
        </p:txBody>
      </p:sp>
      <p:sp>
        <p:nvSpPr>
          <p:cNvPr id="12291" name="Rectangle 3"/>
          <p:cNvSpPr>
            <a:spLocks noGrp="1" noChangeArrowheads="1"/>
          </p:cNvSpPr>
          <p:nvPr>
            <p:ph idx="1"/>
          </p:nvPr>
        </p:nvSpPr>
        <p:spPr>
          <a:xfrm>
            <a:off x="457200" y="1447800"/>
            <a:ext cx="8229600" cy="4525963"/>
          </a:xfrm>
        </p:spPr>
        <p:txBody>
          <a:bodyPr/>
          <a:lstStyle/>
          <a:p>
            <a:r>
              <a:rPr lang="en-US" sz="2800" smtClean="0"/>
              <a:t>Laju konsumsi (</a:t>
            </a:r>
            <a:r>
              <a:rPr lang="en-US" sz="2800" i="1" smtClean="0"/>
              <a:t>R</a:t>
            </a:r>
            <a:r>
              <a:rPr lang="en-US" sz="2800" smtClean="0"/>
              <a:t>) aman dihitung dengan menggunakan Persamaan </a:t>
            </a:r>
            <a:r>
              <a:rPr lang="en-US" sz="2800" i="1" smtClean="0"/>
              <a:t>Intake </a:t>
            </a:r>
            <a:r>
              <a:rPr lang="en-US" sz="2800" smtClean="0"/>
              <a:t>yang disusun ulang (</a:t>
            </a:r>
            <a:r>
              <a:rPr lang="en-US" sz="2800" i="1" smtClean="0"/>
              <a:t>I =</a:t>
            </a:r>
            <a:r>
              <a:rPr lang="en-US" sz="2800" smtClean="0"/>
              <a:t> RfD, pola pajajan berat badan): </a:t>
            </a:r>
          </a:p>
          <a:p>
            <a:endParaRPr lang="en-US" sz="2800" smtClean="0"/>
          </a:p>
        </p:txBody>
      </p:sp>
      <p:sp>
        <p:nvSpPr>
          <p:cNvPr id="1229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12290" name="Object 2"/>
          <p:cNvGraphicFramePr>
            <a:graphicFrameLocks noChangeAspect="1"/>
          </p:cNvGraphicFramePr>
          <p:nvPr/>
        </p:nvGraphicFramePr>
        <p:xfrm>
          <a:off x="1600200" y="3048000"/>
          <a:ext cx="3327400" cy="914400"/>
        </p:xfrm>
        <a:graphic>
          <a:graphicData uri="http://schemas.openxmlformats.org/presentationml/2006/ole">
            <p:oleObj spid="_x0000_s12290" name="Equation" r:id="rId3" imgW="1663560" imgH="457200" progId="Equation.3">
              <p:embed/>
            </p:oleObj>
          </a:graphicData>
        </a:graphic>
      </p:graphicFrame>
      <p:sp>
        <p:nvSpPr>
          <p:cNvPr id="12294"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28600"/>
            <a:ext cx="8229600" cy="914400"/>
          </a:xfrm>
        </p:spPr>
        <p:txBody>
          <a:bodyPr>
            <a:normAutofit fontScale="90000"/>
          </a:bodyPr>
          <a:lstStyle/>
          <a:p>
            <a:pPr algn="l">
              <a:defRPr/>
            </a:pPr>
            <a:r>
              <a:rPr lang="en-US" sz="3600" dirty="0" smtClean="0">
                <a:solidFill>
                  <a:srgbClr val="FF0000"/>
                </a:solidFill>
              </a:rPr>
              <a:t/>
            </a:r>
            <a:br>
              <a:rPr lang="en-US" sz="3600" dirty="0" smtClean="0">
                <a:solidFill>
                  <a:srgbClr val="FF0000"/>
                </a:solidFill>
              </a:rPr>
            </a:br>
            <a:r>
              <a:rPr lang="en-US" sz="3600" dirty="0" smtClean="0">
                <a:solidFill>
                  <a:srgbClr val="FF0000"/>
                </a:solidFill>
              </a:rPr>
              <a:t>E. Baku </a:t>
            </a:r>
            <a:r>
              <a:rPr lang="en-US" sz="3600" dirty="0" err="1">
                <a:solidFill>
                  <a:srgbClr val="FF0000"/>
                </a:solidFill>
              </a:rPr>
              <a:t>Mutu</a:t>
            </a:r>
            <a:r>
              <a:rPr lang="en-US" sz="3600" dirty="0">
                <a:solidFill>
                  <a:srgbClr val="FF0000"/>
                </a:solidFill>
              </a:rPr>
              <a:t> </a:t>
            </a:r>
            <a:r>
              <a:rPr lang="en-US" sz="3600" dirty="0" err="1">
                <a:solidFill>
                  <a:srgbClr val="FF0000"/>
                </a:solidFill>
              </a:rPr>
              <a:t>Anjuran</a:t>
            </a:r>
            <a:r>
              <a:rPr lang="en-US" sz="3600" dirty="0">
                <a:solidFill>
                  <a:srgbClr val="FF0000"/>
                </a:solidFill>
              </a:rPr>
              <a:t> </a:t>
            </a:r>
            <a:r>
              <a:rPr lang="en-US" sz="3600" dirty="0" err="1" smtClean="0">
                <a:solidFill>
                  <a:srgbClr val="FF0000"/>
                </a:solidFill>
              </a:rPr>
              <a:t>Kesehatan</a:t>
            </a:r>
            <a:endParaRPr lang="en-US" sz="3600" dirty="0">
              <a:solidFill>
                <a:srgbClr val="FF0000"/>
              </a:solidFill>
            </a:endParaRPr>
          </a:p>
        </p:txBody>
      </p:sp>
      <p:sp>
        <p:nvSpPr>
          <p:cNvPr id="13317" name="Rectangle 3"/>
          <p:cNvSpPr>
            <a:spLocks noGrp="1" noChangeArrowheads="1"/>
          </p:cNvSpPr>
          <p:nvPr>
            <p:ph idx="1"/>
          </p:nvPr>
        </p:nvSpPr>
        <p:spPr>
          <a:xfrm>
            <a:off x="457200" y="533400"/>
            <a:ext cx="8229600" cy="4495800"/>
          </a:xfrm>
        </p:spPr>
        <p:txBody>
          <a:bodyPr/>
          <a:lstStyle/>
          <a:p>
            <a:pPr>
              <a:buClr>
                <a:schemeClr val="tx1"/>
              </a:buClr>
              <a:buFont typeface="Wingdings" pitchFamily="2" charset="2"/>
              <a:buChar char="§"/>
            </a:pPr>
            <a:endParaRPr lang="en-US" sz="2400" smtClean="0"/>
          </a:p>
          <a:p>
            <a:pPr>
              <a:buClr>
                <a:schemeClr val="tx1"/>
              </a:buClr>
              <a:buFont typeface="Wingdings" pitchFamily="2" charset="2"/>
              <a:buChar char="§"/>
            </a:pPr>
            <a:r>
              <a:rPr lang="en-US" sz="2400" smtClean="0"/>
              <a:t>Memakai </a:t>
            </a:r>
            <a:r>
              <a:rPr lang="en-US" sz="2400" i="1" smtClean="0"/>
              <a:t>RfD</a:t>
            </a:r>
            <a:r>
              <a:rPr lang="en-US" sz="2400" smtClean="0"/>
              <a:t> sebagai dosis harian aman</a:t>
            </a:r>
          </a:p>
          <a:p>
            <a:pPr>
              <a:buClr>
                <a:schemeClr val="tx1"/>
              </a:buClr>
              <a:buFont typeface="Wingdings" pitchFamily="2" charset="2"/>
              <a:buChar char="§"/>
            </a:pPr>
            <a:r>
              <a:rPr lang="en-US" sz="2400" smtClean="0"/>
              <a:t>Air minum bukan satu-satu sumber, kontribusinya paling  banyak 80% dari total asupan (EPA 1990)</a:t>
            </a:r>
          </a:p>
          <a:p>
            <a:pPr>
              <a:buClr>
                <a:schemeClr val="tx1"/>
              </a:buClr>
              <a:buFont typeface="Wingdings" pitchFamily="2" charset="2"/>
              <a:buChar char="§"/>
            </a:pPr>
            <a:endParaRPr lang="en-US" sz="2400" smtClean="0"/>
          </a:p>
          <a:p>
            <a:pPr>
              <a:buClr>
                <a:schemeClr val="tx1"/>
              </a:buClr>
              <a:buFont typeface="Wingdings" pitchFamily="2" charset="2"/>
              <a:buChar char="§"/>
            </a:pPr>
            <a:endParaRPr lang="en-US" sz="2400" smtClean="0"/>
          </a:p>
          <a:p>
            <a:pPr>
              <a:buClr>
                <a:schemeClr val="tx1"/>
              </a:buClr>
              <a:buFont typeface="Wingdings" pitchFamily="2" charset="2"/>
              <a:buChar char="§"/>
            </a:pPr>
            <a:endParaRPr lang="en-US" sz="2400" smtClean="0"/>
          </a:p>
          <a:p>
            <a:pPr>
              <a:buClr>
                <a:schemeClr val="tx1"/>
              </a:buClr>
              <a:buFont typeface="Wingdings" pitchFamily="2" charset="2"/>
              <a:buChar char="§"/>
            </a:pPr>
            <a:endParaRPr lang="en-US" sz="2400" smtClean="0"/>
          </a:p>
          <a:p>
            <a:pPr>
              <a:buClr>
                <a:schemeClr val="tx1"/>
              </a:buClr>
              <a:buFont typeface="Wingdings" pitchFamily="2" charset="2"/>
              <a:buNone/>
            </a:pPr>
            <a:endParaRPr lang="en-US" sz="2800" smtClean="0"/>
          </a:p>
          <a:p>
            <a:pPr>
              <a:buClr>
                <a:schemeClr val="tx1"/>
              </a:buClr>
              <a:buFont typeface="Wingdings" pitchFamily="2" charset="2"/>
              <a:buChar char="§"/>
            </a:pPr>
            <a:endParaRPr lang="en-US" sz="2800" smtClean="0"/>
          </a:p>
          <a:p>
            <a:pPr>
              <a:buClr>
                <a:schemeClr val="tx1"/>
              </a:buClr>
              <a:buFont typeface="Wingdings" pitchFamily="2" charset="2"/>
              <a:buNone/>
            </a:pPr>
            <a:endParaRPr lang="en-US" sz="2800" smtClean="0"/>
          </a:p>
        </p:txBody>
      </p:sp>
      <p:sp>
        <p:nvSpPr>
          <p:cNvPr id="1331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d-ID"/>
          </a:p>
        </p:txBody>
      </p:sp>
      <p:graphicFrame>
        <p:nvGraphicFramePr>
          <p:cNvPr id="13314" name="Object 7"/>
          <p:cNvGraphicFramePr>
            <a:graphicFrameLocks noChangeAspect="1"/>
          </p:cNvGraphicFramePr>
          <p:nvPr/>
        </p:nvGraphicFramePr>
        <p:xfrm>
          <a:off x="1676400" y="2590800"/>
          <a:ext cx="3352800" cy="762000"/>
        </p:xfrm>
        <a:graphic>
          <a:graphicData uri="http://schemas.openxmlformats.org/presentationml/2006/ole">
            <p:oleObj spid="_x0000_s13314" name="Equation" r:id="rId3" imgW="1676160" imgH="431640" progId="Equation.3">
              <p:embed/>
            </p:oleObj>
          </a:graphicData>
        </a:graphic>
      </p:graphicFrame>
      <p:graphicFrame>
        <p:nvGraphicFramePr>
          <p:cNvPr id="13315" name="Object 9"/>
          <p:cNvGraphicFramePr>
            <a:graphicFrameLocks noChangeAspect="1"/>
          </p:cNvGraphicFramePr>
          <p:nvPr/>
        </p:nvGraphicFramePr>
        <p:xfrm>
          <a:off x="1524000" y="3657600"/>
          <a:ext cx="3556000" cy="312738"/>
        </p:xfrm>
        <a:graphic>
          <a:graphicData uri="http://schemas.openxmlformats.org/presentationml/2006/ole">
            <p:oleObj spid="_x0000_s13315" name="Equation" r:id="rId4" imgW="1777680" imgH="177480" progId="Equation.3">
              <p:embed/>
            </p:oleObj>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304800" y="274638"/>
            <a:ext cx="8382000" cy="1096962"/>
          </a:xfrm>
        </p:spPr>
        <p:txBody>
          <a:bodyPr/>
          <a:lstStyle/>
          <a:p>
            <a:pPr algn="l" eaLnBrk="1" hangingPunct="1"/>
            <a:r>
              <a:rPr lang="en-US" sz="2800" b="1" smtClean="0">
                <a:solidFill>
                  <a:srgbClr val="FFFF00"/>
                </a:solidFill>
                <a:effectLst/>
                <a:latin typeface="Book Antiqua" pitchFamily="18" charset="0"/>
              </a:rPr>
              <a:t>Contoh </a:t>
            </a:r>
            <a:r>
              <a:rPr lang="id-ID" sz="2800" b="1" smtClean="0">
                <a:solidFill>
                  <a:srgbClr val="FFFF00"/>
                </a:solidFill>
                <a:effectLst/>
                <a:latin typeface="Book Antiqua" pitchFamily="18" charset="0"/>
              </a:rPr>
              <a:t>1: </a:t>
            </a:r>
            <a:r>
              <a:rPr lang="en-US" sz="2800" b="1" smtClean="0">
                <a:solidFill>
                  <a:srgbClr val="FFFF00"/>
                </a:solidFill>
                <a:effectLst/>
                <a:latin typeface="Book Antiqua" pitchFamily="18" charset="0"/>
              </a:rPr>
              <a:t>Perhitungan </a:t>
            </a:r>
            <a:r>
              <a:rPr lang="en-US" sz="2800" b="1" i="1" smtClean="0">
                <a:solidFill>
                  <a:srgbClr val="FFFF00"/>
                </a:solidFill>
                <a:effectLst/>
                <a:latin typeface="Book Antiqua" pitchFamily="18" charset="0"/>
              </a:rPr>
              <a:t>Intake</a:t>
            </a:r>
            <a:r>
              <a:rPr lang="en-US" sz="2800" b="1" smtClean="0">
                <a:solidFill>
                  <a:srgbClr val="FFFF00"/>
                </a:solidFill>
                <a:effectLst/>
                <a:latin typeface="Book Antiqua" pitchFamily="18" charset="0"/>
              </a:rPr>
              <a:t> NO</a:t>
            </a:r>
            <a:r>
              <a:rPr lang="en-US" sz="2800" b="1" baseline="-25000" smtClean="0">
                <a:solidFill>
                  <a:srgbClr val="FFFF00"/>
                </a:solidFill>
                <a:effectLst/>
                <a:latin typeface="Book Antiqua" pitchFamily="18" charset="0"/>
              </a:rPr>
              <a:t>2</a:t>
            </a:r>
            <a:r>
              <a:rPr lang="en-US" sz="2800" b="1" smtClean="0">
                <a:solidFill>
                  <a:srgbClr val="FFFF00"/>
                </a:solidFill>
                <a:effectLst/>
                <a:latin typeface="Book Antiqua" pitchFamily="18" charset="0"/>
              </a:rPr>
              <a:t> dan </a:t>
            </a:r>
            <a:r>
              <a:rPr lang="en-US" sz="2800" b="1" i="1" smtClean="0">
                <a:solidFill>
                  <a:srgbClr val="FFFF00"/>
                </a:solidFill>
                <a:effectLst/>
                <a:latin typeface="Book Antiqua" pitchFamily="18" charset="0"/>
              </a:rPr>
              <a:t>Indeks  </a:t>
            </a:r>
            <a:br>
              <a:rPr lang="en-US" sz="2800" b="1" i="1" smtClean="0">
                <a:solidFill>
                  <a:srgbClr val="FFFF00"/>
                </a:solidFill>
                <a:effectLst/>
                <a:latin typeface="Book Antiqua" pitchFamily="18" charset="0"/>
              </a:rPr>
            </a:br>
            <a:r>
              <a:rPr lang="en-US" sz="2800" b="1" i="1" smtClean="0">
                <a:solidFill>
                  <a:srgbClr val="FFFF00"/>
                </a:solidFill>
                <a:effectLst/>
                <a:latin typeface="Book Antiqua" pitchFamily="18" charset="0"/>
              </a:rPr>
              <a:t>             Bahaya (RQ)</a:t>
            </a:r>
            <a:r>
              <a:rPr lang="en-US" sz="2800" b="1" smtClean="0">
                <a:solidFill>
                  <a:srgbClr val="FFFF00"/>
                </a:solidFill>
                <a:effectLst/>
                <a:latin typeface="Book Antiqua" pitchFamily="18" charset="0"/>
              </a:rPr>
              <a:t> (data dari Tabel 1)</a:t>
            </a:r>
          </a:p>
        </p:txBody>
      </p:sp>
      <p:graphicFrame>
        <p:nvGraphicFramePr>
          <p:cNvPr id="14340" name="Object 8"/>
          <p:cNvGraphicFramePr>
            <a:graphicFrameLocks noChangeAspect="1"/>
          </p:cNvGraphicFramePr>
          <p:nvPr>
            <p:ph idx="1"/>
          </p:nvPr>
        </p:nvGraphicFramePr>
        <p:xfrm>
          <a:off x="800100" y="4545013"/>
          <a:ext cx="2865438" cy="830262"/>
        </p:xfrm>
        <a:graphic>
          <a:graphicData uri="http://schemas.openxmlformats.org/presentationml/2006/ole">
            <p:oleObj spid="_x0000_s14340" name="Equation" r:id="rId3" imgW="1358640" imgH="393480" progId="Equation.3">
              <p:embed/>
            </p:oleObj>
          </a:graphicData>
        </a:graphic>
      </p:graphicFrame>
      <p:sp>
        <p:nvSpPr>
          <p:cNvPr id="14342" name="Rectangle 3"/>
          <p:cNvSpPr>
            <a:spLocks noChangeArrowheads="1"/>
          </p:cNvSpPr>
          <p:nvPr/>
        </p:nvSpPr>
        <p:spPr bwMode="auto">
          <a:xfrm>
            <a:off x="0" y="3014663"/>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4338" name="Object 4"/>
          <p:cNvGraphicFramePr>
            <a:graphicFrameLocks noChangeAspect="1"/>
          </p:cNvGraphicFramePr>
          <p:nvPr/>
        </p:nvGraphicFramePr>
        <p:xfrm>
          <a:off x="374650" y="2641600"/>
          <a:ext cx="8369300" cy="1446213"/>
        </p:xfrm>
        <a:graphic>
          <a:graphicData uri="http://schemas.openxmlformats.org/presentationml/2006/ole">
            <p:oleObj spid="_x0000_s14338" name="Equation" r:id="rId4" imgW="4978080" imgH="812520" progId="Equation.3">
              <p:embed/>
            </p:oleObj>
          </a:graphicData>
        </a:graphic>
      </p:graphicFrame>
      <p:sp>
        <p:nvSpPr>
          <p:cNvPr id="1434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4339" name="Object 6"/>
          <p:cNvGraphicFramePr>
            <a:graphicFrameLocks noChangeAspect="1"/>
          </p:cNvGraphicFramePr>
          <p:nvPr/>
        </p:nvGraphicFramePr>
        <p:xfrm>
          <a:off x="0" y="0"/>
          <a:ext cx="276225" cy="238125"/>
        </p:xfrm>
        <a:graphic>
          <a:graphicData uri="http://schemas.openxmlformats.org/presentationml/2006/ole">
            <p:oleObj spid="_x0000_s14339" name="Equation" r:id="rId5" imgW="279279" imgH="241195" progId="Equation.3">
              <p:embed/>
            </p:oleObj>
          </a:graphicData>
        </a:graphic>
      </p:graphicFrame>
      <p:sp>
        <p:nvSpPr>
          <p:cNvPr id="14344" name="Text Box 7"/>
          <p:cNvSpPr txBox="1">
            <a:spLocks noChangeArrowheads="1"/>
          </p:cNvSpPr>
          <p:nvPr/>
        </p:nvSpPr>
        <p:spPr bwMode="auto">
          <a:xfrm>
            <a:off x="457200" y="1524000"/>
            <a:ext cx="5181600" cy="854075"/>
          </a:xfrm>
          <a:prstGeom prst="rect">
            <a:avLst/>
          </a:prstGeom>
          <a:noFill/>
          <a:ln w="9525">
            <a:noFill/>
            <a:miter lim="800000"/>
            <a:headEnd/>
            <a:tailEnd/>
          </a:ln>
        </p:spPr>
        <p:txBody>
          <a:bodyPr>
            <a:spAutoFit/>
          </a:bodyPr>
          <a:lstStyle/>
          <a:p>
            <a:pPr>
              <a:spcBef>
                <a:spcPct val="50000"/>
              </a:spcBef>
            </a:pPr>
            <a:r>
              <a:rPr lang="en-US" sz="2000">
                <a:latin typeface="Arial" pitchFamily="34" charset="0"/>
                <a:cs typeface="Arial" pitchFamily="34" charset="0"/>
              </a:rPr>
              <a:t>NO</a:t>
            </a:r>
            <a:r>
              <a:rPr lang="en-US" sz="2000" baseline="-25000">
                <a:latin typeface="Arial" pitchFamily="34" charset="0"/>
                <a:cs typeface="Arial" pitchFamily="34" charset="0"/>
              </a:rPr>
              <a:t>2</a:t>
            </a:r>
            <a:r>
              <a:rPr lang="en-US" sz="2000">
                <a:latin typeface="Arial" pitchFamily="34" charset="0"/>
                <a:cs typeface="Arial" pitchFamily="34" charset="0"/>
              </a:rPr>
              <a:t>= 49,7 </a:t>
            </a:r>
            <a:r>
              <a:rPr lang="en-US" sz="2000">
                <a:latin typeface="Arial" pitchFamily="34" charset="0"/>
                <a:cs typeface="Arial" pitchFamily="34" charset="0"/>
                <a:sym typeface="Symbol" pitchFamily="18" charset="2"/>
              </a:rPr>
              <a:t>g/M</a:t>
            </a:r>
            <a:r>
              <a:rPr lang="en-US" sz="2000" baseline="30000">
                <a:latin typeface="Arial" pitchFamily="34" charset="0"/>
                <a:cs typeface="Arial" pitchFamily="34" charset="0"/>
                <a:sym typeface="Symbol" pitchFamily="18" charset="2"/>
              </a:rPr>
              <a:t>3</a:t>
            </a:r>
            <a:r>
              <a:rPr lang="en-US" sz="2000">
                <a:latin typeface="Arial" pitchFamily="34" charset="0"/>
                <a:cs typeface="Arial" pitchFamily="34" charset="0"/>
                <a:sym typeface="Symbol" pitchFamily="18" charset="2"/>
              </a:rPr>
              <a:t> (</a:t>
            </a:r>
            <a:r>
              <a:rPr lang="en-US" sz="2000" i="1">
                <a:latin typeface="Arial" pitchFamily="34" charset="0"/>
                <a:cs typeface="Arial" pitchFamily="34" charset="0"/>
                <a:sym typeface="Symbol" pitchFamily="18" charset="2"/>
              </a:rPr>
              <a:t>arithmetic mean</a:t>
            </a:r>
            <a:r>
              <a:rPr lang="en-US" sz="2000">
                <a:latin typeface="Arial" pitchFamily="34" charset="0"/>
                <a:cs typeface="Arial" pitchFamily="34" charset="0"/>
                <a:sym typeface="Symbol" pitchFamily="18" charset="2"/>
              </a:rPr>
              <a:t>)</a:t>
            </a:r>
          </a:p>
          <a:p>
            <a:pPr>
              <a:spcBef>
                <a:spcPct val="50000"/>
              </a:spcBef>
            </a:pPr>
            <a:r>
              <a:rPr lang="en-US" sz="2000" i="1">
                <a:latin typeface="Arial" pitchFamily="34" charset="0"/>
                <a:cs typeface="Arial" pitchFamily="34" charset="0"/>
                <a:sym typeface="Symbol" pitchFamily="18" charset="2"/>
              </a:rPr>
              <a:t>RfC-</a:t>
            </a:r>
            <a:r>
              <a:rPr lang="en-US" sz="2000">
                <a:latin typeface="Arial" pitchFamily="34" charset="0"/>
                <a:cs typeface="Arial" pitchFamily="34" charset="0"/>
                <a:sym typeface="Symbol" pitchFamily="18" charset="2"/>
              </a:rPr>
              <a:t>NO</a:t>
            </a:r>
            <a:r>
              <a:rPr lang="en-US" sz="2000" baseline="-25000">
                <a:latin typeface="Arial" pitchFamily="34" charset="0"/>
                <a:cs typeface="Arial" pitchFamily="34" charset="0"/>
                <a:sym typeface="Symbol" pitchFamily="18" charset="2"/>
              </a:rPr>
              <a:t>2</a:t>
            </a:r>
            <a:r>
              <a:rPr lang="en-US" sz="2000">
                <a:latin typeface="Arial" pitchFamily="34" charset="0"/>
                <a:cs typeface="Arial" pitchFamily="34" charset="0"/>
                <a:sym typeface="Symbol" pitchFamily="18" charset="2"/>
              </a:rPr>
              <a:t> = 0,02 mg/kg/hari (US-EPA, 1990)</a:t>
            </a:r>
          </a:p>
        </p:txBody>
      </p:sp>
      <p:sp>
        <p:nvSpPr>
          <p:cNvPr id="14345" name="Text Box 9"/>
          <p:cNvSpPr txBox="1">
            <a:spLocks noChangeArrowheads="1"/>
          </p:cNvSpPr>
          <p:nvPr/>
        </p:nvSpPr>
        <p:spPr bwMode="auto">
          <a:xfrm>
            <a:off x="381000" y="5562600"/>
            <a:ext cx="8229600" cy="1006475"/>
          </a:xfrm>
          <a:prstGeom prst="rect">
            <a:avLst/>
          </a:prstGeom>
          <a:noFill/>
          <a:ln w="9525">
            <a:noFill/>
            <a:miter lim="800000"/>
            <a:headEnd/>
            <a:tailEnd/>
          </a:ln>
        </p:spPr>
        <p:txBody>
          <a:bodyPr>
            <a:spAutoFit/>
          </a:bodyPr>
          <a:lstStyle/>
          <a:p>
            <a:pPr>
              <a:spcBef>
                <a:spcPct val="50000"/>
              </a:spcBef>
            </a:pPr>
            <a:r>
              <a:rPr lang="en-US" sz="2000">
                <a:latin typeface="Arial" pitchFamily="34" charset="0"/>
                <a:cs typeface="Arial" pitchFamily="34" charset="0"/>
              </a:rPr>
              <a:t>Karena </a:t>
            </a:r>
            <a:r>
              <a:rPr lang="en-US" sz="2000" i="1">
                <a:latin typeface="Arial" pitchFamily="34" charset="0"/>
                <a:cs typeface="Arial" pitchFamily="34" charset="0"/>
              </a:rPr>
              <a:t>RQ</a:t>
            </a:r>
            <a:r>
              <a:rPr lang="en-US" sz="2000">
                <a:latin typeface="Arial" pitchFamily="34" charset="0"/>
                <a:cs typeface="Arial" pitchFamily="34" charset="0"/>
              </a:rPr>
              <a:t>&lt;1, pajanan 49,7 </a:t>
            </a:r>
            <a:r>
              <a:rPr lang="en-US" sz="2000">
                <a:latin typeface="Arial" pitchFamily="34" charset="0"/>
                <a:cs typeface="Arial" pitchFamily="34" charset="0"/>
                <a:sym typeface="Symbol" pitchFamily="18" charset="2"/>
              </a:rPr>
              <a:t>g NO</a:t>
            </a:r>
            <a:r>
              <a:rPr lang="en-US" sz="2000" baseline="-25000">
                <a:latin typeface="Arial" pitchFamily="34" charset="0"/>
                <a:cs typeface="Arial" pitchFamily="34" charset="0"/>
                <a:sym typeface="Symbol" pitchFamily="18" charset="2"/>
              </a:rPr>
              <a:t>2</a:t>
            </a:r>
            <a:r>
              <a:rPr lang="en-US" sz="2000">
                <a:latin typeface="Arial" pitchFamily="34" charset="0"/>
                <a:cs typeface="Arial" pitchFamily="34" charset="0"/>
                <a:sym typeface="Symbol" pitchFamily="18" charset="2"/>
              </a:rPr>
              <a:t> /M</a:t>
            </a:r>
            <a:r>
              <a:rPr lang="en-US" sz="2000" baseline="30000">
                <a:latin typeface="Arial" pitchFamily="34" charset="0"/>
                <a:cs typeface="Arial" pitchFamily="34" charset="0"/>
                <a:sym typeface="Symbol" pitchFamily="18" charset="2"/>
              </a:rPr>
              <a:t>3</a:t>
            </a:r>
            <a:r>
              <a:rPr lang="en-US" sz="2000">
                <a:latin typeface="Arial" pitchFamily="34" charset="0"/>
                <a:cs typeface="Arial" pitchFamily="34" charset="0"/>
                <a:sym typeface="Symbol" pitchFamily="18" charset="2"/>
              </a:rPr>
              <a:t> udara selama 14 tahun untuk orang dengan berat badan 45 kg aman bagi kesehatan, jika pola pajanannya 14 jam per hari selama 350 hari per tahun.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a:xfrm>
            <a:off x="228600" y="274638"/>
            <a:ext cx="8458200" cy="1143000"/>
          </a:xfrm>
        </p:spPr>
        <p:txBody>
          <a:bodyPr>
            <a:normAutofit fontScale="90000"/>
          </a:bodyPr>
          <a:lstStyle/>
          <a:p>
            <a:pPr algn="l" eaLnBrk="1" hangingPunct="1">
              <a:defRPr/>
            </a:pPr>
            <a:r>
              <a:rPr lang="en-US" sz="3600" i="1" smtClean="0">
                <a:solidFill>
                  <a:srgbClr val="FFFF00"/>
                </a:solidFill>
              </a:rPr>
              <a:t>Contoh 2</a:t>
            </a:r>
            <a:r>
              <a:rPr lang="en-US" sz="3600" smtClean="0">
                <a:solidFill>
                  <a:srgbClr val="FFFF00"/>
                </a:solidFill>
              </a:rPr>
              <a:t>:  Analisis &amp; Manajemen Risiko Arsen di Desa Buyat, Sulawesi Utara</a:t>
            </a:r>
          </a:p>
        </p:txBody>
      </p:sp>
      <p:sp>
        <p:nvSpPr>
          <p:cNvPr id="15365" name="Rectangle 3"/>
          <p:cNvSpPr>
            <a:spLocks noGrp="1" noChangeArrowheads="1"/>
          </p:cNvSpPr>
          <p:nvPr>
            <p:ph idx="1"/>
          </p:nvPr>
        </p:nvSpPr>
        <p:spPr/>
        <p:txBody>
          <a:bodyPr/>
          <a:lstStyle/>
          <a:p>
            <a:pPr eaLnBrk="1" hangingPunct="1">
              <a:buClr>
                <a:schemeClr val="tx1"/>
              </a:buClr>
              <a:buFont typeface="Wingdings" pitchFamily="2" charset="2"/>
              <a:buChar char="§"/>
            </a:pPr>
            <a:r>
              <a:rPr lang="en-US" sz="2800" smtClean="0"/>
              <a:t>Konsentrasi As dalam air sumur 0,04-0,1 mg/L (BTKL Manado 2005)</a:t>
            </a:r>
          </a:p>
          <a:p>
            <a:pPr eaLnBrk="1" hangingPunct="1">
              <a:buClr>
                <a:schemeClr val="tx1"/>
              </a:buClr>
              <a:buFont typeface="Wingdings" pitchFamily="2" charset="2"/>
              <a:buChar char="§"/>
            </a:pPr>
            <a:r>
              <a:rPr lang="en-US" sz="2800" smtClean="0"/>
              <a:t>Estimasi risiko dengan konsentrasi As maksimum (0,1 mg/L)</a:t>
            </a:r>
          </a:p>
          <a:p>
            <a:pPr eaLnBrk="1" hangingPunct="1">
              <a:buClr>
                <a:schemeClr val="tx1"/>
              </a:buClr>
              <a:buFont typeface="Wingdings" pitchFamily="2" charset="2"/>
              <a:buNone/>
            </a:pPr>
            <a:r>
              <a:rPr lang="en-US" sz="2800" smtClean="0"/>
              <a:t>	</a:t>
            </a:r>
            <a:r>
              <a:rPr lang="en-US" sz="2400" smtClean="0"/>
              <a:t>(1) Perhitungan asupan:</a:t>
            </a:r>
          </a:p>
        </p:txBody>
      </p:sp>
      <p:sp>
        <p:nvSpPr>
          <p:cNvPr id="1536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5362" name="Object 5"/>
          <p:cNvGraphicFramePr>
            <a:graphicFrameLocks noChangeAspect="1"/>
          </p:cNvGraphicFramePr>
          <p:nvPr/>
        </p:nvGraphicFramePr>
        <p:xfrm>
          <a:off x="914400" y="4419600"/>
          <a:ext cx="8040688" cy="738188"/>
        </p:xfrm>
        <a:graphic>
          <a:graphicData uri="http://schemas.openxmlformats.org/presentationml/2006/ole">
            <p:oleObj spid="_x0000_s15362" name="Equation" r:id="rId3" imgW="4559040" imgH="419040" progId="Equation.3">
              <p:embed/>
            </p:oleObj>
          </a:graphicData>
        </a:graphic>
      </p:graphicFrame>
      <p:sp>
        <p:nvSpPr>
          <p:cNvPr id="15367" name="Rectangle 6"/>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5363" name="Object 7"/>
          <p:cNvGraphicFramePr>
            <a:graphicFrameLocks noChangeAspect="1"/>
          </p:cNvGraphicFramePr>
          <p:nvPr/>
        </p:nvGraphicFramePr>
        <p:xfrm>
          <a:off x="914400" y="5562600"/>
          <a:ext cx="8110538" cy="760413"/>
        </p:xfrm>
        <a:graphic>
          <a:graphicData uri="http://schemas.openxmlformats.org/presentationml/2006/ole">
            <p:oleObj spid="_x0000_s15363" name="Equation" r:id="rId4" imgW="4470120" imgH="419040" progId="Equation.3">
              <p:embed/>
            </p:oleObj>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idx="1"/>
          </p:nvPr>
        </p:nvSpPr>
        <p:spPr>
          <a:xfrm>
            <a:off x="457200" y="457200"/>
            <a:ext cx="8229600" cy="5673725"/>
          </a:xfrm>
        </p:spPr>
        <p:txBody>
          <a:bodyPr/>
          <a:lstStyle/>
          <a:p>
            <a:pPr eaLnBrk="1" hangingPunct="1">
              <a:buFont typeface="Wingdings" pitchFamily="2" charset="2"/>
              <a:buNone/>
            </a:pPr>
            <a:r>
              <a:rPr lang="en-US" sz="2400" smtClean="0"/>
              <a:t>	(2) Perhitungan risiko: </a:t>
            </a:r>
          </a:p>
        </p:txBody>
      </p:sp>
      <p:sp>
        <p:nvSpPr>
          <p:cNvPr id="16388"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6386" name="Object 4"/>
          <p:cNvGraphicFramePr>
            <a:graphicFrameLocks noChangeAspect="1"/>
          </p:cNvGraphicFramePr>
          <p:nvPr/>
        </p:nvGraphicFramePr>
        <p:xfrm>
          <a:off x="941388" y="1066800"/>
          <a:ext cx="4225925" cy="852488"/>
        </p:xfrm>
        <a:graphic>
          <a:graphicData uri="http://schemas.openxmlformats.org/presentationml/2006/ole">
            <p:oleObj spid="_x0000_s16386" name="Equation" r:id="rId3" imgW="2082600" imgH="419040" progId="Equation.3">
              <p:embed/>
            </p:oleObj>
          </a:graphicData>
        </a:graphic>
      </p:graphicFrame>
      <p:sp>
        <p:nvSpPr>
          <p:cNvPr id="16389" name="Rectangle 5"/>
          <p:cNvSpPr>
            <a:spLocks noChangeArrowheads="1"/>
          </p:cNvSpPr>
          <p:nvPr/>
        </p:nvSpPr>
        <p:spPr bwMode="auto">
          <a:xfrm>
            <a:off x="911225" y="2209800"/>
            <a:ext cx="8077200" cy="457200"/>
          </a:xfrm>
          <a:prstGeom prst="rect">
            <a:avLst/>
          </a:prstGeom>
          <a:solidFill>
            <a:schemeClr val="bg1"/>
          </a:solidFill>
          <a:ln w="9525">
            <a:noFill/>
            <a:miter lim="800000"/>
            <a:headEnd/>
            <a:tailEnd/>
          </a:ln>
        </p:spPr>
        <p:txBody>
          <a:bodyPr anchor="ctr">
            <a:spAutoFit/>
          </a:bodyPr>
          <a:lstStyle/>
          <a:p>
            <a:r>
              <a:rPr lang="pt-BR" sz="2400" i="1" dirty="0">
                <a:solidFill>
                  <a:srgbClr val="000000"/>
                </a:solidFill>
                <a:latin typeface="Arial" pitchFamily="34" charset="0"/>
              </a:rPr>
              <a:t>ECR</a:t>
            </a:r>
            <a:r>
              <a:rPr lang="pt-BR" sz="2400" dirty="0">
                <a:solidFill>
                  <a:srgbClr val="000000"/>
                </a:solidFill>
                <a:latin typeface="Arial" pitchFamily="34" charset="0"/>
              </a:rPr>
              <a:t> = 1,49</a:t>
            </a:r>
            <a:r>
              <a:rPr lang="pt-BR" sz="2400" dirty="0">
                <a:solidFill>
                  <a:srgbClr val="000000"/>
                </a:solidFill>
                <a:latin typeface="Arial" pitchFamily="34" charset="0"/>
                <a:sym typeface="Symbol" pitchFamily="18" charset="2"/>
              </a:rPr>
              <a:t></a:t>
            </a:r>
            <a:r>
              <a:rPr lang="pt-BR" sz="2400" dirty="0">
                <a:solidFill>
                  <a:srgbClr val="000000"/>
                </a:solidFill>
                <a:latin typeface="Arial" pitchFamily="34" charset="0"/>
              </a:rPr>
              <a:t>10</a:t>
            </a:r>
            <a:r>
              <a:rPr lang="pt-BR" sz="2400" dirty="0">
                <a:solidFill>
                  <a:srgbClr val="000000"/>
                </a:solidFill>
                <a:latin typeface="Arial" pitchFamily="34" charset="0"/>
                <a:sym typeface="Symbol" pitchFamily="18" charset="2"/>
              </a:rPr>
              <a:t></a:t>
            </a:r>
            <a:r>
              <a:rPr lang="pt-BR" sz="2400" dirty="0">
                <a:solidFill>
                  <a:srgbClr val="000000"/>
                </a:solidFill>
                <a:latin typeface="Arial" pitchFamily="34" charset="0"/>
              </a:rPr>
              <a:t>3</a:t>
            </a:r>
            <a:r>
              <a:rPr lang="pt-BR" sz="2400" dirty="0">
                <a:solidFill>
                  <a:srgbClr val="000000"/>
                </a:solidFill>
                <a:latin typeface="Arial" pitchFamily="34" charset="0"/>
                <a:sym typeface="Symbol" pitchFamily="18" charset="2"/>
              </a:rPr>
              <a:t> mg/kg/hari </a:t>
            </a:r>
            <a:r>
              <a:rPr lang="pt-BR" sz="2400" dirty="0">
                <a:solidFill>
                  <a:srgbClr val="000000"/>
                </a:solidFill>
                <a:latin typeface="Arial" pitchFamily="34" charset="0"/>
              </a:rPr>
              <a:t> 1,5 (mg/kg/hari) = </a:t>
            </a:r>
            <a:r>
              <a:rPr lang="pt-BR" sz="2400" dirty="0">
                <a:solidFill>
                  <a:srgbClr val="000000"/>
                </a:solidFill>
                <a:latin typeface="Arial" pitchFamily="34" charset="0"/>
                <a:sym typeface="Symbol" pitchFamily="18" charset="2"/>
              </a:rPr>
              <a:t>2,23E-3 </a:t>
            </a:r>
          </a:p>
        </p:txBody>
      </p:sp>
      <p:sp>
        <p:nvSpPr>
          <p:cNvPr id="16390" name="Text Box 6"/>
          <p:cNvSpPr txBox="1">
            <a:spLocks noChangeArrowheads="1"/>
          </p:cNvSpPr>
          <p:nvPr/>
        </p:nvSpPr>
        <p:spPr bwMode="auto">
          <a:xfrm>
            <a:off x="762000" y="3048000"/>
            <a:ext cx="8077200" cy="2868613"/>
          </a:xfrm>
          <a:prstGeom prst="rect">
            <a:avLst/>
          </a:prstGeom>
          <a:noFill/>
          <a:ln w="9525">
            <a:noFill/>
            <a:miter lim="800000"/>
            <a:headEnd/>
            <a:tailEnd/>
          </a:ln>
        </p:spPr>
        <p:txBody>
          <a:bodyPr>
            <a:spAutoFit/>
          </a:bodyPr>
          <a:lstStyle/>
          <a:p>
            <a:pPr eaLnBrk="0" hangingPunct="0">
              <a:spcBef>
                <a:spcPct val="50000"/>
              </a:spcBef>
            </a:pPr>
            <a:r>
              <a:rPr lang="en-US" sz="2800" i="1">
                <a:solidFill>
                  <a:srgbClr val="FFFF00"/>
                </a:solidFill>
                <a:latin typeface="Arial" pitchFamily="34" charset="0"/>
              </a:rPr>
              <a:t>Interpretasi:</a:t>
            </a:r>
            <a:r>
              <a:rPr lang="en-US" sz="2800">
                <a:latin typeface="Arial" pitchFamily="34" charset="0"/>
              </a:rPr>
              <a:t> </a:t>
            </a:r>
          </a:p>
          <a:p>
            <a:pPr eaLnBrk="0" hangingPunct="0">
              <a:spcBef>
                <a:spcPct val="50000"/>
              </a:spcBef>
            </a:pPr>
            <a:r>
              <a:rPr lang="en-US" sz="2800">
                <a:latin typeface="Arial" pitchFamily="34" charset="0"/>
              </a:rPr>
              <a:t>Air sumur yang mengandung As 0,1 mg/L </a:t>
            </a:r>
            <a:r>
              <a:rPr lang="en-US" sz="2800" i="1">
                <a:solidFill>
                  <a:schemeClr val="folHlink"/>
                </a:solidFill>
                <a:latin typeface="Arial" pitchFamily="34" charset="0"/>
              </a:rPr>
              <a:t>sangat tidak aman</a:t>
            </a:r>
            <a:r>
              <a:rPr lang="en-US" sz="2800">
                <a:latin typeface="Arial" pitchFamily="34" charset="0"/>
              </a:rPr>
              <a:t> (nonkarsinogenik &amp; Karsinogenik) bila diminum 2 L/hari selama 350 hari/tahun dalam jangka 30 tahun oleh orang dengan berat badan 55 kg atau kurang.</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idx="1"/>
          </p:nvPr>
        </p:nvSpPr>
        <p:spPr>
          <a:xfrm>
            <a:off x="457200" y="879475"/>
            <a:ext cx="8229600" cy="5140325"/>
          </a:xfrm>
        </p:spPr>
        <p:txBody>
          <a:bodyPr/>
          <a:lstStyle/>
          <a:p>
            <a:pPr eaLnBrk="1" hangingPunct="1">
              <a:buClr>
                <a:schemeClr val="tx1"/>
              </a:buClr>
              <a:buFont typeface="Wingdings" pitchFamily="2" charset="2"/>
              <a:buChar char="§"/>
            </a:pPr>
            <a:r>
              <a:rPr lang="en-US" sz="2400" smtClean="0"/>
              <a:t>Batas aman menurut durasi pajanan bisa menentukan kapan gejala gangguan As (maksimum) bisa ditemukan</a:t>
            </a:r>
          </a:p>
          <a:p>
            <a:pPr eaLnBrk="1" hangingPunct="1">
              <a:buClr>
                <a:schemeClr val="tx1"/>
              </a:buClr>
              <a:buFont typeface="Wingdings" pitchFamily="2" charset="2"/>
              <a:buChar char="§"/>
            </a:pPr>
            <a:r>
              <a:rPr lang="en-US" sz="2400" smtClean="0"/>
              <a:t>Durasi dihitung dengan mengganti </a:t>
            </a:r>
            <a:r>
              <a:rPr lang="en-US" sz="2400" i="1" smtClean="0"/>
              <a:t>I</a:t>
            </a:r>
            <a:r>
              <a:rPr lang="en-US" sz="2400" smtClean="0"/>
              <a:t> dengan </a:t>
            </a:r>
            <a:r>
              <a:rPr lang="en-US" sz="2400" i="1" smtClean="0"/>
              <a:t>RfD</a:t>
            </a:r>
          </a:p>
        </p:txBody>
      </p:sp>
      <p:sp>
        <p:nvSpPr>
          <p:cNvPr id="1741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7410" name="Object 5"/>
          <p:cNvGraphicFramePr>
            <a:graphicFrameLocks noChangeAspect="1"/>
          </p:cNvGraphicFramePr>
          <p:nvPr/>
        </p:nvGraphicFramePr>
        <p:xfrm>
          <a:off x="906463" y="2289175"/>
          <a:ext cx="3001962" cy="806450"/>
        </p:xfrm>
        <a:graphic>
          <a:graphicData uri="http://schemas.openxmlformats.org/presentationml/2006/ole">
            <p:oleObj spid="_x0000_s17410" name="Equation" r:id="rId3" imgW="1701720" imgH="457200" progId="Equation.3">
              <p:embed/>
            </p:oleObj>
          </a:graphicData>
        </a:graphic>
      </p:graphicFrame>
      <p:sp>
        <p:nvSpPr>
          <p:cNvPr id="17414" name="Rectangle 6"/>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7411" name="Object 7"/>
          <p:cNvGraphicFramePr>
            <a:graphicFrameLocks noChangeAspect="1"/>
          </p:cNvGraphicFramePr>
          <p:nvPr/>
        </p:nvGraphicFramePr>
        <p:xfrm>
          <a:off x="889000" y="3194050"/>
          <a:ext cx="7842250" cy="752475"/>
        </p:xfrm>
        <a:graphic>
          <a:graphicData uri="http://schemas.openxmlformats.org/presentationml/2006/ole">
            <p:oleObj spid="_x0000_s17411" name="Equation" r:id="rId4" imgW="4368600" imgH="419040" progId="Equation.3">
              <p:embed/>
            </p:oleObj>
          </a:graphicData>
        </a:graphic>
      </p:graphicFrame>
      <p:sp>
        <p:nvSpPr>
          <p:cNvPr id="17415" name="Text Box 8"/>
          <p:cNvSpPr txBox="1">
            <a:spLocks noChangeArrowheads="1"/>
          </p:cNvSpPr>
          <p:nvPr/>
        </p:nvSpPr>
        <p:spPr bwMode="auto">
          <a:xfrm>
            <a:off x="203200" y="4065588"/>
            <a:ext cx="8712200" cy="2282825"/>
          </a:xfrm>
          <a:prstGeom prst="rect">
            <a:avLst/>
          </a:prstGeom>
          <a:noFill/>
          <a:ln w="9525">
            <a:noFill/>
            <a:miter lim="800000"/>
            <a:headEnd/>
            <a:tailEnd/>
          </a:ln>
        </p:spPr>
        <p:txBody>
          <a:bodyPr>
            <a:spAutoFit/>
          </a:bodyPr>
          <a:lstStyle/>
          <a:p>
            <a:pPr eaLnBrk="0" hangingPunct="0"/>
            <a:r>
              <a:rPr lang="en-US" sz="2400" i="1">
                <a:solidFill>
                  <a:srgbClr val="FFFF00"/>
                </a:solidFill>
                <a:latin typeface="Arial" pitchFamily="34" charset="0"/>
              </a:rPr>
              <a:t>Interpretasi:</a:t>
            </a:r>
          </a:p>
          <a:p>
            <a:pPr eaLnBrk="0" hangingPunct="0"/>
            <a:r>
              <a:rPr lang="en-US" sz="2400">
                <a:latin typeface="Arial" pitchFamily="34" charset="0"/>
              </a:rPr>
              <a:t>Efek toksik As diramal bisa ditemukan pada orang dewasa 55 kg </a:t>
            </a:r>
            <a:r>
              <a:rPr lang="pt-BR" sz="2400">
                <a:latin typeface="Arial" pitchFamily="34" charset="0"/>
              </a:rPr>
              <a:t>yang telah mengonsumsi air minum mengandung As 0,1 mg/L selama </a:t>
            </a:r>
            <a:r>
              <a:rPr lang="pt-BR" sz="2400">
                <a:latin typeface="Arial" pitchFamily="34" charset="0"/>
                <a:sym typeface="Symbol" pitchFamily="18" charset="2"/>
              </a:rPr>
              <a:t> 3 </a:t>
            </a:r>
            <a:r>
              <a:rPr lang="pt-BR" sz="2400">
                <a:latin typeface="Arial" pitchFamily="34" charset="0"/>
              </a:rPr>
              <a:t>tahun dengan laju konsumsi 2 L/hari selama 350 hari/tahun. </a:t>
            </a:r>
            <a:endParaRPr lang="en-US" sz="2400">
              <a:latin typeface="Arial" pitchFamily="34" charset="0"/>
            </a:endParaRPr>
          </a:p>
          <a:p>
            <a:pPr eaLnBrk="0" hangingPunct="0"/>
            <a:r>
              <a:rPr lang="en-US" sz="2400" i="1">
                <a:latin typeface="Arial" pitchFamily="34" charset="0"/>
              </a:rPr>
              <a:t>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57200" y="146050"/>
            <a:ext cx="8229600" cy="1073150"/>
          </a:xfrm>
        </p:spPr>
        <p:txBody>
          <a:bodyPr/>
          <a:lstStyle/>
          <a:p>
            <a:pPr eaLnBrk="1" hangingPunct="1"/>
            <a:r>
              <a:rPr lang="en-US" sz="2800" smtClean="0">
                <a:solidFill>
                  <a:srgbClr val="FFFF00"/>
                </a:solidFill>
                <a:effectLst/>
              </a:rPr>
              <a:t>Contoh </a:t>
            </a:r>
            <a:r>
              <a:rPr lang="id-ID" sz="2800" smtClean="0">
                <a:solidFill>
                  <a:srgbClr val="FFFF00"/>
                </a:solidFill>
                <a:effectLst/>
              </a:rPr>
              <a:t>3 : </a:t>
            </a:r>
            <a:r>
              <a:rPr lang="en-US" sz="2800" smtClean="0">
                <a:solidFill>
                  <a:srgbClr val="FFFF00"/>
                </a:solidFill>
                <a:effectLst/>
              </a:rPr>
              <a:t>Perhitungan </a:t>
            </a:r>
            <a:r>
              <a:rPr lang="en-US" sz="2800" i="1" smtClean="0">
                <a:solidFill>
                  <a:srgbClr val="FFFF00"/>
                </a:solidFill>
                <a:effectLst/>
              </a:rPr>
              <a:t>Intake</a:t>
            </a:r>
            <a:r>
              <a:rPr lang="en-US" sz="2800" smtClean="0">
                <a:solidFill>
                  <a:srgbClr val="FFFF00"/>
                </a:solidFill>
                <a:effectLst/>
              </a:rPr>
              <a:t> Arsen</a:t>
            </a:r>
            <a:br>
              <a:rPr lang="en-US" sz="2800" smtClean="0">
                <a:solidFill>
                  <a:srgbClr val="FFFF00"/>
                </a:solidFill>
                <a:effectLst/>
              </a:rPr>
            </a:br>
            <a:r>
              <a:rPr lang="en-US" sz="2800" smtClean="0">
                <a:solidFill>
                  <a:srgbClr val="FFFF00"/>
                </a:solidFill>
                <a:effectLst/>
              </a:rPr>
              <a:t>dalam Air Minum</a:t>
            </a:r>
          </a:p>
        </p:txBody>
      </p:sp>
      <p:sp>
        <p:nvSpPr>
          <p:cNvPr id="18436" name="Rectangle 3"/>
          <p:cNvSpPr>
            <a:spLocks noGrp="1" noChangeArrowheads="1"/>
          </p:cNvSpPr>
          <p:nvPr>
            <p:ph idx="1"/>
          </p:nvPr>
        </p:nvSpPr>
        <p:spPr>
          <a:xfrm>
            <a:off x="228600" y="1519238"/>
            <a:ext cx="8686800" cy="5135562"/>
          </a:xfrm>
        </p:spPr>
        <p:txBody>
          <a:bodyPr/>
          <a:lstStyle/>
          <a:p>
            <a:pPr marL="609600" indent="-609600" eaLnBrk="1" hangingPunct="1">
              <a:lnSpc>
                <a:spcPct val="90000"/>
              </a:lnSpc>
              <a:buFontTx/>
              <a:buAutoNum type="arabicPeriod"/>
            </a:pPr>
            <a:r>
              <a:rPr lang="en-US" i="1" smtClean="0"/>
              <a:t>Keadaan &amp; Masalah</a:t>
            </a:r>
          </a:p>
          <a:p>
            <a:pPr marL="990600" lvl="1" indent="-533400" eaLnBrk="1" hangingPunct="1">
              <a:lnSpc>
                <a:spcPct val="90000"/>
              </a:lnSpc>
              <a:buFont typeface="Wingdings" pitchFamily="2" charset="2"/>
              <a:buChar char="§"/>
            </a:pPr>
            <a:r>
              <a:rPr lang="sv-SE" sz="2400" i="1" smtClean="0"/>
              <a:t>RfD (</a:t>
            </a:r>
            <a:r>
              <a:rPr lang="sv-SE" sz="2400" smtClean="0"/>
              <a:t>anorganik) 2,6 </a:t>
            </a:r>
            <a:r>
              <a:rPr lang="en-US" sz="2400" smtClean="0">
                <a:sym typeface="Symbol" pitchFamily="18" charset="2"/>
              </a:rPr>
              <a:t></a:t>
            </a:r>
            <a:r>
              <a:rPr lang="sv-SE" sz="2400" smtClean="0"/>
              <a:t> 10-4 mg/kg</a:t>
            </a:r>
            <a:r>
              <a:rPr lang="en-US" sz="2400" smtClean="0">
                <a:sym typeface="Symbol" pitchFamily="18" charset="2"/>
              </a:rPr>
              <a:t></a:t>
            </a:r>
            <a:r>
              <a:rPr lang="sv-SE" sz="2400" smtClean="0"/>
              <a:t>hari</a:t>
            </a:r>
          </a:p>
          <a:p>
            <a:pPr marL="990600" lvl="1" indent="-533400" eaLnBrk="1" hangingPunct="1">
              <a:lnSpc>
                <a:spcPct val="90000"/>
              </a:lnSpc>
              <a:buFont typeface="Wingdings" pitchFamily="2" charset="2"/>
              <a:buChar char="§"/>
            </a:pPr>
            <a:r>
              <a:rPr lang="sv-SE" sz="2400" i="1" smtClean="0"/>
              <a:t>SF</a:t>
            </a:r>
            <a:r>
              <a:rPr lang="sv-SE" sz="2400" smtClean="0"/>
              <a:t> 1,5 per (mg/kg</a:t>
            </a:r>
            <a:r>
              <a:rPr lang="en-US" sz="2400" smtClean="0">
                <a:sym typeface="Symbol" pitchFamily="18" charset="2"/>
              </a:rPr>
              <a:t></a:t>
            </a:r>
            <a:r>
              <a:rPr lang="sv-SE" sz="2400" smtClean="0"/>
              <a:t>hari)</a:t>
            </a:r>
          </a:p>
          <a:p>
            <a:pPr marL="990600" lvl="1" indent="-533400" eaLnBrk="1" hangingPunct="1">
              <a:lnSpc>
                <a:spcPct val="90000"/>
              </a:lnSpc>
              <a:buFont typeface="Wingdings" pitchFamily="2" charset="2"/>
              <a:buChar char="§"/>
            </a:pPr>
            <a:r>
              <a:rPr lang="sv-SE" sz="2400" smtClean="0"/>
              <a:t>Baku mutu air minum 0,01 mg/L (Kepmenkes 907/2002)</a:t>
            </a:r>
          </a:p>
          <a:p>
            <a:pPr marL="990600" lvl="1" indent="-533400" eaLnBrk="1" hangingPunct="1">
              <a:lnSpc>
                <a:spcPct val="90000"/>
              </a:lnSpc>
              <a:buFont typeface="Wingdings" pitchFamily="2" charset="2"/>
              <a:buAutoNum type="alphaLcParenBoth"/>
            </a:pPr>
            <a:r>
              <a:rPr lang="sv-SE" sz="2400" smtClean="0"/>
              <a:t>Berapa </a:t>
            </a:r>
            <a:r>
              <a:rPr lang="sv-SE" sz="2400" i="1" smtClean="0"/>
              <a:t>Risk Quotient</a:t>
            </a:r>
            <a:r>
              <a:rPr lang="sv-SE" sz="2400" smtClean="0"/>
              <a:t> &amp; </a:t>
            </a:r>
            <a:r>
              <a:rPr lang="sv-SE" sz="2400" i="1" smtClean="0"/>
              <a:t>Excess Cancer Risk</a:t>
            </a:r>
            <a:r>
              <a:rPr lang="sv-SE" sz="2400" smtClean="0"/>
              <a:t> bagi orang dengan BB 55 kg &amp; konsumsi 2,5 L/hari, jika konsentrasi As dalam air minum 0,01 mg/L?</a:t>
            </a:r>
          </a:p>
          <a:p>
            <a:pPr marL="990600" lvl="1" indent="-533400" eaLnBrk="1" hangingPunct="1">
              <a:lnSpc>
                <a:spcPct val="90000"/>
              </a:lnSpc>
              <a:buFont typeface="Wingdings" pitchFamily="2" charset="2"/>
              <a:buAutoNum type="alphaLcParenBoth"/>
            </a:pPr>
            <a:r>
              <a:rPr lang="sv-SE" sz="2400" smtClean="0"/>
              <a:t>Apakah air minum tsb aman dikonsumsi (dari efek nonkarsinogenik dan karsinogenik)?</a:t>
            </a:r>
          </a:p>
          <a:p>
            <a:pPr marL="990600" lvl="1" indent="-533400" eaLnBrk="1" hangingPunct="1">
              <a:lnSpc>
                <a:spcPct val="90000"/>
              </a:lnSpc>
              <a:buFont typeface="Wingdings" pitchFamily="2" charset="2"/>
              <a:buAutoNum type="alphaLcParenBoth"/>
            </a:pPr>
            <a:r>
              <a:rPr lang="sv-SE" sz="2400" smtClean="0"/>
              <a:t>Berapa seharusnya baku mutu As untuk air minum untuk melindungi efek nonkarsinogenik dan karsinogenik?</a:t>
            </a:r>
            <a:endParaRPr lang="en-US" sz="24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Rectangle 2"/>
          <p:cNvSpPr>
            <a:spLocks noGrp="1" noChangeArrowheads="1"/>
          </p:cNvSpPr>
          <p:nvPr>
            <p:ph idx="1"/>
          </p:nvPr>
        </p:nvSpPr>
        <p:spPr>
          <a:xfrm>
            <a:off x="685800" y="304800"/>
            <a:ext cx="8229600" cy="6248400"/>
          </a:xfrm>
        </p:spPr>
        <p:txBody>
          <a:bodyPr/>
          <a:lstStyle/>
          <a:p>
            <a:pPr eaLnBrk="1" hangingPunct="1">
              <a:buFont typeface="Wingdings" pitchFamily="2" charset="2"/>
              <a:buNone/>
            </a:pPr>
            <a:r>
              <a:rPr lang="en-US" i="1" smtClean="0"/>
              <a:t>2. Jawaban (a)</a:t>
            </a:r>
          </a:p>
          <a:p>
            <a:pPr eaLnBrk="1" hangingPunct="1">
              <a:buFont typeface="Wingdings" pitchFamily="2" charset="2"/>
              <a:buNone/>
            </a:pPr>
            <a:r>
              <a:rPr lang="en-US" i="1" smtClean="0"/>
              <a:t>	</a:t>
            </a:r>
            <a:r>
              <a:rPr lang="en-US" sz="2400" i="1" smtClean="0"/>
              <a:t>Intake</a:t>
            </a:r>
            <a:r>
              <a:rPr lang="en-US" sz="2400" smtClean="0"/>
              <a:t> nonkarsinogen:</a:t>
            </a:r>
          </a:p>
          <a:p>
            <a:pPr eaLnBrk="1" hangingPunct="1">
              <a:buFont typeface="Wingdings" pitchFamily="2" charset="2"/>
              <a:buNone/>
            </a:pPr>
            <a:r>
              <a:rPr lang="en-US" sz="2400" smtClean="0"/>
              <a:t>	</a:t>
            </a:r>
          </a:p>
          <a:p>
            <a:pPr eaLnBrk="1" hangingPunct="1">
              <a:buFont typeface="Wingdings" pitchFamily="2" charset="2"/>
              <a:buNone/>
            </a:pPr>
            <a:endParaRPr lang="en-US" sz="2400" smtClean="0"/>
          </a:p>
          <a:p>
            <a:pPr eaLnBrk="1" hangingPunct="1">
              <a:buFont typeface="Wingdings" pitchFamily="2" charset="2"/>
              <a:buNone/>
            </a:pPr>
            <a:endParaRPr lang="en-US" sz="2400" smtClean="0"/>
          </a:p>
          <a:p>
            <a:pPr eaLnBrk="1" hangingPunct="1">
              <a:buFont typeface="Wingdings" pitchFamily="2" charset="2"/>
              <a:buNone/>
            </a:pPr>
            <a:r>
              <a:rPr lang="en-US" sz="2400" smtClean="0"/>
              <a:t>	</a:t>
            </a:r>
            <a:r>
              <a:rPr lang="en-US" sz="2400" i="1" smtClean="0"/>
              <a:t>Intake</a:t>
            </a:r>
            <a:r>
              <a:rPr lang="en-US" sz="2400" smtClean="0"/>
              <a:t> karsinogen</a:t>
            </a:r>
          </a:p>
          <a:p>
            <a:pPr eaLnBrk="1" hangingPunct="1">
              <a:buFont typeface="Wingdings" pitchFamily="2" charset="2"/>
              <a:buNone/>
            </a:pPr>
            <a:endParaRPr lang="en-US" sz="2400" smtClean="0"/>
          </a:p>
        </p:txBody>
      </p:sp>
      <p:sp>
        <p:nvSpPr>
          <p:cNvPr id="19465"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id-ID"/>
          </a:p>
        </p:txBody>
      </p:sp>
      <p:sp>
        <p:nvSpPr>
          <p:cNvPr id="19466" name="Rectangle 4"/>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9458" name="Object 5"/>
          <p:cNvGraphicFramePr>
            <a:graphicFrameLocks noChangeAspect="1"/>
          </p:cNvGraphicFramePr>
          <p:nvPr/>
        </p:nvGraphicFramePr>
        <p:xfrm>
          <a:off x="400050" y="1804988"/>
          <a:ext cx="8534400" cy="695325"/>
        </p:xfrm>
        <a:graphic>
          <a:graphicData uri="http://schemas.openxmlformats.org/presentationml/2006/ole">
            <p:oleObj spid="_x0000_s19458" name="Equation" r:id="rId3" imgW="5245100" imgH="419100" progId="Equation.3">
              <p:embed/>
            </p:oleObj>
          </a:graphicData>
        </a:graphic>
      </p:graphicFrame>
      <p:sp>
        <p:nvSpPr>
          <p:cNvPr id="1946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9459" name="Object 7"/>
          <p:cNvGraphicFramePr>
            <a:graphicFrameLocks noChangeAspect="1"/>
          </p:cNvGraphicFramePr>
          <p:nvPr/>
        </p:nvGraphicFramePr>
        <p:xfrm>
          <a:off x="539750" y="3429000"/>
          <a:ext cx="8369300" cy="679450"/>
        </p:xfrm>
        <a:graphic>
          <a:graphicData uri="http://schemas.openxmlformats.org/presentationml/2006/ole">
            <p:oleObj spid="_x0000_s19459" name="Equation" r:id="rId4" imgW="5168880" imgH="419040" progId="Equation.3">
              <p:embed/>
            </p:oleObj>
          </a:graphicData>
        </a:graphic>
      </p:graphicFrame>
      <p:sp>
        <p:nvSpPr>
          <p:cNvPr id="19468" name="Rectangle 8"/>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9460" name="Object 9"/>
          <p:cNvGraphicFramePr>
            <a:graphicFrameLocks noChangeAspect="1"/>
          </p:cNvGraphicFramePr>
          <p:nvPr/>
        </p:nvGraphicFramePr>
        <p:xfrm>
          <a:off x="457200" y="4419600"/>
          <a:ext cx="5257800" cy="849313"/>
        </p:xfrm>
        <a:graphic>
          <a:graphicData uri="http://schemas.openxmlformats.org/presentationml/2006/ole">
            <p:oleObj spid="_x0000_s19460" name="Equation" r:id="rId5" imgW="2489200" imgH="419100" progId="Equation.3">
              <p:embed/>
            </p:oleObj>
          </a:graphicData>
        </a:graphic>
      </p:graphicFrame>
      <p:sp>
        <p:nvSpPr>
          <p:cNvPr id="19469" name="Rectangle 10"/>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19461" name="Object 11"/>
          <p:cNvGraphicFramePr>
            <a:graphicFrameLocks noChangeAspect="1"/>
          </p:cNvGraphicFramePr>
          <p:nvPr/>
        </p:nvGraphicFramePr>
        <p:xfrm>
          <a:off x="395288" y="5638800"/>
          <a:ext cx="8269287" cy="515938"/>
        </p:xfrm>
        <a:graphic>
          <a:graphicData uri="http://schemas.openxmlformats.org/presentationml/2006/ole">
            <p:oleObj spid="_x0000_s19461" name="Equation" r:id="rId6" imgW="3924000" imgH="228600" progId="Equation.3">
              <p:embed/>
            </p:oleObj>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pPr algn="l" eaLnBrk="1" hangingPunct="1">
              <a:defRPr/>
            </a:pPr>
            <a:r>
              <a:rPr lang="en-US" sz="3200" i="1" smtClean="0"/>
              <a:t>Jawaban (b)</a:t>
            </a:r>
          </a:p>
        </p:txBody>
      </p:sp>
      <p:sp>
        <p:nvSpPr>
          <p:cNvPr id="20484" name="Rectangle 3"/>
          <p:cNvSpPr>
            <a:spLocks noGrp="1" noChangeArrowheads="1"/>
          </p:cNvSpPr>
          <p:nvPr>
            <p:ph idx="1"/>
          </p:nvPr>
        </p:nvSpPr>
        <p:spPr/>
        <p:txBody>
          <a:bodyPr/>
          <a:lstStyle/>
          <a:p>
            <a:pPr eaLnBrk="1" hangingPunct="1"/>
            <a:r>
              <a:rPr lang="en-US" sz="2800" smtClean="0"/>
              <a:t>Karena </a:t>
            </a:r>
            <a:r>
              <a:rPr lang="en-US" sz="2800" i="1" smtClean="0"/>
              <a:t>RQ</a:t>
            </a:r>
            <a:r>
              <a:rPr lang="en-US" sz="2800" smtClean="0"/>
              <a:t>&gt;1, air minum tsb </a:t>
            </a:r>
            <a:r>
              <a:rPr lang="en-US" sz="2800" i="1" smtClean="0"/>
              <a:t>tidak aman</a:t>
            </a:r>
            <a:r>
              <a:rPr lang="en-US" sz="2800" smtClean="0"/>
              <a:t> dari efek nonkarsinogenik (efek-efek selain kanker &amp; mutasi gen seperti keratosis).</a:t>
            </a:r>
          </a:p>
          <a:p>
            <a:pPr eaLnBrk="1" hangingPunct="1">
              <a:spcBef>
                <a:spcPct val="50000"/>
              </a:spcBef>
            </a:pPr>
            <a:r>
              <a:rPr lang="en-US" sz="2800" smtClean="0"/>
              <a:t>Karena </a:t>
            </a:r>
            <a:r>
              <a:rPr lang="en-US" sz="2800" i="1" smtClean="0"/>
              <a:t>ECR</a:t>
            </a:r>
            <a:r>
              <a:rPr lang="en-US" sz="2800" smtClean="0"/>
              <a:t> =              menunjukkan ada 3 kasus tambahan kanker per 100.000 penduduk, air minum tsb </a:t>
            </a:r>
            <a:r>
              <a:rPr lang="en-US" sz="2800" i="1" smtClean="0"/>
              <a:t>kurang aman </a:t>
            </a:r>
            <a:r>
              <a:rPr lang="en-US" sz="2800" smtClean="0"/>
              <a:t>untuk efek kanker (seperti kanker kulit).</a:t>
            </a:r>
            <a:endParaRPr lang="en-US" sz="2800" i="1" smtClean="0"/>
          </a:p>
        </p:txBody>
      </p:sp>
      <p:graphicFrame>
        <p:nvGraphicFramePr>
          <p:cNvPr id="20482" name="Object 5"/>
          <p:cNvGraphicFramePr>
            <a:graphicFrameLocks noChangeAspect="1"/>
          </p:cNvGraphicFramePr>
          <p:nvPr/>
        </p:nvGraphicFramePr>
        <p:xfrm>
          <a:off x="3200400" y="3581400"/>
          <a:ext cx="1168400" cy="419100"/>
        </p:xfrm>
        <a:graphic>
          <a:graphicData uri="http://schemas.openxmlformats.org/presentationml/2006/ole">
            <p:oleObj spid="_x0000_s20482" name="Equation" r:id="rId3" imgW="660240" imgH="2286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lstStyle/>
          <a:p>
            <a:pPr eaLnBrk="1" hangingPunct="1">
              <a:defRPr/>
            </a:pPr>
            <a:r>
              <a:rPr lang="en-US" sz="4000" dirty="0" smtClean="0"/>
              <a:t>RISK ASSESSMENT</a:t>
            </a:r>
          </a:p>
        </p:txBody>
      </p:sp>
      <p:sp>
        <p:nvSpPr>
          <p:cNvPr id="44034" name="Date Placeholder 3"/>
          <p:cNvSpPr>
            <a:spLocks noGrp="1"/>
          </p:cNvSpPr>
          <p:nvPr>
            <p:ph type="dt" sz="half" idx="10"/>
          </p:nvPr>
        </p:nvSpPr>
        <p:spPr>
          <a:noFill/>
        </p:spPr>
        <p:txBody>
          <a:bodyPr/>
          <a:lstStyle/>
          <a:p>
            <a:fld id="{5CD3BE98-ED8A-457A-BFF0-A3D918A9A151}" type="datetime1">
              <a:rPr lang="en-US" smtClean="0"/>
              <a:pPr/>
              <a:t>6/18/2013</a:t>
            </a:fld>
            <a:endParaRPr lang="en-US" smtClean="0"/>
          </a:p>
        </p:txBody>
      </p:sp>
      <p:sp>
        <p:nvSpPr>
          <p:cNvPr id="44035" name="Slide Number Placeholder 5"/>
          <p:cNvSpPr>
            <a:spLocks noGrp="1"/>
          </p:cNvSpPr>
          <p:nvPr>
            <p:ph type="sldNum" sz="quarter" idx="12"/>
          </p:nvPr>
        </p:nvSpPr>
        <p:spPr>
          <a:noFill/>
        </p:spPr>
        <p:txBody>
          <a:bodyPr/>
          <a:lstStyle/>
          <a:p>
            <a:fld id="{B07A404B-9C47-40C9-9F9B-664058303DC9}" type="slidenum">
              <a:rPr lang="en-US" smtClean="0"/>
              <a:pPr/>
              <a:t>7</a:t>
            </a:fld>
            <a:endParaRPr lang="en-US" smtClean="0"/>
          </a:p>
        </p:txBody>
      </p:sp>
    </p:spTree>
  </p:cSld>
  <p:clrMapOvr>
    <a:masterClrMapping/>
  </p:clrMapOvr>
  <p:transition spd="slow">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a:xfrm>
            <a:off x="457200" y="228600"/>
            <a:ext cx="8229600" cy="1192213"/>
          </a:xfrm>
        </p:spPr>
        <p:txBody>
          <a:bodyPr>
            <a:normAutofit fontScale="90000"/>
          </a:bodyPr>
          <a:lstStyle/>
          <a:p>
            <a:pPr eaLnBrk="1" hangingPunct="1">
              <a:defRPr/>
            </a:pPr>
            <a:r>
              <a:rPr lang="en-US" sz="2400" dirty="0" err="1" smtClean="0">
                <a:solidFill>
                  <a:srgbClr val="FFFF00"/>
                </a:solidFill>
              </a:rPr>
              <a:t>Jawaban</a:t>
            </a:r>
            <a:r>
              <a:rPr lang="en-US" sz="2400" dirty="0" smtClean="0">
                <a:solidFill>
                  <a:srgbClr val="FFFF00"/>
                </a:solidFill>
              </a:rPr>
              <a:t> c</a:t>
            </a:r>
            <a:br>
              <a:rPr lang="en-US" sz="2400" dirty="0" smtClean="0">
                <a:solidFill>
                  <a:srgbClr val="FFFF00"/>
                </a:solidFill>
              </a:rPr>
            </a:br>
            <a:r>
              <a:rPr lang="en-US" sz="2400" dirty="0" smtClean="0">
                <a:solidFill>
                  <a:srgbClr val="FFFF00"/>
                </a:solidFill>
              </a:rPr>
              <a:t/>
            </a:r>
            <a:br>
              <a:rPr lang="en-US" sz="2400" dirty="0" smtClean="0">
                <a:solidFill>
                  <a:srgbClr val="FFFF00"/>
                </a:solidFill>
              </a:rPr>
            </a:br>
            <a:r>
              <a:rPr lang="en-US" sz="2400" dirty="0" smtClean="0">
                <a:solidFill>
                  <a:srgbClr val="FFFF00"/>
                </a:solidFill>
              </a:rPr>
              <a:t>(Baku) </a:t>
            </a:r>
            <a:r>
              <a:rPr lang="en-US" sz="2400" dirty="0" err="1" smtClean="0">
                <a:solidFill>
                  <a:srgbClr val="FFFF00"/>
                </a:solidFill>
              </a:rPr>
              <a:t>Anjuran</a:t>
            </a:r>
            <a:r>
              <a:rPr lang="en-US" sz="2400" dirty="0" smtClean="0">
                <a:solidFill>
                  <a:srgbClr val="FFFF00"/>
                </a:solidFill>
              </a:rPr>
              <a:t> </a:t>
            </a:r>
            <a:r>
              <a:rPr lang="en-US" sz="2400" dirty="0" err="1" smtClean="0">
                <a:solidFill>
                  <a:srgbClr val="FFFF00"/>
                </a:solidFill>
              </a:rPr>
              <a:t>Kesehatan</a:t>
            </a:r>
            <a:r>
              <a:rPr lang="en-US" sz="2400" dirty="0" smtClean="0">
                <a:solidFill>
                  <a:srgbClr val="FFFF00"/>
                </a:solidFill>
              </a:rPr>
              <a:t/>
            </a:r>
            <a:br>
              <a:rPr lang="en-US" sz="2400" dirty="0" smtClean="0">
                <a:solidFill>
                  <a:srgbClr val="FFFF00"/>
                </a:solidFill>
              </a:rPr>
            </a:br>
            <a:r>
              <a:rPr lang="en-US" sz="2400" dirty="0" smtClean="0">
                <a:solidFill>
                  <a:srgbClr val="FFFF00"/>
                </a:solidFill>
              </a:rPr>
              <a:t>(</a:t>
            </a:r>
            <a:r>
              <a:rPr lang="en-US" sz="2400" i="1" dirty="0" smtClean="0">
                <a:solidFill>
                  <a:srgbClr val="FFFF00"/>
                </a:solidFill>
              </a:rPr>
              <a:t>Health Advisories</a:t>
            </a:r>
            <a:r>
              <a:rPr lang="en-US" sz="2400" dirty="0" smtClean="0">
                <a:solidFill>
                  <a:srgbClr val="FFFF00"/>
                </a:solidFill>
              </a:rPr>
              <a:t>) </a:t>
            </a:r>
            <a:r>
              <a:rPr lang="en-US" sz="2400" dirty="0" err="1" smtClean="0">
                <a:solidFill>
                  <a:srgbClr val="FFFF00"/>
                </a:solidFill>
              </a:rPr>
              <a:t>Arsen</a:t>
            </a:r>
            <a:endParaRPr lang="en-US" sz="2400" dirty="0" smtClean="0">
              <a:solidFill>
                <a:srgbClr val="FFFF00"/>
              </a:solidFill>
            </a:endParaRPr>
          </a:p>
        </p:txBody>
      </p:sp>
      <p:sp>
        <p:nvSpPr>
          <p:cNvPr id="21508" name="Rectangle 3"/>
          <p:cNvSpPr>
            <a:spLocks noGrp="1" noChangeArrowheads="1"/>
          </p:cNvSpPr>
          <p:nvPr>
            <p:ph idx="1"/>
          </p:nvPr>
        </p:nvSpPr>
        <p:spPr>
          <a:xfrm>
            <a:off x="685800" y="1981200"/>
            <a:ext cx="7772400" cy="3810000"/>
          </a:xfrm>
        </p:spPr>
        <p:txBody>
          <a:bodyPr/>
          <a:lstStyle/>
          <a:p>
            <a:pPr eaLnBrk="1" hangingPunct="1">
              <a:buClr>
                <a:schemeClr val="tx1"/>
              </a:buClr>
              <a:buFont typeface="Wingdings" pitchFamily="2" charset="2"/>
              <a:buChar char="§"/>
            </a:pPr>
            <a:r>
              <a:rPr lang="en-US" smtClean="0"/>
              <a:t>Memakai RfD sebagai dosis harian aman</a:t>
            </a:r>
          </a:p>
          <a:p>
            <a:pPr eaLnBrk="1" hangingPunct="1">
              <a:buClr>
                <a:schemeClr val="tx1"/>
              </a:buClr>
              <a:buFont typeface="Wingdings" pitchFamily="2" charset="2"/>
              <a:buChar char="§"/>
            </a:pPr>
            <a:r>
              <a:rPr lang="en-US" smtClean="0"/>
              <a:t>Air minum bukan satu-satu sumber, paling  banyak 80% (EPA 1990)</a:t>
            </a:r>
          </a:p>
          <a:p>
            <a:pPr eaLnBrk="1" hangingPunct="1">
              <a:buClr>
                <a:schemeClr val="tx1"/>
              </a:buClr>
              <a:buFont typeface="Wingdings" pitchFamily="2" charset="2"/>
              <a:buChar char="§"/>
            </a:pPr>
            <a:r>
              <a:rPr lang="en-US" smtClean="0"/>
              <a:t>Perhitungan:</a:t>
            </a:r>
          </a:p>
          <a:p>
            <a:pPr eaLnBrk="1" hangingPunct="1">
              <a:buClr>
                <a:schemeClr val="tx1"/>
              </a:buClr>
              <a:buFont typeface="Wingdings" pitchFamily="2" charset="2"/>
              <a:buChar char="§"/>
            </a:pPr>
            <a:endParaRPr lang="en-US" smtClean="0"/>
          </a:p>
          <a:p>
            <a:pPr eaLnBrk="1" hangingPunct="1">
              <a:buClr>
                <a:schemeClr val="tx1"/>
              </a:buClr>
              <a:buFont typeface="Wingdings" pitchFamily="2" charset="2"/>
              <a:buChar char="§"/>
            </a:pPr>
            <a:endParaRPr lang="en-US" smtClean="0"/>
          </a:p>
        </p:txBody>
      </p:sp>
      <p:sp>
        <p:nvSpPr>
          <p:cNvPr id="2150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id-ID"/>
          </a:p>
        </p:txBody>
      </p:sp>
      <p:graphicFrame>
        <p:nvGraphicFramePr>
          <p:cNvPr id="21506" name="Object 5"/>
          <p:cNvGraphicFramePr>
            <a:graphicFrameLocks noChangeAspect="1"/>
          </p:cNvGraphicFramePr>
          <p:nvPr/>
        </p:nvGraphicFramePr>
        <p:xfrm>
          <a:off x="609600" y="4191000"/>
          <a:ext cx="6230938" cy="760413"/>
        </p:xfrm>
        <a:graphic>
          <a:graphicData uri="http://schemas.openxmlformats.org/presentationml/2006/ole">
            <p:oleObj spid="_x0000_s21506" name="Equation" r:id="rId3" imgW="3200400" imgH="393480" progId="Equation.3">
              <p:embed/>
            </p:oleObj>
          </a:graphicData>
        </a:graphic>
      </p:graphicFrame>
      <p:sp>
        <p:nvSpPr>
          <p:cNvPr id="21510" name="Rectangle 6"/>
          <p:cNvSpPr>
            <a:spLocks noChangeArrowheads="1"/>
          </p:cNvSpPr>
          <p:nvPr/>
        </p:nvSpPr>
        <p:spPr bwMode="auto">
          <a:xfrm>
            <a:off x="533400" y="5486400"/>
            <a:ext cx="8416925" cy="488950"/>
          </a:xfrm>
          <a:prstGeom prst="rect">
            <a:avLst/>
          </a:prstGeom>
          <a:solidFill>
            <a:schemeClr val="bg1"/>
          </a:solidFill>
          <a:ln w="9525">
            <a:noFill/>
            <a:miter lim="800000"/>
            <a:headEnd/>
            <a:tailEnd/>
          </a:ln>
        </p:spPr>
        <p:txBody>
          <a:bodyPr wrap="none" anchor="ctr">
            <a:spAutoFit/>
          </a:bodyPr>
          <a:lstStyle/>
          <a:p>
            <a:pPr algn="just"/>
            <a:r>
              <a:rPr lang="pt-BR" sz="2600" i="1" dirty="0">
                <a:solidFill>
                  <a:srgbClr val="000000"/>
                </a:solidFill>
                <a:latin typeface="Arial" pitchFamily="34" charset="0"/>
              </a:rPr>
              <a:t>MCLG</a:t>
            </a:r>
            <a:r>
              <a:rPr lang="pt-BR" sz="2600" dirty="0">
                <a:solidFill>
                  <a:srgbClr val="000000"/>
                </a:solidFill>
                <a:latin typeface="Arial" pitchFamily="34" charset="0"/>
              </a:rPr>
              <a:t> = 0,8</a:t>
            </a:r>
            <a:r>
              <a:rPr lang="pt-BR" sz="2600" dirty="0">
                <a:solidFill>
                  <a:srgbClr val="000000"/>
                </a:solidFill>
                <a:latin typeface="Arial" pitchFamily="34" charset="0"/>
                <a:sym typeface="Symbol" pitchFamily="18" charset="2"/>
              </a:rPr>
              <a:t></a:t>
            </a:r>
            <a:r>
              <a:rPr lang="pt-BR" sz="2600" dirty="0">
                <a:solidFill>
                  <a:srgbClr val="000000"/>
                </a:solidFill>
                <a:latin typeface="Arial" pitchFamily="34" charset="0"/>
              </a:rPr>
              <a:t>0,00715 mg/L = 0,0057 mg/L </a:t>
            </a:r>
            <a:r>
              <a:rPr lang="pt-BR" sz="2600" dirty="0">
                <a:solidFill>
                  <a:srgbClr val="000000"/>
                </a:solidFill>
                <a:latin typeface="Arial" pitchFamily="34" charset="0"/>
                <a:sym typeface="Symbol" pitchFamily="18" charset="2"/>
              </a:rPr>
              <a:t></a:t>
            </a:r>
            <a:r>
              <a:rPr lang="pt-BR" sz="2600" dirty="0">
                <a:solidFill>
                  <a:srgbClr val="000000"/>
                </a:solidFill>
                <a:latin typeface="Arial" pitchFamily="34" charset="0"/>
              </a:rPr>
              <a:t> </a:t>
            </a:r>
            <a:r>
              <a:rPr lang="pt-BR" sz="2600" dirty="0">
                <a:solidFill>
                  <a:srgbClr val="006600"/>
                </a:solidFill>
                <a:latin typeface="Arial" pitchFamily="34" charset="0"/>
              </a:rPr>
              <a:t>0,006</a:t>
            </a:r>
            <a:r>
              <a:rPr lang="pt-BR" sz="2600" dirty="0">
                <a:solidFill>
                  <a:srgbClr val="FFFF00"/>
                </a:solidFill>
                <a:latin typeface="Arial" pitchFamily="34" charset="0"/>
              </a:rPr>
              <a:t> </a:t>
            </a:r>
            <a:r>
              <a:rPr lang="pt-BR" sz="2600" dirty="0">
                <a:solidFill>
                  <a:srgbClr val="000000"/>
                </a:solidFill>
                <a:latin typeface="Arial" pitchFamily="34" charset="0"/>
              </a:rPr>
              <a:t>mg/L</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idx="1"/>
          </p:nvPr>
        </p:nvSpPr>
        <p:spPr>
          <a:xfrm>
            <a:off x="609600" y="533400"/>
            <a:ext cx="7772400" cy="4114800"/>
          </a:xfrm>
        </p:spPr>
        <p:txBody>
          <a:bodyPr/>
          <a:lstStyle/>
          <a:p>
            <a:pPr eaLnBrk="1" hangingPunct="1">
              <a:spcBef>
                <a:spcPct val="35000"/>
              </a:spcBef>
              <a:buClr>
                <a:schemeClr val="tx1"/>
              </a:buClr>
              <a:buFont typeface="Wingdings" pitchFamily="2" charset="2"/>
              <a:buChar char="§"/>
            </a:pPr>
            <a:r>
              <a:rPr lang="en-US" smtClean="0"/>
              <a:t>Padahal, baku mutu As menurut KepMenKes 907/2002 adalah 0,01 mg/L sehingga nilai itu kurang cocok untuk orang Indonesia; </a:t>
            </a:r>
          </a:p>
          <a:p>
            <a:pPr eaLnBrk="1" hangingPunct="1">
              <a:spcBef>
                <a:spcPct val="35000"/>
              </a:spcBef>
              <a:buClr>
                <a:schemeClr val="tx1"/>
              </a:buClr>
              <a:buFont typeface="Wingdings" pitchFamily="2" charset="2"/>
              <a:buChar char="§"/>
            </a:pPr>
            <a:r>
              <a:rPr lang="en-US" i="1" smtClean="0">
                <a:solidFill>
                  <a:schemeClr val="folHlink"/>
                </a:solidFill>
              </a:rPr>
              <a:t>Jadi, berapa seharusnya baku mutu As untuk air minum orang Indonesia?</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Oval 2"/>
          <p:cNvSpPr>
            <a:spLocks noChangeArrowheads="1"/>
          </p:cNvSpPr>
          <p:nvPr/>
        </p:nvSpPr>
        <p:spPr bwMode="auto">
          <a:xfrm>
            <a:off x="4470400" y="3089275"/>
            <a:ext cx="1536700" cy="838200"/>
          </a:xfrm>
          <a:prstGeom prst="ellipse">
            <a:avLst/>
          </a:prstGeom>
          <a:solidFill>
            <a:schemeClr val="tx1"/>
          </a:solidFill>
          <a:ln w="9525">
            <a:solidFill>
              <a:schemeClr val="tx1"/>
            </a:solidFill>
            <a:round/>
            <a:headEnd/>
            <a:tailEnd/>
          </a:ln>
        </p:spPr>
        <p:txBody>
          <a:bodyPr wrap="none" anchor="ctr"/>
          <a:lstStyle/>
          <a:p>
            <a:pPr algn="ctr"/>
            <a:r>
              <a:rPr lang="en-US" sz="1400">
                <a:solidFill>
                  <a:schemeClr val="bg1"/>
                </a:solidFill>
                <a:latin typeface="Arial" pitchFamily="34" charset="0"/>
                <a:cs typeface="Arial" pitchFamily="34" charset="0"/>
              </a:rPr>
              <a:t>RISK</a:t>
            </a:r>
          </a:p>
          <a:p>
            <a:pPr algn="ctr"/>
            <a:r>
              <a:rPr lang="en-US" sz="1400">
                <a:solidFill>
                  <a:schemeClr val="bg1"/>
                </a:solidFill>
                <a:latin typeface="Arial" pitchFamily="34" charset="0"/>
                <a:cs typeface="Arial" pitchFamily="34" charset="0"/>
              </a:rPr>
              <a:t>as health effect:</a:t>
            </a:r>
          </a:p>
          <a:p>
            <a:pPr algn="ctr"/>
            <a:r>
              <a:rPr lang="en-US" sz="1400" b="1" i="1">
                <a:solidFill>
                  <a:schemeClr val="bg1"/>
                </a:solidFill>
                <a:latin typeface="Arial" pitchFamily="34" charset="0"/>
                <a:cs typeface="Arial" pitchFamily="34" charset="0"/>
              </a:rPr>
              <a:t>RQ </a:t>
            </a:r>
            <a:r>
              <a:rPr lang="en-US" sz="1400" b="1">
                <a:solidFill>
                  <a:schemeClr val="bg1"/>
                </a:solidFill>
                <a:latin typeface="Arial" pitchFamily="34" charset="0"/>
                <a:cs typeface="Arial" pitchFamily="34" charset="0"/>
              </a:rPr>
              <a:t>&gt; 1</a:t>
            </a:r>
          </a:p>
        </p:txBody>
      </p:sp>
      <p:graphicFrame>
        <p:nvGraphicFramePr>
          <p:cNvPr id="22530" name="Object 3"/>
          <p:cNvGraphicFramePr>
            <a:graphicFrameLocks noChangeAspect="1"/>
          </p:cNvGraphicFramePr>
          <p:nvPr/>
        </p:nvGraphicFramePr>
        <p:xfrm>
          <a:off x="4737100" y="2197100"/>
          <a:ext cx="1028700" cy="533400"/>
        </p:xfrm>
        <a:graphic>
          <a:graphicData uri="http://schemas.openxmlformats.org/presentationml/2006/ole">
            <p:oleObj spid="_x0000_s22530" name="Equation" r:id="rId3" imgW="685800" imgH="419040" progId="Equation.3">
              <p:embed/>
            </p:oleObj>
          </a:graphicData>
        </a:graphic>
      </p:graphicFrame>
      <p:sp>
        <p:nvSpPr>
          <p:cNvPr id="22532" name="Text Box 4"/>
          <p:cNvSpPr txBox="1">
            <a:spLocks noChangeArrowheads="1"/>
          </p:cNvSpPr>
          <p:nvPr/>
        </p:nvSpPr>
        <p:spPr bwMode="auto">
          <a:xfrm>
            <a:off x="3352800" y="2286000"/>
            <a:ext cx="1016000" cy="3460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a:solidFill>
                  <a:schemeClr val="bg1"/>
                </a:solidFill>
                <a:latin typeface="Arial" pitchFamily="34" charset="0"/>
                <a:cs typeface="Arial" pitchFamily="34" charset="0"/>
              </a:rPr>
              <a:t>Intake </a:t>
            </a:r>
            <a:r>
              <a:rPr lang="en-US" i="1">
                <a:solidFill>
                  <a:schemeClr val="bg1"/>
                </a:solidFill>
                <a:latin typeface="Arial" pitchFamily="34" charset="0"/>
                <a:cs typeface="Arial" pitchFamily="34" charset="0"/>
              </a:rPr>
              <a:t>(</a:t>
            </a:r>
            <a:r>
              <a:rPr lang="en-US" i="1">
                <a:solidFill>
                  <a:schemeClr val="bg1"/>
                </a:solidFill>
                <a:latin typeface="Book Antiqua" pitchFamily="18" charset="0"/>
                <a:cs typeface="Arial" pitchFamily="34" charset="0"/>
              </a:rPr>
              <a:t>I</a:t>
            </a:r>
            <a:r>
              <a:rPr lang="en-US" i="1">
                <a:solidFill>
                  <a:schemeClr val="bg1"/>
                </a:solidFill>
                <a:latin typeface="Arial" pitchFamily="34" charset="0"/>
                <a:cs typeface="Arial" pitchFamily="34" charset="0"/>
              </a:rPr>
              <a:t>)</a:t>
            </a:r>
          </a:p>
        </p:txBody>
      </p:sp>
      <p:sp>
        <p:nvSpPr>
          <p:cNvPr id="22533" name="Text Box 5"/>
          <p:cNvSpPr txBox="1">
            <a:spLocks noChangeArrowheads="1"/>
          </p:cNvSpPr>
          <p:nvPr/>
        </p:nvSpPr>
        <p:spPr bwMode="auto">
          <a:xfrm>
            <a:off x="1778000" y="2097088"/>
            <a:ext cx="1346200" cy="739775"/>
          </a:xfrm>
          <a:prstGeom prst="rect">
            <a:avLst/>
          </a:prstGeom>
          <a:solidFill>
            <a:schemeClr val="accent2"/>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Environmental</a:t>
            </a:r>
          </a:p>
          <a:p>
            <a:pPr algn="ctr"/>
            <a:r>
              <a:rPr lang="en-US" sz="1400">
                <a:latin typeface="Arial" pitchFamily="34" charset="0"/>
                <a:cs typeface="Arial" pitchFamily="34" charset="0"/>
              </a:rPr>
              <a:t>Concentration </a:t>
            </a:r>
          </a:p>
          <a:p>
            <a:pPr algn="ctr"/>
            <a:r>
              <a:rPr lang="en-US" sz="1400">
                <a:latin typeface="Arial" pitchFamily="34" charset="0"/>
                <a:cs typeface="Arial" pitchFamily="34" charset="0"/>
              </a:rPr>
              <a:t>(</a:t>
            </a:r>
            <a:r>
              <a:rPr lang="en-US" sz="1400" b="1" i="1">
                <a:latin typeface="Book Antiqua" pitchFamily="18" charset="0"/>
                <a:cs typeface="Arial" pitchFamily="34" charset="0"/>
              </a:rPr>
              <a:t>C</a:t>
            </a:r>
            <a:r>
              <a:rPr lang="en-US" sz="1400" b="1" baseline="-25000">
                <a:latin typeface="Book Antiqua" pitchFamily="18" charset="0"/>
                <a:cs typeface="Arial" pitchFamily="34" charset="0"/>
              </a:rPr>
              <a:t>g</a:t>
            </a:r>
            <a:r>
              <a:rPr lang="en-US" sz="1400">
                <a:latin typeface="Arial" pitchFamily="34" charset="0"/>
                <a:cs typeface="Arial" pitchFamily="34" charset="0"/>
              </a:rPr>
              <a:t>)</a:t>
            </a:r>
          </a:p>
        </p:txBody>
      </p:sp>
      <p:sp>
        <p:nvSpPr>
          <p:cNvPr id="22534" name="Text Box 6"/>
          <p:cNvSpPr txBox="1">
            <a:spLocks noChangeArrowheads="1"/>
          </p:cNvSpPr>
          <p:nvPr/>
        </p:nvSpPr>
        <p:spPr bwMode="auto">
          <a:xfrm>
            <a:off x="3136900" y="1485900"/>
            <a:ext cx="1447800" cy="527050"/>
          </a:xfrm>
          <a:prstGeom prst="rect">
            <a:avLst/>
          </a:prstGeom>
          <a:solidFill>
            <a:srgbClr val="996633"/>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Anthropometry</a:t>
            </a:r>
          </a:p>
          <a:p>
            <a:pPr algn="ctr"/>
            <a:r>
              <a:rPr lang="en-US" sz="1400">
                <a:latin typeface="Arial" pitchFamily="34" charset="0"/>
                <a:cs typeface="Arial" pitchFamily="34" charset="0"/>
              </a:rPr>
              <a:t>(</a:t>
            </a:r>
            <a:r>
              <a:rPr lang="en-US" sz="1400" b="1" i="1">
                <a:latin typeface="Book Antiqua" pitchFamily="18" charset="0"/>
                <a:cs typeface="Arial" pitchFamily="34" charset="0"/>
              </a:rPr>
              <a:t>R</a:t>
            </a:r>
            <a:r>
              <a:rPr lang="en-US" sz="1400" b="1" baseline="-25000">
                <a:latin typeface="Book Antiqua" pitchFamily="18" charset="0"/>
                <a:cs typeface="Arial" pitchFamily="34" charset="0"/>
              </a:rPr>
              <a:t>i</a:t>
            </a:r>
            <a:r>
              <a:rPr lang="en-US" sz="1400" b="1">
                <a:latin typeface="Book Antiqua" pitchFamily="18" charset="0"/>
                <a:cs typeface="Arial" pitchFamily="34" charset="0"/>
              </a:rPr>
              <a:t>, </a:t>
            </a:r>
            <a:r>
              <a:rPr lang="en-US" sz="1400" b="1" i="1">
                <a:latin typeface="Book Antiqua" pitchFamily="18" charset="0"/>
                <a:cs typeface="Arial" pitchFamily="34" charset="0"/>
              </a:rPr>
              <a:t>W</a:t>
            </a:r>
            <a:r>
              <a:rPr lang="en-US" sz="1400" b="1" baseline="-25000">
                <a:latin typeface="Book Antiqua" pitchFamily="18" charset="0"/>
                <a:cs typeface="Arial" pitchFamily="34" charset="0"/>
              </a:rPr>
              <a:t>b</a:t>
            </a:r>
            <a:r>
              <a:rPr lang="en-US" sz="1400">
                <a:latin typeface="Arial" pitchFamily="34" charset="0"/>
                <a:cs typeface="Arial" pitchFamily="34" charset="0"/>
              </a:rPr>
              <a:t>)</a:t>
            </a:r>
          </a:p>
        </p:txBody>
      </p:sp>
      <p:sp>
        <p:nvSpPr>
          <p:cNvPr id="22535" name="Text Box 7"/>
          <p:cNvSpPr txBox="1">
            <a:spLocks noChangeArrowheads="1"/>
          </p:cNvSpPr>
          <p:nvPr/>
        </p:nvSpPr>
        <p:spPr bwMode="auto">
          <a:xfrm>
            <a:off x="1752600" y="3962400"/>
            <a:ext cx="1524000" cy="366713"/>
          </a:xfrm>
          <a:prstGeom prst="rect">
            <a:avLst/>
          </a:prstGeom>
          <a:noFill/>
          <a:ln w="9525">
            <a:noFill/>
            <a:miter lim="800000"/>
            <a:headEnd/>
            <a:tailEnd/>
          </a:ln>
        </p:spPr>
        <p:txBody>
          <a:bodyPr>
            <a:spAutoFit/>
          </a:bodyPr>
          <a:lstStyle/>
          <a:p>
            <a:pPr>
              <a:spcBef>
                <a:spcPct val="50000"/>
              </a:spcBef>
            </a:pPr>
            <a:endParaRPr lang="en-GB" sz="1800">
              <a:latin typeface="Arial" pitchFamily="34" charset="0"/>
              <a:cs typeface="Arial" pitchFamily="34" charset="0"/>
            </a:endParaRPr>
          </a:p>
        </p:txBody>
      </p:sp>
      <p:sp>
        <p:nvSpPr>
          <p:cNvPr id="22536" name="Text Box 8"/>
          <p:cNvSpPr txBox="1">
            <a:spLocks noChangeArrowheads="1"/>
          </p:cNvSpPr>
          <p:nvPr/>
        </p:nvSpPr>
        <p:spPr bwMode="auto">
          <a:xfrm>
            <a:off x="3403600" y="2946400"/>
            <a:ext cx="914400" cy="527050"/>
          </a:xfrm>
          <a:prstGeom prst="rect">
            <a:avLst/>
          </a:prstGeom>
          <a:solidFill>
            <a:srgbClr val="996633"/>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Activity</a:t>
            </a:r>
          </a:p>
          <a:p>
            <a:pPr algn="ctr"/>
            <a:r>
              <a:rPr lang="en-US" sz="1400">
                <a:latin typeface="Arial" pitchFamily="34" charset="0"/>
                <a:cs typeface="Arial" pitchFamily="34" charset="0"/>
              </a:rPr>
              <a:t>(</a:t>
            </a:r>
            <a:r>
              <a:rPr lang="en-US" sz="1400" i="1">
                <a:latin typeface="Book Antiqua" pitchFamily="18" charset="0"/>
                <a:cs typeface="Arial" pitchFamily="34" charset="0"/>
              </a:rPr>
              <a:t>t</a:t>
            </a:r>
            <a:r>
              <a:rPr lang="en-US" sz="1400" baseline="-25000">
                <a:latin typeface="Book Antiqua" pitchFamily="18" charset="0"/>
                <a:cs typeface="Arial" pitchFamily="34" charset="0"/>
              </a:rPr>
              <a:t>E</a:t>
            </a:r>
            <a:r>
              <a:rPr lang="en-US" sz="1400">
                <a:latin typeface="Book Antiqua" pitchFamily="18" charset="0"/>
                <a:cs typeface="Arial" pitchFamily="34" charset="0"/>
              </a:rPr>
              <a:t>, </a:t>
            </a:r>
            <a:r>
              <a:rPr lang="en-US" sz="1400" i="1">
                <a:latin typeface="Book Antiqua" pitchFamily="18" charset="0"/>
                <a:cs typeface="Arial" pitchFamily="34" charset="0"/>
              </a:rPr>
              <a:t>f</a:t>
            </a:r>
            <a:r>
              <a:rPr lang="en-US" sz="1400" baseline="-25000">
                <a:latin typeface="Book Antiqua" pitchFamily="18" charset="0"/>
                <a:cs typeface="Arial" pitchFamily="34" charset="0"/>
              </a:rPr>
              <a:t>E</a:t>
            </a:r>
            <a:r>
              <a:rPr lang="en-US" sz="1400">
                <a:latin typeface="Book Antiqua" pitchFamily="18" charset="0"/>
                <a:cs typeface="Arial" pitchFamily="34" charset="0"/>
              </a:rPr>
              <a:t>, D</a:t>
            </a:r>
            <a:r>
              <a:rPr lang="en-US" sz="1400" baseline="-25000">
                <a:latin typeface="Book Antiqua" pitchFamily="18" charset="0"/>
                <a:cs typeface="Arial" pitchFamily="34" charset="0"/>
              </a:rPr>
              <a:t>t</a:t>
            </a:r>
            <a:r>
              <a:rPr lang="en-US" sz="1400">
                <a:latin typeface="Arial" pitchFamily="34" charset="0"/>
                <a:cs typeface="Arial" pitchFamily="34" charset="0"/>
              </a:rPr>
              <a:t>)</a:t>
            </a:r>
          </a:p>
        </p:txBody>
      </p:sp>
      <p:sp>
        <p:nvSpPr>
          <p:cNvPr id="22537" name="Text Box 9"/>
          <p:cNvSpPr txBox="1">
            <a:spLocks noChangeArrowheads="1"/>
          </p:cNvSpPr>
          <p:nvPr/>
        </p:nvSpPr>
        <p:spPr bwMode="auto">
          <a:xfrm>
            <a:off x="6146800" y="2286000"/>
            <a:ext cx="787400" cy="3460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i="1">
                <a:solidFill>
                  <a:schemeClr val="bg1"/>
                </a:solidFill>
                <a:latin typeface="Book Antiqua" pitchFamily="18" charset="0"/>
                <a:cs typeface="Arial" pitchFamily="34" charset="0"/>
              </a:rPr>
              <a:t>RfC</a:t>
            </a:r>
          </a:p>
        </p:txBody>
      </p:sp>
      <p:sp>
        <p:nvSpPr>
          <p:cNvPr id="22538" name="Text Box 10"/>
          <p:cNvSpPr txBox="1">
            <a:spLocks noChangeArrowheads="1"/>
          </p:cNvSpPr>
          <p:nvPr/>
        </p:nvSpPr>
        <p:spPr bwMode="auto">
          <a:xfrm>
            <a:off x="6083300" y="1524000"/>
            <a:ext cx="914400" cy="527050"/>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cs typeface="Arial" pitchFamily="34" charset="0"/>
              </a:rPr>
              <a:t>NOAEL, LOAEL</a:t>
            </a:r>
          </a:p>
        </p:txBody>
      </p:sp>
      <p:sp>
        <p:nvSpPr>
          <p:cNvPr id="22539" name="Text Box 11"/>
          <p:cNvSpPr txBox="1">
            <a:spLocks noChangeArrowheads="1"/>
          </p:cNvSpPr>
          <p:nvPr/>
        </p:nvSpPr>
        <p:spPr bwMode="auto">
          <a:xfrm>
            <a:off x="5600700" y="1003300"/>
            <a:ext cx="1905000" cy="314325"/>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cs typeface="Arial" pitchFamily="34" charset="0"/>
              </a:rPr>
              <a:t>Toxicity Assessment</a:t>
            </a:r>
            <a:r>
              <a:rPr lang="en-US" sz="1400">
                <a:latin typeface="Arial" pitchFamily="34" charset="0"/>
                <a:cs typeface="Arial" pitchFamily="34" charset="0"/>
              </a:rPr>
              <a:t> </a:t>
            </a:r>
          </a:p>
        </p:txBody>
      </p:sp>
      <p:sp>
        <p:nvSpPr>
          <p:cNvPr id="22540" name="Text Box 12"/>
          <p:cNvSpPr txBox="1">
            <a:spLocks noChangeArrowheads="1"/>
          </p:cNvSpPr>
          <p:nvPr/>
        </p:nvSpPr>
        <p:spPr bwMode="auto">
          <a:xfrm>
            <a:off x="7339013" y="2014538"/>
            <a:ext cx="914400" cy="314325"/>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cs typeface="Arial" pitchFamily="34" charset="0"/>
              </a:rPr>
              <a:t>UF, MF</a:t>
            </a:r>
          </a:p>
        </p:txBody>
      </p:sp>
      <p:sp>
        <p:nvSpPr>
          <p:cNvPr id="22541" name="Oval 13"/>
          <p:cNvSpPr>
            <a:spLocks noChangeArrowheads="1"/>
          </p:cNvSpPr>
          <p:nvPr/>
        </p:nvSpPr>
        <p:spPr bwMode="auto">
          <a:xfrm>
            <a:off x="4089400" y="4213225"/>
            <a:ext cx="2286000" cy="1006475"/>
          </a:xfrm>
          <a:prstGeom prst="ellipse">
            <a:avLst/>
          </a:prstGeom>
          <a:solidFill>
            <a:schemeClr val="tx1"/>
          </a:solidFill>
          <a:ln w="9525">
            <a:solidFill>
              <a:srgbClr val="3333CC"/>
            </a:solidFill>
            <a:round/>
            <a:headEnd/>
            <a:tailEnd/>
          </a:ln>
        </p:spPr>
        <p:txBody>
          <a:bodyPr wrap="none" anchor="ctr"/>
          <a:lstStyle/>
          <a:p>
            <a:pPr algn="ctr"/>
            <a:r>
              <a:rPr lang="en-US" sz="1400">
                <a:solidFill>
                  <a:schemeClr val="bg1"/>
                </a:solidFill>
                <a:latin typeface="Arial" pitchFamily="34" charset="0"/>
                <a:cs typeface="Arial" pitchFamily="34" charset="0"/>
              </a:rPr>
              <a:t>Risk Management:</a:t>
            </a:r>
          </a:p>
          <a:p>
            <a:pPr algn="ctr"/>
            <a:r>
              <a:rPr lang="en-US" sz="1400">
                <a:solidFill>
                  <a:schemeClr val="bg1"/>
                </a:solidFill>
                <a:latin typeface="Arial" pitchFamily="34" charset="0"/>
                <a:cs typeface="Arial" pitchFamily="34" charset="0"/>
              </a:rPr>
              <a:t>Scenarios for </a:t>
            </a:r>
            <a:r>
              <a:rPr lang="en-US" sz="1400" b="1" i="1">
                <a:solidFill>
                  <a:schemeClr val="bg1"/>
                </a:solidFill>
                <a:latin typeface="Book Antiqua" pitchFamily="18" charset="0"/>
                <a:cs typeface="Arial" pitchFamily="34" charset="0"/>
              </a:rPr>
              <a:t>I = RfC</a:t>
            </a:r>
          </a:p>
          <a:p>
            <a:pPr algn="ctr"/>
            <a:r>
              <a:rPr lang="en-US" sz="1400">
                <a:solidFill>
                  <a:schemeClr val="bg1"/>
                </a:solidFill>
                <a:latin typeface="Arial" pitchFamily="34" charset="0"/>
                <a:cs typeface="Arial" pitchFamily="34" charset="0"/>
              </a:rPr>
              <a:t>by manipulating </a:t>
            </a:r>
            <a:r>
              <a:rPr lang="en-US" sz="1400" b="1" i="1">
                <a:solidFill>
                  <a:schemeClr val="bg1"/>
                </a:solidFill>
                <a:latin typeface="Book Antiqua" pitchFamily="18" charset="0"/>
                <a:cs typeface="Arial" pitchFamily="34" charset="0"/>
              </a:rPr>
              <a:t>I</a:t>
            </a:r>
            <a:endParaRPr lang="en-US" sz="1400" b="1">
              <a:solidFill>
                <a:schemeClr val="bg1"/>
              </a:solidFill>
              <a:latin typeface="Book Antiqua" pitchFamily="18" charset="0"/>
              <a:cs typeface="Arial" pitchFamily="34" charset="0"/>
            </a:endParaRPr>
          </a:p>
        </p:txBody>
      </p:sp>
      <p:sp>
        <p:nvSpPr>
          <p:cNvPr id="22542" name="Text Box 14"/>
          <p:cNvSpPr txBox="1">
            <a:spLocks noChangeArrowheads="1"/>
          </p:cNvSpPr>
          <p:nvPr/>
        </p:nvSpPr>
        <p:spPr bwMode="auto">
          <a:xfrm>
            <a:off x="3806825" y="5600700"/>
            <a:ext cx="1219200" cy="323850"/>
          </a:xfrm>
          <a:prstGeom prst="rect">
            <a:avLst/>
          </a:prstGeom>
          <a:solidFill>
            <a:srgbClr val="9900FF"/>
          </a:solidFill>
          <a:ln w="19050">
            <a:solidFill>
              <a:srgbClr val="FF3300"/>
            </a:solidFill>
            <a:miter lim="800000"/>
            <a:headEnd/>
            <a:tailEnd/>
          </a:ln>
        </p:spPr>
        <p:txBody>
          <a:bodyPr>
            <a:spAutoFit/>
          </a:bodyPr>
          <a:lstStyle/>
          <a:p>
            <a:pPr>
              <a:spcBef>
                <a:spcPct val="50000"/>
              </a:spcBef>
            </a:pPr>
            <a:r>
              <a:rPr lang="en-US" sz="1400" i="1">
                <a:latin typeface="Arial" pitchFamily="34" charset="0"/>
                <a:cs typeface="Arial" pitchFamily="34" charset="0"/>
              </a:rPr>
              <a:t>C</a:t>
            </a:r>
            <a:r>
              <a:rPr lang="en-US" sz="1400">
                <a:latin typeface="Arial" pitchFamily="34" charset="0"/>
                <a:cs typeface="Arial" pitchFamily="34" charset="0"/>
              </a:rPr>
              <a:t> reduction</a:t>
            </a:r>
          </a:p>
        </p:txBody>
      </p:sp>
      <p:sp>
        <p:nvSpPr>
          <p:cNvPr id="22543" name="Text Box 15"/>
          <p:cNvSpPr txBox="1">
            <a:spLocks noChangeArrowheads="1"/>
          </p:cNvSpPr>
          <p:nvPr/>
        </p:nvSpPr>
        <p:spPr bwMode="auto">
          <a:xfrm>
            <a:off x="5235575" y="5581650"/>
            <a:ext cx="1882775" cy="323850"/>
          </a:xfrm>
          <a:prstGeom prst="rect">
            <a:avLst/>
          </a:prstGeom>
          <a:solidFill>
            <a:srgbClr val="009900"/>
          </a:solidFill>
          <a:ln w="19050">
            <a:solidFill>
              <a:srgbClr val="FFFF66"/>
            </a:solidFill>
            <a:miter lim="800000"/>
            <a:headEnd/>
            <a:tailEnd/>
          </a:ln>
        </p:spPr>
        <p:txBody>
          <a:bodyPr>
            <a:spAutoFit/>
          </a:bodyPr>
          <a:lstStyle/>
          <a:p>
            <a:pPr>
              <a:spcBef>
                <a:spcPct val="50000"/>
              </a:spcBef>
            </a:pPr>
            <a:r>
              <a:rPr lang="en-US" sz="1400" i="1">
                <a:latin typeface="Book Antiqua" pitchFamily="18" charset="0"/>
                <a:cs typeface="Arial" pitchFamily="34" charset="0"/>
              </a:rPr>
              <a:t>t</a:t>
            </a:r>
            <a:r>
              <a:rPr lang="en-US" sz="1400" baseline="-25000">
                <a:latin typeface="Book Antiqua" pitchFamily="18" charset="0"/>
                <a:cs typeface="Arial" pitchFamily="34" charset="0"/>
              </a:rPr>
              <a:t>E</a:t>
            </a:r>
            <a:r>
              <a:rPr lang="en-US" sz="1400">
                <a:latin typeface="Book Antiqua" pitchFamily="18" charset="0"/>
                <a:cs typeface="Arial" pitchFamily="34" charset="0"/>
              </a:rPr>
              <a:t>, </a:t>
            </a:r>
            <a:r>
              <a:rPr lang="en-US" sz="1400" i="1">
                <a:latin typeface="Book Antiqua" pitchFamily="18" charset="0"/>
                <a:cs typeface="Arial" pitchFamily="34" charset="0"/>
              </a:rPr>
              <a:t>f</a:t>
            </a:r>
            <a:r>
              <a:rPr lang="en-US" sz="1400" baseline="-25000">
                <a:latin typeface="Book Antiqua" pitchFamily="18" charset="0"/>
                <a:cs typeface="Arial" pitchFamily="34" charset="0"/>
              </a:rPr>
              <a:t>E</a:t>
            </a:r>
            <a:r>
              <a:rPr lang="en-US" sz="1400">
                <a:latin typeface="Book Antiqua" pitchFamily="18" charset="0"/>
                <a:cs typeface="Arial" pitchFamily="34" charset="0"/>
              </a:rPr>
              <a:t>, D</a:t>
            </a:r>
            <a:r>
              <a:rPr lang="en-US" sz="1400" baseline="-25000">
                <a:latin typeface="Book Antiqua" pitchFamily="18" charset="0"/>
                <a:cs typeface="Arial" pitchFamily="34" charset="0"/>
              </a:rPr>
              <a:t>t</a:t>
            </a:r>
            <a:r>
              <a:rPr lang="en-US" sz="1400">
                <a:latin typeface="Arial" pitchFamily="34" charset="0"/>
                <a:cs typeface="Arial" pitchFamily="34" charset="0"/>
              </a:rPr>
              <a:t> minimization</a:t>
            </a:r>
            <a:endParaRPr lang="en-US" sz="1400" baseline="-25000">
              <a:latin typeface="Arial" pitchFamily="34" charset="0"/>
              <a:cs typeface="Arial" pitchFamily="34" charset="0"/>
            </a:endParaRPr>
          </a:p>
        </p:txBody>
      </p:sp>
      <p:sp>
        <p:nvSpPr>
          <p:cNvPr id="22544" name="Text Box 16"/>
          <p:cNvSpPr txBox="1">
            <a:spLocks noChangeArrowheads="1"/>
          </p:cNvSpPr>
          <p:nvPr/>
        </p:nvSpPr>
        <p:spPr bwMode="auto">
          <a:xfrm>
            <a:off x="7440613" y="5386388"/>
            <a:ext cx="1447800" cy="749300"/>
          </a:xfrm>
          <a:prstGeom prst="rect">
            <a:avLst/>
          </a:prstGeom>
          <a:solidFill>
            <a:srgbClr val="009900"/>
          </a:solidFill>
          <a:ln w="19050">
            <a:solidFill>
              <a:srgbClr val="FFFF66"/>
            </a:solidFill>
            <a:miter lim="800000"/>
            <a:headEnd/>
            <a:tailEnd/>
          </a:ln>
        </p:spPr>
        <p:txBody>
          <a:bodyPr>
            <a:spAutoFit/>
          </a:bodyPr>
          <a:lstStyle/>
          <a:p>
            <a:pPr algn="ctr">
              <a:spcBef>
                <a:spcPct val="50000"/>
              </a:spcBef>
            </a:pPr>
            <a:r>
              <a:rPr lang="en-US" sz="1400">
                <a:latin typeface="Arial" pitchFamily="34" charset="0"/>
                <a:cs typeface="Arial" pitchFamily="34" charset="0"/>
              </a:rPr>
              <a:t>Anthropometric/Behavioural Intervention</a:t>
            </a:r>
          </a:p>
        </p:txBody>
      </p:sp>
      <p:sp>
        <p:nvSpPr>
          <p:cNvPr id="22545" name="Text Box 17"/>
          <p:cNvSpPr txBox="1">
            <a:spLocks noChangeArrowheads="1"/>
          </p:cNvSpPr>
          <p:nvPr/>
        </p:nvSpPr>
        <p:spPr bwMode="auto">
          <a:xfrm>
            <a:off x="1022350" y="5257800"/>
            <a:ext cx="2133600" cy="323850"/>
          </a:xfrm>
          <a:prstGeom prst="rect">
            <a:avLst/>
          </a:prstGeom>
          <a:solidFill>
            <a:srgbClr val="9900FF"/>
          </a:solidFill>
          <a:ln w="19050">
            <a:solidFill>
              <a:srgbClr val="FF3300"/>
            </a:solidFill>
            <a:miter lim="800000"/>
            <a:headEnd/>
            <a:tailEnd/>
          </a:ln>
        </p:spPr>
        <p:txBody>
          <a:bodyPr>
            <a:spAutoFit/>
          </a:bodyPr>
          <a:lstStyle/>
          <a:p>
            <a:pPr algn="ctr">
              <a:spcBef>
                <a:spcPct val="50000"/>
              </a:spcBef>
            </a:pPr>
            <a:r>
              <a:rPr lang="en-US" sz="1400">
                <a:solidFill>
                  <a:srgbClr val="FFFF00"/>
                </a:solidFill>
                <a:latin typeface="Arial" pitchFamily="34" charset="0"/>
                <a:cs typeface="Arial" pitchFamily="34" charset="0"/>
              </a:rPr>
              <a:t>Legal Intervention</a:t>
            </a:r>
          </a:p>
        </p:txBody>
      </p:sp>
      <p:sp>
        <p:nvSpPr>
          <p:cNvPr id="22546" name="Text Box 18"/>
          <p:cNvSpPr txBox="1">
            <a:spLocks noChangeArrowheads="1"/>
          </p:cNvSpPr>
          <p:nvPr/>
        </p:nvSpPr>
        <p:spPr bwMode="auto">
          <a:xfrm>
            <a:off x="152400" y="2095500"/>
            <a:ext cx="1371600" cy="739775"/>
          </a:xfrm>
          <a:prstGeom prst="rect">
            <a:avLst/>
          </a:prstGeom>
          <a:solidFill>
            <a:schemeClr val="accent2"/>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EnvironmentalQuality Analysis</a:t>
            </a:r>
          </a:p>
        </p:txBody>
      </p:sp>
      <p:sp>
        <p:nvSpPr>
          <p:cNvPr id="22547" name="Text Box 19"/>
          <p:cNvSpPr txBox="1">
            <a:spLocks noChangeArrowheads="1"/>
          </p:cNvSpPr>
          <p:nvPr/>
        </p:nvSpPr>
        <p:spPr bwMode="auto">
          <a:xfrm>
            <a:off x="3276600" y="685800"/>
            <a:ext cx="1120775" cy="527050"/>
          </a:xfrm>
          <a:prstGeom prst="rect">
            <a:avLst/>
          </a:prstGeom>
          <a:solidFill>
            <a:srgbClr val="996633"/>
          </a:solidFill>
          <a:ln w="9525">
            <a:solidFill>
              <a:srgbClr val="CC9900"/>
            </a:solidFill>
            <a:miter lim="800000"/>
            <a:headEnd/>
            <a:tailEnd/>
          </a:ln>
        </p:spPr>
        <p:txBody>
          <a:bodyPr>
            <a:spAutoFit/>
          </a:bodyPr>
          <a:lstStyle/>
          <a:p>
            <a:pPr algn="ctr">
              <a:spcBef>
                <a:spcPct val="50000"/>
              </a:spcBef>
            </a:pPr>
            <a:r>
              <a:rPr lang="en-US" sz="1400">
                <a:latin typeface="Arial" pitchFamily="34" charset="0"/>
                <a:cs typeface="Arial" pitchFamily="34" charset="0"/>
              </a:rPr>
              <a:t>Surveyed or default</a:t>
            </a:r>
          </a:p>
        </p:txBody>
      </p:sp>
      <p:sp>
        <p:nvSpPr>
          <p:cNvPr id="22548" name="Text Box 20"/>
          <p:cNvSpPr txBox="1">
            <a:spLocks noChangeArrowheads="1"/>
          </p:cNvSpPr>
          <p:nvPr/>
        </p:nvSpPr>
        <p:spPr bwMode="auto">
          <a:xfrm>
            <a:off x="3281363" y="3795713"/>
            <a:ext cx="1104900" cy="527050"/>
          </a:xfrm>
          <a:prstGeom prst="rect">
            <a:avLst/>
          </a:prstGeom>
          <a:solidFill>
            <a:srgbClr val="996633"/>
          </a:solidFill>
          <a:ln w="9525">
            <a:solidFill>
              <a:schemeClr val="tx1"/>
            </a:solidFill>
            <a:miter lim="800000"/>
            <a:headEnd/>
            <a:tailEnd/>
          </a:ln>
        </p:spPr>
        <p:txBody>
          <a:bodyPr>
            <a:spAutoFit/>
          </a:bodyPr>
          <a:lstStyle/>
          <a:p>
            <a:pPr algn="ctr">
              <a:spcBef>
                <a:spcPct val="50000"/>
              </a:spcBef>
            </a:pPr>
            <a:r>
              <a:rPr lang="en-US" sz="1400">
                <a:latin typeface="Arial" pitchFamily="34" charset="0"/>
                <a:cs typeface="Arial" pitchFamily="34" charset="0"/>
              </a:rPr>
              <a:t>Surveyed or default</a:t>
            </a:r>
          </a:p>
        </p:txBody>
      </p:sp>
      <p:sp>
        <p:nvSpPr>
          <p:cNvPr id="22549" name="Text Box 21"/>
          <p:cNvSpPr txBox="1">
            <a:spLocks noChangeArrowheads="1"/>
          </p:cNvSpPr>
          <p:nvPr/>
        </p:nvSpPr>
        <p:spPr bwMode="auto">
          <a:xfrm>
            <a:off x="4762500" y="266700"/>
            <a:ext cx="3581400" cy="527050"/>
          </a:xfrm>
          <a:prstGeom prst="rect">
            <a:avLst/>
          </a:prstGeom>
          <a:solidFill>
            <a:srgbClr val="CCFF99"/>
          </a:solidFill>
          <a:ln w="9525">
            <a:solidFill>
              <a:schemeClr val="tx1"/>
            </a:solidFill>
            <a:miter lim="800000"/>
            <a:headEnd/>
            <a:tailEnd/>
          </a:ln>
        </p:spPr>
        <p:txBody>
          <a:bodyPr>
            <a:spAutoFit/>
          </a:bodyPr>
          <a:lstStyle/>
          <a:p>
            <a:pPr algn="ctr">
              <a:spcBef>
                <a:spcPct val="50000"/>
              </a:spcBef>
            </a:pPr>
            <a:r>
              <a:rPr lang="en-US" sz="1400">
                <a:solidFill>
                  <a:schemeClr val="bg1"/>
                </a:solidFill>
                <a:latin typeface="Arial" pitchFamily="34" charset="0"/>
                <a:cs typeface="Arial" pitchFamily="34" charset="0"/>
              </a:rPr>
              <a:t>Animal test, epidemiology (human &amp; molecular), structure-reactivity relationship</a:t>
            </a:r>
          </a:p>
        </p:txBody>
      </p:sp>
      <p:sp>
        <p:nvSpPr>
          <p:cNvPr id="22550" name="Line 22"/>
          <p:cNvSpPr>
            <a:spLocks noChangeShapeType="1"/>
          </p:cNvSpPr>
          <p:nvPr/>
        </p:nvSpPr>
        <p:spPr bwMode="auto">
          <a:xfrm>
            <a:off x="6553200" y="1346200"/>
            <a:ext cx="0" cy="152400"/>
          </a:xfrm>
          <a:prstGeom prst="line">
            <a:avLst/>
          </a:prstGeom>
          <a:noFill/>
          <a:ln w="28575">
            <a:solidFill>
              <a:schemeClr val="tx1"/>
            </a:solidFill>
            <a:round/>
            <a:headEnd/>
            <a:tailEnd type="triangle" w="med" len="med"/>
          </a:ln>
        </p:spPr>
        <p:txBody>
          <a:bodyPr/>
          <a:lstStyle/>
          <a:p>
            <a:endParaRPr lang="id-ID"/>
          </a:p>
        </p:txBody>
      </p:sp>
      <p:sp>
        <p:nvSpPr>
          <p:cNvPr id="22551" name="Line 23"/>
          <p:cNvSpPr>
            <a:spLocks noChangeShapeType="1"/>
          </p:cNvSpPr>
          <p:nvPr/>
        </p:nvSpPr>
        <p:spPr bwMode="auto">
          <a:xfrm>
            <a:off x="6553200" y="2108200"/>
            <a:ext cx="0" cy="152400"/>
          </a:xfrm>
          <a:prstGeom prst="line">
            <a:avLst/>
          </a:prstGeom>
          <a:noFill/>
          <a:ln w="28575">
            <a:solidFill>
              <a:schemeClr val="tx1"/>
            </a:solidFill>
            <a:round/>
            <a:headEnd/>
            <a:tailEnd type="triangle" w="med" len="med"/>
          </a:ln>
        </p:spPr>
        <p:txBody>
          <a:bodyPr/>
          <a:lstStyle/>
          <a:p>
            <a:endParaRPr lang="id-ID"/>
          </a:p>
        </p:txBody>
      </p:sp>
      <p:sp>
        <p:nvSpPr>
          <p:cNvPr id="22552" name="Line 24"/>
          <p:cNvSpPr>
            <a:spLocks noChangeShapeType="1"/>
          </p:cNvSpPr>
          <p:nvPr/>
        </p:nvSpPr>
        <p:spPr bwMode="auto">
          <a:xfrm>
            <a:off x="3860800" y="2070100"/>
            <a:ext cx="0" cy="152400"/>
          </a:xfrm>
          <a:prstGeom prst="line">
            <a:avLst/>
          </a:prstGeom>
          <a:noFill/>
          <a:ln w="38100">
            <a:solidFill>
              <a:schemeClr val="tx1"/>
            </a:solidFill>
            <a:round/>
            <a:headEnd/>
            <a:tailEnd type="triangle" w="med" len="med"/>
          </a:ln>
        </p:spPr>
        <p:txBody>
          <a:bodyPr/>
          <a:lstStyle/>
          <a:p>
            <a:endParaRPr lang="id-ID"/>
          </a:p>
        </p:txBody>
      </p:sp>
      <p:sp>
        <p:nvSpPr>
          <p:cNvPr id="22553" name="Line 25"/>
          <p:cNvSpPr>
            <a:spLocks noChangeShapeType="1"/>
          </p:cNvSpPr>
          <p:nvPr/>
        </p:nvSpPr>
        <p:spPr bwMode="auto">
          <a:xfrm>
            <a:off x="3860800" y="1270000"/>
            <a:ext cx="0" cy="152400"/>
          </a:xfrm>
          <a:prstGeom prst="line">
            <a:avLst/>
          </a:prstGeom>
          <a:noFill/>
          <a:ln w="38100">
            <a:solidFill>
              <a:schemeClr val="tx1"/>
            </a:solidFill>
            <a:round/>
            <a:headEnd/>
            <a:tailEnd type="triangle" w="med" len="med"/>
          </a:ln>
        </p:spPr>
        <p:txBody>
          <a:bodyPr/>
          <a:lstStyle/>
          <a:p>
            <a:endParaRPr lang="id-ID"/>
          </a:p>
        </p:txBody>
      </p:sp>
      <p:sp>
        <p:nvSpPr>
          <p:cNvPr id="22554" name="Line 26"/>
          <p:cNvSpPr>
            <a:spLocks noChangeShapeType="1"/>
          </p:cNvSpPr>
          <p:nvPr/>
        </p:nvSpPr>
        <p:spPr bwMode="auto">
          <a:xfrm>
            <a:off x="6565900" y="825500"/>
            <a:ext cx="0" cy="152400"/>
          </a:xfrm>
          <a:prstGeom prst="line">
            <a:avLst/>
          </a:prstGeom>
          <a:noFill/>
          <a:ln w="28575">
            <a:solidFill>
              <a:schemeClr val="tx1"/>
            </a:solidFill>
            <a:round/>
            <a:headEnd/>
            <a:tailEnd type="triangle" w="med" len="med"/>
          </a:ln>
        </p:spPr>
        <p:txBody>
          <a:bodyPr/>
          <a:lstStyle/>
          <a:p>
            <a:endParaRPr lang="id-ID"/>
          </a:p>
        </p:txBody>
      </p:sp>
      <p:sp>
        <p:nvSpPr>
          <p:cNvPr id="22555" name="Line 27"/>
          <p:cNvSpPr>
            <a:spLocks noChangeShapeType="1"/>
          </p:cNvSpPr>
          <p:nvPr/>
        </p:nvSpPr>
        <p:spPr bwMode="auto">
          <a:xfrm>
            <a:off x="5245100" y="2832100"/>
            <a:ext cx="0" cy="152400"/>
          </a:xfrm>
          <a:prstGeom prst="line">
            <a:avLst/>
          </a:prstGeom>
          <a:noFill/>
          <a:ln w="28575">
            <a:solidFill>
              <a:schemeClr val="tx1"/>
            </a:solidFill>
            <a:round/>
            <a:headEnd/>
            <a:tailEnd type="triangle" w="med" len="med"/>
          </a:ln>
        </p:spPr>
        <p:txBody>
          <a:bodyPr/>
          <a:lstStyle/>
          <a:p>
            <a:endParaRPr lang="id-ID"/>
          </a:p>
        </p:txBody>
      </p:sp>
      <p:sp>
        <p:nvSpPr>
          <p:cNvPr id="22556" name="Line 28"/>
          <p:cNvSpPr>
            <a:spLocks noChangeShapeType="1"/>
          </p:cNvSpPr>
          <p:nvPr/>
        </p:nvSpPr>
        <p:spPr bwMode="auto">
          <a:xfrm>
            <a:off x="5245100" y="4000500"/>
            <a:ext cx="0" cy="152400"/>
          </a:xfrm>
          <a:prstGeom prst="line">
            <a:avLst/>
          </a:prstGeom>
          <a:noFill/>
          <a:ln w="28575">
            <a:solidFill>
              <a:schemeClr val="tx1"/>
            </a:solidFill>
            <a:round/>
            <a:headEnd/>
            <a:tailEnd type="triangle" w="med" len="med"/>
          </a:ln>
        </p:spPr>
        <p:txBody>
          <a:bodyPr/>
          <a:lstStyle/>
          <a:p>
            <a:endParaRPr lang="id-ID"/>
          </a:p>
        </p:txBody>
      </p:sp>
      <p:sp>
        <p:nvSpPr>
          <p:cNvPr id="22557" name="Line 29"/>
          <p:cNvSpPr>
            <a:spLocks noChangeShapeType="1"/>
          </p:cNvSpPr>
          <p:nvPr/>
        </p:nvSpPr>
        <p:spPr bwMode="auto">
          <a:xfrm flipV="1">
            <a:off x="3860800" y="2679700"/>
            <a:ext cx="0" cy="228600"/>
          </a:xfrm>
          <a:prstGeom prst="line">
            <a:avLst/>
          </a:prstGeom>
          <a:noFill/>
          <a:ln w="28575">
            <a:solidFill>
              <a:schemeClr val="tx1"/>
            </a:solidFill>
            <a:round/>
            <a:headEnd/>
            <a:tailEnd type="triangle" w="med" len="med"/>
          </a:ln>
        </p:spPr>
        <p:txBody>
          <a:bodyPr/>
          <a:lstStyle/>
          <a:p>
            <a:endParaRPr lang="id-ID"/>
          </a:p>
        </p:txBody>
      </p:sp>
      <p:sp>
        <p:nvSpPr>
          <p:cNvPr id="22558" name="Line 30"/>
          <p:cNvSpPr>
            <a:spLocks noChangeShapeType="1"/>
          </p:cNvSpPr>
          <p:nvPr/>
        </p:nvSpPr>
        <p:spPr bwMode="auto">
          <a:xfrm flipV="1">
            <a:off x="3848100" y="3505200"/>
            <a:ext cx="0" cy="228600"/>
          </a:xfrm>
          <a:prstGeom prst="line">
            <a:avLst/>
          </a:prstGeom>
          <a:noFill/>
          <a:ln w="28575">
            <a:solidFill>
              <a:schemeClr val="tx1"/>
            </a:solidFill>
            <a:round/>
            <a:headEnd/>
            <a:tailEnd type="triangle" w="med" len="med"/>
          </a:ln>
        </p:spPr>
        <p:txBody>
          <a:bodyPr/>
          <a:lstStyle/>
          <a:p>
            <a:endParaRPr lang="id-ID"/>
          </a:p>
        </p:txBody>
      </p:sp>
      <p:sp>
        <p:nvSpPr>
          <p:cNvPr id="22559" name="Line 31"/>
          <p:cNvSpPr>
            <a:spLocks noChangeShapeType="1"/>
          </p:cNvSpPr>
          <p:nvPr/>
        </p:nvSpPr>
        <p:spPr bwMode="auto">
          <a:xfrm>
            <a:off x="3168650" y="2463800"/>
            <a:ext cx="152400" cy="0"/>
          </a:xfrm>
          <a:prstGeom prst="line">
            <a:avLst/>
          </a:prstGeom>
          <a:noFill/>
          <a:ln w="38100">
            <a:solidFill>
              <a:schemeClr val="tx1"/>
            </a:solidFill>
            <a:round/>
            <a:headEnd/>
            <a:tailEnd type="triangle" w="med" len="med"/>
          </a:ln>
        </p:spPr>
        <p:txBody>
          <a:bodyPr/>
          <a:lstStyle/>
          <a:p>
            <a:endParaRPr lang="id-ID"/>
          </a:p>
        </p:txBody>
      </p:sp>
      <p:sp>
        <p:nvSpPr>
          <p:cNvPr id="22560" name="Line 32"/>
          <p:cNvSpPr>
            <a:spLocks noChangeShapeType="1"/>
          </p:cNvSpPr>
          <p:nvPr/>
        </p:nvSpPr>
        <p:spPr bwMode="auto">
          <a:xfrm>
            <a:off x="1574800" y="2463800"/>
            <a:ext cx="152400" cy="0"/>
          </a:xfrm>
          <a:prstGeom prst="line">
            <a:avLst/>
          </a:prstGeom>
          <a:noFill/>
          <a:ln w="38100">
            <a:solidFill>
              <a:schemeClr val="tx1"/>
            </a:solidFill>
            <a:round/>
            <a:headEnd/>
            <a:tailEnd type="triangle" w="med" len="med"/>
          </a:ln>
        </p:spPr>
        <p:txBody>
          <a:bodyPr/>
          <a:lstStyle/>
          <a:p>
            <a:endParaRPr lang="id-ID"/>
          </a:p>
        </p:txBody>
      </p:sp>
      <p:sp>
        <p:nvSpPr>
          <p:cNvPr id="22561" name="Line 33"/>
          <p:cNvSpPr>
            <a:spLocks noChangeShapeType="1"/>
          </p:cNvSpPr>
          <p:nvPr/>
        </p:nvSpPr>
        <p:spPr bwMode="auto">
          <a:xfrm>
            <a:off x="4432300" y="5435600"/>
            <a:ext cx="1752600" cy="0"/>
          </a:xfrm>
          <a:prstGeom prst="line">
            <a:avLst/>
          </a:prstGeom>
          <a:noFill/>
          <a:ln w="28575">
            <a:solidFill>
              <a:schemeClr val="tx1"/>
            </a:solidFill>
            <a:round/>
            <a:headEnd/>
            <a:tailEnd/>
          </a:ln>
        </p:spPr>
        <p:txBody>
          <a:bodyPr/>
          <a:lstStyle/>
          <a:p>
            <a:endParaRPr lang="id-ID"/>
          </a:p>
        </p:txBody>
      </p:sp>
      <p:sp>
        <p:nvSpPr>
          <p:cNvPr id="22562" name="Line 34"/>
          <p:cNvSpPr>
            <a:spLocks noChangeShapeType="1"/>
          </p:cNvSpPr>
          <p:nvPr/>
        </p:nvSpPr>
        <p:spPr bwMode="auto">
          <a:xfrm>
            <a:off x="4445000" y="5441950"/>
            <a:ext cx="0" cy="152400"/>
          </a:xfrm>
          <a:prstGeom prst="line">
            <a:avLst/>
          </a:prstGeom>
          <a:noFill/>
          <a:ln w="28575">
            <a:solidFill>
              <a:schemeClr val="tx1"/>
            </a:solidFill>
            <a:round/>
            <a:headEnd/>
            <a:tailEnd type="triangle" w="med" len="med"/>
          </a:ln>
        </p:spPr>
        <p:txBody>
          <a:bodyPr/>
          <a:lstStyle/>
          <a:p>
            <a:endParaRPr lang="id-ID"/>
          </a:p>
        </p:txBody>
      </p:sp>
      <p:sp>
        <p:nvSpPr>
          <p:cNvPr id="22563" name="Line 35"/>
          <p:cNvSpPr>
            <a:spLocks noChangeShapeType="1"/>
          </p:cNvSpPr>
          <p:nvPr/>
        </p:nvSpPr>
        <p:spPr bwMode="auto">
          <a:xfrm>
            <a:off x="3219450" y="5422900"/>
            <a:ext cx="228600" cy="0"/>
          </a:xfrm>
          <a:prstGeom prst="line">
            <a:avLst/>
          </a:prstGeom>
          <a:noFill/>
          <a:ln w="28575">
            <a:solidFill>
              <a:schemeClr val="tx1"/>
            </a:solidFill>
            <a:round/>
            <a:headEnd type="arrow" w="med" len="med"/>
            <a:tailEnd/>
          </a:ln>
        </p:spPr>
        <p:txBody>
          <a:bodyPr/>
          <a:lstStyle/>
          <a:p>
            <a:endParaRPr lang="id-ID"/>
          </a:p>
        </p:txBody>
      </p:sp>
      <p:sp>
        <p:nvSpPr>
          <p:cNvPr id="22564" name="Line 36"/>
          <p:cNvSpPr>
            <a:spLocks noChangeShapeType="1"/>
          </p:cNvSpPr>
          <p:nvPr/>
        </p:nvSpPr>
        <p:spPr bwMode="auto">
          <a:xfrm>
            <a:off x="3232150" y="6083300"/>
            <a:ext cx="228600" cy="0"/>
          </a:xfrm>
          <a:prstGeom prst="line">
            <a:avLst/>
          </a:prstGeom>
          <a:noFill/>
          <a:ln w="28575">
            <a:solidFill>
              <a:schemeClr val="tx1"/>
            </a:solidFill>
            <a:round/>
            <a:headEnd type="arrow" w="med" len="med"/>
            <a:tailEnd/>
          </a:ln>
        </p:spPr>
        <p:txBody>
          <a:bodyPr/>
          <a:lstStyle/>
          <a:p>
            <a:endParaRPr lang="id-ID"/>
          </a:p>
        </p:txBody>
      </p:sp>
      <p:sp>
        <p:nvSpPr>
          <p:cNvPr id="22565" name="Text Box 37"/>
          <p:cNvSpPr txBox="1">
            <a:spLocks noChangeArrowheads="1"/>
          </p:cNvSpPr>
          <p:nvPr/>
        </p:nvSpPr>
        <p:spPr bwMode="auto">
          <a:xfrm>
            <a:off x="1009650" y="5911850"/>
            <a:ext cx="2133600" cy="323850"/>
          </a:xfrm>
          <a:prstGeom prst="rect">
            <a:avLst/>
          </a:prstGeom>
          <a:solidFill>
            <a:srgbClr val="9900FF"/>
          </a:solidFill>
          <a:ln w="19050">
            <a:solidFill>
              <a:srgbClr val="FF3300"/>
            </a:solidFill>
            <a:miter lim="800000"/>
            <a:headEnd/>
            <a:tailEnd/>
          </a:ln>
        </p:spPr>
        <p:txBody>
          <a:bodyPr>
            <a:spAutoFit/>
          </a:bodyPr>
          <a:lstStyle/>
          <a:p>
            <a:pPr algn="ctr">
              <a:spcBef>
                <a:spcPct val="50000"/>
              </a:spcBef>
            </a:pPr>
            <a:r>
              <a:rPr lang="en-US" sz="1400">
                <a:solidFill>
                  <a:srgbClr val="FFFF00"/>
                </a:solidFill>
                <a:latin typeface="Arial" pitchFamily="34" charset="0"/>
                <a:cs typeface="Arial" pitchFamily="34" charset="0"/>
              </a:rPr>
              <a:t>Technology Intervention</a:t>
            </a:r>
          </a:p>
        </p:txBody>
      </p:sp>
      <p:sp>
        <p:nvSpPr>
          <p:cNvPr id="22566" name="Line 38"/>
          <p:cNvSpPr>
            <a:spLocks noChangeShapeType="1"/>
          </p:cNvSpPr>
          <p:nvPr/>
        </p:nvSpPr>
        <p:spPr bwMode="auto">
          <a:xfrm>
            <a:off x="3454400" y="5410200"/>
            <a:ext cx="0" cy="685800"/>
          </a:xfrm>
          <a:prstGeom prst="line">
            <a:avLst/>
          </a:prstGeom>
          <a:noFill/>
          <a:ln w="28575">
            <a:solidFill>
              <a:schemeClr val="tx1"/>
            </a:solidFill>
            <a:round/>
            <a:headEnd/>
            <a:tailEnd/>
          </a:ln>
        </p:spPr>
        <p:txBody>
          <a:bodyPr/>
          <a:lstStyle/>
          <a:p>
            <a:endParaRPr lang="id-ID"/>
          </a:p>
        </p:txBody>
      </p:sp>
      <p:sp>
        <p:nvSpPr>
          <p:cNvPr id="22567" name="Line 39"/>
          <p:cNvSpPr>
            <a:spLocks noChangeShapeType="1"/>
          </p:cNvSpPr>
          <p:nvPr/>
        </p:nvSpPr>
        <p:spPr bwMode="auto">
          <a:xfrm>
            <a:off x="2095500" y="5626100"/>
            <a:ext cx="0" cy="228600"/>
          </a:xfrm>
          <a:prstGeom prst="line">
            <a:avLst/>
          </a:prstGeom>
          <a:noFill/>
          <a:ln w="28575">
            <a:solidFill>
              <a:schemeClr val="tx1"/>
            </a:solidFill>
            <a:round/>
            <a:headEnd type="triangle" w="med" len="med"/>
            <a:tailEnd type="triangle" w="med" len="med"/>
          </a:ln>
        </p:spPr>
        <p:txBody>
          <a:bodyPr/>
          <a:lstStyle/>
          <a:p>
            <a:endParaRPr lang="id-ID"/>
          </a:p>
        </p:txBody>
      </p:sp>
      <p:sp>
        <p:nvSpPr>
          <p:cNvPr id="22568" name="Line 40"/>
          <p:cNvSpPr>
            <a:spLocks noChangeShapeType="1"/>
          </p:cNvSpPr>
          <p:nvPr/>
        </p:nvSpPr>
        <p:spPr bwMode="auto">
          <a:xfrm>
            <a:off x="7162800" y="5765800"/>
            <a:ext cx="228600" cy="0"/>
          </a:xfrm>
          <a:prstGeom prst="line">
            <a:avLst/>
          </a:prstGeom>
          <a:noFill/>
          <a:ln w="28575">
            <a:solidFill>
              <a:schemeClr val="tx1"/>
            </a:solidFill>
            <a:round/>
            <a:headEnd/>
            <a:tailEnd type="triangle" w="med" len="med"/>
          </a:ln>
        </p:spPr>
        <p:txBody>
          <a:bodyPr/>
          <a:lstStyle/>
          <a:p>
            <a:endParaRPr lang="id-ID"/>
          </a:p>
        </p:txBody>
      </p:sp>
      <p:sp>
        <p:nvSpPr>
          <p:cNvPr id="22569" name="Line 41"/>
          <p:cNvSpPr>
            <a:spLocks noChangeShapeType="1"/>
          </p:cNvSpPr>
          <p:nvPr/>
        </p:nvSpPr>
        <p:spPr bwMode="auto">
          <a:xfrm>
            <a:off x="3517900" y="5765800"/>
            <a:ext cx="228600" cy="0"/>
          </a:xfrm>
          <a:prstGeom prst="line">
            <a:avLst/>
          </a:prstGeom>
          <a:noFill/>
          <a:ln w="28575">
            <a:solidFill>
              <a:schemeClr val="tx1"/>
            </a:solidFill>
            <a:round/>
            <a:headEnd type="triangle" w="med" len="med"/>
            <a:tailEnd/>
          </a:ln>
        </p:spPr>
        <p:txBody>
          <a:bodyPr/>
          <a:lstStyle/>
          <a:p>
            <a:endParaRPr lang="id-ID"/>
          </a:p>
        </p:txBody>
      </p:sp>
      <p:sp>
        <p:nvSpPr>
          <p:cNvPr id="22570" name="Line 42"/>
          <p:cNvSpPr>
            <a:spLocks noChangeShapeType="1"/>
          </p:cNvSpPr>
          <p:nvPr/>
        </p:nvSpPr>
        <p:spPr bwMode="auto">
          <a:xfrm>
            <a:off x="4419600" y="2463800"/>
            <a:ext cx="228600" cy="0"/>
          </a:xfrm>
          <a:prstGeom prst="line">
            <a:avLst/>
          </a:prstGeom>
          <a:noFill/>
          <a:ln w="28575">
            <a:solidFill>
              <a:schemeClr val="tx1"/>
            </a:solidFill>
            <a:round/>
            <a:headEnd/>
            <a:tailEnd type="triangle" w="med" len="med"/>
          </a:ln>
        </p:spPr>
        <p:txBody>
          <a:bodyPr/>
          <a:lstStyle/>
          <a:p>
            <a:endParaRPr lang="id-ID"/>
          </a:p>
        </p:txBody>
      </p:sp>
      <p:sp>
        <p:nvSpPr>
          <p:cNvPr id="22571" name="Line 43"/>
          <p:cNvSpPr>
            <a:spLocks noChangeShapeType="1"/>
          </p:cNvSpPr>
          <p:nvPr/>
        </p:nvSpPr>
        <p:spPr bwMode="auto">
          <a:xfrm>
            <a:off x="5829300" y="2463800"/>
            <a:ext cx="228600" cy="0"/>
          </a:xfrm>
          <a:prstGeom prst="line">
            <a:avLst/>
          </a:prstGeom>
          <a:noFill/>
          <a:ln w="28575">
            <a:solidFill>
              <a:schemeClr val="tx1"/>
            </a:solidFill>
            <a:round/>
            <a:headEnd type="triangle" w="med" len="med"/>
            <a:tailEnd/>
          </a:ln>
        </p:spPr>
        <p:txBody>
          <a:bodyPr/>
          <a:lstStyle/>
          <a:p>
            <a:endParaRPr lang="id-ID"/>
          </a:p>
        </p:txBody>
      </p:sp>
      <p:sp>
        <p:nvSpPr>
          <p:cNvPr id="22572" name="Line 44"/>
          <p:cNvSpPr>
            <a:spLocks noChangeShapeType="1"/>
          </p:cNvSpPr>
          <p:nvPr/>
        </p:nvSpPr>
        <p:spPr bwMode="auto">
          <a:xfrm>
            <a:off x="5245100" y="5270500"/>
            <a:ext cx="0" cy="152400"/>
          </a:xfrm>
          <a:prstGeom prst="line">
            <a:avLst/>
          </a:prstGeom>
          <a:noFill/>
          <a:ln w="28575">
            <a:solidFill>
              <a:schemeClr val="tx1"/>
            </a:solidFill>
            <a:round/>
            <a:headEnd/>
            <a:tailEnd/>
          </a:ln>
        </p:spPr>
        <p:txBody>
          <a:bodyPr/>
          <a:lstStyle/>
          <a:p>
            <a:endParaRPr lang="id-ID"/>
          </a:p>
        </p:txBody>
      </p:sp>
      <p:sp>
        <p:nvSpPr>
          <p:cNvPr id="22573" name="Line 45"/>
          <p:cNvSpPr>
            <a:spLocks noChangeShapeType="1"/>
          </p:cNvSpPr>
          <p:nvPr/>
        </p:nvSpPr>
        <p:spPr bwMode="auto">
          <a:xfrm>
            <a:off x="8362950" y="531813"/>
            <a:ext cx="152400" cy="0"/>
          </a:xfrm>
          <a:prstGeom prst="line">
            <a:avLst/>
          </a:prstGeom>
          <a:noFill/>
          <a:ln w="28575">
            <a:solidFill>
              <a:schemeClr val="tx1"/>
            </a:solidFill>
            <a:round/>
            <a:headEnd/>
            <a:tailEnd/>
          </a:ln>
        </p:spPr>
        <p:txBody>
          <a:bodyPr/>
          <a:lstStyle/>
          <a:p>
            <a:endParaRPr lang="id-ID"/>
          </a:p>
        </p:txBody>
      </p:sp>
      <p:sp>
        <p:nvSpPr>
          <p:cNvPr id="22574" name="Line 46"/>
          <p:cNvSpPr>
            <a:spLocks noChangeShapeType="1"/>
          </p:cNvSpPr>
          <p:nvPr/>
        </p:nvSpPr>
        <p:spPr bwMode="auto">
          <a:xfrm>
            <a:off x="8367713" y="2181225"/>
            <a:ext cx="152400" cy="0"/>
          </a:xfrm>
          <a:prstGeom prst="line">
            <a:avLst/>
          </a:prstGeom>
          <a:noFill/>
          <a:ln w="28575">
            <a:solidFill>
              <a:schemeClr val="tx1"/>
            </a:solidFill>
            <a:round/>
            <a:headEnd type="triangle" w="med" len="med"/>
            <a:tailEnd/>
          </a:ln>
        </p:spPr>
        <p:txBody>
          <a:bodyPr/>
          <a:lstStyle/>
          <a:p>
            <a:endParaRPr lang="id-ID"/>
          </a:p>
        </p:txBody>
      </p:sp>
      <p:sp>
        <p:nvSpPr>
          <p:cNvPr id="22575" name="Line 48"/>
          <p:cNvSpPr>
            <a:spLocks noChangeShapeType="1"/>
          </p:cNvSpPr>
          <p:nvPr/>
        </p:nvSpPr>
        <p:spPr bwMode="auto">
          <a:xfrm>
            <a:off x="6169025" y="5437188"/>
            <a:ext cx="0" cy="152400"/>
          </a:xfrm>
          <a:prstGeom prst="line">
            <a:avLst/>
          </a:prstGeom>
          <a:noFill/>
          <a:ln w="28575">
            <a:solidFill>
              <a:schemeClr val="tx1"/>
            </a:solidFill>
            <a:round/>
            <a:headEnd/>
            <a:tailEnd type="triangle" w="med" len="med"/>
          </a:ln>
        </p:spPr>
        <p:txBody>
          <a:bodyPr/>
          <a:lstStyle/>
          <a:p>
            <a:endParaRPr lang="id-ID"/>
          </a:p>
        </p:txBody>
      </p:sp>
      <p:sp>
        <p:nvSpPr>
          <p:cNvPr id="22576" name="Line 49"/>
          <p:cNvSpPr>
            <a:spLocks noChangeShapeType="1"/>
          </p:cNvSpPr>
          <p:nvPr/>
        </p:nvSpPr>
        <p:spPr bwMode="auto">
          <a:xfrm flipH="1">
            <a:off x="6643688" y="2166938"/>
            <a:ext cx="609600" cy="0"/>
          </a:xfrm>
          <a:prstGeom prst="line">
            <a:avLst/>
          </a:prstGeom>
          <a:noFill/>
          <a:ln w="19050">
            <a:solidFill>
              <a:schemeClr val="tx1"/>
            </a:solidFill>
            <a:round/>
            <a:headEnd/>
            <a:tailEnd type="triangle" w="med" len="med"/>
          </a:ln>
        </p:spPr>
        <p:txBody>
          <a:bodyPr/>
          <a:lstStyle/>
          <a:p>
            <a:endParaRPr lang="id-ID"/>
          </a:p>
        </p:txBody>
      </p:sp>
      <p:sp>
        <p:nvSpPr>
          <p:cNvPr id="22577" name="Line 50"/>
          <p:cNvSpPr>
            <a:spLocks noChangeShapeType="1"/>
          </p:cNvSpPr>
          <p:nvPr/>
        </p:nvSpPr>
        <p:spPr bwMode="auto">
          <a:xfrm>
            <a:off x="8534400" y="523875"/>
            <a:ext cx="0" cy="1676400"/>
          </a:xfrm>
          <a:prstGeom prst="line">
            <a:avLst/>
          </a:prstGeom>
          <a:noFill/>
          <a:ln w="2857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1828800"/>
            <a:ext cx="7772400" cy="1143000"/>
          </a:xfrm>
        </p:spPr>
        <p:txBody>
          <a:bodyPr>
            <a:normAutofit fontScale="90000"/>
          </a:bodyPr>
          <a:lstStyle/>
          <a:p>
            <a:pPr eaLnBrk="1" hangingPunct="1">
              <a:defRPr/>
            </a:pPr>
            <a:r>
              <a:rPr lang="id-ID" sz="4000" dirty="0" smtClean="0"/>
              <a:t>E. PENILAIAN RISIKO SECARA KUALITATIF</a:t>
            </a:r>
            <a:endParaRPr lang="en-US" sz="4000" dirty="0" smtClean="0"/>
          </a:p>
        </p:txBody>
      </p:sp>
      <p:sp>
        <p:nvSpPr>
          <p:cNvPr id="89090" name="Date Placeholder 3"/>
          <p:cNvSpPr>
            <a:spLocks noGrp="1"/>
          </p:cNvSpPr>
          <p:nvPr>
            <p:ph type="dt" sz="half" idx="10"/>
          </p:nvPr>
        </p:nvSpPr>
        <p:spPr>
          <a:noFill/>
        </p:spPr>
        <p:txBody>
          <a:bodyPr/>
          <a:lstStyle/>
          <a:p>
            <a:fld id="{643EA42D-B9FD-4EBD-AD5A-7EA2D2061238}" type="datetime1">
              <a:rPr lang="en-US" smtClean="0"/>
              <a:pPr/>
              <a:t>6/18/2013</a:t>
            </a:fld>
            <a:endParaRPr lang="en-US" smtClean="0"/>
          </a:p>
        </p:txBody>
      </p:sp>
      <p:sp>
        <p:nvSpPr>
          <p:cNvPr id="89091" name="Slide Number Placeholder 5"/>
          <p:cNvSpPr>
            <a:spLocks noGrp="1"/>
          </p:cNvSpPr>
          <p:nvPr>
            <p:ph type="sldNum" sz="quarter" idx="12"/>
          </p:nvPr>
        </p:nvSpPr>
        <p:spPr>
          <a:noFill/>
        </p:spPr>
        <p:txBody>
          <a:bodyPr/>
          <a:lstStyle/>
          <a:p>
            <a:fld id="{4ADE0156-7EEC-4646-9B58-68FD40073241}" type="slidenum">
              <a:rPr lang="en-US" smtClean="0"/>
              <a:pPr/>
              <a:t>73</a:t>
            </a:fld>
            <a:endParaRPr lang="en-US" smtClean="0"/>
          </a:p>
        </p:txBody>
      </p:sp>
    </p:spTree>
  </p:cSld>
  <p:clrMapOvr>
    <a:masterClrMapping/>
  </p:clrMapOvr>
  <p:transition spd="slow">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2286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t>
            </a:r>
            <a:r>
              <a:rPr lang="en-US" sz="3200" dirty="0" smtClean="0">
                <a:solidFill>
                  <a:srgbClr val="FF0000"/>
                </a:solidFill>
              </a:rPr>
              <a:t>PENILAIAN RISIKO SECARA    </a:t>
            </a:r>
            <a:br>
              <a:rPr lang="en-US" sz="3200" dirty="0" smtClean="0">
                <a:solidFill>
                  <a:srgbClr val="FF0000"/>
                </a:solidFill>
              </a:rPr>
            </a:br>
            <a:r>
              <a:rPr lang="en-US" sz="3200" dirty="0" smtClean="0">
                <a:solidFill>
                  <a:srgbClr val="FF0000"/>
                </a:solidFill>
              </a:rPr>
              <a:t>                    KUALITATIF</a:t>
            </a:r>
            <a:r>
              <a:rPr lang="en-US" sz="3200" dirty="0" smtClean="0"/>
              <a:t/>
            </a:r>
            <a:br>
              <a:rPr lang="en-US" sz="3200" dirty="0" smtClean="0"/>
            </a:br>
            <a:r>
              <a:rPr lang="en-US" sz="2400" dirty="0" smtClean="0"/>
              <a:t/>
            </a:r>
            <a:br>
              <a:rPr lang="en-US" sz="2400" dirty="0" smtClean="0"/>
            </a:br>
            <a:r>
              <a:rPr lang="en-US" sz="2400" dirty="0" smtClean="0"/>
              <a:t/>
            </a:r>
            <a:br>
              <a:rPr lang="en-US" sz="2400" dirty="0" smtClean="0"/>
            </a:br>
            <a:r>
              <a:rPr lang="en-US" sz="2400" dirty="0" err="1" smtClean="0"/>
              <a:t>Dibandingkan</a:t>
            </a:r>
            <a:r>
              <a:rPr lang="en-US" sz="2400" dirty="0" smtClean="0"/>
              <a:t> </a:t>
            </a:r>
            <a:r>
              <a:rPr lang="en-US" sz="2400" dirty="0" err="1" smtClean="0"/>
              <a:t>dengan</a:t>
            </a:r>
            <a:r>
              <a:rPr lang="en-US" sz="2400" dirty="0" smtClean="0"/>
              <a:t> </a:t>
            </a:r>
            <a:r>
              <a:rPr lang="en-US" sz="2400" dirty="0" err="1" smtClean="0"/>
              <a:t>metode</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secara</a:t>
            </a:r>
            <a:r>
              <a:rPr lang="en-US" sz="2400" dirty="0" smtClean="0"/>
              <a:t> </a:t>
            </a:r>
            <a:r>
              <a:rPr lang="en-US" sz="2400" dirty="0" err="1" smtClean="0"/>
              <a:t>kuantitatif</a:t>
            </a:r>
            <a:r>
              <a:rPr lang="en-US" sz="2400" dirty="0" smtClean="0"/>
              <a:t>, </a:t>
            </a:r>
            <a:r>
              <a:rPr lang="en-US" sz="2400" dirty="0" err="1" smtClean="0"/>
              <a:t>metode</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secara</a:t>
            </a:r>
            <a:r>
              <a:rPr lang="en-US" sz="2400" dirty="0" smtClean="0"/>
              <a:t> </a:t>
            </a:r>
            <a:r>
              <a:rPr lang="en-US" sz="2400" dirty="0" err="1" smtClean="0"/>
              <a:t>kualitatif</a:t>
            </a:r>
            <a:r>
              <a:rPr lang="en-US" sz="2400" dirty="0" smtClean="0"/>
              <a:t> </a:t>
            </a:r>
            <a:r>
              <a:rPr lang="en-US" sz="2400" dirty="0" err="1" smtClean="0"/>
              <a:t>terkesan</a:t>
            </a:r>
            <a:r>
              <a:rPr lang="en-US" sz="2400" dirty="0" smtClean="0"/>
              <a:t> </a:t>
            </a:r>
            <a:r>
              <a:rPr lang="en-US" sz="2400" dirty="0" err="1" smtClean="0"/>
              <a:t>subyektif</a:t>
            </a:r>
            <a:r>
              <a:rPr lang="en-US" sz="2400" dirty="0" smtClean="0"/>
              <a:t> </a:t>
            </a:r>
            <a:r>
              <a:rPr lang="en-US" sz="2400" dirty="0" err="1" smtClean="0"/>
              <a:t>dan</a:t>
            </a:r>
            <a:r>
              <a:rPr lang="en-US" sz="2400" dirty="0" smtClean="0"/>
              <a:t> </a:t>
            </a:r>
            <a:r>
              <a:rPr lang="en-US" sz="2400" dirty="0" err="1" smtClean="0"/>
              <a:t>memberi</a:t>
            </a:r>
            <a:r>
              <a:rPr lang="en-US" sz="2400" dirty="0" smtClean="0"/>
              <a:t> </a:t>
            </a:r>
            <a:r>
              <a:rPr lang="en-US" sz="2400" dirty="0" err="1" smtClean="0"/>
              <a:t>peluang</a:t>
            </a:r>
            <a:r>
              <a:rPr lang="en-US" sz="2400" dirty="0" smtClean="0"/>
              <a:t> </a:t>
            </a:r>
            <a:r>
              <a:rPr lang="en-US" sz="2400" dirty="0" err="1" smtClean="0"/>
              <a:t>multiinterpretasi</a:t>
            </a:r>
            <a:r>
              <a:rPr lang="en-US" sz="2400" dirty="0" smtClean="0"/>
              <a:t> </a:t>
            </a:r>
            <a:r>
              <a:rPr lang="en-US" sz="2400" dirty="0" err="1" smtClean="0"/>
              <a:t>dan</a:t>
            </a:r>
            <a:r>
              <a:rPr lang="en-US" sz="2400" dirty="0" smtClean="0"/>
              <a:t> </a:t>
            </a:r>
            <a:r>
              <a:rPr lang="en-US" sz="2400" dirty="0" err="1" smtClean="0"/>
              <a:t>debat</a:t>
            </a:r>
            <a:r>
              <a:rPr lang="en-US" sz="2400" dirty="0" smtClean="0"/>
              <a:t>. </a:t>
            </a:r>
            <a:r>
              <a:rPr lang="en-US" sz="2400" dirty="0" err="1" smtClean="0"/>
              <a:t>Persepsi</a:t>
            </a:r>
            <a:r>
              <a:rPr lang="en-US" sz="2400" dirty="0" smtClean="0"/>
              <a:t> </a:t>
            </a:r>
            <a:r>
              <a:rPr lang="en-US" sz="2400" dirty="0" err="1" smtClean="0"/>
              <a:t>risiko</a:t>
            </a:r>
            <a:r>
              <a:rPr lang="en-US" sz="2400" dirty="0" smtClean="0"/>
              <a:t> </a:t>
            </a:r>
            <a:r>
              <a:rPr lang="en-US" sz="2400" dirty="0" err="1" smtClean="0"/>
              <a:t>bisa</a:t>
            </a:r>
            <a:r>
              <a:rPr lang="en-US" sz="2400" dirty="0" smtClean="0"/>
              <a:t> </a:t>
            </a:r>
            <a:r>
              <a:rPr lang="en-US" sz="2400" dirty="0" err="1" smtClean="0"/>
              <a:t>bervariasi</a:t>
            </a:r>
            <a:r>
              <a:rPr lang="en-US" sz="2400" dirty="0" smtClean="0"/>
              <a:t> </a:t>
            </a:r>
            <a:r>
              <a:rPr lang="en-US" sz="2400" dirty="0" err="1" smtClean="0"/>
              <a:t>untuk</a:t>
            </a:r>
            <a:r>
              <a:rPr lang="en-US" sz="2400" dirty="0" smtClean="0"/>
              <a:t> </a:t>
            </a:r>
            <a:r>
              <a:rPr lang="en-US" sz="2400" dirty="0" err="1" smtClean="0"/>
              <a:t>setiap</a:t>
            </a:r>
            <a:r>
              <a:rPr lang="en-US" sz="2400" dirty="0" smtClean="0"/>
              <a:t> </a:t>
            </a:r>
            <a:r>
              <a:rPr lang="en-US" sz="2400" dirty="0" err="1" smtClean="0"/>
              <a:t>orang</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secara</a:t>
            </a:r>
            <a:r>
              <a:rPr lang="en-US" sz="2400" dirty="0" smtClean="0"/>
              <a:t> </a:t>
            </a:r>
            <a:r>
              <a:rPr lang="en-US" sz="2400" dirty="0" err="1" smtClean="0"/>
              <a:t>kualitatif</a:t>
            </a:r>
            <a:r>
              <a:rPr lang="en-US" sz="2400" dirty="0" smtClean="0"/>
              <a:t> </a:t>
            </a:r>
            <a:r>
              <a:rPr lang="en-US" sz="2400" dirty="0" err="1" smtClean="0"/>
              <a:t>diawali</a:t>
            </a:r>
            <a:r>
              <a:rPr lang="en-US" sz="2400" dirty="0" smtClean="0"/>
              <a:t> </a:t>
            </a:r>
            <a:r>
              <a:rPr lang="en-US" sz="2400" dirty="0" err="1" smtClean="0"/>
              <a:t>dengan</a:t>
            </a:r>
            <a:r>
              <a:rPr lang="en-US" sz="2400" dirty="0" smtClean="0"/>
              <a:t> </a:t>
            </a:r>
            <a:r>
              <a:rPr lang="en-US" sz="2400" dirty="0" err="1" smtClean="0"/>
              <a:t>melakukan</a:t>
            </a:r>
            <a:r>
              <a:rPr lang="en-US" sz="2400" dirty="0" smtClean="0"/>
              <a:t> </a:t>
            </a:r>
            <a:r>
              <a:rPr lang="en-US" sz="2400" dirty="0" err="1" smtClean="0"/>
              <a:t>identifikasi</a:t>
            </a:r>
            <a:r>
              <a:rPr lang="en-US" sz="2400" dirty="0" smtClean="0"/>
              <a:t> </a:t>
            </a:r>
            <a:r>
              <a:rPr lang="en-US" sz="2400" dirty="0" err="1" smtClean="0"/>
              <a:t>bahaya</a:t>
            </a:r>
            <a:r>
              <a:rPr lang="en-US" sz="2400" dirty="0" smtClean="0"/>
              <a:t>. </a:t>
            </a:r>
            <a:r>
              <a:rPr lang="en-US" sz="2400" dirty="0" err="1" smtClean="0"/>
              <a:t>Setelah</a:t>
            </a:r>
            <a:r>
              <a:rPr lang="en-US" sz="2400" dirty="0" smtClean="0"/>
              <a:t> </a:t>
            </a:r>
            <a:r>
              <a:rPr lang="en-US" sz="2400" dirty="0" err="1" smtClean="0"/>
              <a:t>itu</a:t>
            </a:r>
            <a:r>
              <a:rPr lang="en-US" sz="2400" dirty="0" smtClean="0"/>
              <a:t>, </a:t>
            </a:r>
            <a:r>
              <a:rPr lang="en-US" sz="2400" dirty="0" err="1" smtClean="0"/>
              <a:t>baru</a:t>
            </a:r>
            <a:r>
              <a:rPr lang="en-US" sz="2400" dirty="0" smtClean="0"/>
              <a:t> </a:t>
            </a:r>
            <a:r>
              <a:rPr lang="en-US" sz="2400" dirty="0" err="1" smtClean="0"/>
              <a:t>ditentukan</a:t>
            </a:r>
            <a:r>
              <a:rPr lang="en-US" sz="2400" dirty="0" smtClean="0"/>
              <a:t> </a:t>
            </a:r>
            <a:r>
              <a:rPr lang="en-US" sz="2400" dirty="0" err="1" smtClean="0"/>
              <a:t>karakterisasi</a:t>
            </a:r>
            <a:r>
              <a:rPr lang="en-US" sz="2400" dirty="0" smtClean="0"/>
              <a:t> </a:t>
            </a:r>
            <a:r>
              <a:rPr lang="en-US" sz="2400" dirty="0" err="1" smtClean="0"/>
              <a:t>risiko</a:t>
            </a:r>
            <a:r>
              <a:rPr lang="en-US" sz="2400" dirty="0" smtClean="0"/>
              <a:t> </a:t>
            </a:r>
            <a:r>
              <a:rPr lang="en-US" sz="2400" dirty="0" err="1" smtClean="0"/>
              <a:t>atau</a:t>
            </a:r>
            <a:r>
              <a:rPr lang="en-US" sz="2400" dirty="0" smtClean="0"/>
              <a:t> </a:t>
            </a:r>
            <a:r>
              <a:rPr lang="en-US" sz="2400" dirty="0" err="1" smtClean="0"/>
              <a:t>tingkat</a:t>
            </a:r>
            <a:r>
              <a:rPr lang="en-US" sz="2400" dirty="0" smtClean="0"/>
              <a:t> </a:t>
            </a:r>
            <a:r>
              <a:rPr lang="en-US" sz="2400" dirty="0" err="1" smtClean="0"/>
              <a:t>risiko</a:t>
            </a:r>
            <a:r>
              <a:rPr lang="en-US" sz="2400" dirty="0" smtClean="0"/>
              <a:t/>
            </a:r>
            <a:br>
              <a:rPr lang="en-US" sz="2400" dirty="0" smtClean="0"/>
            </a:br>
            <a:r>
              <a:rPr lang="en-US" sz="2400" dirty="0" smtClean="0"/>
              <a:t/>
            </a:r>
            <a:br>
              <a:rPr lang="en-US" sz="2400" dirty="0" smtClean="0"/>
            </a:br>
            <a:endParaRPr lang="en-US" sz="2400" dirty="0" smtClean="0"/>
          </a:p>
        </p:txBody>
      </p:sp>
      <p:sp>
        <p:nvSpPr>
          <p:cNvPr id="90114" name="Slide Number Placeholder 5"/>
          <p:cNvSpPr>
            <a:spLocks noGrp="1"/>
          </p:cNvSpPr>
          <p:nvPr>
            <p:ph type="sldNum" sz="quarter" idx="12"/>
          </p:nvPr>
        </p:nvSpPr>
        <p:spPr>
          <a:noFill/>
        </p:spPr>
        <p:txBody>
          <a:bodyPr/>
          <a:lstStyle/>
          <a:p>
            <a:fld id="{120E0543-B6D7-4C0A-8B68-861DCCDB797B}" type="slidenum">
              <a:rPr lang="en-US" smtClean="0"/>
              <a:pPr/>
              <a:t>74</a:t>
            </a:fld>
            <a:endParaRPr lang="en-US" smtClean="0"/>
          </a:p>
        </p:txBody>
      </p:sp>
    </p:spTree>
  </p:cSld>
  <p:clrMapOvr>
    <a:masterClrMapping/>
  </p:clrMapOvr>
  <p:transition spd="slow">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2286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t>
            </a:r>
            <a:br>
              <a:rPr lang="en-US" sz="2400" dirty="0" smtClean="0"/>
            </a:br>
            <a:r>
              <a:rPr lang="en-US" sz="2400" dirty="0" smtClean="0">
                <a:solidFill>
                  <a:srgbClr val="FF0000"/>
                </a:solidFill>
              </a:rPr>
              <a:t>                  IDENTIFIKASI BAHAYA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err="1" smtClean="0"/>
              <a:t>Identifikasi</a:t>
            </a:r>
            <a:r>
              <a:rPr lang="en-US" sz="2400" dirty="0" smtClean="0"/>
              <a:t> </a:t>
            </a:r>
            <a:r>
              <a:rPr lang="en-US" sz="2400" dirty="0" err="1" smtClean="0"/>
              <a:t>bahaya</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melihat</a:t>
            </a:r>
            <a:r>
              <a:rPr lang="en-US" sz="2400" dirty="0" smtClean="0"/>
              <a:t> </a:t>
            </a:r>
            <a:r>
              <a:rPr lang="en-US" sz="2400" dirty="0" err="1" smtClean="0"/>
              <a:t>bahaya</a:t>
            </a:r>
            <a:r>
              <a:rPr lang="en-US" sz="2400" dirty="0" smtClean="0"/>
              <a:t> yang </a:t>
            </a:r>
            <a:r>
              <a:rPr lang="en-US" sz="2400" dirty="0" err="1" smtClean="0"/>
              <a:t>mungkin</a:t>
            </a:r>
            <a:r>
              <a:rPr lang="en-US" sz="2400" dirty="0" smtClean="0"/>
              <a:t> </a:t>
            </a:r>
            <a:r>
              <a:rPr lang="en-US" sz="2400" dirty="0" err="1" smtClean="0"/>
              <a:t>terjadi</a:t>
            </a:r>
            <a:r>
              <a:rPr lang="en-US" sz="2400" dirty="0" smtClean="0"/>
              <a:t> </a:t>
            </a:r>
            <a:r>
              <a:rPr lang="en-US" sz="2400" dirty="0" err="1" smtClean="0"/>
              <a:t>pada</a:t>
            </a:r>
            <a:r>
              <a:rPr lang="en-US" sz="2400" dirty="0" smtClean="0"/>
              <a:t> </a:t>
            </a:r>
            <a:r>
              <a:rPr lang="en-US" sz="2400" dirty="0" err="1" smtClean="0"/>
              <a:t>tiap</a:t>
            </a:r>
            <a:r>
              <a:rPr lang="en-US" sz="2400" dirty="0" smtClean="0"/>
              <a:t> area </a:t>
            </a:r>
            <a:r>
              <a:rPr lang="en-US" sz="2400" dirty="0" err="1" smtClean="0"/>
              <a:t>produksi</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proses</a:t>
            </a:r>
            <a:r>
              <a:rPr lang="en-US" sz="2400" dirty="0" smtClean="0"/>
              <a:t> </a:t>
            </a:r>
            <a:r>
              <a:rPr lang="en-US" sz="2400" dirty="0" err="1" smtClean="0"/>
              <a:t>produksi</a:t>
            </a:r>
            <a:r>
              <a:rPr lang="en-US" sz="2400" dirty="0" smtClean="0"/>
              <a:t>. </a:t>
            </a:r>
            <a:r>
              <a:rPr lang="en-US" sz="2400" dirty="0" err="1" smtClean="0"/>
              <a:t>Identifikasi</a:t>
            </a:r>
            <a:r>
              <a:rPr lang="en-US" sz="2400" dirty="0" smtClean="0"/>
              <a:t> </a:t>
            </a:r>
            <a:r>
              <a:rPr lang="en-US" sz="2400" dirty="0" err="1" smtClean="0"/>
              <a:t>bahaya</a:t>
            </a:r>
            <a:r>
              <a:rPr lang="en-US" sz="2400" dirty="0" smtClean="0"/>
              <a:t> </a:t>
            </a:r>
            <a:r>
              <a:rPr lang="en-US" sz="2400" dirty="0" err="1" smtClean="0"/>
              <a:t>berfungsi</a:t>
            </a:r>
            <a:r>
              <a:rPr lang="en-US" sz="2400" dirty="0" smtClean="0"/>
              <a:t> </a:t>
            </a:r>
            <a:r>
              <a:rPr lang="en-US" sz="2400" dirty="0" err="1" smtClean="0"/>
              <a:t>untuk</a:t>
            </a:r>
            <a:r>
              <a:rPr lang="en-US" sz="2400" dirty="0" smtClean="0"/>
              <a:t> </a:t>
            </a:r>
            <a:r>
              <a:rPr lang="en-US" sz="2400" dirty="0" err="1" smtClean="0"/>
              <a:t>mengetahui</a:t>
            </a:r>
            <a:r>
              <a:rPr lang="en-US" sz="2400" dirty="0" smtClean="0"/>
              <a:t> </a:t>
            </a:r>
            <a:r>
              <a:rPr lang="en-US" sz="2400" dirty="0" err="1" smtClean="0"/>
              <a:t>bahaya</a:t>
            </a:r>
            <a:r>
              <a:rPr lang="en-US" sz="2400" dirty="0" smtClean="0"/>
              <a:t> </a:t>
            </a:r>
            <a:r>
              <a:rPr lang="en-US" sz="2400" dirty="0" err="1" smtClean="0"/>
              <a:t>bahaya</a:t>
            </a:r>
            <a:r>
              <a:rPr lang="en-US" sz="2400" dirty="0" smtClean="0"/>
              <a:t> yang </a:t>
            </a:r>
            <a:r>
              <a:rPr lang="en-US" sz="2400" dirty="0" err="1" smtClean="0"/>
              <a:t>mungkin</a:t>
            </a:r>
            <a:r>
              <a:rPr lang="en-US" sz="2400" dirty="0" smtClean="0"/>
              <a:t> </a:t>
            </a:r>
            <a:r>
              <a:rPr lang="en-US" sz="2400" dirty="0" err="1" smtClean="0"/>
              <a:t>terjadi</a:t>
            </a:r>
            <a:r>
              <a:rPr lang="en-US" sz="2400" dirty="0" smtClean="0"/>
              <a:t> </a:t>
            </a:r>
            <a:r>
              <a:rPr lang="en-US" sz="2400" dirty="0" err="1" smtClean="0"/>
              <a:t>di</a:t>
            </a:r>
            <a:r>
              <a:rPr lang="en-US" sz="2400" dirty="0" smtClean="0"/>
              <a:t> </a:t>
            </a:r>
            <a:r>
              <a:rPr lang="en-US" sz="2400" dirty="0" err="1" smtClean="0"/>
              <a:t>perusahaan</a:t>
            </a:r>
            <a:r>
              <a:rPr lang="en-US" sz="2400" dirty="0" smtClean="0"/>
              <a:t> </a:t>
            </a:r>
            <a:r>
              <a:rPr lang="en-US" sz="2400" dirty="0" err="1" smtClean="0"/>
              <a:t>sehingga</a:t>
            </a:r>
            <a:r>
              <a:rPr lang="en-US" sz="2400" dirty="0" smtClean="0"/>
              <a:t> </a:t>
            </a:r>
            <a:r>
              <a:rPr lang="en-US" sz="2400" dirty="0" err="1" smtClean="0"/>
              <a:t>dapat</a:t>
            </a:r>
            <a:r>
              <a:rPr lang="en-US" sz="2400" dirty="0" smtClean="0"/>
              <a:t> </a:t>
            </a:r>
            <a:r>
              <a:rPr lang="en-US" sz="2400" dirty="0" err="1" smtClean="0"/>
              <a:t>dilakukan</a:t>
            </a:r>
            <a:r>
              <a:rPr lang="en-US" sz="2400" dirty="0" smtClean="0"/>
              <a:t> </a:t>
            </a:r>
            <a:r>
              <a:rPr lang="en-US" sz="2400" dirty="0" err="1" smtClean="0"/>
              <a:t>upaya-upaya</a:t>
            </a:r>
            <a:r>
              <a:rPr lang="en-US" sz="2400" dirty="0" smtClean="0"/>
              <a:t> </a:t>
            </a:r>
            <a:r>
              <a:rPr lang="en-US" sz="2400" dirty="0" err="1" smtClean="0"/>
              <a:t>pengendalian</a:t>
            </a:r>
            <a:r>
              <a:rPr lang="en-US" sz="2400" dirty="0" smtClean="0"/>
              <a:t> </a:t>
            </a:r>
            <a:r>
              <a:rPr lang="en-US" sz="2400" dirty="0" err="1" smtClean="0"/>
              <a:t>bahaya</a:t>
            </a:r>
            <a:r>
              <a:rPr lang="en-US" sz="2400" dirty="0" smtClean="0"/>
              <a:t> </a:t>
            </a:r>
            <a:r>
              <a:rPr lang="en-US" sz="2400" dirty="0" err="1" smtClean="0"/>
              <a:t>tersebut</a:t>
            </a:r>
            <a:r>
              <a:rPr lang="en-US" sz="2400" dirty="0" smtClean="0"/>
              <a:t> agar </a:t>
            </a:r>
            <a:r>
              <a:rPr lang="en-US" sz="2400" dirty="0" err="1" smtClean="0"/>
              <a:t>tidak</a:t>
            </a:r>
            <a:r>
              <a:rPr lang="en-US" sz="2400" dirty="0" smtClean="0"/>
              <a:t> </a:t>
            </a:r>
            <a:r>
              <a:rPr lang="en-US" sz="2400" dirty="0" err="1" smtClean="0"/>
              <a:t>terjadi</a:t>
            </a:r>
            <a:r>
              <a:rPr lang="en-US" sz="2400" dirty="0" smtClean="0"/>
              <a:t> </a:t>
            </a:r>
            <a:r>
              <a:rPr lang="en-US" sz="2400" dirty="0" err="1" smtClean="0"/>
              <a:t>kejadian-kejadian</a:t>
            </a:r>
            <a:r>
              <a:rPr lang="en-US" sz="2400" dirty="0" smtClean="0"/>
              <a:t> yang </a:t>
            </a:r>
            <a:r>
              <a:rPr lang="en-US" sz="2400" dirty="0" err="1" smtClean="0"/>
              <a:t>tidak</a:t>
            </a:r>
            <a:r>
              <a:rPr lang="en-US" sz="2400" dirty="0" smtClean="0"/>
              <a:t> </a:t>
            </a:r>
            <a:r>
              <a:rPr lang="en-US" sz="2400" dirty="0" err="1" smtClean="0"/>
              <a:t>diinginkan</a:t>
            </a:r>
            <a:r>
              <a:rPr lang="en-US" sz="2400" dirty="0" smtClean="0"/>
              <a:t> </a:t>
            </a:r>
            <a:r>
              <a:rPr lang="en-US" sz="2400" dirty="0" err="1" smtClean="0"/>
              <a:t>oleh</a:t>
            </a:r>
            <a:r>
              <a:rPr lang="en-US" sz="2400" dirty="0" smtClean="0"/>
              <a:t> </a:t>
            </a:r>
            <a:r>
              <a:rPr lang="en-US" sz="2400" dirty="0" err="1" smtClean="0"/>
              <a:t>perusahaan</a:t>
            </a:r>
            <a:r>
              <a:rPr lang="en-US" sz="2400" dirty="0" smtClean="0"/>
              <a:t>. </a:t>
            </a:r>
            <a:r>
              <a:rPr lang="en-US" sz="2400" dirty="0" err="1" smtClean="0"/>
              <a:t>Identifikasi</a:t>
            </a:r>
            <a:r>
              <a:rPr lang="en-US" sz="2400" dirty="0" smtClean="0"/>
              <a:t> </a:t>
            </a:r>
            <a:r>
              <a:rPr lang="en-US" sz="2400" dirty="0" err="1" smtClean="0"/>
              <a:t>bahaya</a:t>
            </a:r>
            <a:r>
              <a:rPr lang="en-US" sz="2400" dirty="0" smtClean="0"/>
              <a:t> </a:t>
            </a:r>
            <a:r>
              <a:rPr lang="en-US" sz="2400" dirty="0" err="1" smtClean="0"/>
              <a:t>dilakukan</a:t>
            </a:r>
            <a:r>
              <a:rPr lang="en-US" sz="2400" dirty="0" smtClean="0"/>
              <a:t> </a:t>
            </a:r>
            <a:r>
              <a:rPr lang="en-US" sz="2400" dirty="0" err="1" smtClean="0"/>
              <a:t>berdasarkan</a:t>
            </a:r>
            <a:r>
              <a:rPr lang="en-US" sz="2400" dirty="0" smtClean="0"/>
              <a:t> </a:t>
            </a:r>
            <a:r>
              <a:rPr lang="en-US" sz="2400" dirty="0" err="1" smtClean="0"/>
              <a:t>alur</a:t>
            </a:r>
            <a:r>
              <a:rPr lang="en-US" sz="2400" dirty="0" smtClean="0"/>
              <a:t> </a:t>
            </a:r>
            <a:r>
              <a:rPr lang="en-US" sz="2400" dirty="0" err="1" smtClean="0"/>
              <a:t>proses</a:t>
            </a:r>
            <a:r>
              <a:rPr lang="en-US" sz="2400" dirty="0" smtClean="0"/>
              <a:t> </a:t>
            </a:r>
            <a:r>
              <a:rPr lang="en-US" sz="2400" dirty="0" err="1" smtClean="0"/>
              <a:t>produksi</a:t>
            </a:r>
            <a:r>
              <a:rPr lang="en-US" sz="2400" dirty="0" smtClean="0"/>
              <a:t>.</a:t>
            </a:r>
            <a:br>
              <a:rPr lang="en-US" sz="2400" dirty="0" smtClean="0"/>
            </a:br>
            <a:endParaRPr lang="en-US" sz="2400" dirty="0" smtClean="0"/>
          </a:p>
        </p:txBody>
      </p:sp>
      <p:sp>
        <p:nvSpPr>
          <p:cNvPr id="91138" name="Slide Number Placeholder 5"/>
          <p:cNvSpPr>
            <a:spLocks noGrp="1"/>
          </p:cNvSpPr>
          <p:nvPr>
            <p:ph type="sldNum" sz="quarter" idx="12"/>
          </p:nvPr>
        </p:nvSpPr>
        <p:spPr>
          <a:noFill/>
        </p:spPr>
        <p:txBody>
          <a:bodyPr/>
          <a:lstStyle/>
          <a:p>
            <a:fld id="{9F1FD6C5-B0FD-47B1-95BE-B6ABB949D1EF}" type="slidenum">
              <a:rPr lang="en-US" smtClean="0"/>
              <a:pPr/>
              <a:t>75</a:t>
            </a:fld>
            <a:endParaRPr lang="en-US" smtClean="0"/>
          </a:p>
        </p:txBody>
      </p:sp>
    </p:spTree>
  </p:cSld>
  <p:clrMapOvr>
    <a:masterClrMapping/>
  </p:clrMapOvr>
  <p:transition spd="slow">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685800" y="-4572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000" dirty="0" err="1" smtClean="0"/>
              <a:t>Contoh</a:t>
            </a:r>
            <a:r>
              <a:rPr lang="en-US" sz="2000" dirty="0" smtClean="0"/>
              <a:t> </a:t>
            </a:r>
            <a:r>
              <a:rPr lang="en-US" sz="2000" dirty="0" err="1" smtClean="0"/>
              <a:t>Kolom-kolom</a:t>
            </a:r>
            <a:r>
              <a:rPr lang="en-US" sz="2000" dirty="0" smtClean="0"/>
              <a:t> yang </a:t>
            </a:r>
            <a:r>
              <a:rPr lang="en-US" sz="2000" dirty="0" err="1" smtClean="0"/>
              <a:t>terdapat</a:t>
            </a:r>
            <a:r>
              <a:rPr lang="en-US" sz="2000" dirty="0" smtClean="0"/>
              <a:t> </a:t>
            </a:r>
            <a:r>
              <a:rPr lang="en-US" sz="2000" dirty="0" err="1" smtClean="0"/>
              <a:t>pada</a:t>
            </a:r>
            <a:r>
              <a:rPr lang="en-US" sz="2000" dirty="0" smtClean="0"/>
              <a:t> </a:t>
            </a:r>
            <a:r>
              <a:rPr lang="en-US" sz="2000" dirty="0" err="1" smtClean="0"/>
              <a:t>identifikasi</a:t>
            </a:r>
            <a:r>
              <a:rPr lang="en-US" sz="2000" dirty="0" smtClean="0"/>
              <a:t> </a:t>
            </a:r>
            <a:r>
              <a:rPr lang="en-US" sz="2000" dirty="0" err="1" smtClean="0"/>
              <a:t>bahaya</a:t>
            </a:r>
            <a:r>
              <a:rPr lang="en-US" sz="2000" dirty="0" smtClean="0"/>
              <a:t> :</a:t>
            </a:r>
            <a:br>
              <a:rPr lang="en-US" sz="2000" dirty="0" smtClean="0"/>
            </a:br>
            <a:r>
              <a:rPr lang="en-US" sz="2000" dirty="0" smtClean="0"/>
              <a:t/>
            </a:r>
            <a:br>
              <a:rPr lang="en-US" sz="2000" dirty="0" smtClean="0"/>
            </a:br>
            <a:r>
              <a:rPr lang="en-US" sz="2000" dirty="0" smtClean="0"/>
              <a:t>- </a:t>
            </a:r>
            <a:r>
              <a:rPr lang="en-US" sz="2000" dirty="0" err="1" smtClean="0"/>
              <a:t>Kolom</a:t>
            </a:r>
            <a:r>
              <a:rPr lang="en-US" sz="2000" dirty="0" smtClean="0"/>
              <a:t> 1 : no</a:t>
            </a:r>
            <a:br>
              <a:rPr lang="en-US" sz="2000" dirty="0" smtClean="0"/>
            </a:br>
            <a:r>
              <a:rPr lang="en-US" sz="2000" dirty="0" smtClean="0"/>
              <a:t>  </a:t>
            </a:r>
            <a:r>
              <a:rPr lang="en-US" sz="2000" dirty="0" err="1" smtClean="0"/>
              <a:t>Diisi</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nomor</a:t>
            </a:r>
            <a:r>
              <a:rPr lang="en-US" sz="2000" dirty="0" smtClean="0"/>
              <a:t> </a:t>
            </a:r>
            <a:r>
              <a:rPr lang="en-US" sz="2000" dirty="0" err="1" smtClean="0"/>
              <a:t>urut</a:t>
            </a:r>
            <a:r>
              <a:rPr lang="en-US" sz="2000" dirty="0" smtClean="0"/>
              <a:t> </a:t>
            </a:r>
            <a:r>
              <a:rPr lang="en-US" sz="2000" dirty="0" err="1" smtClean="0"/>
              <a:t>daftar</a:t>
            </a:r>
            <a:r>
              <a:rPr lang="en-US" sz="2000" dirty="0" smtClean="0"/>
              <a:t> </a:t>
            </a:r>
            <a:r>
              <a:rPr lang="en-US" sz="2000" dirty="0" err="1" smtClean="0"/>
              <a:t>evaluasi</a:t>
            </a:r>
            <a:r>
              <a:rPr lang="en-US" sz="2000" dirty="0" smtClean="0"/>
              <a:t> </a:t>
            </a:r>
            <a:r>
              <a:rPr lang="en-US" sz="2000" dirty="0" err="1" smtClean="0"/>
              <a:t>bahaya</a:t>
            </a:r>
            <a:r>
              <a:rPr lang="en-US" sz="2000" dirty="0" smtClean="0"/>
              <a:t> </a:t>
            </a:r>
            <a:br>
              <a:rPr lang="en-US" sz="2000" dirty="0" smtClean="0"/>
            </a:br>
            <a:r>
              <a:rPr lang="en-US" sz="2000" dirty="0" smtClean="0"/>
              <a:t>  </a:t>
            </a:r>
            <a:r>
              <a:rPr lang="en-US" sz="2000" dirty="0" err="1" smtClean="0"/>
              <a:t>potensial</a:t>
            </a:r>
            <a:r>
              <a:rPr lang="en-US" sz="2000" dirty="0" smtClean="0"/>
              <a:t> </a:t>
            </a:r>
            <a:r>
              <a:rPr lang="en-US" sz="2000" dirty="0" err="1" smtClean="0"/>
              <a:t>dan</a:t>
            </a:r>
            <a:r>
              <a:rPr lang="en-US" sz="2000" dirty="0" smtClean="0"/>
              <a:t> </a:t>
            </a:r>
            <a:r>
              <a:rPr lang="en-US" sz="2000" dirty="0" err="1" smtClean="0"/>
              <a:t>risiko</a:t>
            </a:r>
            <a:r>
              <a:rPr lang="en-US" sz="2000" dirty="0" smtClean="0"/>
              <a:t> </a:t>
            </a:r>
            <a:r>
              <a:rPr lang="en-US" sz="2000" dirty="0" err="1" smtClean="0"/>
              <a:t>dari</a:t>
            </a:r>
            <a:r>
              <a:rPr lang="en-US" sz="2000" dirty="0" smtClean="0"/>
              <a:t> </a:t>
            </a:r>
            <a:r>
              <a:rPr lang="en-US" sz="2000" dirty="0" err="1" smtClean="0"/>
              <a:t>kegiatan</a:t>
            </a:r>
            <a:r>
              <a:rPr lang="en-US" sz="2000" dirty="0" smtClean="0"/>
              <a:t>, </a:t>
            </a:r>
            <a:r>
              <a:rPr lang="en-US" sz="2000" dirty="0" err="1" smtClean="0"/>
              <a:t>peralatan</a:t>
            </a:r>
            <a:r>
              <a:rPr lang="en-US" sz="2000" dirty="0" smtClean="0"/>
              <a:t>, </a:t>
            </a:r>
            <a:r>
              <a:rPr lang="en-US" sz="2000" dirty="0" err="1" smtClean="0"/>
              <a:t>fasilitas</a:t>
            </a:r>
            <a:r>
              <a:rPr lang="en-US" sz="2000" dirty="0" smtClean="0"/>
              <a:t>, </a:t>
            </a:r>
            <a:br>
              <a:rPr lang="en-US" sz="2000" dirty="0" smtClean="0"/>
            </a:br>
            <a:r>
              <a:rPr lang="en-US" sz="2000" dirty="0" smtClean="0"/>
              <a:t>  </a:t>
            </a:r>
            <a:r>
              <a:rPr lang="en-US" sz="2000" dirty="0" err="1" smtClean="0"/>
              <a:t>lokasi</a:t>
            </a:r>
            <a:r>
              <a:rPr lang="en-US" sz="2000" dirty="0" smtClean="0"/>
              <a:t> </a:t>
            </a:r>
            <a:r>
              <a:rPr lang="en-US" sz="2000" dirty="0" err="1" smtClean="0"/>
              <a:t>dan</a:t>
            </a:r>
            <a:r>
              <a:rPr lang="en-US" sz="2000" dirty="0" smtClean="0"/>
              <a:t> material per </a:t>
            </a:r>
            <a:r>
              <a:rPr lang="en-US" sz="2000" dirty="0" err="1" smtClean="0"/>
              <a:t>bidang</a:t>
            </a:r>
            <a:r>
              <a:rPr lang="en-US" sz="2000" dirty="0" smtClean="0"/>
              <a:t>/</a:t>
            </a:r>
            <a:r>
              <a:rPr lang="en-US" sz="2000" dirty="0" err="1" smtClean="0"/>
              <a:t>daerah</a:t>
            </a:r>
            <a:r>
              <a:rPr lang="en-US" sz="2000" dirty="0" smtClean="0"/>
              <a:t>.</a:t>
            </a:r>
            <a:br>
              <a:rPr lang="en-US" sz="2000" dirty="0" smtClean="0"/>
            </a:br>
            <a:r>
              <a:rPr lang="en-US" sz="2000" dirty="0" smtClean="0"/>
              <a:t>- </a:t>
            </a:r>
            <a:r>
              <a:rPr lang="en-US" sz="2000" dirty="0" err="1" smtClean="0"/>
              <a:t>Kolom</a:t>
            </a:r>
            <a:r>
              <a:rPr lang="en-US" sz="2000" dirty="0" smtClean="0"/>
              <a:t> 2. </a:t>
            </a:r>
            <a:r>
              <a:rPr lang="en-US" sz="2000" dirty="0" err="1" smtClean="0"/>
              <a:t>Lokasi</a:t>
            </a:r>
            <a:r>
              <a:rPr lang="en-US" sz="2000" dirty="0" smtClean="0"/>
              <a:t/>
            </a:r>
            <a:br>
              <a:rPr lang="en-US" sz="2000" dirty="0" smtClean="0"/>
            </a:br>
            <a:r>
              <a:rPr lang="en-US" sz="2000" dirty="0" smtClean="0"/>
              <a:t>  </a:t>
            </a:r>
            <a:r>
              <a:rPr lang="en-US" sz="2000" dirty="0" err="1" smtClean="0"/>
              <a:t>Diisi</a:t>
            </a:r>
            <a:r>
              <a:rPr lang="en-US" sz="2000" dirty="0" smtClean="0"/>
              <a:t> </a:t>
            </a:r>
            <a:r>
              <a:rPr lang="en-US" sz="2000" dirty="0" err="1" smtClean="0"/>
              <a:t>sesuai</a:t>
            </a:r>
            <a:r>
              <a:rPr lang="en-US" sz="2000" dirty="0" smtClean="0"/>
              <a:t> </a:t>
            </a:r>
            <a:r>
              <a:rPr lang="en-US" sz="2000" dirty="0" err="1" smtClean="0"/>
              <a:t>dengan</a:t>
            </a:r>
            <a:r>
              <a:rPr lang="en-US" sz="2000" dirty="0" smtClean="0"/>
              <a:t> area </a:t>
            </a:r>
            <a:r>
              <a:rPr lang="en-US" sz="2000" dirty="0" err="1" smtClean="0"/>
              <a:t>lokasi</a:t>
            </a:r>
            <a:r>
              <a:rPr lang="en-US" sz="2000" dirty="0" smtClean="0"/>
              <a:t> yang </a:t>
            </a:r>
            <a:r>
              <a:rPr lang="en-US" sz="2000" dirty="0" err="1" smtClean="0"/>
              <a:t>menjadi</a:t>
            </a:r>
            <a:r>
              <a:rPr lang="en-US" sz="2000" dirty="0" smtClean="0"/>
              <a:t> </a:t>
            </a:r>
            <a:r>
              <a:rPr lang="en-US" sz="2000" dirty="0" err="1" smtClean="0"/>
              <a:t>tempat</a:t>
            </a:r>
            <a:r>
              <a:rPr lang="en-US" sz="2000" dirty="0" smtClean="0"/>
              <a:t> </a:t>
            </a:r>
            <a:br>
              <a:rPr lang="en-US" sz="2000" dirty="0" smtClean="0"/>
            </a:br>
            <a:r>
              <a:rPr lang="en-US" sz="2000" dirty="0" smtClean="0"/>
              <a:t>  </a:t>
            </a:r>
            <a:r>
              <a:rPr lang="en-US" sz="2000" dirty="0" err="1" smtClean="0"/>
              <a:t>identifikasi</a:t>
            </a:r>
            <a:r>
              <a:rPr lang="en-US" sz="2000" dirty="0" smtClean="0"/>
              <a:t> </a:t>
            </a:r>
            <a:r>
              <a:rPr lang="en-US" sz="2000" dirty="0" err="1" smtClean="0"/>
              <a:t>bahaya</a:t>
            </a:r>
            <a:r>
              <a:rPr lang="en-US" sz="2000" dirty="0" smtClean="0"/>
              <a:t> </a:t>
            </a:r>
            <a:r>
              <a:rPr lang="en-US" sz="2000" dirty="0" err="1" smtClean="0"/>
              <a:t>dan</a:t>
            </a:r>
            <a:r>
              <a:rPr lang="en-US" sz="2000" dirty="0" smtClean="0"/>
              <a:t> </a:t>
            </a:r>
            <a:r>
              <a:rPr lang="en-US" sz="2000" dirty="0" err="1" smtClean="0"/>
              <a:t>penilaian</a:t>
            </a:r>
            <a:r>
              <a:rPr lang="en-US" sz="2000" dirty="0" smtClean="0"/>
              <a:t> </a:t>
            </a:r>
            <a:r>
              <a:rPr lang="en-US" sz="2000" dirty="0" err="1" smtClean="0"/>
              <a:t>risiko</a:t>
            </a:r>
            <a:r>
              <a:rPr lang="en-US" sz="2000" dirty="0" smtClean="0"/>
              <a:t> </a:t>
            </a:r>
            <a:br>
              <a:rPr lang="en-US" sz="2000" dirty="0" smtClean="0"/>
            </a:br>
            <a:r>
              <a:rPr lang="en-US" sz="2000" dirty="0" smtClean="0"/>
              <a:t>  </a:t>
            </a:r>
            <a:r>
              <a:rPr lang="en-US" sz="2000" dirty="0" err="1" smtClean="0"/>
              <a:t>Contoh</a:t>
            </a:r>
            <a:r>
              <a:rPr lang="en-US" sz="2000" dirty="0" smtClean="0"/>
              <a:t> : H2 Plant, Desalination Plant</a:t>
            </a:r>
            <a:br>
              <a:rPr lang="en-US" sz="2000" dirty="0" smtClean="0"/>
            </a:br>
            <a:r>
              <a:rPr lang="en-US" sz="2000" dirty="0" smtClean="0"/>
              <a:t>- </a:t>
            </a:r>
            <a:r>
              <a:rPr lang="en-US" sz="2000" dirty="0" err="1" smtClean="0"/>
              <a:t>Kolom</a:t>
            </a:r>
            <a:r>
              <a:rPr lang="en-US" sz="2000" dirty="0" smtClean="0"/>
              <a:t> 3. </a:t>
            </a:r>
            <a:r>
              <a:rPr lang="en-US" sz="2000" dirty="0" err="1" smtClean="0"/>
              <a:t>Aktivitas</a:t>
            </a:r>
            <a:r>
              <a:rPr lang="en-US" sz="2000" dirty="0" smtClean="0"/>
              <a:t/>
            </a:r>
            <a:br>
              <a:rPr lang="en-US" sz="2000" dirty="0" smtClean="0"/>
            </a:br>
            <a:r>
              <a:rPr lang="en-US" sz="2000" dirty="0" smtClean="0"/>
              <a:t>  </a:t>
            </a:r>
            <a:r>
              <a:rPr lang="en-US" sz="2000" dirty="0" err="1" smtClean="0"/>
              <a:t>Diisi</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kegiatan</a:t>
            </a:r>
            <a:r>
              <a:rPr lang="en-US" sz="2000" dirty="0" smtClean="0"/>
              <a:t> yang </a:t>
            </a:r>
            <a:r>
              <a:rPr lang="en-US" sz="2000" dirty="0" err="1" smtClean="0"/>
              <a:t>dilakukan</a:t>
            </a:r>
            <a:r>
              <a:rPr lang="en-US" sz="2000" dirty="0" smtClean="0"/>
              <a:t> </a:t>
            </a:r>
            <a:r>
              <a:rPr lang="en-US" sz="2000" dirty="0" err="1" smtClean="0"/>
              <a:t>oleh</a:t>
            </a:r>
            <a:r>
              <a:rPr lang="en-US" sz="2000" dirty="0" smtClean="0"/>
              <a:t> </a:t>
            </a:r>
            <a:br>
              <a:rPr lang="en-US" sz="2000" dirty="0" smtClean="0"/>
            </a:br>
            <a:r>
              <a:rPr lang="en-US" sz="2000" dirty="0" smtClean="0"/>
              <a:t>  </a:t>
            </a:r>
            <a:r>
              <a:rPr lang="en-US" sz="2000" dirty="0" err="1" smtClean="0"/>
              <a:t>seluruh</a:t>
            </a:r>
            <a:r>
              <a:rPr lang="en-US" sz="2000" dirty="0" smtClean="0"/>
              <a:t> </a:t>
            </a:r>
            <a:r>
              <a:rPr lang="en-US" sz="2000" dirty="0" err="1" smtClean="0"/>
              <a:t>fungsi</a:t>
            </a:r>
            <a:r>
              <a:rPr lang="en-US" sz="2000" dirty="0" smtClean="0"/>
              <a:t> yang </a:t>
            </a:r>
            <a:r>
              <a:rPr lang="en-US" sz="2000" dirty="0" err="1" smtClean="0"/>
              <a:t>ada</a:t>
            </a:r>
            <a:r>
              <a:rPr lang="en-US" sz="2000" dirty="0" smtClean="0"/>
              <a:t> </a:t>
            </a:r>
            <a:r>
              <a:rPr lang="en-US" sz="2000" dirty="0" err="1" smtClean="0"/>
              <a:t>di</a:t>
            </a:r>
            <a:r>
              <a:rPr lang="en-US" sz="2000" dirty="0" smtClean="0"/>
              <a:t> unit-unit </a:t>
            </a:r>
            <a:r>
              <a:rPr lang="en-US" sz="2000" dirty="0" err="1" smtClean="0"/>
              <a:t>di</a:t>
            </a:r>
            <a:r>
              <a:rPr lang="en-US" sz="2000" dirty="0" smtClean="0"/>
              <a:t> </a:t>
            </a:r>
            <a:r>
              <a:rPr lang="en-US" sz="2000" dirty="0" err="1" smtClean="0"/>
              <a:t>perusahaan</a:t>
            </a:r>
            <a:r>
              <a:rPr lang="en-US" sz="2000" dirty="0" smtClean="0"/>
              <a:t> </a:t>
            </a:r>
            <a:br>
              <a:rPr lang="en-US" sz="2000" dirty="0" smtClean="0"/>
            </a:br>
            <a:r>
              <a:rPr lang="en-US" sz="2000" dirty="0" smtClean="0"/>
              <a:t>  </a:t>
            </a:r>
            <a:r>
              <a:rPr lang="en-US" sz="2000" dirty="0" err="1" smtClean="0"/>
              <a:t>Contoh</a:t>
            </a:r>
            <a:r>
              <a:rPr lang="en-US" sz="2000" dirty="0" smtClean="0"/>
              <a:t> : </a:t>
            </a:r>
            <a:r>
              <a:rPr lang="en-US" sz="2000" dirty="0" err="1" smtClean="0"/>
              <a:t>pengoperasian</a:t>
            </a:r>
            <a:r>
              <a:rPr lang="en-US" sz="2000" dirty="0" smtClean="0"/>
              <a:t> H2 Plant</a:t>
            </a:r>
            <a:br>
              <a:rPr lang="en-US" sz="2000" dirty="0" smtClean="0"/>
            </a:br>
            <a:r>
              <a:rPr lang="en-US" sz="2000" dirty="0" smtClean="0"/>
              <a:t>- </a:t>
            </a:r>
            <a:r>
              <a:rPr lang="en-US" sz="2000" dirty="0" err="1" smtClean="0"/>
              <a:t>Kolom</a:t>
            </a:r>
            <a:r>
              <a:rPr lang="en-US" sz="2000" dirty="0" smtClean="0"/>
              <a:t> 4 : </a:t>
            </a:r>
            <a:r>
              <a:rPr lang="en-US" sz="2000" dirty="0" err="1" smtClean="0"/>
              <a:t>Risiko</a:t>
            </a:r>
            <a:r>
              <a:rPr lang="en-US" sz="2000" dirty="0" smtClean="0"/>
              <a:t/>
            </a:r>
            <a:br>
              <a:rPr lang="en-US" sz="2000" dirty="0" smtClean="0"/>
            </a:br>
            <a:r>
              <a:rPr lang="en-US" sz="2000" dirty="0" smtClean="0"/>
              <a:t>  </a:t>
            </a:r>
            <a:r>
              <a:rPr lang="en-US" sz="2000" dirty="0" err="1" smtClean="0"/>
              <a:t>Diisi</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risiko</a:t>
            </a:r>
            <a:r>
              <a:rPr lang="en-US" sz="2000" dirty="0" smtClean="0"/>
              <a:t> yang </a:t>
            </a:r>
            <a:r>
              <a:rPr lang="en-US" sz="2000" dirty="0" err="1" smtClean="0"/>
              <a:t>ditimbulkan</a:t>
            </a:r>
            <a:r>
              <a:rPr lang="en-US" sz="2000" dirty="0" smtClean="0"/>
              <a:t> </a:t>
            </a:r>
            <a:r>
              <a:rPr lang="en-US" sz="2000" dirty="0" err="1" smtClean="0"/>
              <a:t>dari</a:t>
            </a:r>
            <a:r>
              <a:rPr lang="en-US" sz="2000" dirty="0" smtClean="0"/>
              <a:t>  </a:t>
            </a:r>
            <a:br>
              <a:rPr lang="en-US" sz="2000" dirty="0" smtClean="0"/>
            </a:br>
            <a:r>
              <a:rPr lang="en-US" sz="2000" dirty="0" smtClean="0"/>
              <a:t>  </a:t>
            </a:r>
            <a:r>
              <a:rPr lang="en-US" sz="2000" dirty="0" err="1" smtClean="0"/>
              <a:t>kegiatan</a:t>
            </a:r>
            <a:r>
              <a:rPr lang="en-US" sz="2000" dirty="0" smtClean="0"/>
              <a:t>, </a:t>
            </a:r>
            <a:r>
              <a:rPr lang="en-US" sz="2000" dirty="0" err="1" smtClean="0"/>
              <a:t>produk</a:t>
            </a:r>
            <a:r>
              <a:rPr lang="en-US" sz="2000" dirty="0" smtClean="0"/>
              <a:t>, </a:t>
            </a:r>
            <a:r>
              <a:rPr lang="en-US" sz="2000" dirty="0" err="1" smtClean="0"/>
              <a:t>peralatan</a:t>
            </a:r>
            <a:r>
              <a:rPr lang="en-US" sz="2000" dirty="0" smtClean="0"/>
              <a:t>, </a:t>
            </a:r>
            <a:r>
              <a:rPr lang="en-US" sz="2000" dirty="0" err="1" smtClean="0"/>
              <a:t>fasilitas</a:t>
            </a:r>
            <a:r>
              <a:rPr lang="en-US" sz="2000" dirty="0" smtClean="0"/>
              <a:t>, </a:t>
            </a:r>
            <a:r>
              <a:rPr lang="en-US" sz="2000" dirty="0" err="1" smtClean="0"/>
              <a:t>lokasi</a:t>
            </a:r>
            <a:r>
              <a:rPr lang="en-US" sz="2000" dirty="0" smtClean="0"/>
              <a:t> </a:t>
            </a:r>
            <a:r>
              <a:rPr lang="en-US" sz="2000" dirty="0" err="1" smtClean="0"/>
              <a:t>dan</a:t>
            </a:r>
            <a:r>
              <a:rPr lang="en-US" sz="2000" dirty="0" smtClean="0"/>
              <a:t> </a:t>
            </a:r>
            <a:br>
              <a:rPr lang="en-US" sz="2000" dirty="0" smtClean="0"/>
            </a:br>
            <a:r>
              <a:rPr lang="en-US" sz="2000" dirty="0" smtClean="0"/>
              <a:t>  material</a:t>
            </a:r>
            <a:br>
              <a:rPr lang="en-US" sz="2000" dirty="0" smtClean="0"/>
            </a:br>
            <a:r>
              <a:rPr lang="en-US" sz="2000" dirty="0" smtClean="0"/>
              <a:t>  </a:t>
            </a:r>
            <a:r>
              <a:rPr lang="en-US" sz="2000" dirty="0" err="1" smtClean="0"/>
              <a:t>Contoh</a:t>
            </a:r>
            <a:r>
              <a:rPr lang="en-US" sz="2000" dirty="0" smtClean="0"/>
              <a:t> : </a:t>
            </a:r>
            <a:r>
              <a:rPr lang="en-US" sz="2000" dirty="0" err="1" smtClean="0"/>
              <a:t>Kebakaran</a:t>
            </a:r>
            <a:r>
              <a:rPr lang="en-US" sz="2000" dirty="0" smtClean="0"/>
              <a:t>, </a:t>
            </a:r>
            <a:r>
              <a:rPr lang="en-US" sz="2000" dirty="0" err="1" smtClean="0"/>
              <a:t>bising</a:t>
            </a:r>
            <a:r>
              <a:rPr lang="en-US" sz="2000" dirty="0" smtClean="0"/>
              <a:t>, </a:t>
            </a:r>
            <a:r>
              <a:rPr lang="en-US" sz="2000" dirty="0" err="1" smtClean="0"/>
              <a:t>dll</a:t>
            </a:r>
            <a:r>
              <a:rPr lang="en-US" sz="2000" dirty="0" smtClean="0"/>
              <a:t>.</a:t>
            </a:r>
            <a:r>
              <a:rPr lang="en-US" sz="2400" dirty="0" smtClean="0"/>
              <a:t/>
            </a:r>
            <a:br>
              <a:rPr lang="en-US" sz="2400" dirty="0" smtClean="0"/>
            </a:br>
            <a:r>
              <a:rPr lang="en-US" sz="2400" dirty="0" smtClean="0"/>
              <a:t/>
            </a:r>
            <a:br>
              <a:rPr lang="en-US" sz="2400" dirty="0" smtClean="0"/>
            </a:br>
            <a:endParaRPr lang="en-US" sz="2400" dirty="0" smtClean="0"/>
          </a:p>
        </p:txBody>
      </p:sp>
      <p:sp>
        <p:nvSpPr>
          <p:cNvPr id="92162" name="Slide Number Placeholder 5"/>
          <p:cNvSpPr>
            <a:spLocks noGrp="1"/>
          </p:cNvSpPr>
          <p:nvPr>
            <p:ph type="sldNum" sz="quarter" idx="12"/>
          </p:nvPr>
        </p:nvSpPr>
        <p:spPr>
          <a:noFill/>
        </p:spPr>
        <p:txBody>
          <a:bodyPr/>
          <a:lstStyle/>
          <a:p>
            <a:fld id="{4F3B284D-33CC-43FB-AC78-BE4E2BDC6021}" type="slidenum">
              <a:rPr lang="en-US" smtClean="0"/>
              <a:pPr/>
              <a:t>76</a:t>
            </a:fld>
            <a:endParaRPr lang="en-US" smtClean="0"/>
          </a:p>
        </p:txBody>
      </p:sp>
    </p:spTree>
  </p:cSld>
  <p:clrMapOvr>
    <a:masterClrMapping/>
  </p:clrMapOvr>
  <p:transition spd="slow">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685800" y="-4572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solidFill>
                  <a:schemeClr val="tx2">
                    <a:lumMod val="20000"/>
                    <a:lumOff val="80000"/>
                  </a:schemeClr>
                </a:solidFill>
              </a:rPr>
              <a:t>- </a:t>
            </a:r>
            <a:r>
              <a:rPr lang="en-US" sz="2400" dirty="0" err="1" smtClean="0">
                <a:solidFill>
                  <a:schemeClr val="tx2">
                    <a:lumMod val="20000"/>
                    <a:lumOff val="80000"/>
                  </a:schemeClr>
                </a:solidFill>
              </a:rPr>
              <a:t>Kolom</a:t>
            </a:r>
            <a:r>
              <a:rPr lang="en-US" sz="2400" dirty="0" smtClean="0">
                <a:solidFill>
                  <a:schemeClr val="tx2">
                    <a:lumMod val="20000"/>
                    <a:lumOff val="80000"/>
                  </a:schemeClr>
                </a:solidFill>
              </a:rPr>
              <a:t> 5 : </a:t>
            </a:r>
            <a:r>
              <a:rPr lang="en-US" sz="2400" dirty="0" err="1" smtClean="0">
                <a:solidFill>
                  <a:schemeClr val="tx2">
                    <a:lumMod val="20000"/>
                    <a:lumOff val="80000"/>
                  </a:schemeClr>
                </a:solidFill>
              </a:rPr>
              <a:t>Akibat</a:t>
            </a:r>
            <a:r>
              <a:rPr lang="en-US" sz="2400" dirty="0" smtClean="0">
                <a:solidFill>
                  <a:schemeClr val="tx2">
                    <a:lumMod val="20000"/>
                    <a:lumOff val="80000"/>
                  </a:schemeClr>
                </a:solidFill>
              </a:rPr>
              <a:t> ( </a:t>
            </a:r>
            <a:r>
              <a:rPr lang="en-US" sz="2400" dirty="0" err="1" smtClean="0">
                <a:solidFill>
                  <a:schemeClr val="tx2">
                    <a:lumMod val="20000"/>
                    <a:lumOff val="80000"/>
                  </a:schemeClr>
                </a:solidFill>
              </a:rPr>
              <a:t>konsekuensi</a:t>
            </a:r>
            <a:r>
              <a:rPr lang="en-US" sz="2400" dirty="0" smtClean="0">
                <a:solidFill>
                  <a:schemeClr val="tx2">
                    <a:lumMod val="20000"/>
                    <a:lumOff val="80000"/>
                  </a:schemeClr>
                </a:solidFill>
              </a:rPr>
              <a:t> )</a:t>
            </a:r>
            <a:br>
              <a:rPr lang="en-US" sz="2400" dirty="0" smtClean="0">
                <a:solidFill>
                  <a:schemeClr val="tx2">
                    <a:lumMod val="20000"/>
                    <a:lumOff val="80000"/>
                  </a:schemeClr>
                </a:solidFill>
              </a:rPr>
            </a:br>
            <a:r>
              <a:rPr lang="en-US" sz="2400" dirty="0" smtClean="0">
                <a:solidFill>
                  <a:schemeClr val="tx2">
                    <a:lumMod val="20000"/>
                    <a:lumOff val="80000"/>
                  </a:schemeClr>
                </a:solidFill>
              </a:rPr>
              <a:t>  </a:t>
            </a:r>
            <a:r>
              <a:rPr lang="en-US" sz="2400" dirty="0" err="1" smtClean="0">
                <a:solidFill>
                  <a:schemeClr val="tx2">
                    <a:lumMod val="20000"/>
                    <a:lumOff val="80000"/>
                  </a:schemeClr>
                </a:solidFill>
              </a:rPr>
              <a:t>Diisi</a:t>
            </a:r>
            <a:r>
              <a:rPr lang="en-US" sz="2400" dirty="0" smtClean="0">
                <a:solidFill>
                  <a:schemeClr val="tx2">
                    <a:lumMod val="20000"/>
                    <a:lumOff val="80000"/>
                  </a:schemeClr>
                </a:solidFill>
              </a:rPr>
              <a:t> </a:t>
            </a:r>
            <a:r>
              <a:rPr lang="en-US" sz="2400" dirty="0" err="1" smtClean="0">
                <a:solidFill>
                  <a:schemeClr val="tx2">
                    <a:lumMod val="20000"/>
                    <a:lumOff val="80000"/>
                  </a:schemeClr>
                </a:solidFill>
              </a:rPr>
              <a:t>skor</a:t>
            </a:r>
            <a:r>
              <a:rPr lang="en-US" sz="2400" dirty="0" smtClean="0">
                <a:solidFill>
                  <a:schemeClr val="tx2">
                    <a:lumMod val="20000"/>
                    <a:lumOff val="80000"/>
                  </a:schemeClr>
                </a:solidFill>
              </a:rPr>
              <a:t> </a:t>
            </a:r>
            <a:r>
              <a:rPr lang="en-US" sz="2400" dirty="0" err="1" smtClean="0">
                <a:solidFill>
                  <a:schemeClr val="tx2">
                    <a:lumMod val="20000"/>
                    <a:lumOff val="80000"/>
                  </a:schemeClr>
                </a:solidFill>
              </a:rPr>
              <a:t>akibat</a:t>
            </a:r>
            <a:r>
              <a:rPr lang="en-US" sz="2400" dirty="0" smtClean="0">
                <a:solidFill>
                  <a:schemeClr val="tx2">
                    <a:lumMod val="20000"/>
                    <a:lumOff val="80000"/>
                  </a:schemeClr>
                </a:solidFill>
              </a:rPr>
              <a:t> yang </a:t>
            </a:r>
            <a:r>
              <a:rPr lang="en-US" sz="2400" dirty="0" err="1" smtClean="0">
                <a:solidFill>
                  <a:schemeClr val="tx2">
                    <a:lumMod val="20000"/>
                    <a:lumOff val="80000"/>
                  </a:schemeClr>
                </a:solidFill>
              </a:rPr>
              <a:t>terjadi</a:t>
            </a:r>
            <a:r>
              <a:rPr lang="en-US" sz="2400" dirty="0" smtClean="0">
                <a:solidFill>
                  <a:schemeClr val="tx2">
                    <a:lumMod val="20000"/>
                    <a:lumOff val="80000"/>
                  </a:schemeClr>
                </a:solidFill>
              </a:rPr>
              <a:t/>
            </a:r>
            <a:br>
              <a:rPr lang="en-US" sz="2400" dirty="0" smtClean="0">
                <a:solidFill>
                  <a:schemeClr val="tx2">
                    <a:lumMod val="20000"/>
                    <a:lumOff val="80000"/>
                  </a:schemeClr>
                </a:solidFill>
              </a:rPr>
            </a:br>
            <a:r>
              <a:rPr lang="en-US" sz="2400" dirty="0" smtClean="0">
                <a:solidFill>
                  <a:schemeClr val="tx2">
                    <a:lumMod val="20000"/>
                    <a:lumOff val="80000"/>
                  </a:schemeClr>
                </a:solidFill>
              </a:rPr>
              <a:t>  </a:t>
            </a:r>
            <a:r>
              <a:rPr lang="en-US" sz="1800" dirty="0" err="1" smtClean="0">
                <a:solidFill>
                  <a:schemeClr val="tx2">
                    <a:lumMod val="20000"/>
                    <a:lumOff val="80000"/>
                  </a:schemeClr>
                </a:solidFill>
              </a:rPr>
              <a:t>Skore</a:t>
            </a:r>
            <a:r>
              <a:rPr lang="en-US" sz="1800" dirty="0" smtClean="0">
                <a:solidFill>
                  <a:schemeClr val="tx2">
                    <a:lumMod val="20000"/>
                    <a:lumOff val="80000"/>
                  </a:schemeClr>
                </a:solidFill>
              </a:rPr>
              <a:t> 1 : </a:t>
            </a:r>
            <a:r>
              <a:rPr lang="en-US" sz="1800" dirty="0" err="1" smtClean="0">
                <a:solidFill>
                  <a:schemeClr val="tx2">
                    <a:lumMod val="20000"/>
                    <a:lumOff val="80000"/>
                  </a:schemeClr>
                </a:solidFill>
              </a:rPr>
              <a:t>Tidak</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ada</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cedera</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kerugian</a:t>
            </a:r>
            <a:r>
              <a:rPr lang="en-US" sz="1800" dirty="0" smtClean="0">
                <a:solidFill>
                  <a:schemeClr val="tx2">
                    <a:lumMod val="20000"/>
                    <a:lumOff val="80000"/>
                  </a:schemeClr>
                </a:solidFill>
              </a:rPr>
              <a:t> material </a:t>
            </a:r>
            <a:r>
              <a:rPr lang="en-US" sz="1800" dirty="0" err="1" smtClean="0">
                <a:solidFill>
                  <a:schemeClr val="tx2">
                    <a:lumMod val="20000"/>
                    <a:lumOff val="80000"/>
                  </a:schemeClr>
                </a:solidFill>
              </a:rPr>
              <a:t>kecil</a:t>
            </a:r>
            <a:r>
              <a:rPr lang="en-US" sz="1800" dirty="0" smtClean="0">
                <a:solidFill>
                  <a:schemeClr val="tx2">
                    <a:lumMod val="20000"/>
                    <a:lumOff val="80000"/>
                  </a:schemeClr>
                </a:solidFill>
              </a:rPr>
              <a:t> ( </a:t>
            </a:r>
            <a:r>
              <a:rPr lang="en-US" sz="1800" dirty="0" err="1" smtClean="0">
                <a:solidFill>
                  <a:schemeClr val="tx2">
                    <a:lumMod val="20000"/>
                    <a:lumOff val="80000"/>
                  </a:schemeClr>
                </a:solidFill>
              </a:rPr>
              <a:t>tidak</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cedera</a:t>
            </a:r>
            <a:r>
              <a:rPr lang="en-US" sz="1800" dirty="0" smtClean="0">
                <a:solidFill>
                  <a:schemeClr val="tx2">
                    <a:lumMod val="20000"/>
                    <a:lumOff val="80000"/>
                  </a:schemeClr>
                </a:solidFill>
              </a:rPr>
              <a:t>)</a:t>
            </a:r>
            <a:br>
              <a:rPr lang="en-US" sz="1800" dirty="0" smtClean="0">
                <a:solidFill>
                  <a:schemeClr val="tx2">
                    <a:lumMod val="20000"/>
                    <a:lumOff val="80000"/>
                  </a:schemeClr>
                </a:solidFill>
              </a:rPr>
            </a:b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Skore</a:t>
            </a:r>
            <a:r>
              <a:rPr lang="en-US" sz="1800" dirty="0" smtClean="0">
                <a:solidFill>
                  <a:schemeClr val="tx2">
                    <a:lumMod val="20000"/>
                    <a:lumOff val="80000"/>
                  </a:schemeClr>
                </a:solidFill>
              </a:rPr>
              <a:t> 2 : </a:t>
            </a:r>
            <a:r>
              <a:rPr lang="en-US" sz="1800" dirty="0" err="1" smtClean="0">
                <a:solidFill>
                  <a:schemeClr val="tx2">
                    <a:lumMod val="20000"/>
                    <a:lumOff val="80000"/>
                  </a:schemeClr>
                </a:solidFill>
              </a:rPr>
              <a:t>Cedera</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ringan</a:t>
            </a:r>
            <a:r>
              <a:rPr lang="en-US" sz="1800" dirty="0" smtClean="0">
                <a:solidFill>
                  <a:schemeClr val="tx2">
                    <a:lumMod val="20000"/>
                    <a:lumOff val="80000"/>
                  </a:schemeClr>
                </a:solidFill>
              </a:rPr>
              <a:t>/P3K, </a:t>
            </a:r>
            <a:r>
              <a:rPr lang="en-US" sz="1800" dirty="0" err="1" smtClean="0">
                <a:solidFill>
                  <a:schemeClr val="tx2">
                    <a:lumMod val="20000"/>
                    <a:lumOff val="80000"/>
                  </a:schemeClr>
                </a:solidFill>
              </a:rPr>
              <a:t>kerugian</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materi</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sedang</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cedera</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ringan</a:t>
            </a:r>
            <a:r>
              <a:rPr lang="en-US" sz="1800" dirty="0" smtClean="0">
                <a:solidFill>
                  <a:schemeClr val="tx2">
                    <a:lumMod val="20000"/>
                    <a:lumOff val="80000"/>
                  </a:schemeClr>
                </a:solidFill>
              </a:rPr>
              <a:t>)</a:t>
            </a:r>
            <a:br>
              <a:rPr lang="en-US" sz="1800" dirty="0" smtClean="0">
                <a:solidFill>
                  <a:schemeClr val="tx2">
                    <a:lumMod val="20000"/>
                    <a:lumOff val="80000"/>
                  </a:schemeClr>
                </a:solidFill>
              </a:rPr>
            </a:b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Skore</a:t>
            </a:r>
            <a:r>
              <a:rPr lang="en-US" sz="1800" dirty="0" smtClean="0">
                <a:solidFill>
                  <a:schemeClr val="tx2">
                    <a:lumMod val="20000"/>
                    <a:lumOff val="80000"/>
                  </a:schemeClr>
                </a:solidFill>
              </a:rPr>
              <a:t> 3 : </a:t>
            </a:r>
            <a:r>
              <a:rPr lang="en-US" sz="1800" dirty="0" err="1" smtClean="0">
                <a:solidFill>
                  <a:schemeClr val="tx2">
                    <a:lumMod val="20000"/>
                    <a:lumOff val="80000"/>
                  </a:schemeClr>
                </a:solidFill>
              </a:rPr>
              <a:t>Hilang</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hari</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kerja</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kerugian</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cukup</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besar</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hilang</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hari</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kerja</a:t>
            </a:r>
            <a:r>
              <a:rPr lang="en-US" sz="1800" dirty="0" smtClean="0">
                <a:solidFill>
                  <a:schemeClr val="tx2">
                    <a:lumMod val="20000"/>
                    <a:lumOff val="80000"/>
                  </a:schemeClr>
                </a:solidFill>
              </a:rPr>
              <a:t> )</a:t>
            </a:r>
            <a:br>
              <a:rPr lang="en-US" sz="1800" dirty="0" smtClean="0">
                <a:solidFill>
                  <a:schemeClr val="tx2">
                    <a:lumMod val="20000"/>
                    <a:lumOff val="80000"/>
                  </a:schemeClr>
                </a:solidFill>
              </a:rPr>
            </a:b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Skore</a:t>
            </a:r>
            <a:r>
              <a:rPr lang="en-US" sz="1800" dirty="0" smtClean="0">
                <a:solidFill>
                  <a:schemeClr val="tx2">
                    <a:lumMod val="20000"/>
                    <a:lumOff val="80000"/>
                  </a:schemeClr>
                </a:solidFill>
              </a:rPr>
              <a:t> 4 : </a:t>
            </a:r>
            <a:r>
              <a:rPr lang="en-US" sz="1800" dirty="0" err="1" smtClean="0">
                <a:solidFill>
                  <a:schemeClr val="tx2">
                    <a:lumMod val="20000"/>
                    <a:lumOff val="80000"/>
                  </a:schemeClr>
                </a:solidFill>
              </a:rPr>
              <a:t>Cacat</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kerugian</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materi</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besar</a:t>
            </a:r>
            <a:r>
              <a:rPr lang="en-US" sz="1800" dirty="0" smtClean="0">
                <a:solidFill>
                  <a:schemeClr val="tx2">
                    <a:lumMod val="20000"/>
                    <a:lumOff val="80000"/>
                  </a:schemeClr>
                </a:solidFill>
              </a:rPr>
              <a:t> ( </a:t>
            </a:r>
            <a:r>
              <a:rPr lang="en-US" sz="1800" dirty="0" err="1" smtClean="0">
                <a:solidFill>
                  <a:schemeClr val="tx2">
                    <a:lumMod val="20000"/>
                    <a:lumOff val="80000"/>
                  </a:schemeClr>
                </a:solidFill>
              </a:rPr>
              <a:t>cacat</a:t>
            </a:r>
            <a:r>
              <a:rPr lang="en-US" sz="1800" dirty="0" smtClean="0">
                <a:solidFill>
                  <a:schemeClr val="tx2">
                    <a:lumMod val="20000"/>
                    <a:lumOff val="80000"/>
                  </a:schemeClr>
                </a:solidFill>
              </a:rPr>
              <a:t> ) </a:t>
            </a:r>
            <a:br>
              <a:rPr lang="en-US" sz="1800" dirty="0" smtClean="0">
                <a:solidFill>
                  <a:schemeClr val="tx2">
                    <a:lumMod val="20000"/>
                    <a:lumOff val="80000"/>
                  </a:schemeClr>
                </a:solidFill>
              </a:rPr>
            </a:b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Skore</a:t>
            </a:r>
            <a:r>
              <a:rPr lang="en-US" sz="1800" dirty="0" smtClean="0">
                <a:solidFill>
                  <a:schemeClr val="tx2">
                    <a:lumMod val="20000"/>
                    <a:lumOff val="80000"/>
                  </a:schemeClr>
                </a:solidFill>
              </a:rPr>
              <a:t> 5 : </a:t>
            </a:r>
            <a:r>
              <a:rPr lang="en-US" sz="1800" dirty="0" err="1" smtClean="0">
                <a:solidFill>
                  <a:schemeClr val="tx2">
                    <a:lumMod val="20000"/>
                    <a:lumOff val="80000"/>
                  </a:schemeClr>
                </a:solidFill>
              </a:rPr>
              <a:t>Kematian</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kerugian</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materi</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sangat</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besar</a:t>
            </a:r>
            <a:r>
              <a:rPr lang="en-US" sz="1800" dirty="0" smtClean="0">
                <a:solidFill>
                  <a:schemeClr val="tx2">
                    <a:lumMod val="20000"/>
                    <a:lumOff val="80000"/>
                  </a:schemeClr>
                </a:solidFill>
              </a:rPr>
              <a:t> ( </a:t>
            </a:r>
            <a:r>
              <a:rPr lang="en-US" sz="1800" dirty="0" err="1" smtClean="0">
                <a:solidFill>
                  <a:schemeClr val="tx2">
                    <a:lumMod val="20000"/>
                    <a:lumOff val="80000"/>
                  </a:schemeClr>
                </a:solidFill>
              </a:rPr>
              <a:t>kematian</a:t>
            </a:r>
            <a:r>
              <a:rPr lang="en-US" sz="1800" dirty="0" smtClean="0">
                <a:solidFill>
                  <a:schemeClr val="tx2">
                    <a:lumMod val="20000"/>
                    <a:lumOff val="80000"/>
                  </a:schemeClr>
                </a:solidFill>
              </a:rPr>
              <a:t> )</a:t>
            </a:r>
            <a:br>
              <a:rPr lang="en-US" sz="1800" dirty="0" smtClean="0">
                <a:solidFill>
                  <a:schemeClr val="tx2">
                    <a:lumMod val="20000"/>
                    <a:lumOff val="80000"/>
                  </a:schemeClr>
                </a:solidFill>
              </a:rPr>
            </a:br>
            <a:r>
              <a:rPr lang="en-US" sz="1800" dirty="0" smtClean="0">
                <a:solidFill>
                  <a:schemeClr val="tx2">
                    <a:lumMod val="20000"/>
                    <a:lumOff val="80000"/>
                  </a:schemeClr>
                </a:solidFill>
              </a:rPr>
              <a:t> </a:t>
            </a:r>
            <a:br>
              <a:rPr lang="en-US" sz="1800" dirty="0" smtClean="0">
                <a:solidFill>
                  <a:schemeClr val="tx2">
                    <a:lumMod val="20000"/>
                    <a:lumOff val="80000"/>
                  </a:schemeClr>
                </a:solidFill>
              </a:rPr>
            </a:br>
            <a:r>
              <a:rPr lang="en-US" sz="1800" dirty="0" smtClean="0">
                <a:solidFill>
                  <a:schemeClr val="tx2">
                    <a:lumMod val="20000"/>
                    <a:lumOff val="80000"/>
                  </a:schemeClr>
                </a:solidFill>
              </a:rPr>
              <a:t> </a:t>
            </a:r>
            <a:r>
              <a:rPr lang="en-US" sz="2400" dirty="0" smtClean="0">
                <a:solidFill>
                  <a:schemeClr val="tx2">
                    <a:lumMod val="20000"/>
                    <a:lumOff val="80000"/>
                  </a:schemeClr>
                </a:solidFill>
              </a:rPr>
              <a:t>-</a:t>
            </a:r>
            <a:r>
              <a:rPr lang="en-US" sz="2400" dirty="0" err="1" smtClean="0">
                <a:solidFill>
                  <a:schemeClr val="tx2">
                    <a:lumMod val="20000"/>
                    <a:lumOff val="80000"/>
                  </a:schemeClr>
                </a:solidFill>
              </a:rPr>
              <a:t>Kolom</a:t>
            </a:r>
            <a:r>
              <a:rPr lang="en-US" sz="2400" dirty="0" smtClean="0">
                <a:solidFill>
                  <a:schemeClr val="tx2">
                    <a:lumMod val="20000"/>
                    <a:lumOff val="80000"/>
                  </a:schemeClr>
                </a:solidFill>
              </a:rPr>
              <a:t> 6 : </a:t>
            </a:r>
            <a:r>
              <a:rPr lang="en-US" sz="2400" dirty="0" err="1" smtClean="0">
                <a:solidFill>
                  <a:schemeClr val="tx2">
                    <a:lumMod val="20000"/>
                    <a:lumOff val="80000"/>
                  </a:schemeClr>
                </a:solidFill>
              </a:rPr>
              <a:t>Peluang</a:t>
            </a:r>
            <a:r>
              <a:rPr lang="en-US" sz="2400" dirty="0" smtClean="0">
                <a:solidFill>
                  <a:schemeClr val="tx2">
                    <a:lumMod val="20000"/>
                    <a:lumOff val="80000"/>
                  </a:schemeClr>
                </a:solidFill>
              </a:rPr>
              <a:t> ( Probability )</a:t>
            </a:r>
            <a:br>
              <a:rPr lang="en-US" sz="2400" dirty="0" smtClean="0">
                <a:solidFill>
                  <a:schemeClr val="tx2">
                    <a:lumMod val="20000"/>
                    <a:lumOff val="80000"/>
                  </a:schemeClr>
                </a:solidFill>
              </a:rPr>
            </a:br>
            <a:r>
              <a:rPr lang="en-US" sz="2400" dirty="0" smtClean="0">
                <a:solidFill>
                  <a:schemeClr val="tx2">
                    <a:lumMod val="20000"/>
                    <a:lumOff val="80000"/>
                  </a:schemeClr>
                </a:solidFill>
              </a:rPr>
              <a:t>  </a:t>
            </a:r>
            <a:r>
              <a:rPr lang="en-US" sz="2400" dirty="0" err="1" smtClean="0">
                <a:solidFill>
                  <a:schemeClr val="tx2">
                    <a:lumMod val="20000"/>
                    <a:lumOff val="80000"/>
                  </a:schemeClr>
                </a:solidFill>
              </a:rPr>
              <a:t>Diisi</a:t>
            </a:r>
            <a:r>
              <a:rPr lang="en-US" sz="2400" dirty="0" smtClean="0">
                <a:solidFill>
                  <a:schemeClr val="tx2">
                    <a:lumMod val="20000"/>
                    <a:lumOff val="80000"/>
                  </a:schemeClr>
                </a:solidFill>
              </a:rPr>
              <a:t> </a:t>
            </a:r>
            <a:r>
              <a:rPr lang="en-US" sz="2400" dirty="0" err="1" smtClean="0">
                <a:solidFill>
                  <a:schemeClr val="tx2">
                    <a:lumMod val="20000"/>
                    <a:lumOff val="80000"/>
                  </a:schemeClr>
                </a:solidFill>
              </a:rPr>
              <a:t>sesuai</a:t>
            </a:r>
            <a:r>
              <a:rPr lang="en-US" sz="2400" dirty="0" smtClean="0">
                <a:solidFill>
                  <a:schemeClr val="tx2">
                    <a:lumMod val="20000"/>
                    <a:lumOff val="80000"/>
                  </a:schemeClr>
                </a:solidFill>
              </a:rPr>
              <a:t> </a:t>
            </a:r>
            <a:r>
              <a:rPr lang="en-US" sz="2400" dirty="0" err="1" smtClean="0">
                <a:solidFill>
                  <a:schemeClr val="tx2">
                    <a:lumMod val="20000"/>
                    <a:lumOff val="80000"/>
                  </a:schemeClr>
                </a:solidFill>
              </a:rPr>
              <a:t>peluang</a:t>
            </a:r>
            <a:r>
              <a:rPr lang="en-US" sz="2400" dirty="0" smtClean="0">
                <a:solidFill>
                  <a:schemeClr val="tx2">
                    <a:lumMod val="20000"/>
                    <a:lumOff val="80000"/>
                  </a:schemeClr>
                </a:solidFill>
              </a:rPr>
              <a:t> yang </a:t>
            </a:r>
            <a:r>
              <a:rPr lang="en-US" sz="2400" dirty="0" err="1" smtClean="0">
                <a:solidFill>
                  <a:schemeClr val="tx2">
                    <a:lumMod val="20000"/>
                    <a:lumOff val="80000"/>
                  </a:schemeClr>
                </a:solidFill>
              </a:rPr>
              <a:t>terjadi</a:t>
            </a:r>
            <a:r>
              <a:rPr lang="en-US" sz="2400" dirty="0" smtClean="0">
                <a:solidFill>
                  <a:schemeClr val="tx2">
                    <a:lumMod val="20000"/>
                    <a:lumOff val="80000"/>
                  </a:schemeClr>
                </a:solidFill>
              </a:rPr>
              <a:t/>
            </a:r>
            <a:br>
              <a:rPr lang="en-US" sz="2400" dirty="0" smtClean="0">
                <a:solidFill>
                  <a:schemeClr val="tx2">
                    <a:lumMod val="20000"/>
                    <a:lumOff val="80000"/>
                  </a:schemeClr>
                </a:solidFill>
              </a:rPr>
            </a:br>
            <a:r>
              <a:rPr lang="en-US" sz="2400" dirty="0" smtClean="0">
                <a:solidFill>
                  <a:schemeClr val="tx2">
                    <a:lumMod val="20000"/>
                    <a:lumOff val="80000"/>
                  </a:schemeClr>
                </a:solidFill>
              </a:rPr>
              <a:t>  A</a:t>
            </a:r>
            <a:r>
              <a:rPr lang="en-US" sz="1800" dirty="0" smtClean="0">
                <a:solidFill>
                  <a:schemeClr val="tx2">
                    <a:lumMod val="20000"/>
                    <a:lumOff val="80000"/>
                  </a:schemeClr>
                </a:solidFill>
              </a:rPr>
              <a:t> : </a:t>
            </a:r>
            <a:r>
              <a:rPr lang="en-US" sz="1800" dirty="0" err="1" smtClean="0">
                <a:solidFill>
                  <a:schemeClr val="tx2">
                    <a:lumMod val="20000"/>
                    <a:lumOff val="80000"/>
                  </a:schemeClr>
                </a:solidFill>
              </a:rPr>
              <a:t>Hampir</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pasti</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akan</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terjadi</a:t>
            </a:r>
            <a:r>
              <a:rPr lang="en-US" sz="1800" dirty="0" smtClean="0">
                <a:solidFill>
                  <a:schemeClr val="tx2">
                    <a:lumMod val="20000"/>
                    <a:lumOff val="80000"/>
                  </a:schemeClr>
                </a:solidFill>
              </a:rPr>
              <a:t>/ almost certain</a:t>
            </a:r>
            <a:br>
              <a:rPr lang="en-US" sz="1800" dirty="0" smtClean="0">
                <a:solidFill>
                  <a:schemeClr val="tx2">
                    <a:lumMod val="20000"/>
                    <a:lumOff val="80000"/>
                  </a:schemeClr>
                </a:solidFill>
              </a:rPr>
            </a:br>
            <a:r>
              <a:rPr lang="en-US" sz="1800" dirty="0" smtClean="0">
                <a:solidFill>
                  <a:schemeClr val="tx2">
                    <a:lumMod val="20000"/>
                    <a:lumOff val="80000"/>
                  </a:schemeClr>
                </a:solidFill>
              </a:rPr>
              <a:t>   B : </a:t>
            </a:r>
            <a:r>
              <a:rPr lang="en-US" sz="1800" dirty="0" err="1" smtClean="0">
                <a:solidFill>
                  <a:schemeClr val="tx2">
                    <a:lumMod val="20000"/>
                    <a:lumOff val="80000"/>
                  </a:schemeClr>
                </a:solidFill>
              </a:rPr>
              <a:t>Cenderung</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untuk</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terjadi</a:t>
            </a:r>
            <a:r>
              <a:rPr lang="en-US" sz="1800" dirty="0" smtClean="0">
                <a:solidFill>
                  <a:schemeClr val="tx2">
                    <a:lumMod val="20000"/>
                    <a:lumOff val="80000"/>
                  </a:schemeClr>
                </a:solidFill>
              </a:rPr>
              <a:t/>
            </a:r>
            <a:br>
              <a:rPr lang="en-US" sz="1800" dirty="0" smtClean="0">
                <a:solidFill>
                  <a:schemeClr val="tx2">
                    <a:lumMod val="20000"/>
                    <a:lumOff val="80000"/>
                  </a:schemeClr>
                </a:solidFill>
              </a:rPr>
            </a:br>
            <a:r>
              <a:rPr lang="en-US" sz="1800" dirty="0" smtClean="0">
                <a:solidFill>
                  <a:schemeClr val="tx2">
                    <a:lumMod val="20000"/>
                    <a:lumOff val="80000"/>
                  </a:schemeClr>
                </a:solidFill>
              </a:rPr>
              <a:t>   C : </a:t>
            </a:r>
            <a:r>
              <a:rPr lang="en-US" sz="1800" dirty="0" err="1" smtClean="0">
                <a:solidFill>
                  <a:schemeClr val="tx2">
                    <a:lumMod val="20000"/>
                    <a:lumOff val="80000"/>
                  </a:schemeClr>
                </a:solidFill>
              </a:rPr>
              <a:t>Mungkin</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dapat</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terjadi</a:t>
            </a:r>
            <a:r>
              <a:rPr lang="en-US" sz="1800" dirty="0" smtClean="0">
                <a:solidFill>
                  <a:schemeClr val="tx2">
                    <a:lumMod val="20000"/>
                    <a:lumOff val="80000"/>
                  </a:schemeClr>
                </a:solidFill>
              </a:rPr>
              <a:t/>
            </a:r>
            <a:br>
              <a:rPr lang="en-US" sz="1800" dirty="0" smtClean="0">
                <a:solidFill>
                  <a:schemeClr val="tx2">
                    <a:lumMod val="20000"/>
                    <a:lumOff val="80000"/>
                  </a:schemeClr>
                </a:solidFill>
              </a:rPr>
            </a:br>
            <a:r>
              <a:rPr lang="en-US" sz="1800" dirty="0" smtClean="0">
                <a:solidFill>
                  <a:schemeClr val="tx2">
                    <a:lumMod val="20000"/>
                    <a:lumOff val="80000"/>
                  </a:schemeClr>
                </a:solidFill>
              </a:rPr>
              <a:t>   D : </a:t>
            </a:r>
            <a:r>
              <a:rPr lang="en-US" sz="1800" dirty="0" err="1" smtClean="0">
                <a:solidFill>
                  <a:schemeClr val="tx2">
                    <a:lumMod val="20000"/>
                    <a:lumOff val="80000"/>
                  </a:schemeClr>
                </a:solidFill>
              </a:rPr>
              <a:t>Jarang</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kemungkinan</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terjadi</a:t>
            </a:r>
            <a:r>
              <a:rPr lang="en-US" sz="1800" dirty="0" smtClean="0">
                <a:solidFill>
                  <a:schemeClr val="tx2">
                    <a:lumMod val="20000"/>
                    <a:lumOff val="80000"/>
                  </a:schemeClr>
                </a:solidFill>
              </a:rPr>
              <a:t>/ unlikely </a:t>
            </a:r>
            <a:br>
              <a:rPr lang="en-US" sz="1800" dirty="0" smtClean="0">
                <a:solidFill>
                  <a:schemeClr val="tx2">
                    <a:lumMod val="20000"/>
                    <a:lumOff val="80000"/>
                  </a:schemeClr>
                </a:solidFill>
              </a:rPr>
            </a:br>
            <a:r>
              <a:rPr lang="en-US" sz="1800" dirty="0" smtClean="0">
                <a:solidFill>
                  <a:schemeClr val="tx2">
                    <a:lumMod val="20000"/>
                    <a:lumOff val="80000"/>
                  </a:schemeClr>
                </a:solidFill>
              </a:rPr>
              <a:t>   E : </a:t>
            </a:r>
            <a:r>
              <a:rPr lang="en-US" sz="1800" dirty="0" err="1" smtClean="0">
                <a:solidFill>
                  <a:schemeClr val="tx2">
                    <a:lumMod val="20000"/>
                    <a:lumOff val="80000"/>
                  </a:schemeClr>
                </a:solidFill>
              </a:rPr>
              <a:t>Jarang</a:t>
            </a:r>
            <a:r>
              <a:rPr lang="en-US" sz="1800" dirty="0" smtClean="0">
                <a:solidFill>
                  <a:schemeClr val="tx2">
                    <a:lumMod val="20000"/>
                    <a:lumOff val="80000"/>
                  </a:schemeClr>
                </a:solidFill>
              </a:rPr>
              <a:t> </a:t>
            </a:r>
            <a:r>
              <a:rPr lang="en-US" sz="1800" dirty="0" err="1" smtClean="0">
                <a:solidFill>
                  <a:schemeClr val="tx2">
                    <a:lumMod val="20000"/>
                    <a:lumOff val="80000"/>
                  </a:schemeClr>
                </a:solidFill>
              </a:rPr>
              <a:t>terjadi</a:t>
            </a:r>
            <a:r>
              <a:rPr lang="en-US" sz="1800" dirty="0" smtClean="0">
                <a:solidFill>
                  <a:schemeClr val="tx2">
                    <a:lumMod val="20000"/>
                    <a:lumOff val="80000"/>
                  </a:schemeClr>
                </a:solidFill>
              </a:rPr>
              <a:t> ( rare )</a:t>
            </a:r>
            <a:br>
              <a:rPr lang="en-US" sz="1800" dirty="0" smtClean="0">
                <a:solidFill>
                  <a:schemeClr val="tx2">
                    <a:lumMod val="20000"/>
                    <a:lumOff val="80000"/>
                  </a:schemeClr>
                </a:solidFill>
              </a:rPr>
            </a:br>
            <a:r>
              <a:rPr lang="en-US" sz="1800" dirty="0" smtClean="0">
                <a:solidFill>
                  <a:schemeClr val="tx2">
                    <a:lumMod val="20000"/>
                    <a:lumOff val="80000"/>
                  </a:schemeClr>
                </a:solidFill>
              </a:rPr>
              <a:t> </a:t>
            </a:r>
            <a:r>
              <a:rPr lang="en-US" sz="2400" dirty="0" smtClean="0">
                <a:solidFill>
                  <a:schemeClr val="tx2">
                    <a:lumMod val="20000"/>
                    <a:lumOff val="80000"/>
                  </a:schemeClr>
                </a:solidFill>
              </a:rPr>
              <a:t/>
            </a:r>
            <a:br>
              <a:rPr lang="en-US" sz="2400" dirty="0" smtClean="0">
                <a:solidFill>
                  <a:schemeClr val="tx2">
                    <a:lumMod val="20000"/>
                    <a:lumOff val="80000"/>
                  </a:schemeClr>
                </a:solidFill>
              </a:rPr>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93186" name="Slide Number Placeholder 5"/>
          <p:cNvSpPr>
            <a:spLocks noGrp="1"/>
          </p:cNvSpPr>
          <p:nvPr>
            <p:ph type="sldNum" sz="quarter" idx="12"/>
          </p:nvPr>
        </p:nvSpPr>
        <p:spPr>
          <a:noFill/>
        </p:spPr>
        <p:txBody>
          <a:bodyPr/>
          <a:lstStyle/>
          <a:p>
            <a:fld id="{7A652FD0-1B6D-4B07-A87E-763CD956AE7B}" type="slidenum">
              <a:rPr lang="en-US" smtClean="0"/>
              <a:pPr/>
              <a:t>77</a:t>
            </a:fld>
            <a:endParaRPr lang="en-US" smtClean="0"/>
          </a:p>
        </p:txBody>
      </p:sp>
    </p:spTree>
  </p:cSld>
  <p:clrMapOvr>
    <a:masterClrMapping/>
  </p:clrMapOvr>
  <p:transition spd="slow">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0"/>
            <a:ext cx="7772400" cy="304800"/>
          </a:xfrm>
        </p:spPr>
        <p:txBody>
          <a:bodyPr>
            <a:normAutofit fontScale="90000"/>
          </a:bodyPr>
          <a:lstStyle/>
          <a:p>
            <a:pPr eaLnBrk="1" hangingPunct="1"/>
            <a:r>
              <a:rPr lang="en-US" sz="2800" b="1" smtClean="0">
                <a:solidFill>
                  <a:schemeClr val="hlink"/>
                </a:solidFill>
                <a:effectLst/>
                <a:latin typeface="Book Antiqua" pitchFamily="18" charset="0"/>
              </a:rPr>
              <a:t>Contoh identifikasi bahaya di perusahaan X</a:t>
            </a:r>
          </a:p>
        </p:txBody>
      </p:sp>
      <p:graphicFrame>
        <p:nvGraphicFramePr>
          <p:cNvPr id="446467" name="Group 3"/>
          <p:cNvGraphicFramePr>
            <a:graphicFrameLocks noGrp="1"/>
          </p:cNvGraphicFramePr>
          <p:nvPr>
            <p:ph sz="half" idx="2"/>
          </p:nvPr>
        </p:nvGraphicFramePr>
        <p:xfrm>
          <a:off x="228600" y="685800"/>
          <a:ext cx="8686800" cy="6387980"/>
        </p:xfrm>
        <a:graphic>
          <a:graphicData uri="http://schemas.openxmlformats.org/drawingml/2006/table">
            <a:tbl>
              <a:tblPr/>
              <a:tblGrid>
                <a:gridCol w="533400"/>
                <a:gridCol w="1905000"/>
                <a:gridCol w="2209800"/>
                <a:gridCol w="2362200"/>
                <a:gridCol w="1676400"/>
              </a:tblGrid>
              <a:tr h="8255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No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Lokasi</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Aktivitas</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Risiko</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Bahaya</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Akibat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Peluang</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Desalinasi</a:t>
                      </a:r>
                      <a:r>
                        <a:rPr kumimoji="0" lang="en-US" sz="1400" b="0" i="0" u="none" strike="noStrike" cap="none" normalizeH="0" baseline="0" dirty="0" smtClean="0">
                          <a:ln>
                            <a:noFill/>
                          </a:ln>
                          <a:solidFill>
                            <a:srgbClr val="FF0066"/>
                          </a:solidFill>
                          <a:effectLst/>
                          <a:latin typeface="Arial" charset="0"/>
                        </a:rPr>
                        <a:t> Plant</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Pengoperasian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desalinasi</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Kebisingan</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Trip/</a:t>
                      </a:r>
                      <a:r>
                        <a:rPr kumimoji="0" lang="en-US" sz="1400" b="0" i="0" u="none" strike="noStrike" cap="none" normalizeH="0" baseline="0" dirty="0" err="1" smtClean="0">
                          <a:ln>
                            <a:noFill/>
                          </a:ln>
                          <a:solidFill>
                            <a:srgbClr val="FF0066"/>
                          </a:solidFill>
                          <a:effectLst/>
                          <a:latin typeface="Arial" charset="0"/>
                        </a:rPr>
                        <a:t>Tersandung</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Residual oil</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Change over ROP/HSD</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Oil </a:t>
                      </a:r>
                      <a:r>
                        <a:rPr kumimoji="0" lang="en-US" sz="1400" b="0" i="0" u="none" strike="noStrike" cap="none" normalizeH="0" baseline="0" dirty="0" err="1" smtClean="0">
                          <a:ln>
                            <a:noFill/>
                          </a:ln>
                          <a:solidFill>
                            <a:srgbClr val="FF0066"/>
                          </a:solidFill>
                          <a:effectLst/>
                          <a:latin typeface="Arial" charset="0"/>
                        </a:rPr>
                        <a:t>Punmp</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Tersengat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arus</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listrik</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Bising</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Jetty</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Pengisian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bakar</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dari</a:t>
                      </a:r>
                      <a:r>
                        <a:rPr kumimoji="0" lang="en-US" sz="1400" b="0" i="0" u="none" strike="noStrike" cap="none" normalizeH="0" baseline="0" dirty="0" smtClean="0">
                          <a:ln>
                            <a:noFill/>
                          </a:ln>
                          <a:solidFill>
                            <a:srgbClr val="FF0066"/>
                          </a:solidFill>
                          <a:effectLst/>
                          <a:latin typeface="Arial" charset="0"/>
                        </a:rPr>
                        <a:t> tanker </a:t>
                      </a:r>
                      <a:r>
                        <a:rPr kumimoji="0" lang="en-US" sz="1400" b="0" i="0" u="none" strike="noStrike" cap="none" normalizeH="0" baseline="0" dirty="0" err="1" smtClean="0">
                          <a:ln>
                            <a:noFill/>
                          </a:ln>
                          <a:solidFill>
                            <a:srgbClr val="FF0066"/>
                          </a:solidFill>
                          <a:effectLst/>
                          <a:latin typeface="Arial" charset="0"/>
                        </a:rPr>
                        <a:t>ke</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tangki</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penyimpanan</a:t>
                      </a:r>
                      <a:r>
                        <a:rPr kumimoji="0" lang="en-US" sz="1400" b="0" i="0" u="none" strike="noStrike" cap="none" normalizeH="0" baseline="0" dirty="0" smtClean="0">
                          <a:ln>
                            <a:noFill/>
                          </a:ln>
                          <a:solidFill>
                            <a:srgbClr val="FF0066"/>
                          </a:solidFill>
                          <a:effectLst/>
                          <a:latin typeface="Arial" charset="0"/>
                        </a:rPr>
                        <a:t> BBM</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Kebakaran</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4/D</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2/D</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Water treatment plan</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Water treatment</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Terhirup</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bau</a:t>
                      </a:r>
                      <a:r>
                        <a:rPr kumimoji="0" lang="en-US" sz="1400" b="0" i="0" u="none" strike="noStrike" cap="none" normalizeH="0" baseline="0" dirty="0" smtClean="0">
                          <a:ln>
                            <a:noFill/>
                          </a:ln>
                          <a:solidFill>
                            <a:srgbClr val="FF0066"/>
                          </a:solidFill>
                          <a:effectLst/>
                          <a:latin typeface="Arial" charset="0"/>
                        </a:rPr>
                        <a:t> gas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Desain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peralatan</a:t>
                      </a:r>
                      <a:r>
                        <a:rPr kumimoji="0" lang="en-US" sz="1400" b="0" i="0" u="none" strike="noStrike" cap="none" normalizeH="0" baseline="0" dirty="0" smtClean="0">
                          <a:ln>
                            <a:noFill/>
                          </a:ln>
                          <a:solidFill>
                            <a:srgbClr val="FF0066"/>
                          </a:solidFill>
                          <a:effectLst/>
                          <a:latin typeface="Arial" charset="0"/>
                        </a:rPr>
                        <a:t> td </a:t>
                      </a:r>
                      <a:r>
                        <a:rPr kumimoji="0" lang="en-US" sz="1400" b="0" i="0" u="none" strike="noStrike" cap="none" normalizeH="0" baseline="0" dirty="0" err="1" smtClean="0">
                          <a:ln>
                            <a:noFill/>
                          </a:ln>
                          <a:solidFill>
                            <a:srgbClr val="FF0066"/>
                          </a:solidFill>
                          <a:effectLst/>
                          <a:latin typeface="Arial" charset="0"/>
                        </a:rPr>
                        <a:t>sesuai</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Terhirup</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kimia</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1/B</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1/C</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1/E</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1/B</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Generator</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Pemeriksaan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rutin</a:t>
                      </a:r>
                      <a:r>
                        <a:rPr kumimoji="0" lang="en-US" sz="1400" b="0" i="0" u="none" strike="noStrike" cap="none" normalizeH="0" baseline="0" dirty="0" smtClean="0">
                          <a:ln>
                            <a:noFill/>
                          </a:ln>
                          <a:solidFill>
                            <a:srgbClr val="FF0066"/>
                          </a:solidFill>
                          <a:effectLst/>
                          <a:latin typeface="Arial" charset="0"/>
                        </a:rPr>
                        <a:t> generator</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Tersengat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arus</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listrik</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Terjatuh</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Bising</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2/E</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Condensor</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Pemeriksaan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rutin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konsensor</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Kejatuhan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benda</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keras</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Terbentur</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Kebisingan</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1/E</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3/E</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77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66"/>
                          </a:solidFill>
                          <a:effectLst/>
                          <a:latin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2286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r>
              <a:rPr lang="en-US" sz="2400" dirty="0" smtClean="0">
                <a:solidFill>
                  <a:srgbClr val="FF0000"/>
                </a:solidFill>
              </a:rPr>
              <a:t>KARAKTERISASI RISIKO</a:t>
            </a:r>
            <a:r>
              <a:rPr lang="en-US" sz="2400" dirty="0" smtClean="0"/>
              <a:t/>
            </a:r>
            <a:br>
              <a:rPr lang="en-US" sz="2400" dirty="0" smtClean="0"/>
            </a:br>
            <a:r>
              <a:rPr lang="en-US" sz="2400" dirty="0" smtClean="0"/>
              <a:t/>
            </a:r>
            <a:br>
              <a:rPr lang="en-US" sz="2400" dirty="0" smtClean="0"/>
            </a:br>
            <a:r>
              <a:rPr lang="en-US" sz="2400" dirty="0" err="1" smtClean="0"/>
              <a:t>Setelah</a:t>
            </a:r>
            <a:r>
              <a:rPr lang="en-US" sz="2400" dirty="0" smtClean="0"/>
              <a:t> </a:t>
            </a:r>
            <a:r>
              <a:rPr lang="en-US" sz="2400" dirty="0" err="1" smtClean="0"/>
              <a:t>dilakukan</a:t>
            </a:r>
            <a:r>
              <a:rPr lang="en-US" sz="2400" dirty="0" smtClean="0"/>
              <a:t> </a:t>
            </a:r>
            <a:r>
              <a:rPr lang="en-US" sz="2400" dirty="0" err="1" smtClean="0"/>
              <a:t>identifikasi</a:t>
            </a:r>
            <a:r>
              <a:rPr lang="en-US" sz="2400" dirty="0" smtClean="0"/>
              <a:t> </a:t>
            </a:r>
            <a:r>
              <a:rPr lang="en-US" sz="2400" dirty="0" err="1" smtClean="0"/>
              <a:t>risiko</a:t>
            </a:r>
            <a:r>
              <a:rPr lang="en-US" sz="2400" dirty="0" smtClean="0"/>
              <a:t> </a:t>
            </a:r>
            <a:r>
              <a:rPr lang="en-US" sz="2400" dirty="0" err="1" smtClean="0"/>
              <a:t>maka</a:t>
            </a:r>
            <a:r>
              <a:rPr lang="en-US" sz="2400" dirty="0" smtClean="0"/>
              <a:t> </a:t>
            </a:r>
            <a:r>
              <a:rPr lang="en-US" sz="2400" dirty="0" err="1" smtClean="0"/>
              <a:t>dilakukan</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untuik</a:t>
            </a:r>
            <a:r>
              <a:rPr lang="en-US" sz="2400" dirty="0" smtClean="0"/>
              <a:t> </a:t>
            </a:r>
            <a:r>
              <a:rPr lang="en-US" sz="2400" dirty="0" err="1" smtClean="0"/>
              <a:t>menentukan</a:t>
            </a:r>
            <a:r>
              <a:rPr lang="en-US" sz="2400" dirty="0" smtClean="0"/>
              <a:t> </a:t>
            </a:r>
            <a:r>
              <a:rPr lang="en-US" sz="2400" dirty="0" err="1" smtClean="0"/>
              <a:t>karakterisasi</a:t>
            </a:r>
            <a:r>
              <a:rPr lang="en-US" sz="2400" dirty="0" smtClean="0"/>
              <a:t> </a:t>
            </a:r>
            <a:r>
              <a:rPr lang="en-US" sz="2400" dirty="0" err="1" smtClean="0"/>
              <a:t>risiko</a:t>
            </a:r>
            <a:r>
              <a:rPr lang="en-US" sz="2400" dirty="0" smtClean="0"/>
              <a:t> </a:t>
            </a:r>
            <a:r>
              <a:rPr lang="en-US" sz="2400" dirty="0" err="1" smtClean="0"/>
              <a:t>atau</a:t>
            </a:r>
            <a:r>
              <a:rPr lang="en-US" sz="2400" dirty="0" smtClean="0"/>
              <a:t>  </a:t>
            </a:r>
            <a:r>
              <a:rPr lang="en-US" sz="2400" dirty="0" err="1" smtClean="0"/>
              <a:t>tingkat</a:t>
            </a:r>
            <a:r>
              <a:rPr lang="en-US" sz="2400" dirty="0" smtClean="0"/>
              <a:t> </a:t>
            </a:r>
            <a:r>
              <a:rPr lang="en-US" sz="2400" dirty="0" err="1" smtClean="0"/>
              <a:t>risiko</a:t>
            </a:r>
            <a:r>
              <a:rPr lang="en-US" sz="2400" dirty="0" smtClean="0"/>
              <a:t>.</a:t>
            </a:r>
            <a:br>
              <a:rPr lang="en-US" sz="2400" dirty="0" smtClean="0"/>
            </a:br>
            <a:r>
              <a:rPr lang="en-US" sz="2400" dirty="0" err="1" smtClean="0"/>
              <a:t>Beberapa</a:t>
            </a:r>
            <a:r>
              <a:rPr lang="en-US" sz="2400" dirty="0" smtClean="0"/>
              <a:t> </a:t>
            </a:r>
            <a:r>
              <a:rPr lang="en-US" sz="2400" dirty="0" err="1" smtClean="0"/>
              <a:t>metode</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secara</a:t>
            </a:r>
            <a:r>
              <a:rPr lang="en-US" sz="2400" dirty="0" smtClean="0"/>
              <a:t> </a:t>
            </a:r>
            <a:r>
              <a:rPr lang="en-US" sz="2400" dirty="0" err="1" smtClean="0"/>
              <a:t>kualitatif</a:t>
            </a:r>
            <a:r>
              <a:rPr lang="en-US" sz="2400" dirty="0" smtClean="0"/>
              <a:t> </a:t>
            </a:r>
            <a:r>
              <a:rPr lang="en-US" sz="2400" dirty="0" err="1" smtClean="0"/>
              <a:t>antara</a:t>
            </a:r>
            <a:r>
              <a:rPr lang="en-US" sz="2400" dirty="0" smtClean="0"/>
              <a:t> lain :</a:t>
            </a:r>
          </a:p>
        </p:txBody>
      </p:sp>
      <p:sp>
        <p:nvSpPr>
          <p:cNvPr id="95234" name="Slide Number Placeholder 5"/>
          <p:cNvSpPr>
            <a:spLocks noGrp="1"/>
          </p:cNvSpPr>
          <p:nvPr>
            <p:ph type="sldNum" sz="quarter" idx="12"/>
          </p:nvPr>
        </p:nvSpPr>
        <p:spPr>
          <a:noFill/>
        </p:spPr>
        <p:txBody>
          <a:bodyPr/>
          <a:lstStyle/>
          <a:p>
            <a:fld id="{14F740EF-0272-43C1-BCF2-77E6AD4E2FF2}" type="slidenum">
              <a:rPr lang="en-US" smtClean="0"/>
              <a:pPr/>
              <a:t>79</a:t>
            </a:fld>
            <a:endParaRPr lang="en-US" smtClean="0"/>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lstStyle/>
          <a:p>
            <a:pPr eaLnBrk="1" hangingPunct="1">
              <a:defRPr/>
            </a:pPr>
            <a:r>
              <a:rPr lang="en-US" sz="4000" dirty="0" smtClean="0"/>
              <a:t>DEFINISI RISIKO</a:t>
            </a:r>
          </a:p>
        </p:txBody>
      </p:sp>
      <p:sp>
        <p:nvSpPr>
          <p:cNvPr id="45058" name="Date Placeholder 3"/>
          <p:cNvSpPr>
            <a:spLocks noGrp="1"/>
          </p:cNvSpPr>
          <p:nvPr>
            <p:ph type="dt" sz="half" idx="10"/>
          </p:nvPr>
        </p:nvSpPr>
        <p:spPr>
          <a:noFill/>
        </p:spPr>
        <p:txBody>
          <a:bodyPr/>
          <a:lstStyle/>
          <a:p>
            <a:fld id="{160E980C-331E-46A6-AE40-342D86EAFEAC}" type="datetime1">
              <a:rPr lang="en-US" smtClean="0"/>
              <a:pPr/>
              <a:t>6/18/2013</a:t>
            </a:fld>
            <a:endParaRPr lang="en-US" smtClean="0"/>
          </a:p>
        </p:txBody>
      </p:sp>
      <p:sp>
        <p:nvSpPr>
          <p:cNvPr id="45059" name="Slide Number Placeholder 5"/>
          <p:cNvSpPr>
            <a:spLocks noGrp="1"/>
          </p:cNvSpPr>
          <p:nvPr>
            <p:ph type="sldNum" sz="quarter" idx="12"/>
          </p:nvPr>
        </p:nvSpPr>
        <p:spPr>
          <a:noFill/>
        </p:spPr>
        <p:txBody>
          <a:bodyPr/>
          <a:lstStyle/>
          <a:p>
            <a:fld id="{24C32573-D943-49C9-B52D-E02B2358F774}" type="slidenum">
              <a:rPr lang="en-US" smtClean="0"/>
              <a:pPr/>
              <a:t>8</a:t>
            </a:fld>
            <a:endParaRPr lang="en-US" smtClean="0"/>
          </a:p>
        </p:txBody>
      </p:sp>
    </p:spTree>
  </p:cSld>
  <p:clrMapOvr>
    <a:masterClrMapping/>
  </p:clrMapOvr>
  <p:transition spd="slow">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0" y="381000"/>
            <a:ext cx="9144000" cy="652463"/>
          </a:xfrm>
        </p:spPr>
        <p:txBody>
          <a:bodyPr>
            <a:normAutofit fontScale="90000"/>
          </a:bodyPr>
          <a:lstStyle/>
          <a:p>
            <a:pPr eaLnBrk="1" hangingPunct="1">
              <a:defRPr/>
            </a:pPr>
            <a:r>
              <a:rPr lang="en-US" sz="4000" dirty="0" smtClean="0"/>
              <a:t>1</a:t>
            </a:r>
            <a:r>
              <a:rPr lang="en-US" sz="3200" dirty="0" smtClean="0"/>
              <a:t>. </a:t>
            </a:r>
            <a:r>
              <a:rPr lang="en-US" sz="3200" dirty="0" err="1" smtClean="0"/>
              <a:t>Penilaian</a:t>
            </a:r>
            <a:r>
              <a:rPr lang="en-US" sz="3200" dirty="0" smtClean="0"/>
              <a:t> </a:t>
            </a:r>
            <a:r>
              <a:rPr lang="en-US" sz="3200" dirty="0" err="1" smtClean="0"/>
              <a:t>risiko</a:t>
            </a:r>
            <a:r>
              <a:rPr lang="en-US" sz="3200" dirty="0" smtClean="0"/>
              <a:t> : </a:t>
            </a:r>
            <a:r>
              <a:rPr lang="en-US" sz="3200" dirty="0" err="1" smtClean="0"/>
              <a:t>konsekuensi-frekuensi</a:t>
            </a:r>
            <a:endParaRPr lang="en-US" sz="3200" dirty="0" smtClean="0"/>
          </a:p>
        </p:txBody>
      </p:sp>
      <p:graphicFrame>
        <p:nvGraphicFramePr>
          <p:cNvPr id="23554" name="Object 3"/>
          <p:cNvGraphicFramePr>
            <a:graphicFrameLocks/>
          </p:cNvGraphicFramePr>
          <p:nvPr>
            <p:ph idx="1"/>
          </p:nvPr>
        </p:nvGraphicFramePr>
        <p:xfrm>
          <a:off x="812800" y="1265238"/>
          <a:ext cx="7810500" cy="4619625"/>
        </p:xfrm>
        <a:graphic>
          <a:graphicData uri="http://schemas.openxmlformats.org/presentationml/2006/ole">
            <p:oleObj spid="_x0000_s23554" name="Document" r:id="rId3" imgW="10197801" imgH="6031201" progId="Word.Document.8">
              <p:embed/>
            </p:oleObj>
          </a:graphicData>
        </a:graphic>
      </p:graphicFrame>
    </p:spTree>
  </p:cSld>
  <p:clrMapOvr>
    <a:masterClrMapping/>
  </p:clrMapOvr>
  <p:transition spd="slow">
    <p:cover dir="lu"/>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905000" y="228600"/>
            <a:ext cx="7086600" cy="679450"/>
          </a:xfrm>
        </p:spPr>
        <p:txBody>
          <a:bodyPr>
            <a:normAutofit fontScale="90000"/>
          </a:bodyPr>
          <a:lstStyle/>
          <a:p>
            <a:pPr eaLnBrk="1" hangingPunct="1">
              <a:defRPr/>
            </a:pPr>
            <a:r>
              <a:rPr lang="en-US" sz="4000" smtClean="0"/>
              <a:t>Estimasi Tingkat Resiko</a:t>
            </a:r>
          </a:p>
        </p:txBody>
      </p:sp>
      <p:graphicFrame>
        <p:nvGraphicFramePr>
          <p:cNvPr id="24578" name="Object 3"/>
          <p:cNvGraphicFramePr>
            <a:graphicFrameLocks/>
          </p:cNvGraphicFramePr>
          <p:nvPr>
            <p:ph idx="1"/>
          </p:nvPr>
        </p:nvGraphicFramePr>
        <p:xfrm>
          <a:off x="1011238" y="1341438"/>
          <a:ext cx="8058150" cy="5003800"/>
        </p:xfrm>
        <a:graphic>
          <a:graphicData uri="http://schemas.openxmlformats.org/presentationml/2006/ole">
            <p:oleObj spid="_x0000_s24578" name="Document" r:id="rId3" imgW="9758522" imgH="6060178" progId="Word.Document.8">
              <p:embed/>
            </p:oleObj>
          </a:graphicData>
        </a:graphic>
      </p:graphicFrame>
      <p:sp>
        <p:nvSpPr>
          <p:cNvPr id="24580" name="Text Box 4"/>
          <p:cNvSpPr txBox="1">
            <a:spLocks noChangeArrowheads="1"/>
          </p:cNvSpPr>
          <p:nvPr/>
        </p:nvSpPr>
        <p:spPr bwMode="auto">
          <a:xfrm>
            <a:off x="974725" y="5603875"/>
            <a:ext cx="4719638" cy="457200"/>
          </a:xfrm>
          <a:prstGeom prst="rect">
            <a:avLst/>
          </a:prstGeom>
          <a:noFill/>
          <a:ln w="12700" cap="sq">
            <a:noFill/>
            <a:miter lim="800000"/>
            <a:headEnd type="none" w="sm" len="sm"/>
            <a:tailEnd type="none" w="sm" len="sm"/>
          </a:ln>
        </p:spPr>
        <p:txBody>
          <a:bodyPr wrap="none">
            <a:spAutoFit/>
          </a:bodyPr>
          <a:lstStyle/>
          <a:p>
            <a:r>
              <a:rPr lang="en-US"/>
              <a:t>H  = High   L  = Low    M = Medium</a:t>
            </a:r>
          </a:p>
        </p:txBody>
      </p:sp>
    </p:spTree>
  </p:cSld>
  <p:clrMapOvr>
    <a:masterClrMapping/>
  </p:clrMapOvr>
  <p:transition spd="slow">
    <p:zoom/>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457200" y="0"/>
            <a:ext cx="8080375" cy="954088"/>
          </a:xfrm>
        </p:spPr>
        <p:txBody>
          <a:bodyPr/>
          <a:lstStyle/>
          <a:p>
            <a:pPr eaLnBrk="1" hangingPunct="1">
              <a:defRPr/>
            </a:pPr>
            <a:r>
              <a:rPr lang="en-US" sz="2800" dirty="0" smtClean="0"/>
              <a:t>2. </a:t>
            </a:r>
            <a:r>
              <a:rPr lang="en-US" sz="2800" dirty="0" err="1" smtClean="0"/>
              <a:t>Penilaian</a:t>
            </a:r>
            <a:r>
              <a:rPr lang="en-US" sz="2800" dirty="0" smtClean="0"/>
              <a:t> </a:t>
            </a:r>
            <a:r>
              <a:rPr lang="en-US" sz="2800" dirty="0" err="1" smtClean="0"/>
              <a:t>risiko</a:t>
            </a:r>
            <a:r>
              <a:rPr lang="en-US" sz="2800" dirty="0" smtClean="0"/>
              <a:t> : Model ALARA RISK CALCULATOR</a:t>
            </a:r>
          </a:p>
        </p:txBody>
      </p:sp>
      <p:graphicFrame>
        <p:nvGraphicFramePr>
          <p:cNvPr id="556035" name="Group 3"/>
          <p:cNvGraphicFramePr>
            <a:graphicFrameLocks noGrp="1"/>
          </p:cNvGraphicFramePr>
          <p:nvPr>
            <p:ph type="tbl" idx="1"/>
          </p:nvPr>
        </p:nvGraphicFramePr>
        <p:xfrm>
          <a:off x="1331913" y="1981200"/>
          <a:ext cx="5868987" cy="4081464"/>
        </p:xfrm>
        <a:graphic>
          <a:graphicData uri="http://schemas.openxmlformats.org/drawingml/2006/table">
            <a:tbl>
              <a:tblPr/>
              <a:tblGrid>
                <a:gridCol w="1182687"/>
                <a:gridCol w="1193800"/>
                <a:gridCol w="1146175"/>
                <a:gridCol w="1173163"/>
                <a:gridCol w="1173162"/>
              </a:tblGrid>
              <a:tr h="8382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505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505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505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11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r>
              <a:tr h="82391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505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505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CC00"/>
                    </a:solidFill>
                  </a:tcPr>
                </a:tc>
              </a:tr>
              <a:tr h="77311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505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13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CC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CC00"/>
                    </a:solidFill>
                  </a:tcPr>
                </a:tc>
              </a:tr>
              <a:tr h="82391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10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14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CC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CC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CC00"/>
                    </a:solidFill>
                  </a:tcPr>
                </a:tc>
              </a:tr>
              <a:tr h="82232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15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00CC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00CC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00CC00"/>
                    </a:solid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00CC00"/>
                    </a:solidFill>
                  </a:tcPr>
                </a:tc>
              </a:tr>
            </a:tbl>
          </a:graphicData>
        </a:graphic>
      </p:graphicFrame>
      <p:sp>
        <p:nvSpPr>
          <p:cNvPr id="96258" name="Date Placeholder 3"/>
          <p:cNvSpPr>
            <a:spLocks noGrp="1"/>
          </p:cNvSpPr>
          <p:nvPr>
            <p:ph type="dt" sz="half" idx="10"/>
          </p:nvPr>
        </p:nvSpPr>
        <p:spPr>
          <a:noFill/>
        </p:spPr>
        <p:txBody>
          <a:bodyPr/>
          <a:lstStyle/>
          <a:p>
            <a:fld id="{8F7FA1F7-837F-4CA2-B135-8EEC2E7788AC}" type="datetime1">
              <a:rPr lang="en-US" smtClean="0"/>
              <a:pPr/>
              <a:t>6/18/2013</a:t>
            </a:fld>
            <a:endParaRPr lang="en-US" smtClean="0"/>
          </a:p>
        </p:txBody>
      </p:sp>
      <p:sp>
        <p:nvSpPr>
          <p:cNvPr id="96259" name="Slide Number Placeholder 5"/>
          <p:cNvSpPr>
            <a:spLocks noGrp="1"/>
          </p:cNvSpPr>
          <p:nvPr>
            <p:ph type="sldNum" sz="quarter" idx="12"/>
          </p:nvPr>
        </p:nvSpPr>
        <p:spPr>
          <a:noFill/>
        </p:spPr>
        <p:txBody>
          <a:bodyPr/>
          <a:lstStyle/>
          <a:p>
            <a:pPr lvl="1"/>
            <a:fld id="{12F70E6C-E7ED-4219-9432-2835F0E8A583}" type="slidenum">
              <a:rPr lang="en-US"/>
              <a:pPr lvl="1"/>
              <a:t>82</a:t>
            </a:fld>
            <a:endParaRPr lang="en-US"/>
          </a:p>
        </p:txBody>
      </p:sp>
      <p:sp>
        <p:nvSpPr>
          <p:cNvPr id="96299" name="Text Box 41"/>
          <p:cNvSpPr txBox="1">
            <a:spLocks noChangeArrowheads="1"/>
          </p:cNvSpPr>
          <p:nvPr/>
        </p:nvSpPr>
        <p:spPr bwMode="auto">
          <a:xfrm>
            <a:off x="1779588" y="1360488"/>
            <a:ext cx="5021262" cy="338137"/>
          </a:xfrm>
          <a:prstGeom prst="rect">
            <a:avLst/>
          </a:prstGeom>
          <a:noFill/>
          <a:ln w="12700">
            <a:noFill/>
            <a:miter lim="800000"/>
            <a:headEnd type="none" w="sm" len="sm"/>
            <a:tailEnd type="none" w="sm" len="sm"/>
          </a:ln>
        </p:spPr>
        <p:txBody>
          <a:bodyPr wrap="none">
            <a:spAutoFit/>
          </a:bodyPr>
          <a:lstStyle/>
          <a:p>
            <a:r>
              <a:rPr lang="en-US"/>
              <a:t>A                   B                      C                    D                    E</a:t>
            </a:r>
          </a:p>
        </p:txBody>
      </p:sp>
      <p:sp>
        <p:nvSpPr>
          <p:cNvPr id="96300" name="Text Box 42"/>
          <p:cNvSpPr txBox="1">
            <a:spLocks noChangeArrowheads="1"/>
          </p:cNvSpPr>
          <p:nvPr/>
        </p:nvSpPr>
        <p:spPr bwMode="auto">
          <a:xfrm>
            <a:off x="900113" y="2060575"/>
            <a:ext cx="361950" cy="3935413"/>
          </a:xfrm>
          <a:prstGeom prst="rect">
            <a:avLst/>
          </a:prstGeom>
          <a:noFill/>
          <a:ln w="12700">
            <a:noFill/>
            <a:miter lim="800000"/>
            <a:headEnd type="none" w="sm" len="sm"/>
            <a:tailEnd type="none" w="sm" len="sm"/>
          </a:ln>
        </p:spPr>
        <p:txBody>
          <a:bodyPr wrap="none">
            <a:spAutoFit/>
          </a:bodyPr>
          <a:lstStyle/>
          <a:p>
            <a:r>
              <a:rPr lang="en-US" sz="2800"/>
              <a:t>1</a:t>
            </a:r>
          </a:p>
          <a:p>
            <a:endParaRPr lang="en-US" sz="2800"/>
          </a:p>
          <a:p>
            <a:r>
              <a:rPr lang="en-US" sz="2800"/>
              <a:t>2</a:t>
            </a:r>
          </a:p>
          <a:p>
            <a:endParaRPr lang="en-US" sz="2800"/>
          </a:p>
          <a:p>
            <a:r>
              <a:rPr lang="en-US" sz="2800"/>
              <a:t>3</a:t>
            </a:r>
          </a:p>
          <a:p>
            <a:endParaRPr lang="en-US" sz="2800"/>
          </a:p>
          <a:p>
            <a:r>
              <a:rPr lang="en-US" sz="2800"/>
              <a:t>4</a:t>
            </a:r>
          </a:p>
          <a:p>
            <a:endParaRPr lang="en-US" sz="2800"/>
          </a:p>
          <a:p>
            <a:r>
              <a:rPr lang="en-US" sz="2800"/>
              <a:t>5</a:t>
            </a:r>
          </a:p>
        </p:txBody>
      </p:sp>
      <p:sp>
        <p:nvSpPr>
          <p:cNvPr id="96301" name="Text Box 43"/>
          <p:cNvSpPr txBox="1">
            <a:spLocks noChangeArrowheads="1"/>
          </p:cNvSpPr>
          <p:nvPr/>
        </p:nvSpPr>
        <p:spPr bwMode="auto">
          <a:xfrm>
            <a:off x="879475" y="6113463"/>
            <a:ext cx="6249988" cy="457200"/>
          </a:xfrm>
          <a:prstGeom prst="rect">
            <a:avLst/>
          </a:prstGeom>
          <a:noFill/>
          <a:ln w="12700">
            <a:noFill/>
            <a:miter lim="800000"/>
            <a:headEnd type="none" w="sm" len="sm"/>
            <a:tailEnd type="none" w="sm" len="sm"/>
          </a:ln>
        </p:spPr>
        <p:txBody>
          <a:bodyPr wrap="none">
            <a:spAutoFit/>
          </a:bodyPr>
          <a:lstStyle/>
          <a:p>
            <a:r>
              <a:rPr lang="en-US"/>
              <a:t>Sumber: ALARA Risk Management National </a:t>
            </a:r>
            <a:r>
              <a:rPr lang="en-US" sz="1800"/>
              <a:t>Safety Council Australia</a:t>
            </a:r>
          </a:p>
        </p:txBody>
      </p:sp>
      <p:sp>
        <p:nvSpPr>
          <p:cNvPr id="96302" name="Text Box 44"/>
          <p:cNvSpPr txBox="1">
            <a:spLocks noChangeArrowheads="1"/>
          </p:cNvSpPr>
          <p:nvPr/>
        </p:nvSpPr>
        <p:spPr bwMode="auto">
          <a:xfrm flipV="1">
            <a:off x="381000" y="2743200"/>
            <a:ext cx="549275" cy="1905000"/>
          </a:xfrm>
          <a:prstGeom prst="rect">
            <a:avLst/>
          </a:prstGeom>
          <a:noFill/>
          <a:ln w="12700" cap="sq">
            <a:noFill/>
            <a:miter lim="800000"/>
            <a:headEnd type="none" w="sm" len="sm"/>
            <a:tailEnd type="none" w="sm" len="sm"/>
          </a:ln>
        </p:spPr>
        <p:txBody>
          <a:bodyPr vert="eaVert">
            <a:spAutoFit/>
          </a:bodyPr>
          <a:lstStyle/>
          <a:p>
            <a:pPr eaLnBrk="0" hangingPunct="0"/>
            <a:r>
              <a:rPr lang="en-US">
                <a:latin typeface="Tahoma" pitchFamily="34" charset="0"/>
              </a:rPr>
              <a:t>Keparahan</a:t>
            </a:r>
          </a:p>
        </p:txBody>
      </p:sp>
      <p:sp>
        <p:nvSpPr>
          <p:cNvPr id="96303" name="Text Box 45"/>
          <p:cNvSpPr txBox="1">
            <a:spLocks noChangeArrowheads="1"/>
          </p:cNvSpPr>
          <p:nvPr/>
        </p:nvSpPr>
        <p:spPr bwMode="auto">
          <a:xfrm>
            <a:off x="3260725" y="1098550"/>
            <a:ext cx="1768475" cy="396875"/>
          </a:xfrm>
          <a:prstGeom prst="rect">
            <a:avLst/>
          </a:prstGeom>
          <a:noFill/>
          <a:ln w="12700" cap="sq">
            <a:noFill/>
            <a:miter lim="800000"/>
            <a:headEnd type="none" w="sm" len="sm"/>
            <a:tailEnd type="none" w="sm" len="sm"/>
          </a:ln>
        </p:spPr>
        <p:txBody>
          <a:bodyPr>
            <a:spAutoFit/>
          </a:bodyPr>
          <a:lstStyle/>
          <a:p>
            <a:pPr eaLnBrk="0" hangingPunct="0"/>
            <a:r>
              <a:rPr lang="en-US" sz="2000">
                <a:solidFill>
                  <a:srgbClr val="FFFF00"/>
                </a:solidFill>
                <a:latin typeface="Tahoma" pitchFamily="34" charset="0"/>
              </a:rPr>
              <a:t>FREKUENSI</a:t>
            </a:r>
          </a:p>
        </p:txBody>
      </p:sp>
    </p:spTree>
  </p:cSld>
  <p:clrMapOvr>
    <a:masterClrMapping/>
  </p:clrMapOvr>
  <p:transition spd="slow">
    <p:wheel spokes="1"/>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755650" y="188913"/>
            <a:ext cx="8080375" cy="1143000"/>
          </a:xfrm>
        </p:spPr>
        <p:txBody>
          <a:bodyPr/>
          <a:lstStyle/>
          <a:p>
            <a:pPr eaLnBrk="1" hangingPunct="1">
              <a:defRPr/>
            </a:pPr>
            <a:r>
              <a:rPr lang="en-US" smtClean="0"/>
              <a:t>TINGKAT KEPARAHAN </a:t>
            </a:r>
          </a:p>
        </p:txBody>
      </p:sp>
      <p:graphicFrame>
        <p:nvGraphicFramePr>
          <p:cNvPr id="557059" name="Group 3"/>
          <p:cNvGraphicFramePr>
            <a:graphicFrameLocks noGrp="1"/>
          </p:cNvGraphicFramePr>
          <p:nvPr>
            <p:ph type="tbl" idx="1"/>
          </p:nvPr>
        </p:nvGraphicFramePr>
        <p:xfrm>
          <a:off x="431800" y="1304925"/>
          <a:ext cx="8461375" cy="4471988"/>
        </p:xfrm>
        <a:graphic>
          <a:graphicData uri="http://schemas.openxmlformats.org/drawingml/2006/table">
            <a:tbl>
              <a:tblPr/>
              <a:tblGrid>
                <a:gridCol w="982663"/>
                <a:gridCol w="7478712"/>
              </a:tblGrid>
              <a:tr h="89535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KONDISI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3438">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Kematian, Cacat permanen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Luka Parah</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Hilang waktu kerja rata-rata &gt; 3 hari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Luka Ringan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Perawatan Ringan ( Betadin)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7282" name="Date Placeholder 3"/>
          <p:cNvSpPr>
            <a:spLocks noGrp="1"/>
          </p:cNvSpPr>
          <p:nvPr>
            <p:ph type="dt" sz="half" idx="10"/>
          </p:nvPr>
        </p:nvSpPr>
        <p:spPr>
          <a:noFill/>
        </p:spPr>
        <p:txBody>
          <a:bodyPr/>
          <a:lstStyle/>
          <a:p>
            <a:fld id="{C61D8972-62EE-49A8-B893-8B73A8C1F38B}" type="datetime1">
              <a:rPr lang="en-US" smtClean="0"/>
              <a:pPr/>
              <a:t>6/18/2013</a:t>
            </a:fld>
            <a:endParaRPr lang="en-US" smtClean="0"/>
          </a:p>
        </p:txBody>
      </p:sp>
      <p:sp>
        <p:nvSpPr>
          <p:cNvPr id="97283" name="Slide Number Placeholder 5"/>
          <p:cNvSpPr>
            <a:spLocks noGrp="1"/>
          </p:cNvSpPr>
          <p:nvPr>
            <p:ph type="sldNum" sz="quarter" idx="12"/>
          </p:nvPr>
        </p:nvSpPr>
        <p:spPr>
          <a:noFill/>
        </p:spPr>
        <p:txBody>
          <a:bodyPr/>
          <a:lstStyle/>
          <a:p>
            <a:pPr lvl="1"/>
            <a:fld id="{CA1E3F1B-DC4C-4265-B2F4-AB5BE476A0EA}" type="slidenum">
              <a:rPr lang="en-US"/>
              <a:pPr lvl="1"/>
              <a:t>83</a:t>
            </a:fld>
            <a:endParaRPr lang="en-US"/>
          </a:p>
        </p:txBody>
      </p:sp>
    </p:spTree>
  </p:cSld>
  <p:clrMapOvr>
    <a:masterClrMapping/>
  </p:clrMapOvr>
  <p:transition spd="slow">
    <p:strips dir="rd"/>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normAutofit/>
          </a:bodyPr>
          <a:lstStyle/>
          <a:p>
            <a:pPr eaLnBrk="1" hangingPunct="1">
              <a:defRPr/>
            </a:pPr>
            <a:r>
              <a:rPr lang="en-US" smtClean="0"/>
              <a:t>Tingkat Keseringan (Frekuensi)</a:t>
            </a:r>
          </a:p>
        </p:txBody>
      </p:sp>
      <p:graphicFrame>
        <p:nvGraphicFramePr>
          <p:cNvPr id="558083" name="Group 3"/>
          <p:cNvGraphicFramePr>
            <a:graphicFrameLocks noGrp="1"/>
          </p:cNvGraphicFramePr>
          <p:nvPr>
            <p:ph type="tbl" idx="1"/>
          </p:nvPr>
        </p:nvGraphicFramePr>
        <p:xfrm>
          <a:off x="682625" y="1989138"/>
          <a:ext cx="7453313" cy="4316413"/>
        </p:xfrm>
        <a:graphic>
          <a:graphicData uri="http://schemas.openxmlformats.org/drawingml/2006/table">
            <a:tbl>
              <a:tblPr/>
              <a:tblGrid>
                <a:gridCol w="1549400"/>
                <a:gridCol w="5903913"/>
              </a:tblGrid>
              <a:tr h="887413">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Huruf</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Frekuensi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Sering sekali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Pernah terjadi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Bisa Terjadi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Kemungkinan Kecil terjadi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Tidak mungkin terjadi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8306" name="Date Placeholder 3"/>
          <p:cNvSpPr>
            <a:spLocks noGrp="1"/>
          </p:cNvSpPr>
          <p:nvPr>
            <p:ph type="dt" sz="half" idx="10"/>
          </p:nvPr>
        </p:nvSpPr>
        <p:spPr>
          <a:noFill/>
        </p:spPr>
        <p:txBody>
          <a:bodyPr/>
          <a:lstStyle/>
          <a:p>
            <a:fld id="{3CB6BF3A-9BAE-4929-98DF-825826F7AEA5}" type="datetime1">
              <a:rPr lang="en-US" smtClean="0"/>
              <a:pPr/>
              <a:t>6/18/2013</a:t>
            </a:fld>
            <a:endParaRPr lang="en-US" smtClean="0"/>
          </a:p>
        </p:txBody>
      </p:sp>
      <p:sp>
        <p:nvSpPr>
          <p:cNvPr id="98307" name="Slide Number Placeholder 5"/>
          <p:cNvSpPr>
            <a:spLocks noGrp="1"/>
          </p:cNvSpPr>
          <p:nvPr>
            <p:ph type="sldNum" sz="quarter" idx="12"/>
          </p:nvPr>
        </p:nvSpPr>
        <p:spPr>
          <a:noFill/>
        </p:spPr>
        <p:txBody>
          <a:bodyPr/>
          <a:lstStyle/>
          <a:p>
            <a:pPr lvl="1"/>
            <a:fld id="{C0BD1F28-ECA7-4035-99C0-60F81D2B92E8}" type="slidenum">
              <a:rPr lang="en-US"/>
              <a:pPr lvl="1"/>
              <a:t>84</a:t>
            </a:fld>
            <a:endParaRPr lang="en-US"/>
          </a:p>
        </p:txBody>
      </p:sp>
    </p:spTree>
  </p:cSld>
  <p:clrMapOvr>
    <a:masterClrMapping/>
  </p:clrMapOvr>
  <p:transition spd="slow">
    <p:push/>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pPr eaLnBrk="1" hangingPunct="1">
              <a:defRPr/>
            </a:pPr>
            <a:r>
              <a:rPr lang="en-US" dirty="0" smtClean="0"/>
              <a:t>TINGKAT RESIKO</a:t>
            </a:r>
          </a:p>
        </p:txBody>
      </p:sp>
      <p:sp>
        <p:nvSpPr>
          <p:cNvPr id="99333" name="Rectangle 3"/>
          <p:cNvSpPr>
            <a:spLocks noGrp="1" noChangeArrowheads="1"/>
          </p:cNvSpPr>
          <p:nvPr>
            <p:ph idx="1"/>
          </p:nvPr>
        </p:nvSpPr>
        <p:spPr/>
        <p:txBody>
          <a:bodyPr/>
          <a:lstStyle/>
          <a:p>
            <a:pPr eaLnBrk="1" hangingPunct="1"/>
            <a:r>
              <a:rPr lang="en-US" smtClean="0"/>
              <a:t>TINGGI   NILAI    1 - 6</a:t>
            </a:r>
          </a:p>
          <a:p>
            <a:pPr eaLnBrk="1" hangingPunct="1"/>
            <a:r>
              <a:rPr lang="en-US" smtClean="0"/>
              <a:t>SEDANG  NILAI   7 - 15</a:t>
            </a:r>
          </a:p>
          <a:p>
            <a:pPr eaLnBrk="1" hangingPunct="1"/>
            <a:r>
              <a:rPr lang="en-US" smtClean="0"/>
              <a:t>RENDAH  16  - 25</a:t>
            </a:r>
          </a:p>
        </p:txBody>
      </p:sp>
      <p:sp>
        <p:nvSpPr>
          <p:cNvPr id="99330" name="Date Placeholder 3"/>
          <p:cNvSpPr>
            <a:spLocks noGrp="1"/>
          </p:cNvSpPr>
          <p:nvPr>
            <p:ph type="dt" sz="half" idx="10"/>
          </p:nvPr>
        </p:nvSpPr>
        <p:spPr>
          <a:noFill/>
        </p:spPr>
        <p:txBody>
          <a:bodyPr/>
          <a:lstStyle/>
          <a:p>
            <a:fld id="{3B5F1CF0-49A8-47E1-B6CD-F8B7E2ACE052}" type="datetime1">
              <a:rPr lang="en-US" smtClean="0"/>
              <a:pPr/>
              <a:t>6/18/2013</a:t>
            </a:fld>
            <a:endParaRPr lang="en-US" smtClean="0"/>
          </a:p>
        </p:txBody>
      </p:sp>
      <p:sp>
        <p:nvSpPr>
          <p:cNvPr id="99331" name="Slide Number Placeholder 5"/>
          <p:cNvSpPr>
            <a:spLocks noGrp="1"/>
          </p:cNvSpPr>
          <p:nvPr>
            <p:ph type="sldNum" sz="quarter" idx="12"/>
          </p:nvPr>
        </p:nvSpPr>
        <p:spPr>
          <a:noFill/>
        </p:spPr>
        <p:txBody>
          <a:bodyPr/>
          <a:lstStyle/>
          <a:p>
            <a:pPr lvl="1"/>
            <a:fld id="{6D58334C-24F1-4BD4-BAEB-4984E9E87996}" type="slidenum">
              <a:rPr lang="en-US"/>
              <a:pPr lvl="1"/>
              <a:t>85</a:t>
            </a:fld>
            <a:endParaRPr lang="en-US"/>
          </a:p>
        </p:txBody>
      </p:sp>
    </p:spTree>
  </p:cSld>
  <p:clrMapOvr>
    <a:masterClrMapping/>
  </p:clrMapOvr>
  <p:transition spd="slow">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WordArt 2"/>
          <p:cNvSpPr>
            <a:spLocks noChangeArrowheads="1" noChangeShapeType="1" noTextEdit="1"/>
          </p:cNvSpPr>
          <p:nvPr/>
        </p:nvSpPr>
        <p:spPr bwMode="auto">
          <a:xfrm>
            <a:off x="533400" y="333375"/>
            <a:ext cx="7783513" cy="935038"/>
          </a:xfrm>
          <a:prstGeom prst="rect">
            <a:avLst/>
          </a:prstGeom>
        </p:spPr>
        <p:txBody>
          <a:bodyPr wrap="none" fromWordArt="1">
            <a:prstTxWarp prst="textPlain">
              <a:avLst>
                <a:gd name="adj" fmla="val 50000"/>
              </a:avLst>
            </a:prstTxWarp>
          </a:bodyPr>
          <a:lstStyle/>
          <a:p>
            <a:pPr algn="ctr"/>
            <a:endParaRPr lang="id-ID" sz="3600" kern="10">
              <a:ln w="9525">
                <a:noFill/>
                <a:round/>
                <a:headEnd type="none" w="sm" len="sm"/>
                <a:tailEnd type="none" w="sm" len="sm"/>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endParaRPr>
          </a:p>
        </p:txBody>
      </p:sp>
      <p:sp>
        <p:nvSpPr>
          <p:cNvPr id="6" name="Rectangle 2"/>
          <p:cNvSpPr>
            <a:spLocks noGrp="1" noChangeArrowheads="1"/>
          </p:cNvSpPr>
          <p:nvPr>
            <p:ph type="title"/>
          </p:nvPr>
        </p:nvSpPr>
        <p:spPr>
          <a:xfrm>
            <a:off x="457200" y="0"/>
            <a:ext cx="8080375" cy="954088"/>
          </a:xfrm>
        </p:spPr>
        <p:txBody>
          <a:bodyPr/>
          <a:lstStyle/>
          <a:p>
            <a:pPr eaLnBrk="1" hangingPunct="1">
              <a:defRPr/>
            </a:pPr>
            <a:r>
              <a:rPr lang="en-US" sz="2800" dirty="0" smtClean="0"/>
              <a:t>3. </a:t>
            </a:r>
            <a:r>
              <a:rPr lang="en-US" sz="2800" dirty="0" err="1" smtClean="0"/>
              <a:t>Penilaian</a:t>
            </a:r>
            <a:r>
              <a:rPr lang="en-US" sz="2800" dirty="0" smtClean="0"/>
              <a:t> </a:t>
            </a:r>
            <a:r>
              <a:rPr lang="en-US" sz="2800" dirty="0" err="1" smtClean="0"/>
              <a:t>risiko</a:t>
            </a:r>
            <a:r>
              <a:rPr lang="en-US" sz="2800" dirty="0" smtClean="0"/>
              <a:t> : Severity-frequency-Probability</a:t>
            </a:r>
          </a:p>
        </p:txBody>
      </p:sp>
      <p:graphicFrame>
        <p:nvGraphicFramePr>
          <p:cNvPr id="560131" name="Group 3"/>
          <p:cNvGraphicFramePr>
            <a:graphicFrameLocks noGrp="1"/>
          </p:cNvGraphicFramePr>
          <p:nvPr>
            <p:ph type="tbl" idx="1"/>
          </p:nvPr>
        </p:nvGraphicFramePr>
        <p:xfrm>
          <a:off x="142875" y="1905000"/>
          <a:ext cx="9001125" cy="4116324"/>
        </p:xfrm>
        <a:graphic>
          <a:graphicData uri="http://schemas.openxmlformats.org/drawingml/2006/table">
            <a:tbl>
              <a:tblPr/>
              <a:tblGrid>
                <a:gridCol w="1439863"/>
                <a:gridCol w="1189037"/>
                <a:gridCol w="1260475"/>
                <a:gridCol w="5111750"/>
              </a:tblGrid>
              <a:tr h="10287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Severity</a:t>
                      </a:r>
                    </a:p>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0-50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bg2"/>
                          </a:solidFill>
                          <a:effectLst/>
                          <a:latin typeface="Times New Roman" pitchFamily="18" charset="0"/>
                        </a:rPr>
                        <a:t>Score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Kelas 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Times New Roman" pitchFamily="18" charset="0"/>
                        </a:rPr>
                        <a:t>A minor hazard within an acceptable level of risk. Remedial action only when it does not disrupt operations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Frequency</a:t>
                      </a:r>
                    </a:p>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0-25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Kelas 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Times New Roman" pitchFamily="18" charset="0"/>
                        </a:rPr>
                        <a:t>A moderate hazard requiring remedial action as soon as practicable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Probability</a:t>
                      </a:r>
                    </a:p>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0-25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Kelas 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smtClean="0">
                          <a:ln>
                            <a:noFill/>
                          </a:ln>
                          <a:solidFill>
                            <a:schemeClr val="tx1"/>
                          </a:solidFill>
                          <a:effectLst/>
                          <a:latin typeface="Times New Roman" pitchFamily="18" charset="0"/>
                        </a:rPr>
                        <a:t>A  serious hazard requiring immediate remedial action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00CC00"/>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     0 -30                31-60              61 - 100</a:t>
                      </a:r>
                    </a:p>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   Kelas 3               Kelas 2            Kelas  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bl>
          </a:graphicData>
        </a:graphic>
      </p:graphicFrame>
      <p:sp>
        <p:nvSpPr>
          <p:cNvPr id="100381" name="Line 29"/>
          <p:cNvSpPr>
            <a:spLocks noChangeShapeType="1"/>
          </p:cNvSpPr>
          <p:nvPr/>
        </p:nvSpPr>
        <p:spPr bwMode="auto">
          <a:xfrm>
            <a:off x="4824413" y="5013325"/>
            <a:ext cx="0" cy="1008063"/>
          </a:xfrm>
          <a:prstGeom prst="line">
            <a:avLst/>
          </a:prstGeom>
          <a:noFill/>
          <a:ln w="12700">
            <a:solidFill>
              <a:schemeClr val="tx1"/>
            </a:solidFill>
            <a:round/>
            <a:headEnd type="none" w="sm" len="sm"/>
            <a:tailEnd type="none" w="sm" len="sm"/>
          </a:ln>
        </p:spPr>
        <p:txBody>
          <a:bodyPr/>
          <a:lstStyle/>
          <a:p>
            <a:endParaRPr lang="id-ID"/>
          </a:p>
        </p:txBody>
      </p:sp>
      <p:sp>
        <p:nvSpPr>
          <p:cNvPr id="100382" name="Line 30"/>
          <p:cNvSpPr>
            <a:spLocks noChangeShapeType="1"/>
          </p:cNvSpPr>
          <p:nvPr/>
        </p:nvSpPr>
        <p:spPr bwMode="auto">
          <a:xfrm>
            <a:off x="7019925" y="5013325"/>
            <a:ext cx="0" cy="1008063"/>
          </a:xfrm>
          <a:prstGeom prst="line">
            <a:avLst/>
          </a:prstGeom>
          <a:noFill/>
          <a:ln w="12700">
            <a:solidFill>
              <a:schemeClr val="tx1"/>
            </a:solidFill>
            <a:round/>
            <a:headEnd type="none" w="sm" len="sm"/>
            <a:tailEnd type="none" w="sm" len="sm"/>
          </a:ln>
        </p:spPr>
        <p:txBody>
          <a:bodyPr/>
          <a:lstStyle/>
          <a:p>
            <a:endParaRPr lang="id-ID"/>
          </a:p>
        </p:txBody>
      </p:sp>
    </p:spTree>
  </p:cSld>
  <p:clrMapOvr>
    <a:masterClrMapping/>
  </p:clrMapOvr>
  <p:transition spd="slow">
    <p:pull dir="u"/>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WordArt 2"/>
          <p:cNvSpPr>
            <a:spLocks noChangeArrowheads="1" noChangeShapeType="1" noTextEdit="1"/>
          </p:cNvSpPr>
          <p:nvPr/>
        </p:nvSpPr>
        <p:spPr bwMode="auto">
          <a:xfrm>
            <a:off x="2016125" y="333375"/>
            <a:ext cx="6300788" cy="935038"/>
          </a:xfrm>
          <a:prstGeom prst="rect">
            <a:avLst/>
          </a:prstGeom>
        </p:spPr>
        <p:txBody>
          <a:bodyPr wrap="none" fromWordArt="1">
            <a:prstTxWarp prst="textPlain">
              <a:avLst>
                <a:gd name="adj" fmla="val 50000"/>
              </a:avLst>
            </a:prstTxWarp>
          </a:bodyPr>
          <a:lstStyle/>
          <a:p>
            <a:pPr algn="ctr"/>
            <a:r>
              <a:rPr lang="id-ID" sz="3600" kern="10">
                <a:ln w="9525">
                  <a:noFill/>
                  <a:round/>
                  <a:headEnd type="none" w="sm" len="sm"/>
                  <a:tailEnd type="none" w="sm" len="sm"/>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Keparahan/Severity</a:t>
            </a:r>
          </a:p>
        </p:txBody>
      </p:sp>
      <p:graphicFrame>
        <p:nvGraphicFramePr>
          <p:cNvPr id="561155" name="Group 3"/>
          <p:cNvGraphicFramePr>
            <a:graphicFrameLocks noGrp="1"/>
          </p:cNvGraphicFramePr>
          <p:nvPr>
            <p:ph/>
          </p:nvPr>
        </p:nvGraphicFramePr>
        <p:xfrm>
          <a:off x="215900" y="1341438"/>
          <a:ext cx="8596313" cy="5148263"/>
        </p:xfrm>
        <a:graphic>
          <a:graphicData uri="http://schemas.openxmlformats.org/drawingml/2006/table">
            <a:tbl>
              <a:tblPr/>
              <a:tblGrid>
                <a:gridCol w="1787525"/>
                <a:gridCol w="6808788"/>
              </a:tblGrid>
              <a:tr h="6731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Score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Severity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81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50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Fatal - Kebutaan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413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40-49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Permanent disability, amputation, Mutilation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81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30-39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Fracture, Dislocation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413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20-29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Perlu perlakuan medis (more than First Aid), severe strain, sprains, bruises, burns.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81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10-19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Repeated first aid treatment, deep abrasions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Once only first aid, minor scratch, minor bruises, dust in eye, slight abrasion, small burn (level 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81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 injury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spd="slow">
    <p:pull dir="rd"/>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WordArt 2"/>
          <p:cNvSpPr>
            <a:spLocks noChangeArrowheads="1" noChangeShapeType="1" noTextEdit="1"/>
          </p:cNvSpPr>
          <p:nvPr/>
        </p:nvSpPr>
        <p:spPr bwMode="auto">
          <a:xfrm>
            <a:off x="2016125" y="333375"/>
            <a:ext cx="6300788" cy="935038"/>
          </a:xfrm>
          <a:prstGeom prst="rect">
            <a:avLst/>
          </a:prstGeom>
        </p:spPr>
        <p:txBody>
          <a:bodyPr wrap="none" fromWordArt="1">
            <a:prstTxWarp prst="textPlain">
              <a:avLst>
                <a:gd name="adj" fmla="val 50000"/>
              </a:avLst>
            </a:prstTxWarp>
          </a:bodyPr>
          <a:lstStyle/>
          <a:p>
            <a:pPr algn="ctr"/>
            <a:r>
              <a:rPr lang="id-ID" sz="3600" kern="10">
                <a:ln w="9525">
                  <a:noFill/>
                  <a:round/>
                  <a:headEnd type="none" w="sm" len="sm"/>
                  <a:tailEnd type="none" w="sm" len="sm"/>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Keseringan/Frequency</a:t>
            </a:r>
          </a:p>
        </p:txBody>
      </p:sp>
      <p:graphicFrame>
        <p:nvGraphicFramePr>
          <p:cNvPr id="562179" name="Group 3"/>
          <p:cNvGraphicFramePr>
            <a:graphicFrameLocks noGrp="1"/>
          </p:cNvGraphicFramePr>
          <p:nvPr>
            <p:ph/>
          </p:nvPr>
        </p:nvGraphicFramePr>
        <p:xfrm>
          <a:off x="1655763" y="1412875"/>
          <a:ext cx="7156450" cy="5170490"/>
        </p:xfrm>
        <a:graphic>
          <a:graphicData uri="http://schemas.openxmlformats.org/drawingml/2006/table">
            <a:tbl>
              <a:tblPr/>
              <a:tblGrid>
                <a:gridCol w="1511300"/>
                <a:gridCol w="5645150"/>
              </a:tblGrid>
              <a:tr h="6159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Score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Frekuensi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24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Beberapa pekerja, beberapa kali a shift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56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20-24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Satu or dua pekerja sekali per shift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18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15-19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2 or 3 kali per minggu</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56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10-14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Sekali per bulan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24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5-9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Every few months/setiap beberapa bulan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40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Once or twice a year/sekali atau dua kali/thn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24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Never/tidak</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spd="slow">
    <p:wheel spokes="3"/>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WordArt 2"/>
          <p:cNvSpPr>
            <a:spLocks noChangeArrowheads="1" noChangeShapeType="1" noTextEdit="1"/>
          </p:cNvSpPr>
          <p:nvPr/>
        </p:nvSpPr>
        <p:spPr bwMode="auto">
          <a:xfrm>
            <a:off x="2016125" y="333375"/>
            <a:ext cx="6840538" cy="935038"/>
          </a:xfrm>
          <a:prstGeom prst="rect">
            <a:avLst/>
          </a:prstGeom>
        </p:spPr>
        <p:txBody>
          <a:bodyPr wrap="none" fromWordArt="1">
            <a:prstTxWarp prst="textPlain">
              <a:avLst>
                <a:gd name="adj" fmla="val 50000"/>
              </a:avLst>
            </a:prstTxWarp>
          </a:bodyPr>
          <a:lstStyle/>
          <a:p>
            <a:pPr algn="ctr"/>
            <a:r>
              <a:rPr lang="id-ID" sz="3600" kern="10">
                <a:ln w="9525">
                  <a:noFill/>
                  <a:round/>
                  <a:headEnd type="none" w="sm" len="sm"/>
                  <a:tailEnd type="none" w="sm" len="sm"/>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Kemungkinan/Probability</a:t>
            </a:r>
          </a:p>
        </p:txBody>
      </p:sp>
      <p:graphicFrame>
        <p:nvGraphicFramePr>
          <p:cNvPr id="563226" name="Group 26"/>
          <p:cNvGraphicFramePr>
            <a:graphicFrameLocks noGrp="1"/>
          </p:cNvGraphicFramePr>
          <p:nvPr>
            <p:ph/>
          </p:nvPr>
        </p:nvGraphicFramePr>
        <p:xfrm>
          <a:off x="1655763" y="1412875"/>
          <a:ext cx="7156450" cy="4031299"/>
        </p:xfrm>
        <a:graphic>
          <a:graphicData uri="http://schemas.openxmlformats.org/drawingml/2006/table">
            <a:tbl>
              <a:tblPr/>
              <a:tblGrid>
                <a:gridCol w="1511300"/>
                <a:gridCol w="5645150"/>
              </a:tblGrid>
              <a:tr h="6159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Score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Frekuensi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24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25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Certainty/pasti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56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15-24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Significant chance/kesempatan signifikan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18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10-14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Possible/kemungkinan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56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5-9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Possible but very unlike/kemungkinan tetapi tidak sama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24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1-4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Extremely unlike/sangat tidak sama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762000" y="1828800"/>
            <a:ext cx="7772400" cy="1143000"/>
          </a:xfrm>
        </p:spPr>
        <p:txBody>
          <a:bodyPr/>
          <a:lstStyle/>
          <a:p>
            <a:pPr eaLnBrk="1" hangingPunct="1">
              <a:defRPr/>
            </a:pPr>
            <a:r>
              <a:rPr lang="en-US" sz="4000" dirty="0" smtClean="0"/>
              <a:t>PERBEDAAN RISIKO DAN MASALAH</a:t>
            </a:r>
          </a:p>
        </p:txBody>
      </p:sp>
      <p:sp>
        <p:nvSpPr>
          <p:cNvPr id="46082" name="Date Placeholder 3"/>
          <p:cNvSpPr>
            <a:spLocks noGrp="1"/>
          </p:cNvSpPr>
          <p:nvPr>
            <p:ph type="dt" sz="half" idx="10"/>
          </p:nvPr>
        </p:nvSpPr>
        <p:spPr>
          <a:noFill/>
        </p:spPr>
        <p:txBody>
          <a:bodyPr/>
          <a:lstStyle/>
          <a:p>
            <a:fld id="{23824F90-42E7-4222-B5D8-EFFF933BBBF6}" type="datetime1">
              <a:rPr lang="en-US" smtClean="0"/>
              <a:pPr/>
              <a:t>6/18/2013</a:t>
            </a:fld>
            <a:endParaRPr lang="en-US" smtClean="0"/>
          </a:p>
        </p:txBody>
      </p:sp>
      <p:sp>
        <p:nvSpPr>
          <p:cNvPr id="46083" name="Slide Number Placeholder 5"/>
          <p:cNvSpPr>
            <a:spLocks noGrp="1"/>
          </p:cNvSpPr>
          <p:nvPr>
            <p:ph type="sldNum" sz="quarter" idx="12"/>
          </p:nvPr>
        </p:nvSpPr>
        <p:spPr>
          <a:noFill/>
        </p:spPr>
        <p:txBody>
          <a:bodyPr/>
          <a:lstStyle/>
          <a:p>
            <a:fld id="{CEA62A58-E48A-4590-A414-6DA40500DB46}" type="slidenum">
              <a:rPr lang="en-US" smtClean="0"/>
              <a:pPr/>
              <a:t>9</a:t>
            </a:fld>
            <a:endParaRPr lang="en-US" smtClean="0"/>
          </a:p>
        </p:txBody>
      </p:sp>
    </p:spTree>
  </p:cSld>
  <p:clrMapOvr>
    <a:masterClrMapping/>
  </p:clrMapOvr>
  <p:transition spd="slow">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381000"/>
            <a:ext cx="7772400" cy="11430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solidFill>
                  <a:srgbClr val="FF0000"/>
                </a:solidFill>
              </a:rPr>
              <a:t>METODE </a:t>
            </a:r>
            <a:r>
              <a:rPr lang="id-ID" sz="2400" dirty="0" smtClean="0">
                <a:solidFill>
                  <a:srgbClr val="FF0000"/>
                </a:solidFill>
              </a:rPr>
              <a:t>PENILAIAN RISIKO SECARA KUALITATIF</a:t>
            </a:r>
            <a:r>
              <a:rPr lang="en-US" sz="2400" dirty="0" smtClean="0">
                <a:solidFill>
                  <a:srgbClr val="FF0000"/>
                </a:solidFill>
              </a:rPr>
              <a:t>         </a:t>
            </a:r>
            <a:br>
              <a:rPr lang="en-US" sz="2400" dirty="0" smtClean="0">
                <a:solidFill>
                  <a:srgbClr val="FF0000"/>
                </a:solidFill>
              </a:rPr>
            </a:br>
            <a:r>
              <a:rPr lang="en-US" sz="2400" dirty="0" smtClean="0">
                <a:solidFill>
                  <a:srgbClr val="FF0000"/>
                </a:solidFill>
              </a:rPr>
              <a:t>         YANG DIPERGUNAKAN SECARA RESMI </a:t>
            </a:r>
            <a:br>
              <a:rPr lang="en-US" sz="2400" dirty="0" smtClean="0">
                <a:solidFill>
                  <a:srgbClr val="FF0000"/>
                </a:solidFill>
              </a:rPr>
            </a:br>
            <a:r>
              <a:rPr lang="en-US" sz="2400" dirty="0" smtClean="0">
                <a:solidFill>
                  <a:srgbClr val="FF0000"/>
                </a:solidFill>
              </a:rPr>
              <a:t>                             DI AUSTRALIA</a:t>
            </a:r>
            <a:r>
              <a:rPr lang="en-US" sz="2400" dirty="0" smtClean="0"/>
              <a:t/>
            </a:r>
            <a:br>
              <a:rPr lang="en-US" sz="2400" dirty="0" smtClean="0"/>
            </a:br>
            <a:r>
              <a:rPr lang="en-US" sz="2400" dirty="0" smtClean="0"/>
              <a:t/>
            </a:r>
            <a:br>
              <a:rPr lang="en-US" sz="2400" dirty="0" smtClean="0"/>
            </a:br>
            <a:r>
              <a:rPr lang="en-US" sz="2400" dirty="0" err="1" smtClean="0"/>
              <a:t>Ada</a:t>
            </a:r>
            <a:r>
              <a:rPr lang="en-US" sz="2400" dirty="0" smtClean="0"/>
              <a:t> </a:t>
            </a:r>
            <a:r>
              <a:rPr lang="en-US" sz="2400" dirty="0" err="1" smtClean="0"/>
              <a:t>beberapa</a:t>
            </a:r>
            <a:r>
              <a:rPr lang="en-US" sz="2400" dirty="0" smtClean="0"/>
              <a:t> </a:t>
            </a:r>
            <a:r>
              <a:rPr lang="en-US" sz="2400" dirty="0" err="1" smtClean="0"/>
              <a:t>metode</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secara</a:t>
            </a:r>
            <a:r>
              <a:rPr lang="en-US" sz="2400" dirty="0" smtClean="0"/>
              <a:t> </a:t>
            </a:r>
            <a:r>
              <a:rPr lang="en-US" sz="2400" dirty="0" err="1" smtClean="0"/>
              <a:t>kualitatif</a:t>
            </a:r>
            <a:r>
              <a:rPr lang="en-US" sz="2400" dirty="0" smtClean="0"/>
              <a:t> yang </a:t>
            </a:r>
            <a:r>
              <a:rPr lang="en-US" sz="2400" dirty="0" err="1" smtClean="0"/>
              <a:t>dipergunakan</a:t>
            </a:r>
            <a:r>
              <a:rPr lang="en-US" sz="2400" dirty="0" smtClean="0"/>
              <a:t> </a:t>
            </a:r>
            <a:r>
              <a:rPr lang="en-US" sz="2400" dirty="0" err="1" smtClean="0"/>
              <a:t>secara</a:t>
            </a:r>
            <a:r>
              <a:rPr lang="en-US" sz="2400" dirty="0" smtClean="0"/>
              <a:t> </a:t>
            </a:r>
            <a:r>
              <a:rPr lang="en-US" sz="2400" dirty="0" err="1" smtClean="0"/>
              <a:t>resmi</a:t>
            </a:r>
            <a:r>
              <a:rPr lang="en-US" sz="2400" dirty="0" smtClean="0"/>
              <a:t> </a:t>
            </a:r>
            <a:r>
              <a:rPr lang="en-US" sz="2400" dirty="0" err="1" smtClean="0"/>
              <a:t>di</a:t>
            </a:r>
            <a:r>
              <a:rPr lang="en-US" sz="2400" dirty="0" smtClean="0"/>
              <a:t> Australia, </a:t>
            </a:r>
            <a:r>
              <a:rPr lang="en-US" sz="2400" dirty="0" err="1" smtClean="0"/>
              <a:t>antara</a:t>
            </a:r>
            <a:r>
              <a:rPr lang="en-US" sz="2400" dirty="0" smtClean="0"/>
              <a:t> lain : Fine’s Risk Score, TTC ( Hazard Rating System ) </a:t>
            </a:r>
            <a:r>
              <a:rPr lang="en-US" sz="2400" dirty="0" err="1" smtClean="0"/>
              <a:t>dan</a:t>
            </a:r>
            <a:r>
              <a:rPr lang="en-US" sz="2400" dirty="0" smtClean="0"/>
              <a:t> Flame Model. </a:t>
            </a:r>
            <a:br>
              <a:rPr lang="en-US" sz="2400" dirty="0" smtClean="0"/>
            </a:br>
            <a:r>
              <a:rPr lang="en-US" sz="2400" dirty="0" smtClean="0"/>
              <a:t/>
            </a:r>
            <a:br>
              <a:rPr lang="en-US" sz="2400" dirty="0" smtClean="0"/>
            </a:br>
            <a:r>
              <a:rPr lang="en-US" sz="2400" dirty="0" smtClean="0"/>
              <a:t>1. Fine’s Risk Score</a:t>
            </a:r>
            <a:br>
              <a:rPr lang="en-US" sz="2400" dirty="0" smtClean="0"/>
            </a:br>
            <a:r>
              <a:rPr lang="en-US" sz="2400" dirty="0" smtClean="0"/>
              <a:t>    Fine’s risk score </a:t>
            </a:r>
            <a:r>
              <a:rPr lang="en-US" sz="2400" dirty="0" err="1" smtClean="0"/>
              <a:t>adalah</a:t>
            </a:r>
            <a:r>
              <a:rPr lang="en-US" sz="2400" dirty="0" smtClean="0"/>
              <a:t> model </a:t>
            </a:r>
            <a:r>
              <a:rPr lang="en-US" sz="2400" dirty="0" err="1" smtClean="0"/>
              <a:t>untuk</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br>
              <a:rPr lang="en-US" sz="2400" dirty="0" smtClean="0"/>
            </a:br>
            <a:r>
              <a:rPr lang="en-US" sz="2400" dirty="0" smtClean="0"/>
              <a:t>    </a:t>
            </a:r>
            <a:r>
              <a:rPr lang="en-US" sz="2400" dirty="0" err="1" smtClean="0"/>
              <a:t>dengan</a:t>
            </a:r>
            <a:r>
              <a:rPr lang="en-US" sz="2400" dirty="0" smtClean="0"/>
              <a:t> formula </a:t>
            </a:r>
            <a:r>
              <a:rPr lang="en-US" sz="2400" dirty="0" err="1" smtClean="0"/>
              <a:t>sebagai</a:t>
            </a:r>
            <a:r>
              <a:rPr lang="en-US" sz="2400" dirty="0" smtClean="0"/>
              <a:t> </a:t>
            </a:r>
            <a:r>
              <a:rPr lang="en-US" sz="2400" dirty="0" err="1" smtClean="0"/>
              <a:t>berikut</a:t>
            </a:r>
            <a:r>
              <a:rPr lang="en-US" sz="2400" dirty="0" smtClean="0"/>
              <a:t> : </a:t>
            </a:r>
            <a:r>
              <a:rPr lang="en-US" sz="2400" dirty="0" err="1" smtClean="0"/>
              <a:t>Risiko</a:t>
            </a:r>
            <a:r>
              <a:rPr lang="en-US" sz="2400" dirty="0" smtClean="0"/>
              <a:t> </a:t>
            </a:r>
            <a:r>
              <a:rPr lang="en-US" sz="2400" dirty="0" err="1" smtClean="0"/>
              <a:t>adalah</a:t>
            </a:r>
            <a:r>
              <a:rPr lang="en-US" sz="2400" dirty="0" smtClean="0"/>
              <a:t> </a:t>
            </a:r>
            <a:r>
              <a:rPr lang="en-US" sz="2400" dirty="0" err="1" smtClean="0"/>
              <a:t>hasil</a:t>
            </a:r>
            <a:r>
              <a:rPr lang="en-US" sz="2400" dirty="0" smtClean="0"/>
              <a:t> </a:t>
            </a:r>
            <a:br>
              <a:rPr lang="en-US" sz="2400" dirty="0" smtClean="0"/>
            </a:br>
            <a:r>
              <a:rPr lang="en-US" sz="2400" dirty="0" smtClean="0"/>
              <a:t>    </a:t>
            </a:r>
            <a:r>
              <a:rPr lang="en-US" sz="2400" dirty="0" err="1" smtClean="0"/>
              <a:t>pengalian</a:t>
            </a:r>
            <a:r>
              <a:rPr lang="en-US" sz="2400" dirty="0" smtClean="0"/>
              <a:t> </a:t>
            </a:r>
            <a:r>
              <a:rPr lang="en-US" sz="2400" dirty="0" err="1" smtClean="0"/>
              <a:t>faktor-faktor</a:t>
            </a:r>
            <a:r>
              <a:rPr lang="en-US" sz="2400" dirty="0" smtClean="0"/>
              <a:t> yang </a:t>
            </a:r>
            <a:r>
              <a:rPr lang="en-US" sz="2400" dirty="0" err="1" smtClean="0"/>
              <a:t>terdiri</a:t>
            </a:r>
            <a:r>
              <a:rPr lang="en-US" sz="2400" dirty="0" smtClean="0"/>
              <a:t> </a:t>
            </a:r>
            <a:r>
              <a:rPr lang="en-US" sz="2400" dirty="0" err="1" smtClean="0"/>
              <a:t>dari</a:t>
            </a:r>
            <a:r>
              <a:rPr lang="en-US" sz="2400" dirty="0" smtClean="0"/>
              <a:t> </a:t>
            </a:r>
            <a:r>
              <a:rPr lang="en-US" sz="2400" dirty="0" err="1" smtClean="0"/>
              <a:t>konsekuensi</a:t>
            </a:r>
            <a:r>
              <a:rPr lang="en-US" sz="2400" dirty="0" smtClean="0"/>
              <a:t> x </a:t>
            </a:r>
            <a:br>
              <a:rPr lang="en-US" sz="2400" dirty="0" smtClean="0"/>
            </a:br>
            <a:r>
              <a:rPr lang="en-US" sz="2400" dirty="0" smtClean="0"/>
              <a:t>    </a:t>
            </a:r>
            <a:r>
              <a:rPr lang="en-US" sz="2400" dirty="0" err="1" smtClean="0"/>
              <a:t>faktor</a:t>
            </a:r>
            <a:r>
              <a:rPr lang="en-US" sz="2400" dirty="0" smtClean="0"/>
              <a:t> exposure x </a:t>
            </a:r>
            <a:r>
              <a:rPr lang="en-US" sz="2400" dirty="0" err="1" smtClean="0"/>
              <a:t>faktor</a:t>
            </a:r>
            <a:r>
              <a:rPr lang="en-US" sz="2400" dirty="0" smtClean="0"/>
              <a:t> </a:t>
            </a:r>
            <a:r>
              <a:rPr lang="en-US" sz="2400" dirty="0" err="1" smtClean="0"/>
              <a:t>probabilitas</a:t>
            </a:r>
            <a:r>
              <a:rPr lang="en-US" sz="2400" dirty="0" smtClean="0"/>
              <a:t> ( R = C x E x P ).</a:t>
            </a:r>
            <a:br>
              <a:rPr lang="en-US" sz="2400" dirty="0" smtClean="0"/>
            </a:br>
            <a:r>
              <a:rPr lang="en-US" sz="2400" dirty="0" smtClean="0"/>
              <a:t>    </a:t>
            </a:r>
            <a:r>
              <a:rPr lang="en-US" sz="2400" dirty="0" err="1" smtClean="0"/>
              <a:t>Ketiga</a:t>
            </a:r>
            <a:r>
              <a:rPr lang="en-US" sz="2400" dirty="0" smtClean="0"/>
              <a:t> </a:t>
            </a:r>
            <a:r>
              <a:rPr lang="en-US" sz="2400" dirty="0" err="1" smtClean="0"/>
              <a:t>faktor</a:t>
            </a:r>
            <a:r>
              <a:rPr lang="en-US" sz="2400" dirty="0" smtClean="0"/>
              <a:t> </a:t>
            </a:r>
            <a:r>
              <a:rPr lang="en-US" sz="2400" dirty="0" err="1" smtClean="0"/>
              <a:t>tersebut</a:t>
            </a:r>
            <a:r>
              <a:rPr lang="en-US" sz="2400" dirty="0" smtClean="0"/>
              <a:t> </a:t>
            </a:r>
            <a:r>
              <a:rPr lang="en-US" sz="2400" dirty="0" err="1" smtClean="0"/>
              <a:t>diklasifikasikan</a:t>
            </a:r>
            <a:r>
              <a:rPr lang="en-US" sz="2400" dirty="0" smtClean="0"/>
              <a:t> </a:t>
            </a:r>
            <a:r>
              <a:rPr lang="en-US" sz="2400" dirty="0" err="1" smtClean="0"/>
              <a:t>dalam</a:t>
            </a:r>
            <a:r>
              <a:rPr lang="en-US" sz="2400" dirty="0" smtClean="0"/>
              <a:t> </a:t>
            </a:r>
            <a:br>
              <a:rPr lang="en-US" sz="2400" dirty="0" smtClean="0"/>
            </a:br>
            <a:r>
              <a:rPr lang="en-US" sz="2400" dirty="0" smtClean="0"/>
              <a:t>    </a:t>
            </a:r>
            <a:r>
              <a:rPr lang="en-US" sz="2400" dirty="0" err="1" smtClean="0"/>
              <a:t>beberapa</a:t>
            </a:r>
            <a:r>
              <a:rPr lang="en-US" sz="2400" dirty="0" smtClean="0"/>
              <a:t> </a:t>
            </a:r>
            <a:r>
              <a:rPr lang="en-US" sz="2400" dirty="0" err="1" smtClean="0"/>
              <a:t>kelas</a:t>
            </a:r>
            <a:r>
              <a:rPr lang="en-US" sz="2400" dirty="0" smtClean="0"/>
              <a:t> </a:t>
            </a:r>
            <a:r>
              <a:rPr lang="en-US" sz="2400" dirty="0" err="1" smtClean="0"/>
              <a:t>dan</a:t>
            </a:r>
            <a:r>
              <a:rPr lang="en-US" sz="2400" dirty="0" smtClean="0"/>
              <a:t> </a:t>
            </a:r>
            <a:r>
              <a:rPr lang="en-US" sz="2400" dirty="0" err="1" smtClean="0"/>
              <a:t>diberi</a:t>
            </a:r>
            <a:r>
              <a:rPr lang="en-US" sz="2400" dirty="0" smtClean="0"/>
              <a:t> rating ( </a:t>
            </a:r>
            <a:r>
              <a:rPr lang="en-US" sz="2400" dirty="0" err="1" smtClean="0"/>
              <a:t>tabel</a:t>
            </a:r>
            <a:r>
              <a:rPr lang="en-US" sz="2400" dirty="0" smtClean="0"/>
              <a:t> 1 ). </a:t>
            </a:r>
          </a:p>
        </p:txBody>
      </p:sp>
      <p:sp>
        <p:nvSpPr>
          <p:cNvPr id="104450" name="Slide Number Placeholder 5"/>
          <p:cNvSpPr>
            <a:spLocks noGrp="1"/>
          </p:cNvSpPr>
          <p:nvPr>
            <p:ph type="sldNum" sz="quarter" idx="12"/>
          </p:nvPr>
        </p:nvSpPr>
        <p:spPr>
          <a:noFill/>
        </p:spPr>
        <p:txBody>
          <a:bodyPr/>
          <a:lstStyle/>
          <a:p>
            <a:fld id="{78875BAB-920F-4F88-BF99-EC48BB78AF97}" type="slidenum">
              <a:rPr lang="en-US" smtClean="0"/>
              <a:pPr/>
              <a:t>90</a:t>
            </a:fld>
            <a:endParaRPr lang="en-US" smtClean="0"/>
          </a:p>
        </p:txBody>
      </p:sp>
    </p:spTree>
  </p:cSld>
  <p:clrMapOvr>
    <a:masterClrMapping/>
  </p:clrMapOvr>
  <p:transition spd="slow">
    <p:wipe dir="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a:xfrm>
            <a:off x="755650" y="188913"/>
            <a:ext cx="8080375" cy="344487"/>
          </a:xfrm>
        </p:spPr>
        <p:txBody>
          <a:bodyPr>
            <a:normAutofit fontScale="90000"/>
          </a:bodyPr>
          <a:lstStyle/>
          <a:p>
            <a:pPr eaLnBrk="1" hangingPunct="1">
              <a:defRPr/>
            </a:pPr>
            <a:r>
              <a:rPr lang="en-US" sz="2400" dirty="0" err="1" smtClean="0"/>
              <a:t>Tabel</a:t>
            </a:r>
            <a:r>
              <a:rPr lang="en-US" sz="2400" dirty="0" smtClean="0"/>
              <a:t> 1. Fine’s Risk Score ( </a:t>
            </a:r>
            <a:r>
              <a:rPr lang="en-US" sz="2400" dirty="0" err="1" smtClean="0"/>
              <a:t>Qualitatuve</a:t>
            </a:r>
            <a:r>
              <a:rPr lang="en-US" sz="2400" dirty="0" smtClean="0"/>
              <a:t> risk ass )</a:t>
            </a:r>
          </a:p>
        </p:txBody>
      </p:sp>
      <p:graphicFrame>
        <p:nvGraphicFramePr>
          <p:cNvPr id="388099" name="Group 3"/>
          <p:cNvGraphicFramePr>
            <a:graphicFrameLocks noGrp="1"/>
          </p:cNvGraphicFramePr>
          <p:nvPr>
            <p:ph type="tbl" idx="1"/>
          </p:nvPr>
        </p:nvGraphicFramePr>
        <p:xfrm>
          <a:off x="381000" y="838200"/>
          <a:ext cx="8461375" cy="5071872"/>
        </p:xfrm>
        <a:graphic>
          <a:graphicData uri="http://schemas.openxmlformats.org/drawingml/2006/table">
            <a:tbl>
              <a:tblPr/>
              <a:tblGrid>
                <a:gridCol w="1244600"/>
                <a:gridCol w="7216775"/>
              </a:tblGrid>
              <a:tr h="29527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rPr>
                        <a:t>Factor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rPr>
                        <a:t>CLASSIFICATION                                                        RATING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3438">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rPr>
                        <a:t>Consequence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0" i="0" u="none" strike="noStrike" cap="none" normalizeH="0" baseline="0" dirty="0" err="1" smtClean="0">
                          <a:ln>
                            <a:noFill/>
                          </a:ln>
                          <a:solidFill>
                            <a:schemeClr val="tx1"/>
                          </a:solidFill>
                          <a:effectLst/>
                          <a:latin typeface="Times New Roman" pitchFamily="18" charset="0"/>
                        </a:rPr>
                        <a:t>Catasrophe</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malapetaka,bencana</a:t>
                      </a:r>
                      <a:r>
                        <a:rPr kumimoji="0" lang="en-US" sz="1400" b="0" i="0" u="none" strike="noStrike" cap="none" normalizeH="0" baseline="0" dirty="0" smtClean="0">
                          <a:ln>
                            <a:noFill/>
                          </a:ln>
                          <a:solidFill>
                            <a:schemeClr val="tx1"/>
                          </a:solidFill>
                          <a:effectLst/>
                          <a:latin typeface="Times New Roman" pitchFamily="18" charset="0"/>
                        </a:rPr>
                        <a:t>),numerous fatalities (</a:t>
                      </a:r>
                      <a:r>
                        <a:rPr kumimoji="0" lang="en-US" sz="1400" b="0" i="0" u="none" strike="noStrike" cap="none" normalizeH="0" baseline="0" dirty="0" err="1" smtClean="0">
                          <a:ln>
                            <a:noFill/>
                          </a:ln>
                          <a:solidFill>
                            <a:schemeClr val="tx1"/>
                          </a:solidFill>
                          <a:effectLst/>
                          <a:latin typeface="Times New Roman" pitchFamily="18" charset="0"/>
                        </a:rPr>
                        <a:t>sangat</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banyak</a:t>
                      </a:r>
                      <a:r>
                        <a:rPr kumimoji="0" lang="en-US" sz="1400" b="0" i="0" u="none" strike="noStrike" cap="none" normalizeH="0" baseline="0" dirty="0" smtClean="0">
                          <a:ln>
                            <a:noFill/>
                          </a:ln>
                          <a:solidFill>
                            <a:schemeClr val="tx1"/>
                          </a:solidFill>
                          <a:effectLst/>
                          <a:latin typeface="Times New Roman" pitchFamily="18" charset="0"/>
                        </a:rPr>
                        <a:t> yang </a:t>
                      </a:r>
                      <a:r>
                        <a:rPr kumimoji="0" lang="en-US" sz="1400" b="0" i="0" u="none" strike="noStrike" cap="none" normalizeH="0" baseline="0" dirty="0" err="1" smtClean="0">
                          <a:ln>
                            <a:noFill/>
                          </a:ln>
                          <a:solidFill>
                            <a:schemeClr val="tx1"/>
                          </a:solidFill>
                          <a:effectLst/>
                          <a:latin typeface="Times New Roman" pitchFamily="18" charset="0"/>
                        </a:rPr>
                        <a:t>mati</a:t>
                      </a:r>
                      <a:r>
                        <a:rPr kumimoji="0" lang="en-US" sz="1400" b="0" i="0" u="none" strike="noStrike" cap="none" normalizeH="0" baseline="0" dirty="0" smtClean="0">
                          <a:ln>
                            <a:noFill/>
                          </a:ln>
                          <a:solidFill>
                            <a:schemeClr val="tx1"/>
                          </a:solidFill>
                          <a:effectLst/>
                          <a:latin typeface="Times New Roman" pitchFamily="18" charset="0"/>
                        </a:rPr>
                        <a:t>)               100</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rPr>
                        <a:t>Multiple fatalities ( </a:t>
                      </a:r>
                      <a:r>
                        <a:rPr kumimoji="0" lang="en-US" sz="1400" b="0" i="0" u="none" strike="noStrike" cap="none" normalizeH="0" baseline="0" dirty="0" err="1" smtClean="0">
                          <a:ln>
                            <a:noFill/>
                          </a:ln>
                          <a:solidFill>
                            <a:schemeClr val="tx1"/>
                          </a:solidFill>
                          <a:effectLst/>
                          <a:latin typeface="Times New Roman" pitchFamily="18" charset="0"/>
                        </a:rPr>
                        <a:t>banyak</a:t>
                      </a:r>
                      <a:r>
                        <a:rPr kumimoji="0" lang="en-US" sz="1400" b="0" i="0" u="none" strike="noStrike" cap="none" normalizeH="0" baseline="0" dirty="0" smtClean="0">
                          <a:ln>
                            <a:noFill/>
                          </a:ln>
                          <a:solidFill>
                            <a:schemeClr val="tx1"/>
                          </a:solidFill>
                          <a:effectLst/>
                          <a:latin typeface="Times New Roman" pitchFamily="18" charset="0"/>
                        </a:rPr>
                        <a:t> yang </a:t>
                      </a:r>
                      <a:r>
                        <a:rPr kumimoji="0" lang="en-US" sz="1400" b="0" i="0" u="none" strike="noStrike" cap="none" normalizeH="0" baseline="0" dirty="0" err="1" smtClean="0">
                          <a:ln>
                            <a:noFill/>
                          </a:ln>
                          <a:solidFill>
                            <a:schemeClr val="tx1"/>
                          </a:solidFill>
                          <a:effectLst/>
                          <a:latin typeface="Times New Roman" pitchFamily="18" charset="0"/>
                        </a:rPr>
                        <a:t>mati</a:t>
                      </a:r>
                      <a:r>
                        <a:rPr kumimoji="0" lang="en-US" sz="1400" b="0" i="0" u="none" strike="noStrike" cap="none" normalizeH="0" baseline="0" dirty="0" smtClean="0">
                          <a:ln>
                            <a:noFill/>
                          </a:ln>
                          <a:solidFill>
                            <a:schemeClr val="tx1"/>
                          </a:solidFill>
                          <a:effectLst/>
                          <a:latin typeface="Times New Roman" pitchFamily="18" charset="0"/>
                        </a:rPr>
                        <a:t>)                                                                                    50</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rPr>
                        <a:t>Fatality  ( </a:t>
                      </a:r>
                      <a:r>
                        <a:rPr kumimoji="0" lang="en-US" sz="1400" b="0" i="0" u="none" strike="noStrike" cap="none" normalizeH="0" baseline="0" dirty="0" err="1" smtClean="0">
                          <a:ln>
                            <a:noFill/>
                          </a:ln>
                          <a:solidFill>
                            <a:schemeClr val="tx1"/>
                          </a:solidFill>
                          <a:effectLst/>
                          <a:latin typeface="Times New Roman" pitchFamily="18" charset="0"/>
                        </a:rPr>
                        <a:t>ada</a:t>
                      </a:r>
                      <a:r>
                        <a:rPr kumimoji="0" lang="en-US" sz="1400" b="0" i="0" u="none" strike="noStrike" cap="none" normalizeH="0" baseline="0" dirty="0" smtClean="0">
                          <a:ln>
                            <a:noFill/>
                          </a:ln>
                          <a:solidFill>
                            <a:schemeClr val="tx1"/>
                          </a:solidFill>
                          <a:effectLst/>
                          <a:latin typeface="Times New Roman" pitchFamily="18" charset="0"/>
                        </a:rPr>
                        <a:t> yang </a:t>
                      </a:r>
                      <a:r>
                        <a:rPr kumimoji="0" lang="en-US" sz="1400" b="0" i="0" u="none" strike="noStrike" cap="none" normalizeH="0" baseline="0" dirty="0" err="1" smtClean="0">
                          <a:ln>
                            <a:noFill/>
                          </a:ln>
                          <a:solidFill>
                            <a:schemeClr val="tx1"/>
                          </a:solidFill>
                          <a:effectLst/>
                          <a:latin typeface="Times New Roman" pitchFamily="18" charset="0"/>
                        </a:rPr>
                        <a:t>mati</a:t>
                      </a:r>
                      <a:r>
                        <a:rPr kumimoji="0" lang="en-US" sz="1400" b="0" i="0" u="none" strike="noStrike" cap="none" normalizeH="0" baseline="0" dirty="0" smtClean="0">
                          <a:ln>
                            <a:noFill/>
                          </a:ln>
                          <a:solidFill>
                            <a:schemeClr val="tx1"/>
                          </a:solidFill>
                          <a:effectLst/>
                          <a:latin typeface="Times New Roman" pitchFamily="18" charset="0"/>
                        </a:rPr>
                        <a:t> )                                                                                                        25</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rPr>
                        <a:t>Extremely serious injury  (</a:t>
                      </a:r>
                      <a:r>
                        <a:rPr kumimoji="0" lang="en-US" sz="1400" b="0" i="0" u="none" strike="noStrike" cap="none" normalizeH="0" baseline="0" dirty="0" err="1" smtClean="0">
                          <a:ln>
                            <a:noFill/>
                          </a:ln>
                          <a:solidFill>
                            <a:schemeClr val="tx1"/>
                          </a:solidFill>
                          <a:effectLst/>
                          <a:latin typeface="Times New Roman" pitchFamily="18" charset="0"/>
                        </a:rPr>
                        <a:t>luka</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serius</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luar</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biasa</a:t>
                      </a:r>
                      <a:r>
                        <a:rPr kumimoji="0" lang="en-US" sz="1400" b="0" i="0" u="none" strike="noStrike" cap="none" normalizeH="0" baseline="0" dirty="0" smtClean="0">
                          <a:ln>
                            <a:noFill/>
                          </a:ln>
                          <a:solidFill>
                            <a:schemeClr val="tx1"/>
                          </a:solidFill>
                          <a:effectLst/>
                          <a:latin typeface="Times New Roman" pitchFamily="18" charset="0"/>
                        </a:rPr>
                        <a:t>)                                                                   15</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rPr>
                        <a:t>Disabling injury  ( </a:t>
                      </a:r>
                      <a:r>
                        <a:rPr kumimoji="0" lang="en-US" sz="1400" b="0" i="0" u="none" strike="noStrike" cap="none" normalizeH="0" baseline="0" dirty="0" err="1" smtClean="0">
                          <a:ln>
                            <a:noFill/>
                          </a:ln>
                          <a:solidFill>
                            <a:schemeClr val="tx1"/>
                          </a:solidFill>
                          <a:effectLst/>
                          <a:latin typeface="Times New Roman" pitchFamily="18" charset="0"/>
                        </a:rPr>
                        <a:t>luka</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menyebabkan</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cacat</a:t>
                      </a:r>
                      <a:r>
                        <a:rPr kumimoji="0" lang="en-US" sz="1400" b="0" i="0" u="none" strike="noStrike" cap="none" normalizeH="0" baseline="0" dirty="0" smtClean="0">
                          <a:ln>
                            <a:noFill/>
                          </a:ln>
                          <a:solidFill>
                            <a:schemeClr val="tx1"/>
                          </a:solidFill>
                          <a:effectLst/>
                          <a:latin typeface="Times New Roman" pitchFamily="18" charset="0"/>
                        </a:rPr>
                        <a:t>)                                                                            5</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0" i="0" u="none" strike="noStrike" cap="none" normalizeH="0" baseline="0" dirty="0" smtClean="0">
                          <a:ln>
                            <a:noFill/>
                          </a:ln>
                          <a:solidFill>
                            <a:schemeClr val="tx1"/>
                          </a:solidFill>
                          <a:effectLst/>
                          <a:latin typeface="Times New Roman" pitchFamily="18" charset="0"/>
                        </a:rPr>
                        <a:t>Minor </a:t>
                      </a:r>
                      <a:r>
                        <a:rPr kumimoji="0" lang="en-US" sz="1400" b="0" i="0" u="none" strike="noStrike" cap="none" normalizeH="0" baseline="0" dirty="0" err="1" smtClean="0">
                          <a:ln>
                            <a:noFill/>
                          </a:ln>
                          <a:solidFill>
                            <a:schemeClr val="tx1"/>
                          </a:solidFill>
                          <a:effectLst/>
                          <a:latin typeface="Times New Roman" pitchFamily="18" charset="0"/>
                        </a:rPr>
                        <a:t>cuts,bruises,bumps</a:t>
                      </a:r>
                      <a:r>
                        <a:rPr kumimoji="0" lang="en-US" sz="1400" b="0" i="0" u="none" strike="noStrike" cap="none" normalizeH="0" baseline="0" dirty="0" smtClean="0">
                          <a:ln>
                            <a:noFill/>
                          </a:ln>
                          <a:solidFill>
                            <a:schemeClr val="tx1"/>
                          </a:solidFill>
                          <a:effectLst/>
                          <a:latin typeface="Times New Roman" pitchFamily="18" charset="0"/>
                        </a:rPr>
                        <a:t>  ( </a:t>
                      </a:r>
                      <a:r>
                        <a:rPr kumimoji="0" lang="en-US" sz="1400" b="0" i="0" u="none" strike="noStrike" cap="none" normalizeH="0" baseline="0" dirty="0" err="1" smtClean="0">
                          <a:ln>
                            <a:noFill/>
                          </a:ln>
                          <a:solidFill>
                            <a:schemeClr val="tx1"/>
                          </a:solidFill>
                          <a:effectLst/>
                          <a:latin typeface="Times New Roman" pitchFamily="18" charset="0"/>
                        </a:rPr>
                        <a:t>terpotong</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kecil,memar</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dan</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rPr>
                        <a:t>benjol</a:t>
                      </a:r>
                      <a:r>
                        <a:rPr kumimoji="0" lang="en-US" sz="1400" b="0" i="0" u="none" strike="noStrike" cap="none" normalizeH="0" baseline="0" dirty="0" smtClean="0">
                          <a:ln>
                            <a:noFill/>
                          </a:ln>
                          <a:solidFill>
                            <a:schemeClr val="tx1"/>
                          </a:solidFill>
                          <a:effectLst/>
                          <a:latin typeface="Times New Roman" pitchFamily="18" charset="0"/>
                        </a:rPr>
                        <a:t>)                                              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Exposure            </a:t>
                      </a: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Hazard Event Occurs  :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err="1" smtClean="0">
                          <a:ln>
                            <a:noFill/>
                          </a:ln>
                          <a:solidFill>
                            <a:schemeClr val="tx1"/>
                          </a:solidFill>
                          <a:effectLst/>
                          <a:latin typeface="Times New Roman" pitchFamily="18" charset="0"/>
                        </a:rPr>
                        <a:t>Continously</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terus</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menrus,tak</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berhenti</a:t>
                      </a:r>
                      <a:r>
                        <a:rPr kumimoji="0" lang="en-US" sz="1200" b="0" i="0" u="none" strike="noStrike" cap="none" normalizeH="0" baseline="0" dirty="0" smtClean="0">
                          <a:ln>
                            <a:noFill/>
                          </a:ln>
                          <a:solidFill>
                            <a:schemeClr val="tx1"/>
                          </a:solidFill>
                          <a:effectLst/>
                          <a:latin typeface="Times New Roman" pitchFamily="18" charset="0"/>
                        </a:rPr>
                        <a:t>)                                                                                                         10</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Frequently  (</a:t>
                      </a:r>
                      <a:r>
                        <a:rPr kumimoji="0" lang="en-US" sz="1200" b="0" i="0" u="none" strike="noStrike" cap="none" normalizeH="0" baseline="0" dirty="0" err="1" smtClean="0">
                          <a:ln>
                            <a:noFill/>
                          </a:ln>
                          <a:solidFill>
                            <a:schemeClr val="tx1"/>
                          </a:solidFill>
                          <a:effectLst/>
                          <a:latin typeface="Times New Roman" pitchFamily="18" charset="0"/>
                        </a:rPr>
                        <a:t>sering</a:t>
                      </a:r>
                      <a:r>
                        <a:rPr kumimoji="0" lang="en-US" sz="1200" b="0" i="0" u="none" strike="noStrike" cap="none" normalizeH="0" baseline="0" dirty="0" smtClean="0">
                          <a:ln>
                            <a:noFill/>
                          </a:ln>
                          <a:solidFill>
                            <a:schemeClr val="tx1"/>
                          </a:solidFill>
                          <a:effectLst/>
                          <a:latin typeface="Times New Roman" pitchFamily="18" charset="0"/>
                        </a:rPr>
                        <a:t> kali)                                                                                                                                     6</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Occasionally  ( </a:t>
                      </a:r>
                      <a:r>
                        <a:rPr kumimoji="0" lang="en-US" sz="1200" b="0" i="0" u="none" strike="noStrike" cap="none" normalizeH="0" baseline="0" dirty="0" err="1" smtClean="0">
                          <a:ln>
                            <a:noFill/>
                          </a:ln>
                          <a:solidFill>
                            <a:schemeClr val="tx1"/>
                          </a:solidFill>
                          <a:effectLst/>
                          <a:latin typeface="Times New Roman" pitchFamily="18" charset="0"/>
                        </a:rPr>
                        <a:t>sekali-kali,kadang-kadang</a:t>
                      </a:r>
                      <a:r>
                        <a:rPr kumimoji="0" lang="en-US" sz="1200" b="0" i="0" u="none" strike="noStrike" cap="none" normalizeH="0" baseline="0" dirty="0" smtClean="0">
                          <a:ln>
                            <a:noFill/>
                          </a:ln>
                          <a:solidFill>
                            <a:schemeClr val="tx1"/>
                          </a:solidFill>
                          <a:effectLst/>
                          <a:latin typeface="Times New Roman" pitchFamily="18" charset="0"/>
                        </a:rPr>
                        <a:t>)                                                                                                       3</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Unusually  (</a:t>
                      </a:r>
                      <a:r>
                        <a:rPr kumimoji="0" lang="en-US" sz="1200" b="0" i="0" u="none" strike="noStrike" cap="none" normalizeH="0" baseline="0" dirty="0" err="1" smtClean="0">
                          <a:ln>
                            <a:noFill/>
                          </a:ln>
                          <a:solidFill>
                            <a:schemeClr val="tx1"/>
                          </a:solidFill>
                          <a:effectLst/>
                          <a:latin typeface="Times New Roman" pitchFamily="18" charset="0"/>
                        </a:rPr>
                        <a:t>biasanya</a:t>
                      </a:r>
                      <a:r>
                        <a:rPr kumimoji="0" lang="en-US" sz="1200" b="0" i="0" u="none" strike="noStrike" cap="none" normalizeH="0" baseline="0" dirty="0" smtClean="0">
                          <a:ln>
                            <a:noFill/>
                          </a:ln>
                          <a:solidFill>
                            <a:schemeClr val="tx1"/>
                          </a:solidFill>
                          <a:effectLst/>
                          <a:latin typeface="Times New Roman" pitchFamily="18" charset="0"/>
                        </a:rPr>
                        <a:t>)                                                                                                                                         2</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Rarely  (</a:t>
                      </a:r>
                      <a:r>
                        <a:rPr kumimoji="0" lang="en-US" sz="1200" b="0" i="0" u="none" strike="noStrike" cap="none" normalizeH="0" baseline="0" dirty="0" err="1" smtClean="0">
                          <a:ln>
                            <a:noFill/>
                          </a:ln>
                          <a:solidFill>
                            <a:schemeClr val="tx1"/>
                          </a:solidFill>
                          <a:effectLst/>
                          <a:latin typeface="Times New Roman" pitchFamily="18" charset="0"/>
                        </a:rPr>
                        <a:t>jarang</a:t>
                      </a:r>
                      <a:r>
                        <a:rPr kumimoji="0" lang="en-US" sz="1200" b="0" i="0" u="none" strike="noStrike" cap="none" normalizeH="0" baseline="0" dirty="0" smtClean="0">
                          <a:ln>
                            <a:noFill/>
                          </a:ln>
                          <a:solidFill>
                            <a:schemeClr val="tx1"/>
                          </a:solidFill>
                          <a:effectLst/>
                          <a:latin typeface="Times New Roman" pitchFamily="18" charset="0"/>
                        </a:rPr>
                        <a:t>)                                                                                                                                                  1</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Remotely (</a:t>
                      </a:r>
                      <a:r>
                        <a:rPr kumimoji="0" lang="en-US" sz="1200" b="0" i="0" u="none" strike="noStrike" cap="none" normalizeH="0" baseline="0" dirty="0" err="1" smtClean="0">
                          <a:ln>
                            <a:noFill/>
                          </a:ln>
                          <a:solidFill>
                            <a:schemeClr val="tx1"/>
                          </a:solidFill>
                          <a:effectLst/>
                          <a:latin typeface="Times New Roman" pitchFamily="18" charset="0"/>
                        </a:rPr>
                        <a:t>sedikit</a:t>
                      </a:r>
                      <a:r>
                        <a:rPr kumimoji="0" lang="en-US" sz="1200" b="0" i="0" u="none" strike="noStrike" cap="none" normalizeH="0" baseline="0" dirty="0" smtClean="0">
                          <a:ln>
                            <a:noFill/>
                          </a:ln>
                          <a:solidFill>
                            <a:schemeClr val="tx1"/>
                          </a:solidFill>
                          <a:effectLst/>
                          <a:latin typeface="Times New Roman" pitchFamily="18" charset="0"/>
                        </a:rPr>
                        <a:t>)                                                                                                                                             0,5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58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Probability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err="1" smtClean="0">
                          <a:ln>
                            <a:noFill/>
                          </a:ln>
                          <a:solidFill>
                            <a:schemeClr val="tx1"/>
                          </a:solidFill>
                          <a:effectLst/>
                          <a:latin typeface="Times New Roman" pitchFamily="18" charset="0"/>
                        </a:rPr>
                        <a:t>Compelete</a:t>
                      </a:r>
                      <a:r>
                        <a:rPr kumimoji="0" lang="en-US" sz="1200" b="0" i="0" u="none" strike="noStrike" cap="none" normalizeH="0" baseline="0" dirty="0" smtClean="0">
                          <a:ln>
                            <a:noFill/>
                          </a:ln>
                          <a:solidFill>
                            <a:schemeClr val="tx1"/>
                          </a:solidFill>
                          <a:effectLst/>
                          <a:latin typeface="Times New Roman" pitchFamily="18" charset="0"/>
                        </a:rPr>
                        <a:t> Accident Sequence (</a:t>
                      </a:r>
                      <a:r>
                        <a:rPr kumimoji="0" lang="en-US" sz="1200" b="0" i="0" u="none" strike="noStrike" cap="none" normalizeH="0" baseline="0" dirty="0" err="1" smtClean="0">
                          <a:ln>
                            <a:noFill/>
                          </a:ln>
                          <a:solidFill>
                            <a:schemeClr val="tx1"/>
                          </a:solidFill>
                          <a:effectLst/>
                          <a:latin typeface="Times New Roman" pitchFamily="18" charset="0"/>
                        </a:rPr>
                        <a:t>urutan</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kompleksitas</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kejadian</a:t>
                      </a:r>
                      <a:r>
                        <a:rPr kumimoji="0" lang="en-US" sz="12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Is the most likely and expected result , is quite possible, not unusual (</a:t>
                      </a:r>
                      <a:r>
                        <a:rPr kumimoji="0" lang="en-US" sz="1200" b="0" i="0" u="none" strike="noStrike" cap="none" normalizeH="0" baseline="0" dirty="0" err="1" smtClean="0">
                          <a:ln>
                            <a:noFill/>
                          </a:ln>
                          <a:solidFill>
                            <a:schemeClr val="tx1"/>
                          </a:solidFill>
                          <a:effectLst/>
                          <a:latin typeface="Times New Roman" pitchFamily="18" charset="0"/>
                        </a:rPr>
                        <a:t>sungguh</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pasti</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terjadi</a:t>
                      </a:r>
                      <a:r>
                        <a:rPr kumimoji="0" lang="en-US" sz="1200" b="0" i="0" u="none" strike="noStrike" cap="none" normalizeH="0" baseline="0" dirty="0" smtClean="0">
                          <a:ln>
                            <a:noFill/>
                          </a:ln>
                          <a:solidFill>
                            <a:schemeClr val="tx1"/>
                          </a:solidFill>
                          <a:effectLst/>
                          <a:latin typeface="Times New Roman" pitchFamily="18" charset="0"/>
                        </a:rPr>
                        <a:t>)                         10</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6 Would be an unusual sequence  ( </a:t>
                      </a:r>
                      <a:r>
                        <a:rPr kumimoji="0" lang="en-US" sz="1200" b="0" i="0" u="none" strike="noStrike" cap="none" normalizeH="0" baseline="0" dirty="0" err="1" smtClean="0">
                          <a:ln>
                            <a:noFill/>
                          </a:ln>
                          <a:solidFill>
                            <a:schemeClr val="tx1"/>
                          </a:solidFill>
                          <a:effectLst/>
                          <a:latin typeface="Times New Roman" pitchFamily="18" charset="0"/>
                        </a:rPr>
                        <a:t>bakal</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terjadi</a:t>
                      </a:r>
                      <a:r>
                        <a:rPr kumimoji="0" lang="en-US" sz="1200" b="0" i="0" u="none" strike="noStrike" cap="none" normalizeH="0" baseline="0" dirty="0" smtClean="0">
                          <a:ln>
                            <a:noFill/>
                          </a:ln>
                          <a:solidFill>
                            <a:schemeClr val="tx1"/>
                          </a:solidFill>
                          <a:effectLst/>
                          <a:latin typeface="Times New Roman" pitchFamily="18" charset="0"/>
                        </a:rPr>
                        <a:t> )                                                                                              3</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Remotely possible  (</a:t>
                      </a:r>
                      <a:r>
                        <a:rPr kumimoji="0" lang="en-US" sz="1200" b="0" i="0" u="none" strike="noStrike" cap="none" normalizeH="0" baseline="0" dirty="0" err="1" smtClean="0">
                          <a:ln>
                            <a:noFill/>
                          </a:ln>
                          <a:solidFill>
                            <a:schemeClr val="tx1"/>
                          </a:solidFill>
                          <a:effectLst/>
                          <a:latin typeface="Times New Roman" pitchFamily="18" charset="0"/>
                        </a:rPr>
                        <a:t>peluang</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kecil</a:t>
                      </a:r>
                      <a:r>
                        <a:rPr kumimoji="0" lang="en-US" sz="1200" b="0" i="0" u="none" strike="noStrike" cap="none" normalizeH="0" baseline="0" dirty="0" smtClean="0">
                          <a:ln>
                            <a:noFill/>
                          </a:ln>
                          <a:solidFill>
                            <a:schemeClr val="tx1"/>
                          </a:solidFill>
                          <a:effectLst/>
                          <a:latin typeface="Times New Roman" pitchFamily="18" charset="0"/>
                        </a:rPr>
                        <a:t>)                                                                                                                     1</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Has never happened after many years of </a:t>
                      </a:r>
                      <a:r>
                        <a:rPr kumimoji="0" lang="en-US" sz="1200" b="0" i="0" u="none" strike="noStrike" cap="none" normalizeH="0" baseline="0" dirty="0" err="1" smtClean="0">
                          <a:ln>
                            <a:noFill/>
                          </a:ln>
                          <a:solidFill>
                            <a:schemeClr val="tx1"/>
                          </a:solidFill>
                          <a:effectLst/>
                          <a:latin typeface="Times New Roman" pitchFamily="18" charset="0"/>
                        </a:rPr>
                        <a:t>expoeure</a:t>
                      </a:r>
                      <a:r>
                        <a:rPr kumimoji="0" lang="en-US" sz="1200" b="0" i="0" u="none" strike="noStrike" cap="none" normalizeH="0" baseline="0" dirty="0" smtClean="0">
                          <a:ln>
                            <a:noFill/>
                          </a:ln>
                          <a:solidFill>
                            <a:schemeClr val="tx1"/>
                          </a:solidFill>
                          <a:effectLst/>
                          <a:latin typeface="Times New Roman" pitchFamily="18" charset="0"/>
                        </a:rPr>
                        <a:t> but conceivable possible(</a:t>
                      </a:r>
                      <a:r>
                        <a:rPr kumimoji="0" lang="en-US" sz="1200" b="0" i="0" u="none" strike="noStrike" cap="none" normalizeH="0" baseline="0" dirty="0" err="1" smtClean="0">
                          <a:ln>
                            <a:noFill/>
                          </a:ln>
                          <a:solidFill>
                            <a:schemeClr val="tx1"/>
                          </a:solidFill>
                          <a:effectLst/>
                          <a:latin typeface="Times New Roman" pitchFamily="18" charset="0"/>
                        </a:rPr>
                        <a:t>peluang</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sangat</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kecil</a:t>
                      </a:r>
                      <a:r>
                        <a:rPr kumimoji="0" lang="en-US" sz="1200" b="0" i="0" u="none" strike="noStrike" cap="none" normalizeH="0" baseline="0" dirty="0" smtClean="0">
                          <a:ln>
                            <a:noFill/>
                          </a:ln>
                          <a:solidFill>
                            <a:schemeClr val="tx1"/>
                          </a:solidFill>
                          <a:effectLst/>
                          <a:latin typeface="Times New Roman" pitchFamily="18" charset="0"/>
                        </a:rPr>
                        <a:t>)                0,5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Practically impossible  (</a:t>
                      </a:r>
                      <a:r>
                        <a:rPr kumimoji="0" lang="en-US" sz="1200" b="0" i="0" u="none" strike="noStrike" cap="none" normalizeH="0" baseline="0" dirty="0" err="1" smtClean="0">
                          <a:ln>
                            <a:noFill/>
                          </a:ln>
                          <a:solidFill>
                            <a:schemeClr val="tx1"/>
                          </a:solidFill>
                          <a:effectLst/>
                          <a:latin typeface="Times New Roman" pitchFamily="18" charset="0"/>
                        </a:rPr>
                        <a:t>secara</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praktek</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tidak</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mungkin</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terjadi</a:t>
                      </a:r>
                      <a:r>
                        <a:rPr kumimoji="0" lang="en-US" sz="1200" b="0" i="0" u="none" strike="noStrike" cap="none" normalizeH="0" baseline="0" dirty="0" smtClean="0">
                          <a:ln>
                            <a:noFill/>
                          </a:ln>
                          <a:solidFill>
                            <a:schemeClr val="tx1"/>
                          </a:solidFill>
                          <a:effectLst/>
                          <a:latin typeface="Times New Roman" pitchFamily="18" charset="0"/>
                        </a:rPr>
                        <a:t>)                                                                          0,1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05474" name="Date Placeholder 3"/>
          <p:cNvSpPr>
            <a:spLocks noGrp="1"/>
          </p:cNvSpPr>
          <p:nvPr>
            <p:ph type="dt" sz="half" idx="10"/>
          </p:nvPr>
        </p:nvSpPr>
        <p:spPr>
          <a:noFill/>
        </p:spPr>
        <p:txBody>
          <a:bodyPr/>
          <a:lstStyle/>
          <a:p>
            <a:fld id="{8053F024-EA00-442F-889A-83C8EA0B60D1}" type="datetime1">
              <a:rPr lang="en-US" smtClean="0"/>
              <a:pPr/>
              <a:t>6/18/2013</a:t>
            </a:fld>
            <a:endParaRPr lang="en-US" smtClean="0"/>
          </a:p>
        </p:txBody>
      </p:sp>
      <p:sp>
        <p:nvSpPr>
          <p:cNvPr id="105475" name="Slide Number Placeholder 5"/>
          <p:cNvSpPr>
            <a:spLocks noGrp="1"/>
          </p:cNvSpPr>
          <p:nvPr>
            <p:ph type="sldNum" sz="quarter" idx="12"/>
          </p:nvPr>
        </p:nvSpPr>
        <p:spPr>
          <a:noFill/>
        </p:spPr>
        <p:txBody>
          <a:bodyPr/>
          <a:lstStyle/>
          <a:p>
            <a:fld id="{09E2706A-BDA9-494B-9406-A3A9D8C03C9A}" type="slidenum">
              <a:rPr lang="en-US" smtClean="0"/>
              <a:pPr/>
              <a:t>91</a:t>
            </a:fld>
            <a:endParaRPr lang="en-US" smtClean="0"/>
          </a:p>
        </p:txBody>
      </p:sp>
      <p:cxnSp>
        <p:nvCxnSpPr>
          <p:cNvPr id="105494" name="Straight Connector 6"/>
          <p:cNvCxnSpPr>
            <a:cxnSpLocks noChangeShapeType="1"/>
          </p:cNvCxnSpPr>
          <p:nvPr/>
        </p:nvCxnSpPr>
        <p:spPr bwMode="auto">
          <a:xfrm rot="16200000" flipH="1">
            <a:off x="5486400" y="3352800"/>
            <a:ext cx="5105400" cy="76200"/>
          </a:xfrm>
          <a:prstGeom prst="line">
            <a:avLst/>
          </a:prstGeom>
          <a:noFill/>
          <a:ln w="9525" algn="ctr">
            <a:solidFill>
              <a:schemeClr val="tx1"/>
            </a:solidFill>
            <a:round/>
            <a:headEnd/>
            <a:tailEnd/>
          </a:ln>
        </p:spPr>
      </p:cxnSp>
    </p:spTree>
  </p:cSld>
  <p:clrMapOvr>
    <a:masterClrMapping/>
  </p:clrMapOvr>
  <p:transition spd="slow">
    <p:strips dir="rd"/>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304800"/>
            <a:ext cx="7772400" cy="11430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Hasil</a:t>
            </a:r>
            <a:r>
              <a:rPr lang="en-US" sz="2400" dirty="0" smtClean="0"/>
              <a:t> </a:t>
            </a:r>
            <a:r>
              <a:rPr lang="en-US" sz="2400" dirty="0" err="1" smtClean="0"/>
              <a:t>perhitungan</a:t>
            </a:r>
            <a:r>
              <a:rPr lang="en-US" sz="2400" dirty="0" smtClean="0"/>
              <a:t> </a:t>
            </a:r>
            <a:r>
              <a:rPr lang="en-US" sz="2400" dirty="0" err="1" smtClean="0"/>
              <a:t>risiko</a:t>
            </a:r>
            <a:r>
              <a:rPr lang="en-US" sz="2400" dirty="0" smtClean="0"/>
              <a:t> ( risk score ) </a:t>
            </a:r>
            <a:r>
              <a:rPr lang="en-US" sz="2400" dirty="0" err="1" smtClean="0"/>
              <a:t>dapat</a:t>
            </a:r>
            <a:r>
              <a:rPr lang="en-US" sz="2400" dirty="0" smtClean="0"/>
              <a:t> </a:t>
            </a:r>
            <a:r>
              <a:rPr lang="en-US" sz="2400" dirty="0" err="1" smtClean="0"/>
              <a:t>dipergunakan</a:t>
            </a:r>
            <a:r>
              <a:rPr lang="en-US" sz="2400" dirty="0" smtClean="0"/>
              <a:t> </a:t>
            </a:r>
            <a:r>
              <a:rPr lang="en-US" sz="2400" dirty="0" err="1" smtClean="0"/>
              <a:t>untuk</a:t>
            </a:r>
            <a:r>
              <a:rPr lang="en-US" sz="2400" dirty="0" smtClean="0"/>
              <a:t> </a:t>
            </a:r>
            <a:r>
              <a:rPr lang="en-US" sz="2400" dirty="0" err="1" smtClean="0"/>
              <a:t>memperkirakan</a:t>
            </a:r>
            <a:r>
              <a:rPr lang="en-US" sz="2400" dirty="0" smtClean="0"/>
              <a:t> </a:t>
            </a:r>
            <a:r>
              <a:rPr lang="en-US" sz="2400" dirty="0" err="1" smtClean="0"/>
              <a:t>kejadian</a:t>
            </a:r>
            <a:r>
              <a:rPr lang="en-US" sz="2400" dirty="0" smtClean="0"/>
              <a:t> , </a:t>
            </a:r>
            <a:r>
              <a:rPr lang="en-US" sz="2400" dirty="0" err="1" smtClean="0"/>
              <a:t>mengalokasikan</a:t>
            </a:r>
            <a:r>
              <a:rPr lang="en-US" sz="2400" dirty="0" smtClean="0"/>
              <a:t> resources </a:t>
            </a:r>
            <a:r>
              <a:rPr lang="en-US" sz="2400" dirty="0" err="1" smtClean="0"/>
              <a:t>dan</a:t>
            </a:r>
            <a:r>
              <a:rPr lang="en-US" sz="2400" dirty="0" smtClean="0"/>
              <a:t> </a:t>
            </a:r>
            <a:r>
              <a:rPr lang="en-US" sz="2400" dirty="0" err="1" smtClean="0"/>
              <a:t>mengontrol</a:t>
            </a:r>
            <a:r>
              <a:rPr lang="en-US" sz="2400" dirty="0" smtClean="0"/>
              <a:t> hazard. </a:t>
            </a:r>
            <a:r>
              <a:rPr lang="en-US" sz="2400" dirty="0" err="1" smtClean="0"/>
              <a:t>Maka</a:t>
            </a:r>
            <a:r>
              <a:rPr lang="en-US" sz="2400" dirty="0" smtClean="0"/>
              <a:t> </a:t>
            </a:r>
            <a:r>
              <a:rPr lang="en-US" sz="2400" dirty="0" err="1" smtClean="0"/>
              <a:t>apabila</a:t>
            </a:r>
            <a:r>
              <a:rPr lang="en-US" sz="2400" dirty="0" smtClean="0"/>
              <a:t> </a:t>
            </a:r>
            <a:r>
              <a:rPr lang="en-US" sz="2400" dirty="0" err="1" smtClean="0"/>
              <a:t>sudah</a:t>
            </a:r>
            <a:r>
              <a:rPr lang="en-US" sz="2400" dirty="0" smtClean="0"/>
              <a:t> </a:t>
            </a:r>
            <a:r>
              <a:rPr lang="en-US" sz="2400" dirty="0" err="1" smtClean="0"/>
              <a:t>dapat</a:t>
            </a:r>
            <a:r>
              <a:rPr lang="en-US" sz="2400" dirty="0" smtClean="0"/>
              <a:t> men-score </a:t>
            </a:r>
            <a:r>
              <a:rPr lang="en-US" sz="2400" dirty="0" err="1" smtClean="0"/>
              <a:t>risiko</a:t>
            </a:r>
            <a:r>
              <a:rPr lang="en-US" sz="2400" dirty="0" smtClean="0"/>
              <a:t>, </a:t>
            </a:r>
            <a:r>
              <a:rPr lang="en-US" sz="2400" dirty="0" err="1" smtClean="0"/>
              <a:t>dapat</a:t>
            </a:r>
            <a:r>
              <a:rPr lang="en-US" sz="2400" dirty="0" smtClean="0"/>
              <a:t> </a:t>
            </a:r>
            <a:r>
              <a:rPr lang="en-US" sz="2400" dirty="0" err="1" smtClean="0"/>
              <a:t>dilakukan</a:t>
            </a:r>
            <a:r>
              <a:rPr lang="en-US" sz="2400" dirty="0" smtClean="0"/>
              <a:t> </a:t>
            </a:r>
            <a:r>
              <a:rPr lang="en-US" sz="2400" dirty="0" err="1" smtClean="0"/>
              <a:t>kalkulasi</a:t>
            </a:r>
            <a:r>
              <a:rPr lang="en-US" sz="2400" dirty="0" smtClean="0"/>
              <a:t> </a:t>
            </a:r>
            <a:r>
              <a:rPr lang="en-US" sz="2400" dirty="0" err="1" smtClean="0"/>
              <a:t>biaya</a:t>
            </a:r>
            <a:r>
              <a:rPr lang="en-US" sz="2400" dirty="0" smtClean="0"/>
              <a:t> </a:t>
            </a:r>
            <a:r>
              <a:rPr lang="en-US" sz="2400" dirty="0" err="1" smtClean="0"/>
              <a:t>untuk</a:t>
            </a:r>
            <a:r>
              <a:rPr lang="en-US" sz="2400" dirty="0" smtClean="0"/>
              <a:t> </a:t>
            </a:r>
            <a:r>
              <a:rPr lang="en-US" sz="2400" dirty="0" err="1" smtClean="0"/>
              <a:t>intervensi</a:t>
            </a:r>
            <a:r>
              <a:rPr lang="en-US" sz="2400" dirty="0" smtClean="0"/>
              <a:t>.  </a:t>
            </a:r>
            <a:r>
              <a:rPr lang="en-US" sz="2400" dirty="0" err="1" smtClean="0"/>
              <a:t>Beberapa</a:t>
            </a:r>
            <a:r>
              <a:rPr lang="en-US" sz="2400" dirty="0" smtClean="0"/>
              <a:t> </a:t>
            </a:r>
            <a:r>
              <a:rPr lang="en-US" sz="2400" dirty="0" err="1" smtClean="0"/>
              <a:t>keterbatasan</a:t>
            </a:r>
            <a:r>
              <a:rPr lang="en-US" sz="2400" dirty="0" smtClean="0"/>
              <a:t> model </a:t>
            </a:r>
            <a:r>
              <a:rPr lang="en-US" sz="2400" dirty="0" err="1" smtClean="0"/>
              <a:t>ini</a:t>
            </a:r>
            <a:r>
              <a:rPr lang="en-US" sz="2400" dirty="0" smtClean="0"/>
              <a:t> </a:t>
            </a:r>
            <a:r>
              <a:rPr lang="en-US" sz="2400" dirty="0" err="1" smtClean="0"/>
              <a:t>antara</a:t>
            </a:r>
            <a:r>
              <a:rPr lang="en-US" sz="2400" dirty="0" smtClean="0"/>
              <a:t> lain : Data </a:t>
            </a:r>
            <a:r>
              <a:rPr lang="en-US" sz="2400" dirty="0" err="1" smtClean="0"/>
              <a:t>bukan</a:t>
            </a:r>
            <a:r>
              <a:rPr lang="en-US" sz="2400" dirty="0" smtClean="0"/>
              <a:t> </a:t>
            </a:r>
            <a:r>
              <a:rPr lang="en-US" sz="2400" dirty="0" err="1" smtClean="0"/>
              <a:t>merupakan</a:t>
            </a:r>
            <a:r>
              <a:rPr lang="en-US" sz="2400" dirty="0" smtClean="0"/>
              <a:t> data </a:t>
            </a:r>
            <a:r>
              <a:rPr lang="en-US" sz="2400" dirty="0" err="1" smtClean="0"/>
              <a:t>konkrit</a:t>
            </a:r>
            <a:r>
              <a:rPr lang="en-US" sz="2400" dirty="0" smtClean="0"/>
              <a:t> </a:t>
            </a:r>
            <a:r>
              <a:rPr lang="en-US" sz="2400" dirty="0" err="1" smtClean="0"/>
              <a:t>tetapi</a:t>
            </a:r>
            <a:r>
              <a:rPr lang="en-US" sz="2400" dirty="0" smtClean="0"/>
              <a:t> </a:t>
            </a:r>
            <a:r>
              <a:rPr lang="en-US" sz="2400" dirty="0" err="1" smtClean="0"/>
              <a:t>berupan</a:t>
            </a:r>
            <a:r>
              <a:rPr lang="en-US" sz="2400" dirty="0" smtClean="0"/>
              <a:t> data </a:t>
            </a:r>
            <a:r>
              <a:rPr lang="en-US" sz="2400" dirty="0" err="1" smtClean="0"/>
              <a:t>estimasi</a:t>
            </a:r>
            <a:r>
              <a:rPr lang="en-US" sz="2400" dirty="0" smtClean="0"/>
              <a:t>, </a:t>
            </a:r>
            <a:r>
              <a:rPr lang="en-US" sz="2400" dirty="0" err="1" smtClean="0"/>
              <a:t>potensi</a:t>
            </a:r>
            <a:r>
              <a:rPr lang="en-US" sz="2400" dirty="0" smtClean="0"/>
              <a:t> personal bias </a:t>
            </a:r>
            <a:r>
              <a:rPr lang="en-US" sz="2400" dirty="0" err="1" smtClean="0"/>
              <a:t>dan</a:t>
            </a:r>
            <a:r>
              <a:rPr lang="en-US" sz="2400" dirty="0" smtClean="0"/>
              <a:t> </a:t>
            </a:r>
            <a:r>
              <a:rPr lang="en-US" sz="2400" dirty="0" err="1" smtClean="0"/>
              <a:t>pengalaman</a:t>
            </a:r>
            <a:r>
              <a:rPr lang="en-US" sz="2400" dirty="0" smtClean="0"/>
              <a:t> </a:t>
            </a:r>
            <a:r>
              <a:rPr lang="en-US" sz="2400" dirty="0" err="1" smtClean="0"/>
              <a:t>akan</a:t>
            </a:r>
            <a:r>
              <a:rPr lang="en-US" sz="2400" dirty="0" smtClean="0"/>
              <a:t> </a:t>
            </a:r>
            <a:r>
              <a:rPr lang="en-US" sz="2400" dirty="0" err="1" smtClean="0"/>
              <a:t>mempengaruhi</a:t>
            </a:r>
            <a:r>
              <a:rPr lang="en-US" sz="2400" dirty="0" smtClean="0"/>
              <a:t> </a:t>
            </a:r>
            <a:r>
              <a:rPr lang="en-US" sz="2400" dirty="0" err="1" smtClean="0"/>
              <a:t>hasil</a:t>
            </a:r>
            <a:r>
              <a:rPr lang="en-US" sz="2400" dirty="0" smtClean="0"/>
              <a:t> </a:t>
            </a:r>
            <a:r>
              <a:rPr lang="en-US" sz="2400" dirty="0" err="1" smtClean="0"/>
              <a:t>akhir</a:t>
            </a:r>
            <a:r>
              <a:rPr lang="en-US" sz="2400" dirty="0" smtClean="0"/>
              <a:t>, </a:t>
            </a:r>
            <a:r>
              <a:rPr lang="en-US" sz="2400" dirty="0" err="1" smtClean="0"/>
              <a:t>dan</a:t>
            </a:r>
            <a:r>
              <a:rPr lang="en-US" sz="2400" dirty="0" smtClean="0"/>
              <a:t> risk score </a:t>
            </a:r>
            <a:r>
              <a:rPr lang="en-US" sz="2400" dirty="0" err="1" smtClean="0"/>
              <a:t>hanya</a:t>
            </a:r>
            <a:r>
              <a:rPr lang="en-US" sz="2400" dirty="0" smtClean="0"/>
              <a:t> </a:t>
            </a:r>
            <a:r>
              <a:rPr lang="en-US" sz="2400" dirty="0" err="1" smtClean="0"/>
              <a:t>dipergunakan</a:t>
            </a:r>
            <a:r>
              <a:rPr lang="en-US" sz="2400" dirty="0" smtClean="0"/>
              <a:t> </a:t>
            </a:r>
            <a:r>
              <a:rPr lang="en-US" sz="2400" dirty="0" err="1" smtClean="0"/>
              <a:t>sebagai</a:t>
            </a:r>
            <a:r>
              <a:rPr lang="en-US" sz="2400" dirty="0" smtClean="0"/>
              <a:t> baseline level </a:t>
            </a:r>
            <a:r>
              <a:rPr lang="en-US" sz="2400" dirty="0" err="1" smtClean="0"/>
              <a:t>dari</a:t>
            </a:r>
            <a:r>
              <a:rPr lang="en-US" sz="2400" dirty="0" smtClean="0"/>
              <a:t> </a:t>
            </a:r>
            <a:r>
              <a:rPr lang="en-US" sz="2400" dirty="0" err="1" smtClean="0"/>
              <a:t>risiko</a:t>
            </a:r>
            <a:r>
              <a:rPr lang="en-US" sz="2400" dirty="0" smtClean="0"/>
              <a:t> </a:t>
            </a:r>
            <a:r>
              <a:rPr lang="en-US" sz="2400" dirty="0" err="1" smtClean="0"/>
              <a:t>tidak</a:t>
            </a:r>
            <a:r>
              <a:rPr lang="en-US" sz="2400" dirty="0" smtClean="0"/>
              <a:t> </a:t>
            </a:r>
            <a:r>
              <a:rPr lang="en-US" sz="2400" dirty="0" err="1" smtClean="0"/>
              <a:t>didefinisikan</a:t>
            </a:r>
            <a:r>
              <a:rPr lang="en-US" sz="2400" dirty="0" smtClean="0"/>
              <a:t> </a:t>
            </a:r>
            <a:r>
              <a:rPr lang="en-US" sz="2400" dirty="0" err="1" smtClean="0"/>
              <a:t>sebagai</a:t>
            </a:r>
            <a:r>
              <a:rPr lang="en-US" sz="2400" dirty="0" smtClean="0"/>
              <a:t> safe </a:t>
            </a:r>
            <a:r>
              <a:rPr lang="en-US" sz="2400" dirty="0" err="1" smtClean="0"/>
              <a:t>atau</a:t>
            </a:r>
            <a:r>
              <a:rPr lang="en-US" sz="2400" dirty="0" smtClean="0"/>
              <a:t> unsafe.</a:t>
            </a:r>
          </a:p>
        </p:txBody>
      </p:sp>
      <p:sp>
        <p:nvSpPr>
          <p:cNvPr id="106498" name="Date Placeholder 3"/>
          <p:cNvSpPr>
            <a:spLocks noGrp="1"/>
          </p:cNvSpPr>
          <p:nvPr>
            <p:ph type="dt" sz="half" idx="10"/>
          </p:nvPr>
        </p:nvSpPr>
        <p:spPr>
          <a:noFill/>
        </p:spPr>
        <p:txBody>
          <a:bodyPr/>
          <a:lstStyle/>
          <a:p>
            <a:fld id="{26D47925-00A9-4347-8CB6-6DA17511184F}" type="datetime1">
              <a:rPr lang="en-US" smtClean="0"/>
              <a:pPr/>
              <a:t>6/18/2013</a:t>
            </a:fld>
            <a:endParaRPr lang="en-US" smtClean="0"/>
          </a:p>
        </p:txBody>
      </p:sp>
      <p:sp>
        <p:nvSpPr>
          <p:cNvPr id="106499" name="Slide Number Placeholder 5"/>
          <p:cNvSpPr>
            <a:spLocks noGrp="1"/>
          </p:cNvSpPr>
          <p:nvPr>
            <p:ph type="sldNum" sz="quarter" idx="12"/>
          </p:nvPr>
        </p:nvSpPr>
        <p:spPr>
          <a:noFill/>
        </p:spPr>
        <p:txBody>
          <a:bodyPr/>
          <a:lstStyle/>
          <a:p>
            <a:fld id="{D487C403-6279-4002-A7E6-38628315EFC9}" type="slidenum">
              <a:rPr lang="en-US" smtClean="0"/>
              <a:pPr/>
              <a:t>92</a:t>
            </a:fld>
            <a:endParaRPr lang="en-US" smtClean="0"/>
          </a:p>
        </p:txBody>
      </p:sp>
    </p:spTree>
  </p:cSld>
  <p:clrMapOvr>
    <a:masterClrMapping/>
  </p:clrMapOvr>
  <p:transition spd="slow">
    <p:wipe dir="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304800"/>
            <a:ext cx="7772400" cy="11430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2. TTC Hazard rating System</a:t>
            </a:r>
            <a:br>
              <a:rPr lang="en-US" sz="2400" dirty="0" smtClean="0"/>
            </a:br>
            <a:r>
              <a:rPr lang="en-US" sz="2400" dirty="0" smtClean="0"/>
              <a:t>    TTC hazard rating system </a:t>
            </a:r>
            <a:r>
              <a:rPr lang="en-US" sz="2400" dirty="0" err="1" smtClean="0"/>
              <a:t>mempergunakan</a:t>
            </a:r>
            <a:r>
              <a:rPr lang="en-US" sz="2400" dirty="0" smtClean="0"/>
              <a:t> </a:t>
            </a:r>
            <a:r>
              <a:rPr lang="en-US" sz="2400" dirty="0" err="1" smtClean="0"/>
              <a:t>huruf</a:t>
            </a:r>
            <a:r>
              <a:rPr lang="en-US" sz="2400" dirty="0" smtClean="0"/>
              <a:t>  </a:t>
            </a:r>
            <a:br>
              <a:rPr lang="en-US" sz="2400" dirty="0" smtClean="0"/>
            </a:br>
            <a:r>
              <a:rPr lang="en-US" sz="2400" dirty="0" smtClean="0"/>
              <a:t>    </a:t>
            </a:r>
            <a:r>
              <a:rPr lang="en-US" sz="2400" dirty="0" err="1" smtClean="0"/>
              <a:t>alfabet</a:t>
            </a:r>
            <a:r>
              <a:rPr lang="en-US" sz="2400" dirty="0" smtClean="0"/>
              <a:t> </a:t>
            </a:r>
            <a:r>
              <a:rPr lang="en-US" sz="2400" dirty="0" err="1" smtClean="0"/>
              <a:t>untuk</a:t>
            </a:r>
            <a:r>
              <a:rPr lang="en-US" sz="2400" dirty="0" smtClean="0"/>
              <a:t> me-ranking </a:t>
            </a:r>
            <a:r>
              <a:rPr lang="en-US" sz="2400" dirty="0" err="1" smtClean="0"/>
              <a:t>risiko</a:t>
            </a:r>
            <a:r>
              <a:rPr lang="en-US" sz="2400" dirty="0" smtClean="0"/>
              <a:t>. Tingkat </a:t>
            </a:r>
            <a:r>
              <a:rPr lang="en-US" sz="2400" dirty="0" err="1" smtClean="0"/>
              <a:t>Kriteria</a:t>
            </a:r>
            <a:r>
              <a:rPr lang="en-US" sz="2400" dirty="0" smtClean="0"/>
              <a:t> yang </a:t>
            </a:r>
            <a:br>
              <a:rPr lang="en-US" sz="2400" dirty="0" smtClean="0"/>
            </a:br>
            <a:r>
              <a:rPr lang="en-US" sz="2400" dirty="0" smtClean="0"/>
              <a:t>    </a:t>
            </a:r>
            <a:r>
              <a:rPr lang="en-US" sz="2400" dirty="0" err="1" smtClean="0"/>
              <a:t>digunakan</a:t>
            </a:r>
            <a:r>
              <a:rPr lang="en-US" sz="2400" dirty="0" smtClean="0"/>
              <a:t> </a:t>
            </a:r>
            <a:r>
              <a:rPr lang="en-US" sz="2400" dirty="0" err="1" smtClean="0"/>
              <a:t>adalah</a:t>
            </a:r>
            <a:r>
              <a:rPr lang="en-US" sz="2400" dirty="0" smtClean="0"/>
              <a:t> severity, level </a:t>
            </a:r>
            <a:r>
              <a:rPr lang="en-US" sz="2400" dirty="0" err="1" smtClean="0"/>
              <a:t>probabilitas</a:t>
            </a:r>
            <a:r>
              <a:rPr lang="en-US" sz="2400" dirty="0" smtClean="0"/>
              <a:t> </a:t>
            </a:r>
            <a:r>
              <a:rPr lang="en-US" sz="2400" dirty="0" err="1" smtClean="0"/>
              <a:t>dan</a:t>
            </a:r>
            <a:r>
              <a:rPr lang="en-US" sz="2400" dirty="0" smtClean="0"/>
              <a:t>  </a:t>
            </a:r>
            <a:br>
              <a:rPr lang="en-US" sz="2400" dirty="0" smtClean="0"/>
            </a:br>
            <a:r>
              <a:rPr lang="en-US" sz="2400" dirty="0" smtClean="0"/>
              <a:t>    </a:t>
            </a:r>
            <a:r>
              <a:rPr lang="en-US" sz="2400" dirty="0" err="1" smtClean="0"/>
              <a:t>biaya</a:t>
            </a:r>
            <a:r>
              <a:rPr lang="en-US" sz="2400" dirty="0" smtClean="0"/>
              <a:t> </a:t>
            </a:r>
            <a:r>
              <a:rPr lang="en-US" sz="2400" dirty="0" err="1" smtClean="0"/>
              <a:t>untuk</a:t>
            </a:r>
            <a:r>
              <a:rPr lang="en-US" sz="2400" dirty="0" smtClean="0"/>
              <a:t> </a:t>
            </a:r>
            <a:r>
              <a:rPr lang="en-US" sz="2400" dirty="0" err="1" smtClean="0"/>
              <a:t>intervensi</a:t>
            </a:r>
            <a:r>
              <a:rPr lang="en-US" sz="2400" dirty="0" smtClean="0"/>
              <a:t> (</a:t>
            </a:r>
            <a:r>
              <a:rPr lang="en-US" sz="2400" dirty="0" err="1" smtClean="0"/>
              <a:t>tabel</a:t>
            </a:r>
            <a:r>
              <a:rPr lang="en-US" sz="2400" dirty="0" smtClean="0"/>
              <a:t> 2 ). Model </a:t>
            </a:r>
            <a:r>
              <a:rPr lang="en-US" sz="2400" dirty="0" err="1" smtClean="0"/>
              <a:t>ini</a:t>
            </a:r>
            <a:r>
              <a:rPr lang="en-US" sz="2400" dirty="0" smtClean="0"/>
              <a:t> </a:t>
            </a:r>
            <a:br>
              <a:rPr lang="en-US" sz="2400" dirty="0" smtClean="0"/>
            </a:br>
            <a:r>
              <a:rPr lang="en-US" sz="2400" dirty="0" smtClean="0"/>
              <a:t>    </a:t>
            </a:r>
            <a:r>
              <a:rPr lang="en-US" sz="2400" dirty="0" err="1" smtClean="0"/>
              <a:t>dipergunakan</a:t>
            </a:r>
            <a:r>
              <a:rPr lang="en-US" sz="2400" dirty="0" smtClean="0"/>
              <a:t> </a:t>
            </a:r>
            <a:r>
              <a:rPr lang="en-US" sz="2400" dirty="0" err="1" smtClean="0"/>
              <a:t>untuk</a:t>
            </a:r>
            <a:r>
              <a:rPr lang="en-US" sz="2400" dirty="0" smtClean="0"/>
              <a:t> </a:t>
            </a:r>
            <a:r>
              <a:rPr lang="en-US" sz="2400" dirty="0" err="1" smtClean="0"/>
              <a:t>komparasi</a:t>
            </a:r>
            <a:r>
              <a:rPr lang="en-US" sz="2400" dirty="0" smtClean="0"/>
              <a:t> </a:t>
            </a:r>
            <a:r>
              <a:rPr lang="en-US" sz="2400" dirty="0" err="1" smtClean="0"/>
              <a:t>penilaian</a:t>
            </a:r>
            <a:r>
              <a:rPr lang="en-US" sz="2400" dirty="0" smtClean="0"/>
              <a:t> </a:t>
            </a:r>
            <a:r>
              <a:rPr lang="en-US" sz="2400" dirty="0" err="1" smtClean="0"/>
              <a:t>risiko</a:t>
            </a:r>
            <a:r>
              <a:rPr lang="en-US" sz="2400" dirty="0" smtClean="0"/>
              <a:t> </a:t>
            </a:r>
            <a:r>
              <a:rPr lang="en-US" sz="2400" dirty="0" err="1" smtClean="0"/>
              <a:t>dari</a:t>
            </a:r>
            <a:r>
              <a:rPr lang="en-US" sz="2400" dirty="0" smtClean="0"/>
              <a:t> </a:t>
            </a:r>
            <a:br>
              <a:rPr lang="en-US" sz="2400" dirty="0" smtClean="0"/>
            </a:br>
            <a:r>
              <a:rPr lang="en-US" sz="2400" dirty="0" smtClean="0"/>
              <a:t>    </a:t>
            </a:r>
            <a:r>
              <a:rPr lang="en-US" sz="2400" dirty="0" err="1" smtClean="0"/>
              <a:t>berbagai</a:t>
            </a:r>
            <a:r>
              <a:rPr lang="en-US" sz="2400" dirty="0" smtClean="0"/>
              <a:t> hazard </a:t>
            </a:r>
            <a:r>
              <a:rPr lang="en-US" sz="2400" dirty="0" err="1" smtClean="0"/>
              <a:t>dan</a:t>
            </a:r>
            <a:r>
              <a:rPr lang="en-US" sz="2400" dirty="0" smtClean="0"/>
              <a:t> </a:t>
            </a:r>
            <a:r>
              <a:rPr lang="en-US" sz="2400" dirty="0" err="1" smtClean="0"/>
              <a:t>bermanfaat</a:t>
            </a:r>
            <a:r>
              <a:rPr lang="en-US" sz="2400" dirty="0" smtClean="0"/>
              <a:t> </a:t>
            </a:r>
            <a:r>
              <a:rPr lang="en-US" sz="2400" dirty="0" err="1" smtClean="0"/>
              <a:t>untuk</a:t>
            </a:r>
            <a:r>
              <a:rPr lang="en-US" sz="2400" dirty="0" smtClean="0"/>
              <a:t> </a:t>
            </a:r>
            <a:r>
              <a:rPr lang="en-US" sz="2400" dirty="0" err="1" smtClean="0"/>
              <a:t>membuat</a:t>
            </a:r>
            <a:r>
              <a:rPr lang="en-US" sz="2400" dirty="0" smtClean="0"/>
              <a:t> list </a:t>
            </a:r>
            <a:br>
              <a:rPr lang="en-US" sz="2400" dirty="0" smtClean="0"/>
            </a:br>
            <a:r>
              <a:rPr lang="en-US" sz="2400" dirty="0" smtClean="0"/>
              <a:t>    </a:t>
            </a:r>
            <a:r>
              <a:rPr lang="en-US" sz="2400" dirty="0" err="1" smtClean="0"/>
              <a:t>prioritas</a:t>
            </a:r>
            <a:r>
              <a:rPr lang="en-US" sz="2400" dirty="0" smtClean="0"/>
              <a:t> </a:t>
            </a:r>
            <a:r>
              <a:rPr lang="en-US" sz="2400" dirty="0" err="1" smtClean="0"/>
              <a:t>untuk</a:t>
            </a:r>
            <a:r>
              <a:rPr lang="en-US" sz="2400" dirty="0" smtClean="0"/>
              <a:t> </a:t>
            </a:r>
            <a:r>
              <a:rPr lang="en-US" sz="2400" dirty="0" err="1" smtClean="0"/>
              <a:t>kebijakan</a:t>
            </a:r>
            <a:r>
              <a:rPr lang="en-US" sz="2400" dirty="0" smtClean="0"/>
              <a:t> </a:t>
            </a:r>
            <a:r>
              <a:rPr lang="en-US" sz="2400" dirty="0" err="1" smtClean="0"/>
              <a:t>pengendalian</a:t>
            </a:r>
            <a:r>
              <a:rPr lang="en-US" sz="2400" dirty="0" smtClean="0"/>
              <a:t> hazard.</a:t>
            </a:r>
            <a:br>
              <a:rPr lang="en-US" sz="2400" dirty="0" smtClean="0"/>
            </a:br>
            <a:endParaRPr lang="en-US" sz="2400" dirty="0" smtClean="0"/>
          </a:p>
        </p:txBody>
      </p:sp>
      <p:sp>
        <p:nvSpPr>
          <p:cNvPr id="107522" name="Date Placeholder 3"/>
          <p:cNvSpPr>
            <a:spLocks noGrp="1"/>
          </p:cNvSpPr>
          <p:nvPr>
            <p:ph type="dt" sz="half" idx="10"/>
          </p:nvPr>
        </p:nvSpPr>
        <p:spPr>
          <a:noFill/>
        </p:spPr>
        <p:txBody>
          <a:bodyPr/>
          <a:lstStyle/>
          <a:p>
            <a:fld id="{5AC1C8D8-0ADB-48FE-A39A-FC323C0D6157}" type="datetime1">
              <a:rPr lang="en-US" smtClean="0"/>
              <a:pPr/>
              <a:t>6/18/2013</a:t>
            </a:fld>
            <a:endParaRPr lang="en-US" smtClean="0"/>
          </a:p>
        </p:txBody>
      </p:sp>
      <p:sp>
        <p:nvSpPr>
          <p:cNvPr id="107523" name="Slide Number Placeholder 5"/>
          <p:cNvSpPr>
            <a:spLocks noGrp="1"/>
          </p:cNvSpPr>
          <p:nvPr>
            <p:ph type="sldNum" sz="quarter" idx="12"/>
          </p:nvPr>
        </p:nvSpPr>
        <p:spPr>
          <a:noFill/>
        </p:spPr>
        <p:txBody>
          <a:bodyPr/>
          <a:lstStyle/>
          <a:p>
            <a:fld id="{67431FB1-7200-477D-9846-8B10312C7BEC}" type="slidenum">
              <a:rPr lang="en-US" smtClean="0"/>
              <a:pPr/>
              <a:t>93</a:t>
            </a:fld>
            <a:endParaRPr lang="en-US" smtClean="0"/>
          </a:p>
        </p:txBody>
      </p:sp>
    </p:spTree>
  </p:cSld>
  <p:clrMapOvr>
    <a:masterClrMapping/>
  </p:clrMapOvr>
  <p:transition spd="slow">
    <p:wipe dir="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457200"/>
            <a:ext cx="7772400" cy="11430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000" dirty="0" err="1" smtClean="0"/>
              <a:t>Tabel</a:t>
            </a:r>
            <a:r>
              <a:rPr lang="en-US" sz="2000" dirty="0" smtClean="0"/>
              <a:t> 2. TCC Hazard Rating System ( Qualitative Risk Ass )   </a:t>
            </a: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108546" name="Date Placeholder 3"/>
          <p:cNvSpPr>
            <a:spLocks noGrp="1"/>
          </p:cNvSpPr>
          <p:nvPr>
            <p:ph type="dt" sz="half" idx="10"/>
          </p:nvPr>
        </p:nvSpPr>
        <p:spPr>
          <a:noFill/>
        </p:spPr>
        <p:txBody>
          <a:bodyPr/>
          <a:lstStyle/>
          <a:p>
            <a:fld id="{7D2FC1B1-AD8C-41EB-A633-A047983EFA14}" type="datetime1">
              <a:rPr lang="en-US" smtClean="0"/>
              <a:pPr/>
              <a:t>6/18/2013</a:t>
            </a:fld>
            <a:endParaRPr lang="en-US" smtClean="0"/>
          </a:p>
        </p:txBody>
      </p:sp>
      <p:sp>
        <p:nvSpPr>
          <p:cNvPr id="108547" name="Slide Number Placeholder 5"/>
          <p:cNvSpPr>
            <a:spLocks noGrp="1"/>
          </p:cNvSpPr>
          <p:nvPr>
            <p:ph type="sldNum" sz="quarter" idx="12"/>
          </p:nvPr>
        </p:nvSpPr>
        <p:spPr>
          <a:noFill/>
        </p:spPr>
        <p:txBody>
          <a:bodyPr/>
          <a:lstStyle/>
          <a:p>
            <a:fld id="{DF116065-F50D-4683-8040-0A2CB138BCBD}" type="slidenum">
              <a:rPr lang="en-US" smtClean="0"/>
              <a:pPr/>
              <a:t>94</a:t>
            </a:fld>
            <a:endParaRPr lang="en-US" smtClean="0"/>
          </a:p>
        </p:txBody>
      </p:sp>
      <p:cxnSp>
        <p:nvCxnSpPr>
          <p:cNvPr id="108549" name="Straight Connector 6"/>
          <p:cNvCxnSpPr>
            <a:cxnSpLocks noChangeShapeType="1"/>
          </p:cNvCxnSpPr>
          <p:nvPr/>
        </p:nvCxnSpPr>
        <p:spPr bwMode="auto">
          <a:xfrm>
            <a:off x="838200" y="1981200"/>
            <a:ext cx="7696200" cy="1588"/>
          </a:xfrm>
          <a:prstGeom prst="line">
            <a:avLst/>
          </a:prstGeom>
          <a:noFill/>
          <a:ln w="9525" algn="ctr">
            <a:solidFill>
              <a:schemeClr val="tx1"/>
            </a:solidFill>
            <a:round/>
            <a:headEnd/>
            <a:tailEnd/>
          </a:ln>
        </p:spPr>
      </p:cxnSp>
      <p:cxnSp>
        <p:nvCxnSpPr>
          <p:cNvPr id="108550" name="Straight Connector 8"/>
          <p:cNvCxnSpPr>
            <a:cxnSpLocks noChangeShapeType="1"/>
          </p:cNvCxnSpPr>
          <p:nvPr/>
        </p:nvCxnSpPr>
        <p:spPr bwMode="auto">
          <a:xfrm>
            <a:off x="838200" y="2743200"/>
            <a:ext cx="7696200" cy="1588"/>
          </a:xfrm>
          <a:prstGeom prst="line">
            <a:avLst/>
          </a:prstGeom>
          <a:noFill/>
          <a:ln w="9525" algn="ctr">
            <a:solidFill>
              <a:schemeClr val="tx1"/>
            </a:solidFill>
            <a:round/>
            <a:headEnd/>
            <a:tailEnd/>
          </a:ln>
        </p:spPr>
      </p:cxnSp>
      <p:cxnSp>
        <p:nvCxnSpPr>
          <p:cNvPr id="108551" name="Straight Connector 10"/>
          <p:cNvCxnSpPr>
            <a:cxnSpLocks noChangeShapeType="1"/>
          </p:cNvCxnSpPr>
          <p:nvPr/>
        </p:nvCxnSpPr>
        <p:spPr bwMode="auto">
          <a:xfrm rot="5400000">
            <a:off x="-1295399" y="4114800"/>
            <a:ext cx="4267200" cy="3175"/>
          </a:xfrm>
          <a:prstGeom prst="line">
            <a:avLst/>
          </a:prstGeom>
          <a:noFill/>
          <a:ln w="9525" algn="ctr">
            <a:solidFill>
              <a:schemeClr val="tx1"/>
            </a:solidFill>
            <a:round/>
            <a:headEnd/>
            <a:tailEnd/>
          </a:ln>
        </p:spPr>
      </p:cxnSp>
      <p:cxnSp>
        <p:nvCxnSpPr>
          <p:cNvPr id="108552" name="Straight Connector 12"/>
          <p:cNvCxnSpPr>
            <a:cxnSpLocks noChangeShapeType="1"/>
          </p:cNvCxnSpPr>
          <p:nvPr/>
        </p:nvCxnSpPr>
        <p:spPr bwMode="auto">
          <a:xfrm rot="5400000">
            <a:off x="6364288" y="4152900"/>
            <a:ext cx="4341812" cy="1588"/>
          </a:xfrm>
          <a:prstGeom prst="line">
            <a:avLst/>
          </a:prstGeom>
          <a:noFill/>
          <a:ln w="9525" algn="ctr">
            <a:solidFill>
              <a:schemeClr val="tx1"/>
            </a:solidFill>
            <a:round/>
            <a:headEnd/>
            <a:tailEnd/>
          </a:ln>
        </p:spPr>
      </p:cxnSp>
      <p:cxnSp>
        <p:nvCxnSpPr>
          <p:cNvPr id="108553" name="Straight Connector 14"/>
          <p:cNvCxnSpPr>
            <a:cxnSpLocks noChangeShapeType="1"/>
          </p:cNvCxnSpPr>
          <p:nvPr/>
        </p:nvCxnSpPr>
        <p:spPr bwMode="auto">
          <a:xfrm>
            <a:off x="838200" y="6248400"/>
            <a:ext cx="7696200" cy="76200"/>
          </a:xfrm>
          <a:prstGeom prst="line">
            <a:avLst/>
          </a:prstGeom>
          <a:noFill/>
          <a:ln w="9525" algn="ctr">
            <a:solidFill>
              <a:schemeClr val="tx1"/>
            </a:solidFill>
            <a:round/>
            <a:headEnd/>
            <a:tailEnd/>
          </a:ln>
        </p:spPr>
      </p:cxnSp>
      <p:cxnSp>
        <p:nvCxnSpPr>
          <p:cNvPr id="108554" name="Straight Connector 16"/>
          <p:cNvCxnSpPr>
            <a:cxnSpLocks noChangeShapeType="1"/>
          </p:cNvCxnSpPr>
          <p:nvPr/>
        </p:nvCxnSpPr>
        <p:spPr bwMode="auto">
          <a:xfrm rot="5400000">
            <a:off x="-152399" y="4114800"/>
            <a:ext cx="4267200" cy="3175"/>
          </a:xfrm>
          <a:prstGeom prst="line">
            <a:avLst/>
          </a:prstGeom>
          <a:noFill/>
          <a:ln w="9525" algn="ctr">
            <a:solidFill>
              <a:schemeClr val="tx1"/>
            </a:solidFill>
            <a:round/>
            <a:headEnd/>
            <a:tailEnd/>
          </a:ln>
        </p:spPr>
      </p:cxnSp>
      <p:cxnSp>
        <p:nvCxnSpPr>
          <p:cNvPr id="108555" name="Straight Connector 18"/>
          <p:cNvCxnSpPr>
            <a:cxnSpLocks noChangeShapeType="1"/>
          </p:cNvCxnSpPr>
          <p:nvPr/>
        </p:nvCxnSpPr>
        <p:spPr bwMode="auto">
          <a:xfrm>
            <a:off x="1981200" y="2362200"/>
            <a:ext cx="6553200" cy="1588"/>
          </a:xfrm>
          <a:prstGeom prst="line">
            <a:avLst/>
          </a:prstGeom>
          <a:noFill/>
          <a:ln w="9525" algn="ctr">
            <a:solidFill>
              <a:schemeClr val="tx1"/>
            </a:solidFill>
            <a:round/>
            <a:headEnd/>
            <a:tailEnd/>
          </a:ln>
        </p:spPr>
      </p:cxnSp>
      <p:cxnSp>
        <p:nvCxnSpPr>
          <p:cNvPr id="108556" name="Straight Connector 21"/>
          <p:cNvCxnSpPr>
            <a:cxnSpLocks noChangeShapeType="1"/>
          </p:cNvCxnSpPr>
          <p:nvPr/>
        </p:nvCxnSpPr>
        <p:spPr bwMode="auto">
          <a:xfrm rot="5400000">
            <a:off x="3201988" y="4343400"/>
            <a:ext cx="3960812" cy="1588"/>
          </a:xfrm>
          <a:prstGeom prst="line">
            <a:avLst/>
          </a:prstGeom>
          <a:noFill/>
          <a:ln w="9525" algn="ctr">
            <a:solidFill>
              <a:schemeClr val="tx1"/>
            </a:solidFill>
            <a:round/>
            <a:headEnd/>
            <a:tailEnd/>
          </a:ln>
        </p:spPr>
      </p:cxnSp>
      <p:cxnSp>
        <p:nvCxnSpPr>
          <p:cNvPr id="108557" name="Straight Connector 23"/>
          <p:cNvCxnSpPr>
            <a:cxnSpLocks noChangeShapeType="1"/>
          </p:cNvCxnSpPr>
          <p:nvPr/>
        </p:nvCxnSpPr>
        <p:spPr bwMode="auto">
          <a:xfrm rot="5400000">
            <a:off x="4800601" y="4343400"/>
            <a:ext cx="3962400" cy="3175"/>
          </a:xfrm>
          <a:prstGeom prst="line">
            <a:avLst/>
          </a:prstGeom>
          <a:noFill/>
          <a:ln w="9525" algn="ctr">
            <a:solidFill>
              <a:schemeClr val="tx1"/>
            </a:solidFill>
            <a:round/>
            <a:headEnd/>
            <a:tailEnd/>
          </a:ln>
        </p:spPr>
      </p:cxnSp>
      <p:cxnSp>
        <p:nvCxnSpPr>
          <p:cNvPr id="108558" name="Straight Connector 25"/>
          <p:cNvCxnSpPr>
            <a:cxnSpLocks noChangeShapeType="1"/>
          </p:cNvCxnSpPr>
          <p:nvPr/>
        </p:nvCxnSpPr>
        <p:spPr bwMode="auto">
          <a:xfrm rot="5400000">
            <a:off x="1639888" y="4305300"/>
            <a:ext cx="3884612" cy="1588"/>
          </a:xfrm>
          <a:prstGeom prst="line">
            <a:avLst/>
          </a:prstGeom>
          <a:noFill/>
          <a:ln w="9525" algn="ctr">
            <a:solidFill>
              <a:schemeClr val="tx1"/>
            </a:solidFill>
            <a:round/>
            <a:headEnd/>
            <a:tailEnd/>
          </a:ln>
        </p:spPr>
      </p:cxnSp>
      <p:sp>
        <p:nvSpPr>
          <p:cNvPr id="108559" name="TextBox 27"/>
          <p:cNvSpPr txBox="1">
            <a:spLocks noChangeArrowheads="1"/>
          </p:cNvSpPr>
          <p:nvPr/>
        </p:nvSpPr>
        <p:spPr bwMode="auto">
          <a:xfrm>
            <a:off x="990600" y="2133600"/>
            <a:ext cx="814388" cy="584200"/>
          </a:xfrm>
          <a:prstGeom prst="rect">
            <a:avLst/>
          </a:prstGeom>
          <a:noFill/>
          <a:ln w="9525">
            <a:noFill/>
            <a:miter lim="800000"/>
            <a:headEnd/>
            <a:tailEnd/>
          </a:ln>
        </p:spPr>
        <p:txBody>
          <a:bodyPr wrap="none">
            <a:spAutoFit/>
          </a:bodyPr>
          <a:lstStyle/>
          <a:p>
            <a:r>
              <a:rPr lang="en-US"/>
              <a:t>Criteria</a:t>
            </a:r>
          </a:p>
          <a:p>
            <a:r>
              <a:rPr lang="en-US"/>
              <a:t>Level</a:t>
            </a:r>
          </a:p>
        </p:txBody>
      </p:sp>
      <p:sp>
        <p:nvSpPr>
          <p:cNvPr id="108560" name="TextBox 29"/>
          <p:cNvSpPr txBox="1">
            <a:spLocks noChangeArrowheads="1"/>
          </p:cNvSpPr>
          <p:nvPr/>
        </p:nvSpPr>
        <p:spPr bwMode="auto">
          <a:xfrm>
            <a:off x="4800600" y="1981200"/>
            <a:ext cx="1600200" cy="338138"/>
          </a:xfrm>
          <a:prstGeom prst="rect">
            <a:avLst/>
          </a:prstGeom>
          <a:noFill/>
          <a:ln w="9525">
            <a:noFill/>
            <a:miter lim="800000"/>
            <a:headEnd/>
            <a:tailEnd/>
          </a:ln>
        </p:spPr>
        <p:txBody>
          <a:bodyPr>
            <a:spAutoFit/>
          </a:bodyPr>
          <a:lstStyle/>
          <a:p>
            <a:r>
              <a:rPr lang="en-US"/>
              <a:t>CODE</a:t>
            </a:r>
          </a:p>
        </p:txBody>
      </p:sp>
      <p:cxnSp>
        <p:nvCxnSpPr>
          <p:cNvPr id="108561" name="Straight Connector 32"/>
          <p:cNvCxnSpPr>
            <a:cxnSpLocks noChangeShapeType="1"/>
          </p:cNvCxnSpPr>
          <p:nvPr/>
        </p:nvCxnSpPr>
        <p:spPr bwMode="auto">
          <a:xfrm>
            <a:off x="838200" y="3733800"/>
            <a:ext cx="7696200" cy="76200"/>
          </a:xfrm>
          <a:prstGeom prst="line">
            <a:avLst/>
          </a:prstGeom>
          <a:noFill/>
          <a:ln w="9525" algn="ctr">
            <a:solidFill>
              <a:schemeClr val="tx1"/>
            </a:solidFill>
            <a:round/>
            <a:headEnd/>
            <a:tailEnd/>
          </a:ln>
        </p:spPr>
      </p:cxnSp>
      <p:cxnSp>
        <p:nvCxnSpPr>
          <p:cNvPr id="108562" name="Straight Connector 34"/>
          <p:cNvCxnSpPr>
            <a:cxnSpLocks noChangeShapeType="1"/>
          </p:cNvCxnSpPr>
          <p:nvPr/>
        </p:nvCxnSpPr>
        <p:spPr bwMode="auto">
          <a:xfrm>
            <a:off x="838200" y="4876800"/>
            <a:ext cx="7696200" cy="1588"/>
          </a:xfrm>
          <a:prstGeom prst="line">
            <a:avLst/>
          </a:prstGeom>
          <a:noFill/>
          <a:ln w="9525" algn="ctr">
            <a:solidFill>
              <a:schemeClr val="tx1"/>
            </a:solidFill>
            <a:round/>
            <a:headEnd/>
            <a:tailEnd/>
          </a:ln>
        </p:spPr>
      </p:cxnSp>
      <p:sp>
        <p:nvSpPr>
          <p:cNvPr id="108563" name="TextBox 35"/>
          <p:cNvSpPr txBox="1">
            <a:spLocks noChangeArrowheads="1"/>
          </p:cNvSpPr>
          <p:nvPr/>
        </p:nvSpPr>
        <p:spPr bwMode="auto">
          <a:xfrm>
            <a:off x="990600" y="2819400"/>
            <a:ext cx="871538" cy="338138"/>
          </a:xfrm>
          <a:prstGeom prst="rect">
            <a:avLst/>
          </a:prstGeom>
          <a:noFill/>
          <a:ln w="9525">
            <a:noFill/>
            <a:miter lim="800000"/>
            <a:headEnd/>
            <a:tailEnd/>
          </a:ln>
        </p:spPr>
        <p:txBody>
          <a:bodyPr wrap="none">
            <a:spAutoFit/>
          </a:bodyPr>
          <a:lstStyle/>
          <a:p>
            <a:r>
              <a:rPr lang="en-US"/>
              <a:t>Severity</a:t>
            </a:r>
          </a:p>
        </p:txBody>
      </p:sp>
      <p:sp>
        <p:nvSpPr>
          <p:cNvPr id="108564" name="TextBox 36"/>
          <p:cNvSpPr txBox="1">
            <a:spLocks noChangeArrowheads="1"/>
          </p:cNvSpPr>
          <p:nvPr/>
        </p:nvSpPr>
        <p:spPr bwMode="auto">
          <a:xfrm>
            <a:off x="4114800" y="2362200"/>
            <a:ext cx="320675" cy="338138"/>
          </a:xfrm>
          <a:prstGeom prst="rect">
            <a:avLst/>
          </a:prstGeom>
          <a:noFill/>
          <a:ln w="9525">
            <a:noFill/>
            <a:miter lim="800000"/>
            <a:headEnd/>
            <a:tailEnd/>
          </a:ln>
        </p:spPr>
        <p:txBody>
          <a:bodyPr wrap="none">
            <a:spAutoFit/>
          </a:bodyPr>
          <a:lstStyle/>
          <a:p>
            <a:r>
              <a:rPr lang="en-US"/>
              <a:t>B</a:t>
            </a:r>
          </a:p>
        </p:txBody>
      </p:sp>
      <p:sp>
        <p:nvSpPr>
          <p:cNvPr id="108565" name="TextBox 37"/>
          <p:cNvSpPr txBox="1">
            <a:spLocks noChangeArrowheads="1"/>
          </p:cNvSpPr>
          <p:nvPr/>
        </p:nvSpPr>
        <p:spPr bwMode="auto">
          <a:xfrm>
            <a:off x="2438400" y="2286000"/>
            <a:ext cx="331788" cy="338138"/>
          </a:xfrm>
          <a:prstGeom prst="rect">
            <a:avLst/>
          </a:prstGeom>
          <a:noFill/>
          <a:ln w="9525">
            <a:noFill/>
            <a:miter lim="800000"/>
            <a:headEnd/>
            <a:tailEnd/>
          </a:ln>
        </p:spPr>
        <p:txBody>
          <a:bodyPr wrap="none">
            <a:spAutoFit/>
          </a:bodyPr>
          <a:lstStyle/>
          <a:p>
            <a:r>
              <a:rPr lang="en-US"/>
              <a:t>A</a:t>
            </a:r>
          </a:p>
        </p:txBody>
      </p:sp>
      <p:sp>
        <p:nvSpPr>
          <p:cNvPr id="108566" name="TextBox 38"/>
          <p:cNvSpPr txBox="1">
            <a:spLocks noChangeArrowheads="1"/>
          </p:cNvSpPr>
          <p:nvPr/>
        </p:nvSpPr>
        <p:spPr bwMode="auto">
          <a:xfrm>
            <a:off x="5181600" y="2743200"/>
            <a:ext cx="1590675" cy="1077913"/>
          </a:xfrm>
          <a:prstGeom prst="rect">
            <a:avLst/>
          </a:prstGeom>
          <a:noFill/>
          <a:ln w="9525">
            <a:noFill/>
            <a:miter lim="800000"/>
            <a:headEnd/>
            <a:tailEnd/>
          </a:ln>
        </p:spPr>
        <p:txBody>
          <a:bodyPr wrap="none">
            <a:spAutoFit/>
          </a:bodyPr>
          <a:lstStyle/>
          <a:p>
            <a:r>
              <a:rPr lang="en-US"/>
              <a:t>First aid </a:t>
            </a:r>
          </a:p>
          <a:p>
            <a:r>
              <a:rPr lang="en-US"/>
              <a:t>injury, no time</a:t>
            </a:r>
          </a:p>
          <a:p>
            <a:r>
              <a:rPr lang="en-US"/>
              <a:t>(perlu perlakuan </a:t>
            </a:r>
          </a:p>
          <a:p>
            <a:r>
              <a:rPr lang="en-US"/>
              <a:t>medis)</a:t>
            </a:r>
          </a:p>
        </p:txBody>
      </p:sp>
      <p:sp>
        <p:nvSpPr>
          <p:cNvPr id="108567" name="TextBox 39"/>
          <p:cNvSpPr txBox="1">
            <a:spLocks noChangeArrowheads="1"/>
          </p:cNvSpPr>
          <p:nvPr/>
        </p:nvSpPr>
        <p:spPr bwMode="auto">
          <a:xfrm>
            <a:off x="3581400" y="2895600"/>
            <a:ext cx="1327150" cy="584200"/>
          </a:xfrm>
          <a:prstGeom prst="rect">
            <a:avLst/>
          </a:prstGeom>
          <a:noFill/>
          <a:ln w="9525">
            <a:noFill/>
            <a:miter lim="800000"/>
            <a:headEnd/>
            <a:tailEnd/>
          </a:ln>
        </p:spPr>
        <p:txBody>
          <a:bodyPr wrap="none">
            <a:spAutoFit/>
          </a:bodyPr>
          <a:lstStyle/>
          <a:p>
            <a:r>
              <a:rPr lang="en-US"/>
              <a:t>Serious/ Lost </a:t>
            </a:r>
          </a:p>
          <a:p>
            <a:r>
              <a:rPr lang="en-US"/>
              <a:t>Time Injury</a:t>
            </a:r>
          </a:p>
        </p:txBody>
      </p:sp>
      <p:sp>
        <p:nvSpPr>
          <p:cNvPr id="108568" name="TextBox 40"/>
          <p:cNvSpPr txBox="1">
            <a:spLocks noChangeArrowheads="1"/>
          </p:cNvSpPr>
          <p:nvPr/>
        </p:nvSpPr>
        <p:spPr bwMode="auto">
          <a:xfrm>
            <a:off x="2286000" y="2895600"/>
            <a:ext cx="814388" cy="338138"/>
          </a:xfrm>
          <a:prstGeom prst="rect">
            <a:avLst/>
          </a:prstGeom>
          <a:noFill/>
          <a:ln w="9525">
            <a:noFill/>
            <a:miter lim="800000"/>
            <a:headEnd/>
            <a:tailEnd/>
          </a:ln>
        </p:spPr>
        <p:txBody>
          <a:bodyPr wrap="none">
            <a:spAutoFit/>
          </a:bodyPr>
          <a:lstStyle/>
          <a:p>
            <a:r>
              <a:rPr lang="en-US"/>
              <a:t>Fatality</a:t>
            </a:r>
          </a:p>
        </p:txBody>
      </p:sp>
      <p:sp>
        <p:nvSpPr>
          <p:cNvPr id="108569" name="TextBox 41"/>
          <p:cNvSpPr txBox="1">
            <a:spLocks noChangeArrowheads="1"/>
          </p:cNvSpPr>
          <p:nvPr/>
        </p:nvSpPr>
        <p:spPr bwMode="auto">
          <a:xfrm>
            <a:off x="914400" y="5105400"/>
            <a:ext cx="1060450" cy="830263"/>
          </a:xfrm>
          <a:prstGeom prst="rect">
            <a:avLst/>
          </a:prstGeom>
          <a:noFill/>
          <a:ln w="9525">
            <a:noFill/>
            <a:miter lim="800000"/>
            <a:headEnd/>
            <a:tailEnd/>
          </a:ln>
        </p:spPr>
        <p:txBody>
          <a:bodyPr wrap="none">
            <a:spAutoFit/>
          </a:bodyPr>
          <a:lstStyle/>
          <a:p>
            <a:r>
              <a:rPr lang="en-US"/>
              <a:t>Cost of </a:t>
            </a:r>
          </a:p>
          <a:p>
            <a:r>
              <a:rPr lang="en-US"/>
              <a:t>corrective </a:t>
            </a:r>
          </a:p>
          <a:p>
            <a:r>
              <a:rPr lang="en-US"/>
              <a:t>action</a:t>
            </a:r>
          </a:p>
        </p:txBody>
      </p:sp>
      <p:sp>
        <p:nvSpPr>
          <p:cNvPr id="108570" name="TextBox 42"/>
          <p:cNvSpPr txBox="1">
            <a:spLocks noChangeArrowheads="1"/>
          </p:cNvSpPr>
          <p:nvPr/>
        </p:nvSpPr>
        <p:spPr bwMode="auto">
          <a:xfrm>
            <a:off x="838200" y="4114800"/>
            <a:ext cx="1100138" cy="338138"/>
          </a:xfrm>
          <a:prstGeom prst="rect">
            <a:avLst/>
          </a:prstGeom>
          <a:noFill/>
          <a:ln w="9525">
            <a:noFill/>
            <a:miter lim="800000"/>
            <a:headEnd/>
            <a:tailEnd/>
          </a:ln>
        </p:spPr>
        <p:txBody>
          <a:bodyPr wrap="none">
            <a:spAutoFit/>
          </a:bodyPr>
          <a:lstStyle/>
          <a:p>
            <a:r>
              <a:rPr lang="en-US"/>
              <a:t>Probability</a:t>
            </a:r>
          </a:p>
        </p:txBody>
      </p:sp>
      <p:sp>
        <p:nvSpPr>
          <p:cNvPr id="108571" name="TextBox 43"/>
          <p:cNvSpPr txBox="1">
            <a:spLocks noChangeArrowheads="1"/>
          </p:cNvSpPr>
          <p:nvPr/>
        </p:nvSpPr>
        <p:spPr bwMode="auto">
          <a:xfrm>
            <a:off x="2133600" y="3886200"/>
            <a:ext cx="1319213" cy="830263"/>
          </a:xfrm>
          <a:prstGeom prst="rect">
            <a:avLst/>
          </a:prstGeom>
          <a:noFill/>
          <a:ln w="9525">
            <a:noFill/>
            <a:miter lim="800000"/>
            <a:headEnd/>
            <a:tailEnd/>
          </a:ln>
        </p:spPr>
        <p:txBody>
          <a:bodyPr wrap="none">
            <a:spAutoFit/>
          </a:bodyPr>
          <a:lstStyle/>
          <a:p>
            <a:r>
              <a:rPr lang="en-US"/>
              <a:t>One or more </a:t>
            </a:r>
          </a:p>
          <a:p>
            <a:r>
              <a:rPr lang="en-US"/>
              <a:t>time each </a:t>
            </a:r>
          </a:p>
          <a:p>
            <a:r>
              <a:rPr lang="en-US"/>
              <a:t>working day</a:t>
            </a:r>
          </a:p>
        </p:txBody>
      </p:sp>
      <p:sp>
        <p:nvSpPr>
          <p:cNvPr id="108572" name="TextBox 44"/>
          <p:cNvSpPr txBox="1">
            <a:spLocks noChangeArrowheads="1"/>
          </p:cNvSpPr>
          <p:nvPr/>
        </p:nvSpPr>
        <p:spPr bwMode="auto">
          <a:xfrm>
            <a:off x="3810000" y="3962400"/>
            <a:ext cx="1309688" cy="584200"/>
          </a:xfrm>
          <a:prstGeom prst="rect">
            <a:avLst/>
          </a:prstGeom>
          <a:noFill/>
          <a:ln w="9525">
            <a:noFill/>
            <a:miter lim="800000"/>
            <a:headEnd/>
            <a:tailEnd/>
          </a:ln>
        </p:spPr>
        <p:txBody>
          <a:bodyPr wrap="none">
            <a:spAutoFit/>
          </a:bodyPr>
          <a:lstStyle/>
          <a:p>
            <a:r>
              <a:rPr lang="en-US"/>
              <a:t>At least once </a:t>
            </a:r>
          </a:p>
          <a:p>
            <a:r>
              <a:rPr lang="en-US"/>
              <a:t>each week</a:t>
            </a:r>
          </a:p>
        </p:txBody>
      </p:sp>
      <p:sp>
        <p:nvSpPr>
          <p:cNvPr id="108573" name="TextBox 45"/>
          <p:cNvSpPr txBox="1">
            <a:spLocks noChangeArrowheads="1"/>
          </p:cNvSpPr>
          <p:nvPr/>
        </p:nvSpPr>
        <p:spPr bwMode="auto">
          <a:xfrm>
            <a:off x="5486400" y="4038600"/>
            <a:ext cx="1309688" cy="584200"/>
          </a:xfrm>
          <a:prstGeom prst="rect">
            <a:avLst/>
          </a:prstGeom>
          <a:noFill/>
          <a:ln w="9525">
            <a:noFill/>
            <a:miter lim="800000"/>
            <a:headEnd/>
            <a:tailEnd/>
          </a:ln>
        </p:spPr>
        <p:txBody>
          <a:bodyPr wrap="none">
            <a:spAutoFit/>
          </a:bodyPr>
          <a:lstStyle/>
          <a:p>
            <a:r>
              <a:rPr lang="en-US"/>
              <a:t>At least once </a:t>
            </a:r>
          </a:p>
          <a:p>
            <a:r>
              <a:rPr lang="en-US"/>
              <a:t>each month</a:t>
            </a:r>
          </a:p>
        </p:txBody>
      </p:sp>
      <p:sp>
        <p:nvSpPr>
          <p:cNvPr id="108574" name="TextBox 46"/>
          <p:cNvSpPr txBox="1">
            <a:spLocks noChangeArrowheads="1"/>
          </p:cNvSpPr>
          <p:nvPr/>
        </p:nvSpPr>
        <p:spPr bwMode="auto">
          <a:xfrm>
            <a:off x="7162800" y="4038600"/>
            <a:ext cx="1457325" cy="584200"/>
          </a:xfrm>
          <a:prstGeom prst="rect">
            <a:avLst/>
          </a:prstGeom>
          <a:noFill/>
          <a:ln w="9525">
            <a:noFill/>
            <a:miter lim="800000"/>
            <a:headEnd/>
            <a:tailEnd/>
          </a:ln>
        </p:spPr>
        <p:txBody>
          <a:bodyPr wrap="none">
            <a:spAutoFit/>
          </a:bodyPr>
          <a:lstStyle/>
          <a:p>
            <a:r>
              <a:rPr lang="en-US"/>
              <a:t>Less than once </a:t>
            </a:r>
          </a:p>
          <a:p>
            <a:r>
              <a:rPr lang="en-US"/>
              <a:t>each month</a:t>
            </a:r>
          </a:p>
        </p:txBody>
      </p:sp>
      <p:sp>
        <p:nvSpPr>
          <p:cNvPr id="108575" name="TextBox 47"/>
          <p:cNvSpPr txBox="1">
            <a:spLocks noChangeArrowheads="1"/>
          </p:cNvSpPr>
          <p:nvPr/>
        </p:nvSpPr>
        <p:spPr bwMode="auto">
          <a:xfrm>
            <a:off x="6781800" y="2819400"/>
            <a:ext cx="1574800" cy="830263"/>
          </a:xfrm>
          <a:prstGeom prst="rect">
            <a:avLst/>
          </a:prstGeom>
          <a:noFill/>
          <a:ln w="9525">
            <a:noFill/>
            <a:miter lim="800000"/>
            <a:headEnd/>
            <a:tailEnd/>
          </a:ln>
        </p:spPr>
        <p:txBody>
          <a:bodyPr wrap="none">
            <a:spAutoFit/>
          </a:bodyPr>
          <a:lstStyle/>
          <a:p>
            <a:r>
              <a:rPr lang="en-US"/>
              <a:t>Injury not likely </a:t>
            </a:r>
          </a:p>
          <a:p>
            <a:r>
              <a:rPr lang="en-US"/>
              <a:t>no measureable </a:t>
            </a:r>
          </a:p>
          <a:p>
            <a:r>
              <a:rPr lang="en-US"/>
              <a:t>impact</a:t>
            </a:r>
          </a:p>
        </p:txBody>
      </p:sp>
      <p:sp>
        <p:nvSpPr>
          <p:cNvPr id="108576" name="TextBox 48"/>
          <p:cNvSpPr txBox="1">
            <a:spLocks noChangeArrowheads="1"/>
          </p:cNvSpPr>
          <p:nvPr/>
        </p:nvSpPr>
        <p:spPr bwMode="auto">
          <a:xfrm>
            <a:off x="7391400" y="2362200"/>
            <a:ext cx="331788" cy="338138"/>
          </a:xfrm>
          <a:prstGeom prst="rect">
            <a:avLst/>
          </a:prstGeom>
          <a:noFill/>
          <a:ln w="9525">
            <a:noFill/>
            <a:miter lim="800000"/>
            <a:headEnd/>
            <a:tailEnd/>
          </a:ln>
        </p:spPr>
        <p:txBody>
          <a:bodyPr wrap="none">
            <a:spAutoFit/>
          </a:bodyPr>
          <a:lstStyle/>
          <a:p>
            <a:r>
              <a:rPr lang="en-US"/>
              <a:t>D</a:t>
            </a:r>
          </a:p>
        </p:txBody>
      </p:sp>
      <p:sp>
        <p:nvSpPr>
          <p:cNvPr id="108577" name="TextBox 49"/>
          <p:cNvSpPr txBox="1">
            <a:spLocks noChangeArrowheads="1"/>
          </p:cNvSpPr>
          <p:nvPr/>
        </p:nvSpPr>
        <p:spPr bwMode="auto">
          <a:xfrm>
            <a:off x="5715000" y="2362200"/>
            <a:ext cx="320675" cy="338138"/>
          </a:xfrm>
          <a:prstGeom prst="rect">
            <a:avLst/>
          </a:prstGeom>
          <a:noFill/>
          <a:ln w="9525">
            <a:noFill/>
            <a:miter lim="800000"/>
            <a:headEnd/>
            <a:tailEnd/>
          </a:ln>
        </p:spPr>
        <p:txBody>
          <a:bodyPr wrap="none">
            <a:spAutoFit/>
          </a:bodyPr>
          <a:lstStyle/>
          <a:p>
            <a:r>
              <a:rPr lang="en-US"/>
              <a:t>C</a:t>
            </a:r>
          </a:p>
        </p:txBody>
      </p:sp>
      <p:sp>
        <p:nvSpPr>
          <p:cNvPr id="108578" name="TextBox 50"/>
          <p:cNvSpPr txBox="1">
            <a:spLocks noChangeArrowheads="1"/>
          </p:cNvSpPr>
          <p:nvPr/>
        </p:nvSpPr>
        <p:spPr bwMode="auto">
          <a:xfrm>
            <a:off x="2209800" y="5257800"/>
            <a:ext cx="1325563" cy="584200"/>
          </a:xfrm>
          <a:prstGeom prst="rect">
            <a:avLst/>
          </a:prstGeom>
          <a:noFill/>
          <a:ln w="9525">
            <a:noFill/>
            <a:miter lim="800000"/>
            <a:headEnd/>
            <a:tailEnd/>
          </a:ln>
        </p:spPr>
        <p:txBody>
          <a:bodyPr wrap="none">
            <a:spAutoFit/>
          </a:bodyPr>
          <a:lstStyle/>
          <a:p>
            <a:r>
              <a:rPr lang="en-US"/>
              <a:t>Less than $ 1 </a:t>
            </a:r>
          </a:p>
          <a:p>
            <a:r>
              <a:rPr lang="en-US">
                <a:solidFill>
                  <a:srgbClr val="FF0000"/>
                </a:solidFill>
              </a:rPr>
              <a:t>K </a:t>
            </a:r>
            <a:r>
              <a:rPr lang="en-US"/>
              <a:t>or no cost</a:t>
            </a:r>
          </a:p>
        </p:txBody>
      </p:sp>
      <p:sp>
        <p:nvSpPr>
          <p:cNvPr id="108579" name="TextBox 51"/>
          <p:cNvSpPr txBox="1">
            <a:spLocks noChangeArrowheads="1"/>
          </p:cNvSpPr>
          <p:nvPr/>
        </p:nvSpPr>
        <p:spPr bwMode="auto">
          <a:xfrm>
            <a:off x="3810000" y="5257800"/>
            <a:ext cx="903288" cy="584200"/>
          </a:xfrm>
          <a:prstGeom prst="rect">
            <a:avLst/>
          </a:prstGeom>
          <a:noFill/>
          <a:ln w="9525">
            <a:noFill/>
            <a:miter lim="800000"/>
            <a:headEnd/>
            <a:tailEnd/>
          </a:ln>
        </p:spPr>
        <p:txBody>
          <a:bodyPr wrap="none">
            <a:spAutoFit/>
          </a:bodyPr>
          <a:lstStyle/>
          <a:p>
            <a:r>
              <a:rPr lang="en-US"/>
              <a:t>$ </a:t>
            </a:r>
            <a:r>
              <a:rPr lang="en-US">
                <a:solidFill>
                  <a:srgbClr val="FF0000"/>
                </a:solidFill>
              </a:rPr>
              <a:t>1 K</a:t>
            </a:r>
            <a:r>
              <a:rPr lang="en-US"/>
              <a:t> to </a:t>
            </a:r>
          </a:p>
          <a:p>
            <a:r>
              <a:rPr lang="en-US"/>
              <a:t>$ 10 K</a:t>
            </a:r>
          </a:p>
        </p:txBody>
      </p:sp>
      <p:sp>
        <p:nvSpPr>
          <p:cNvPr id="108580" name="TextBox 52"/>
          <p:cNvSpPr txBox="1">
            <a:spLocks noChangeArrowheads="1"/>
          </p:cNvSpPr>
          <p:nvPr/>
        </p:nvSpPr>
        <p:spPr bwMode="auto">
          <a:xfrm>
            <a:off x="5486400" y="5334000"/>
            <a:ext cx="1004888" cy="584200"/>
          </a:xfrm>
          <a:prstGeom prst="rect">
            <a:avLst/>
          </a:prstGeom>
          <a:noFill/>
          <a:ln w="9525">
            <a:noFill/>
            <a:miter lim="800000"/>
            <a:headEnd/>
            <a:tailEnd/>
          </a:ln>
        </p:spPr>
        <p:txBody>
          <a:bodyPr wrap="none">
            <a:spAutoFit/>
          </a:bodyPr>
          <a:lstStyle/>
          <a:p>
            <a:r>
              <a:rPr lang="en-US"/>
              <a:t>$ 10 K to </a:t>
            </a:r>
          </a:p>
          <a:p>
            <a:r>
              <a:rPr lang="en-US"/>
              <a:t>$ 25 K</a:t>
            </a:r>
          </a:p>
        </p:txBody>
      </p:sp>
      <p:sp>
        <p:nvSpPr>
          <p:cNvPr id="108581" name="TextBox 53"/>
          <p:cNvSpPr txBox="1">
            <a:spLocks noChangeArrowheads="1"/>
          </p:cNvSpPr>
          <p:nvPr/>
        </p:nvSpPr>
        <p:spPr bwMode="auto">
          <a:xfrm>
            <a:off x="7086600" y="5257800"/>
            <a:ext cx="1543050" cy="830263"/>
          </a:xfrm>
          <a:prstGeom prst="rect">
            <a:avLst/>
          </a:prstGeom>
          <a:noFill/>
          <a:ln w="9525">
            <a:noFill/>
            <a:miter lim="800000"/>
            <a:headEnd/>
            <a:tailEnd/>
          </a:ln>
        </p:spPr>
        <p:txBody>
          <a:bodyPr wrap="none">
            <a:spAutoFit/>
          </a:bodyPr>
          <a:lstStyle/>
          <a:p>
            <a:r>
              <a:rPr lang="en-US"/>
              <a:t>$ 25 K or more, </a:t>
            </a:r>
          </a:p>
          <a:p>
            <a:r>
              <a:rPr lang="en-US"/>
              <a:t>no practical </a:t>
            </a:r>
          </a:p>
          <a:p>
            <a:r>
              <a:rPr lang="en-US"/>
              <a:t>solution</a:t>
            </a:r>
          </a:p>
        </p:txBody>
      </p:sp>
    </p:spTree>
  </p:cSld>
  <p:clrMapOvr>
    <a:masterClrMapping/>
  </p:clrMapOvr>
  <p:transition spd="slow">
    <p:wipe dir="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0"/>
            <a:ext cx="7772400" cy="6858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endParaRPr lang="en-US" sz="2400" dirty="0" smtClean="0"/>
          </a:p>
        </p:txBody>
      </p:sp>
      <p:sp>
        <p:nvSpPr>
          <p:cNvPr id="109570" name="Date Placeholder 3"/>
          <p:cNvSpPr>
            <a:spLocks noGrp="1"/>
          </p:cNvSpPr>
          <p:nvPr>
            <p:ph type="dt" sz="half" idx="10"/>
          </p:nvPr>
        </p:nvSpPr>
        <p:spPr>
          <a:noFill/>
        </p:spPr>
        <p:txBody>
          <a:bodyPr/>
          <a:lstStyle/>
          <a:p>
            <a:fld id="{203CD167-0F01-449A-AE5B-352C0F3E2CFF}" type="datetime1">
              <a:rPr lang="en-US" smtClean="0"/>
              <a:pPr/>
              <a:t>6/18/2013</a:t>
            </a:fld>
            <a:endParaRPr lang="en-US" smtClean="0"/>
          </a:p>
        </p:txBody>
      </p:sp>
      <p:sp>
        <p:nvSpPr>
          <p:cNvPr id="109571" name="Slide Number Placeholder 5"/>
          <p:cNvSpPr>
            <a:spLocks noGrp="1"/>
          </p:cNvSpPr>
          <p:nvPr>
            <p:ph type="sldNum" sz="quarter" idx="12"/>
          </p:nvPr>
        </p:nvSpPr>
        <p:spPr>
          <a:noFill/>
        </p:spPr>
        <p:txBody>
          <a:bodyPr/>
          <a:lstStyle/>
          <a:p>
            <a:fld id="{E6482F7C-6EA7-4B15-8B4D-2EB9B033E257}" type="slidenum">
              <a:rPr lang="en-US" smtClean="0"/>
              <a:pPr/>
              <a:t>95</a:t>
            </a:fld>
            <a:endParaRPr lang="en-US" smtClean="0"/>
          </a:p>
        </p:txBody>
      </p:sp>
      <p:cxnSp>
        <p:nvCxnSpPr>
          <p:cNvPr id="109573" name="Straight Connector 5"/>
          <p:cNvCxnSpPr>
            <a:cxnSpLocks noChangeShapeType="1"/>
          </p:cNvCxnSpPr>
          <p:nvPr/>
        </p:nvCxnSpPr>
        <p:spPr bwMode="auto">
          <a:xfrm>
            <a:off x="838200" y="914400"/>
            <a:ext cx="7848600" cy="1588"/>
          </a:xfrm>
          <a:prstGeom prst="line">
            <a:avLst/>
          </a:prstGeom>
          <a:noFill/>
          <a:ln w="9525" algn="ctr">
            <a:solidFill>
              <a:schemeClr val="tx1"/>
            </a:solidFill>
            <a:round/>
            <a:headEnd/>
            <a:tailEnd/>
          </a:ln>
        </p:spPr>
      </p:cxnSp>
      <p:cxnSp>
        <p:nvCxnSpPr>
          <p:cNvPr id="109574" name="Straight Connector 7"/>
          <p:cNvCxnSpPr>
            <a:cxnSpLocks noChangeShapeType="1"/>
          </p:cNvCxnSpPr>
          <p:nvPr/>
        </p:nvCxnSpPr>
        <p:spPr bwMode="auto">
          <a:xfrm rot="5400000">
            <a:off x="-1943099" y="3619500"/>
            <a:ext cx="5410200" cy="3175"/>
          </a:xfrm>
          <a:prstGeom prst="line">
            <a:avLst/>
          </a:prstGeom>
          <a:noFill/>
          <a:ln w="9525" algn="ctr">
            <a:solidFill>
              <a:schemeClr val="tx1"/>
            </a:solidFill>
            <a:round/>
            <a:headEnd/>
            <a:tailEnd/>
          </a:ln>
        </p:spPr>
      </p:cxnSp>
      <p:cxnSp>
        <p:nvCxnSpPr>
          <p:cNvPr id="109575" name="Straight Connector 9"/>
          <p:cNvCxnSpPr>
            <a:cxnSpLocks noChangeShapeType="1"/>
          </p:cNvCxnSpPr>
          <p:nvPr/>
        </p:nvCxnSpPr>
        <p:spPr bwMode="auto">
          <a:xfrm>
            <a:off x="762000" y="6324600"/>
            <a:ext cx="7924800" cy="1588"/>
          </a:xfrm>
          <a:prstGeom prst="line">
            <a:avLst/>
          </a:prstGeom>
          <a:noFill/>
          <a:ln w="9525" algn="ctr">
            <a:solidFill>
              <a:schemeClr val="tx1"/>
            </a:solidFill>
            <a:round/>
            <a:headEnd/>
            <a:tailEnd/>
          </a:ln>
        </p:spPr>
      </p:cxnSp>
      <p:cxnSp>
        <p:nvCxnSpPr>
          <p:cNvPr id="109576" name="Straight Connector 11"/>
          <p:cNvCxnSpPr>
            <a:cxnSpLocks noChangeShapeType="1"/>
          </p:cNvCxnSpPr>
          <p:nvPr/>
        </p:nvCxnSpPr>
        <p:spPr bwMode="auto">
          <a:xfrm rot="16200000" flipH="1">
            <a:off x="5943600" y="3581400"/>
            <a:ext cx="5410200" cy="76200"/>
          </a:xfrm>
          <a:prstGeom prst="line">
            <a:avLst/>
          </a:prstGeom>
          <a:noFill/>
          <a:ln w="9525" algn="ctr">
            <a:solidFill>
              <a:schemeClr val="tx1"/>
            </a:solidFill>
            <a:round/>
            <a:headEnd/>
            <a:tailEnd/>
          </a:ln>
        </p:spPr>
      </p:cxnSp>
      <p:cxnSp>
        <p:nvCxnSpPr>
          <p:cNvPr id="109577" name="Straight Connector 15"/>
          <p:cNvCxnSpPr>
            <a:cxnSpLocks noChangeShapeType="1"/>
          </p:cNvCxnSpPr>
          <p:nvPr/>
        </p:nvCxnSpPr>
        <p:spPr bwMode="auto">
          <a:xfrm rot="5400000">
            <a:off x="1866901" y="3619500"/>
            <a:ext cx="5410200" cy="3175"/>
          </a:xfrm>
          <a:prstGeom prst="line">
            <a:avLst/>
          </a:prstGeom>
          <a:noFill/>
          <a:ln w="9525" algn="ctr">
            <a:solidFill>
              <a:schemeClr val="tx1"/>
            </a:solidFill>
            <a:round/>
            <a:headEnd/>
            <a:tailEnd/>
          </a:ln>
        </p:spPr>
      </p:cxnSp>
      <p:cxnSp>
        <p:nvCxnSpPr>
          <p:cNvPr id="109578" name="Straight Connector 17"/>
          <p:cNvCxnSpPr>
            <a:cxnSpLocks noChangeShapeType="1"/>
          </p:cNvCxnSpPr>
          <p:nvPr/>
        </p:nvCxnSpPr>
        <p:spPr bwMode="auto">
          <a:xfrm rot="16200000" flipH="1">
            <a:off x="3962400" y="3581400"/>
            <a:ext cx="5410200" cy="76200"/>
          </a:xfrm>
          <a:prstGeom prst="line">
            <a:avLst/>
          </a:prstGeom>
          <a:noFill/>
          <a:ln w="9525" algn="ctr">
            <a:solidFill>
              <a:schemeClr val="tx1"/>
            </a:solidFill>
            <a:round/>
            <a:headEnd/>
            <a:tailEnd/>
          </a:ln>
        </p:spPr>
      </p:cxnSp>
      <p:cxnSp>
        <p:nvCxnSpPr>
          <p:cNvPr id="109579" name="Straight Connector 21"/>
          <p:cNvCxnSpPr>
            <a:cxnSpLocks noChangeShapeType="1"/>
          </p:cNvCxnSpPr>
          <p:nvPr/>
        </p:nvCxnSpPr>
        <p:spPr bwMode="auto">
          <a:xfrm rot="16200000" flipH="1">
            <a:off x="4953000" y="3581400"/>
            <a:ext cx="5410200" cy="76200"/>
          </a:xfrm>
          <a:prstGeom prst="line">
            <a:avLst/>
          </a:prstGeom>
          <a:noFill/>
          <a:ln w="9525" algn="ctr">
            <a:solidFill>
              <a:schemeClr val="tx1"/>
            </a:solidFill>
            <a:round/>
            <a:headEnd/>
            <a:tailEnd/>
          </a:ln>
        </p:spPr>
      </p:cxnSp>
      <p:cxnSp>
        <p:nvCxnSpPr>
          <p:cNvPr id="109580" name="Straight Connector 23"/>
          <p:cNvCxnSpPr>
            <a:cxnSpLocks noChangeShapeType="1"/>
          </p:cNvCxnSpPr>
          <p:nvPr/>
        </p:nvCxnSpPr>
        <p:spPr bwMode="auto">
          <a:xfrm rot="5400000">
            <a:off x="2781301" y="3619500"/>
            <a:ext cx="5410200" cy="3175"/>
          </a:xfrm>
          <a:prstGeom prst="line">
            <a:avLst/>
          </a:prstGeom>
          <a:noFill/>
          <a:ln w="9525" algn="ctr">
            <a:solidFill>
              <a:schemeClr val="tx1"/>
            </a:solidFill>
            <a:round/>
            <a:headEnd/>
            <a:tailEnd/>
          </a:ln>
        </p:spPr>
      </p:cxnSp>
      <p:cxnSp>
        <p:nvCxnSpPr>
          <p:cNvPr id="109581" name="Straight Connector 25"/>
          <p:cNvCxnSpPr>
            <a:cxnSpLocks noChangeShapeType="1"/>
          </p:cNvCxnSpPr>
          <p:nvPr/>
        </p:nvCxnSpPr>
        <p:spPr bwMode="auto">
          <a:xfrm rot="5400000">
            <a:off x="876301" y="3619500"/>
            <a:ext cx="5410200" cy="3175"/>
          </a:xfrm>
          <a:prstGeom prst="line">
            <a:avLst/>
          </a:prstGeom>
          <a:noFill/>
          <a:ln w="9525" algn="ctr">
            <a:solidFill>
              <a:schemeClr val="tx1"/>
            </a:solidFill>
            <a:round/>
            <a:headEnd/>
            <a:tailEnd/>
          </a:ln>
        </p:spPr>
      </p:cxnSp>
      <p:cxnSp>
        <p:nvCxnSpPr>
          <p:cNvPr id="109582" name="Straight Connector 37"/>
          <p:cNvCxnSpPr>
            <a:cxnSpLocks noChangeShapeType="1"/>
          </p:cNvCxnSpPr>
          <p:nvPr/>
        </p:nvCxnSpPr>
        <p:spPr bwMode="auto">
          <a:xfrm rot="5400000">
            <a:off x="-112712" y="3619500"/>
            <a:ext cx="5408612" cy="1588"/>
          </a:xfrm>
          <a:prstGeom prst="line">
            <a:avLst/>
          </a:prstGeom>
          <a:noFill/>
          <a:ln w="9525" algn="ctr">
            <a:solidFill>
              <a:schemeClr val="tx1"/>
            </a:solidFill>
            <a:round/>
            <a:headEnd/>
            <a:tailEnd/>
          </a:ln>
        </p:spPr>
      </p:cxnSp>
      <p:cxnSp>
        <p:nvCxnSpPr>
          <p:cNvPr id="109583" name="Straight Connector 52"/>
          <p:cNvCxnSpPr>
            <a:cxnSpLocks noChangeShapeType="1"/>
          </p:cNvCxnSpPr>
          <p:nvPr/>
        </p:nvCxnSpPr>
        <p:spPr bwMode="auto">
          <a:xfrm rot="5400000">
            <a:off x="-952499" y="3619500"/>
            <a:ext cx="5410200" cy="3175"/>
          </a:xfrm>
          <a:prstGeom prst="line">
            <a:avLst/>
          </a:prstGeom>
          <a:noFill/>
          <a:ln w="9525" algn="ctr">
            <a:solidFill>
              <a:schemeClr val="tx1"/>
            </a:solidFill>
            <a:round/>
            <a:headEnd/>
            <a:tailEnd/>
          </a:ln>
        </p:spPr>
      </p:cxnSp>
      <p:cxnSp>
        <p:nvCxnSpPr>
          <p:cNvPr id="109584" name="Straight Connector 54"/>
          <p:cNvCxnSpPr>
            <a:cxnSpLocks noChangeShapeType="1"/>
          </p:cNvCxnSpPr>
          <p:nvPr/>
        </p:nvCxnSpPr>
        <p:spPr bwMode="auto">
          <a:xfrm flipV="1">
            <a:off x="762000" y="1371600"/>
            <a:ext cx="7848600" cy="76200"/>
          </a:xfrm>
          <a:prstGeom prst="line">
            <a:avLst/>
          </a:prstGeom>
          <a:noFill/>
          <a:ln w="9525" algn="ctr">
            <a:solidFill>
              <a:schemeClr val="tx1"/>
            </a:solidFill>
            <a:round/>
            <a:headEnd/>
            <a:tailEnd/>
          </a:ln>
        </p:spPr>
      </p:cxnSp>
      <p:sp>
        <p:nvSpPr>
          <p:cNvPr id="109585" name="TextBox 55"/>
          <p:cNvSpPr txBox="1">
            <a:spLocks noChangeArrowheads="1"/>
          </p:cNvSpPr>
          <p:nvPr/>
        </p:nvSpPr>
        <p:spPr bwMode="auto">
          <a:xfrm>
            <a:off x="838200" y="1524000"/>
            <a:ext cx="762000" cy="338138"/>
          </a:xfrm>
          <a:prstGeom prst="rect">
            <a:avLst/>
          </a:prstGeom>
          <a:noFill/>
          <a:ln w="9525">
            <a:noFill/>
            <a:miter lim="800000"/>
            <a:headEnd/>
            <a:tailEnd/>
          </a:ln>
        </p:spPr>
        <p:txBody>
          <a:bodyPr>
            <a:spAutoFit/>
          </a:bodyPr>
          <a:lstStyle/>
          <a:p>
            <a:r>
              <a:rPr lang="en-US"/>
              <a:t>1</a:t>
            </a:r>
          </a:p>
        </p:txBody>
      </p:sp>
      <p:sp>
        <p:nvSpPr>
          <p:cNvPr id="109586" name="TextBox 56"/>
          <p:cNvSpPr txBox="1">
            <a:spLocks noChangeArrowheads="1"/>
          </p:cNvSpPr>
          <p:nvPr/>
        </p:nvSpPr>
        <p:spPr bwMode="auto">
          <a:xfrm>
            <a:off x="2743200" y="990600"/>
            <a:ext cx="762000" cy="338138"/>
          </a:xfrm>
          <a:prstGeom prst="rect">
            <a:avLst/>
          </a:prstGeom>
          <a:noFill/>
          <a:ln w="9525">
            <a:noFill/>
            <a:miter lim="800000"/>
            <a:headEnd/>
            <a:tailEnd/>
          </a:ln>
        </p:spPr>
        <p:txBody>
          <a:bodyPr>
            <a:spAutoFit/>
          </a:bodyPr>
          <a:lstStyle/>
          <a:p>
            <a:r>
              <a:rPr lang="en-US"/>
              <a:t>Rating</a:t>
            </a:r>
          </a:p>
        </p:txBody>
      </p:sp>
      <p:sp>
        <p:nvSpPr>
          <p:cNvPr id="109587" name="TextBox 57"/>
          <p:cNvSpPr txBox="1">
            <a:spLocks noChangeArrowheads="1"/>
          </p:cNvSpPr>
          <p:nvPr/>
        </p:nvSpPr>
        <p:spPr bwMode="auto">
          <a:xfrm>
            <a:off x="4648200" y="990600"/>
            <a:ext cx="762000" cy="338138"/>
          </a:xfrm>
          <a:prstGeom prst="rect">
            <a:avLst/>
          </a:prstGeom>
          <a:noFill/>
          <a:ln w="9525">
            <a:noFill/>
            <a:miter lim="800000"/>
            <a:headEnd/>
            <a:tailEnd/>
          </a:ln>
        </p:spPr>
        <p:txBody>
          <a:bodyPr>
            <a:spAutoFit/>
          </a:bodyPr>
          <a:lstStyle/>
          <a:p>
            <a:r>
              <a:rPr lang="en-US"/>
              <a:t>Rating</a:t>
            </a:r>
          </a:p>
        </p:txBody>
      </p:sp>
      <p:sp>
        <p:nvSpPr>
          <p:cNvPr id="109588" name="TextBox 58"/>
          <p:cNvSpPr txBox="1">
            <a:spLocks noChangeArrowheads="1"/>
          </p:cNvSpPr>
          <p:nvPr/>
        </p:nvSpPr>
        <p:spPr bwMode="auto">
          <a:xfrm>
            <a:off x="6858000" y="914400"/>
            <a:ext cx="762000" cy="338138"/>
          </a:xfrm>
          <a:prstGeom prst="rect">
            <a:avLst/>
          </a:prstGeom>
          <a:noFill/>
          <a:ln w="9525">
            <a:noFill/>
            <a:miter lim="800000"/>
            <a:headEnd/>
            <a:tailEnd/>
          </a:ln>
        </p:spPr>
        <p:txBody>
          <a:bodyPr>
            <a:spAutoFit/>
          </a:bodyPr>
          <a:lstStyle/>
          <a:p>
            <a:r>
              <a:rPr lang="en-US"/>
              <a:t>Rating</a:t>
            </a:r>
          </a:p>
        </p:txBody>
      </p:sp>
      <p:sp>
        <p:nvSpPr>
          <p:cNvPr id="109589" name="TextBox 59"/>
          <p:cNvSpPr txBox="1">
            <a:spLocks noChangeArrowheads="1"/>
          </p:cNvSpPr>
          <p:nvPr/>
        </p:nvSpPr>
        <p:spPr bwMode="auto">
          <a:xfrm>
            <a:off x="1752600" y="990600"/>
            <a:ext cx="762000" cy="338138"/>
          </a:xfrm>
          <a:prstGeom prst="rect">
            <a:avLst/>
          </a:prstGeom>
          <a:noFill/>
          <a:ln w="9525">
            <a:noFill/>
            <a:miter lim="800000"/>
            <a:headEnd/>
            <a:tailEnd/>
          </a:ln>
        </p:spPr>
        <p:txBody>
          <a:bodyPr>
            <a:spAutoFit/>
          </a:bodyPr>
          <a:lstStyle/>
          <a:p>
            <a:r>
              <a:rPr lang="en-US"/>
              <a:t>Code</a:t>
            </a:r>
          </a:p>
        </p:txBody>
      </p:sp>
      <p:sp>
        <p:nvSpPr>
          <p:cNvPr id="109590" name="TextBox 60"/>
          <p:cNvSpPr txBox="1">
            <a:spLocks noChangeArrowheads="1"/>
          </p:cNvSpPr>
          <p:nvPr/>
        </p:nvSpPr>
        <p:spPr bwMode="auto">
          <a:xfrm>
            <a:off x="3733800" y="990600"/>
            <a:ext cx="762000" cy="338138"/>
          </a:xfrm>
          <a:prstGeom prst="rect">
            <a:avLst/>
          </a:prstGeom>
          <a:noFill/>
          <a:ln w="9525">
            <a:noFill/>
            <a:miter lim="800000"/>
            <a:headEnd/>
            <a:tailEnd/>
          </a:ln>
        </p:spPr>
        <p:txBody>
          <a:bodyPr>
            <a:spAutoFit/>
          </a:bodyPr>
          <a:lstStyle/>
          <a:p>
            <a:r>
              <a:rPr lang="en-US"/>
              <a:t>Code</a:t>
            </a:r>
          </a:p>
        </p:txBody>
      </p:sp>
      <p:sp>
        <p:nvSpPr>
          <p:cNvPr id="109591" name="TextBox 61"/>
          <p:cNvSpPr txBox="1">
            <a:spLocks noChangeArrowheads="1"/>
          </p:cNvSpPr>
          <p:nvPr/>
        </p:nvSpPr>
        <p:spPr bwMode="auto">
          <a:xfrm>
            <a:off x="5638800" y="990600"/>
            <a:ext cx="762000" cy="338138"/>
          </a:xfrm>
          <a:prstGeom prst="rect">
            <a:avLst/>
          </a:prstGeom>
          <a:noFill/>
          <a:ln w="9525">
            <a:noFill/>
            <a:miter lim="800000"/>
            <a:headEnd/>
            <a:tailEnd/>
          </a:ln>
        </p:spPr>
        <p:txBody>
          <a:bodyPr>
            <a:spAutoFit/>
          </a:bodyPr>
          <a:lstStyle/>
          <a:p>
            <a:r>
              <a:rPr lang="en-US"/>
              <a:t>Code</a:t>
            </a:r>
          </a:p>
        </p:txBody>
      </p:sp>
      <p:sp>
        <p:nvSpPr>
          <p:cNvPr id="109592" name="TextBox 62"/>
          <p:cNvSpPr txBox="1">
            <a:spLocks noChangeArrowheads="1"/>
          </p:cNvSpPr>
          <p:nvPr/>
        </p:nvSpPr>
        <p:spPr bwMode="auto">
          <a:xfrm>
            <a:off x="7772400" y="914400"/>
            <a:ext cx="762000" cy="338138"/>
          </a:xfrm>
          <a:prstGeom prst="rect">
            <a:avLst/>
          </a:prstGeom>
          <a:noFill/>
          <a:ln w="9525">
            <a:noFill/>
            <a:miter lim="800000"/>
            <a:headEnd/>
            <a:tailEnd/>
          </a:ln>
        </p:spPr>
        <p:txBody>
          <a:bodyPr>
            <a:spAutoFit/>
          </a:bodyPr>
          <a:lstStyle/>
          <a:p>
            <a:r>
              <a:rPr lang="en-US"/>
              <a:t>Code</a:t>
            </a:r>
          </a:p>
        </p:txBody>
      </p:sp>
      <p:sp>
        <p:nvSpPr>
          <p:cNvPr id="109593" name="TextBox 63"/>
          <p:cNvSpPr txBox="1">
            <a:spLocks noChangeArrowheads="1"/>
          </p:cNvSpPr>
          <p:nvPr/>
        </p:nvSpPr>
        <p:spPr bwMode="auto">
          <a:xfrm>
            <a:off x="914400" y="990600"/>
            <a:ext cx="762000" cy="338138"/>
          </a:xfrm>
          <a:prstGeom prst="rect">
            <a:avLst/>
          </a:prstGeom>
          <a:noFill/>
          <a:ln w="9525">
            <a:noFill/>
            <a:miter lim="800000"/>
            <a:headEnd/>
            <a:tailEnd/>
          </a:ln>
        </p:spPr>
        <p:txBody>
          <a:bodyPr>
            <a:spAutoFit/>
          </a:bodyPr>
          <a:lstStyle/>
          <a:p>
            <a:r>
              <a:rPr lang="en-US"/>
              <a:t>Rating</a:t>
            </a:r>
          </a:p>
        </p:txBody>
      </p:sp>
      <p:sp>
        <p:nvSpPr>
          <p:cNvPr id="109594" name="TextBox 64"/>
          <p:cNvSpPr txBox="1">
            <a:spLocks noChangeArrowheads="1"/>
          </p:cNvSpPr>
          <p:nvPr/>
        </p:nvSpPr>
        <p:spPr bwMode="auto">
          <a:xfrm>
            <a:off x="838200" y="5867400"/>
            <a:ext cx="762000" cy="338138"/>
          </a:xfrm>
          <a:prstGeom prst="rect">
            <a:avLst/>
          </a:prstGeom>
          <a:noFill/>
          <a:ln w="9525">
            <a:noFill/>
            <a:miter lim="800000"/>
            <a:headEnd/>
            <a:tailEnd/>
          </a:ln>
        </p:spPr>
        <p:txBody>
          <a:bodyPr>
            <a:spAutoFit/>
          </a:bodyPr>
          <a:lstStyle/>
          <a:p>
            <a:r>
              <a:rPr lang="en-US"/>
              <a:t>16</a:t>
            </a:r>
          </a:p>
        </p:txBody>
      </p:sp>
      <p:sp>
        <p:nvSpPr>
          <p:cNvPr id="109595" name="TextBox 65"/>
          <p:cNvSpPr txBox="1">
            <a:spLocks noChangeArrowheads="1"/>
          </p:cNvSpPr>
          <p:nvPr/>
        </p:nvSpPr>
        <p:spPr bwMode="auto">
          <a:xfrm>
            <a:off x="838200" y="5257800"/>
            <a:ext cx="762000" cy="338138"/>
          </a:xfrm>
          <a:prstGeom prst="rect">
            <a:avLst/>
          </a:prstGeom>
          <a:noFill/>
          <a:ln w="9525">
            <a:noFill/>
            <a:miter lim="800000"/>
            <a:headEnd/>
            <a:tailEnd/>
          </a:ln>
        </p:spPr>
        <p:txBody>
          <a:bodyPr>
            <a:spAutoFit/>
          </a:bodyPr>
          <a:lstStyle/>
          <a:p>
            <a:r>
              <a:rPr lang="en-US"/>
              <a:t>14</a:t>
            </a:r>
          </a:p>
        </p:txBody>
      </p:sp>
      <p:sp>
        <p:nvSpPr>
          <p:cNvPr id="109596" name="TextBox 66"/>
          <p:cNvSpPr txBox="1">
            <a:spLocks noChangeArrowheads="1"/>
          </p:cNvSpPr>
          <p:nvPr/>
        </p:nvSpPr>
        <p:spPr bwMode="auto">
          <a:xfrm>
            <a:off x="838200" y="4724400"/>
            <a:ext cx="838200" cy="338138"/>
          </a:xfrm>
          <a:prstGeom prst="rect">
            <a:avLst/>
          </a:prstGeom>
          <a:noFill/>
          <a:ln w="9525">
            <a:noFill/>
            <a:miter lim="800000"/>
            <a:headEnd/>
            <a:tailEnd/>
          </a:ln>
        </p:spPr>
        <p:txBody>
          <a:bodyPr>
            <a:spAutoFit/>
          </a:bodyPr>
          <a:lstStyle/>
          <a:p>
            <a:r>
              <a:rPr lang="en-US"/>
              <a:t>12</a:t>
            </a:r>
          </a:p>
        </p:txBody>
      </p:sp>
      <p:sp>
        <p:nvSpPr>
          <p:cNvPr id="109597" name="TextBox 67"/>
          <p:cNvSpPr txBox="1">
            <a:spLocks noChangeArrowheads="1"/>
          </p:cNvSpPr>
          <p:nvPr/>
        </p:nvSpPr>
        <p:spPr bwMode="auto">
          <a:xfrm>
            <a:off x="838200" y="4953000"/>
            <a:ext cx="838200" cy="338138"/>
          </a:xfrm>
          <a:prstGeom prst="rect">
            <a:avLst/>
          </a:prstGeom>
          <a:noFill/>
          <a:ln w="9525">
            <a:noFill/>
            <a:miter lim="800000"/>
            <a:headEnd/>
            <a:tailEnd/>
          </a:ln>
        </p:spPr>
        <p:txBody>
          <a:bodyPr>
            <a:spAutoFit/>
          </a:bodyPr>
          <a:lstStyle/>
          <a:p>
            <a:r>
              <a:rPr lang="en-US"/>
              <a:t>13</a:t>
            </a:r>
          </a:p>
        </p:txBody>
      </p:sp>
      <p:sp>
        <p:nvSpPr>
          <p:cNvPr id="109598" name="TextBox 68"/>
          <p:cNvSpPr txBox="1">
            <a:spLocks noChangeArrowheads="1"/>
          </p:cNvSpPr>
          <p:nvPr/>
        </p:nvSpPr>
        <p:spPr bwMode="auto">
          <a:xfrm>
            <a:off x="838200" y="4419600"/>
            <a:ext cx="762000" cy="338138"/>
          </a:xfrm>
          <a:prstGeom prst="rect">
            <a:avLst/>
          </a:prstGeom>
          <a:noFill/>
          <a:ln w="9525">
            <a:noFill/>
            <a:miter lim="800000"/>
            <a:headEnd/>
            <a:tailEnd/>
          </a:ln>
        </p:spPr>
        <p:txBody>
          <a:bodyPr>
            <a:spAutoFit/>
          </a:bodyPr>
          <a:lstStyle/>
          <a:p>
            <a:r>
              <a:rPr lang="en-US"/>
              <a:t>11</a:t>
            </a:r>
          </a:p>
        </p:txBody>
      </p:sp>
      <p:sp>
        <p:nvSpPr>
          <p:cNvPr id="109599" name="TextBox 69"/>
          <p:cNvSpPr txBox="1">
            <a:spLocks noChangeArrowheads="1"/>
          </p:cNvSpPr>
          <p:nvPr/>
        </p:nvSpPr>
        <p:spPr bwMode="auto">
          <a:xfrm>
            <a:off x="838200" y="3962400"/>
            <a:ext cx="762000" cy="338138"/>
          </a:xfrm>
          <a:prstGeom prst="rect">
            <a:avLst/>
          </a:prstGeom>
          <a:noFill/>
          <a:ln w="9525">
            <a:noFill/>
            <a:miter lim="800000"/>
            <a:headEnd/>
            <a:tailEnd/>
          </a:ln>
        </p:spPr>
        <p:txBody>
          <a:bodyPr>
            <a:spAutoFit/>
          </a:bodyPr>
          <a:lstStyle/>
          <a:p>
            <a:r>
              <a:rPr lang="en-US"/>
              <a:t>9</a:t>
            </a:r>
          </a:p>
        </p:txBody>
      </p:sp>
      <p:sp>
        <p:nvSpPr>
          <p:cNvPr id="109600" name="TextBox 70"/>
          <p:cNvSpPr txBox="1">
            <a:spLocks noChangeArrowheads="1"/>
          </p:cNvSpPr>
          <p:nvPr/>
        </p:nvSpPr>
        <p:spPr bwMode="auto">
          <a:xfrm>
            <a:off x="838200" y="4191000"/>
            <a:ext cx="762000" cy="338138"/>
          </a:xfrm>
          <a:prstGeom prst="rect">
            <a:avLst/>
          </a:prstGeom>
          <a:noFill/>
          <a:ln w="9525">
            <a:noFill/>
            <a:miter lim="800000"/>
            <a:headEnd/>
            <a:tailEnd/>
          </a:ln>
        </p:spPr>
        <p:txBody>
          <a:bodyPr>
            <a:spAutoFit/>
          </a:bodyPr>
          <a:lstStyle/>
          <a:p>
            <a:r>
              <a:rPr lang="en-US"/>
              <a:t>10</a:t>
            </a:r>
          </a:p>
        </p:txBody>
      </p:sp>
      <p:sp>
        <p:nvSpPr>
          <p:cNvPr id="109601" name="TextBox 71"/>
          <p:cNvSpPr txBox="1">
            <a:spLocks noChangeArrowheads="1"/>
          </p:cNvSpPr>
          <p:nvPr/>
        </p:nvSpPr>
        <p:spPr bwMode="auto">
          <a:xfrm>
            <a:off x="838200" y="3657600"/>
            <a:ext cx="762000" cy="338138"/>
          </a:xfrm>
          <a:prstGeom prst="rect">
            <a:avLst/>
          </a:prstGeom>
          <a:noFill/>
          <a:ln w="9525">
            <a:noFill/>
            <a:miter lim="800000"/>
            <a:headEnd/>
            <a:tailEnd/>
          </a:ln>
        </p:spPr>
        <p:txBody>
          <a:bodyPr>
            <a:spAutoFit/>
          </a:bodyPr>
          <a:lstStyle/>
          <a:p>
            <a:r>
              <a:rPr lang="en-US"/>
              <a:t>8</a:t>
            </a:r>
          </a:p>
        </p:txBody>
      </p:sp>
      <p:sp>
        <p:nvSpPr>
          <p:cNvPr id="109602" name="TextBox 72"/>
          <p:cNvSpPr txBox="1">
            <a:spLocks noChangeArrowheads="1"/>
          </p:cNvSpPr>
          <p:nvPr/>
        </p:nvSpPr>
        <p:spPr bwMode="auto">
          <a:xfrm>
            <a:off x="838200" y="3352800"/>
            <a:ext cx="762000" cy="338138"/>
          </a:xfrm>
          <a:prstGeom prst="rect">
            <a:avLst/>
          </a:prstGeom>
          <a:noFill/>
          <a:ln w="9525">
            <a:noFill/>
            <a:miter lim="800000"/>
            <a:headEnd/>
            <a:tailEnd/>
          </a:ln>
        </p:spPr>
        <p:txBody>
          <a:bodyPr>
            <a:spAutoFit/>
          </a:bodyPr>
          <a:lstStyle/>
          <a:p>
            <a:r>
              <a:rPr lang="en-US"/>
              <a:t>7</a:t>
            </a:r>
          </a:p>
        </p:txBody>
      </p:sp>
      <p:sp>
        <p:nvSpPr>
          <p:cNvPr id="109603" name="TextBox 73"/>
          <p:cNvSpPr txBox="1">
            <a:spLocks noChangeArrowheads="1"/>
          </p:cNvSpPr>
          <p:nvPr/>
        </p:nvSpPr>
        <p:spPr bwMode="auto">
          <a:xfrm>
            <a:off x="838200" y="3048000"/>
            <a:ext cx="762000" cy="338138"/>
          </a:xfrm>
          <a:prstGeom prst="rect">
            <a:avLst/>
          </a:prstGeom>
          <a:noFill/>
          <a:ln w="9525">
            <a:noFill/>
            <a:miter lim="800000"/>
            <a:headEnd/>
            <a:tailEnd/>
          </a:ln>
        </p:spPr>
        <p:txBody>
          <a:bodyPr>
            <a:spAutoFit/>
          </a:bodyPr>
          <a:lstStyle/>
          <a:p>
            <a:r>
              <a:rPr lang="en-US"/>
              <a:t>6</a:t>
            </a:r>
          </a:p>
        </p:txBody>
      </p:sp>
      <p:sp>
        <p:nvSpPr>
          <p:cNvPr id="109604" name="TextBox 74"/>
          <p:cNvSpPr txBox="1">
            <a:spLocks noChangeArrowheads="1"/>
          </p:cNvSpPr>
          <p:nvPr/>
        </p:nvSpPr>
        <p:spPr bwMode="auto">
          <a:xfrm>
            <a:off x="838200" y="2743200"/>
            <a:ext cx="762000" cy="338138"/>
          </a:xfrm>
          <a:prstGeom prst="rect">
            <a:avLst/>
          </a:prstGeom>
          <a:noFill/>
          <a:ln w="9525">
            <a:noFill/>
            <a:miter lim="800000"/>
            <a:headEnd/>
            <a:tailEnd/>
          </a:ln>
        </p:spPr>
        <p:txBody>
          <a:bodyPr>
            <a:spAutoFit/>
          </a:bodyPr>
          <a:lstStyle/>
          <a:p>
            <a:r>
              <a:rPr lang="en-US"/>
              <a:t>5</a:t>
            </a:r>
          </a:p>
        </p:txBody>
      </p:sp>
      <p:sp>
        <p:nvSpPr>
          <p:cNvPr id="109605" name="TextBox 75"/>
          <p:cNvSpPr txBox="1">
            <a:spLocks noChangeArrowheads="1"/>
          </p:cNvSpPr>
          <p:nvPr/>
        </p:nvSpPr>
        <p:spPr bwMode="auto">
          <a:xfrm>
            <a:off x="838200" y="2438400"/>
            <a:ext cx="762000" cy="338138"/>
          </a:xfrm>
          <a:prstGeom prst="rect">
            <a:avLst/>
          </a:prstGeom>
          <a:noFill/>
          <a:ln w="9525">
            <a:noFill/>
            <a:miter lim="800000"/>
            <a:headEnd/>
            <a:tailEnd/>
          </a:ln>
        </p:spPr>
        <p:txBody>
          <a:bodyPr>
            <a:spAutoFit/>
          </a:bodyPr>
          <a:lstStyle/>
          <a:p>
            <a:r>
              <a:rPr lang="en-US"/>
              <a:t>4</a:t>
            </a:r>
          </a:p>
        </p:txBody>
      </p:sp>
      <p:sp>
        <p:nvSpPr>
          <p:cNvPr id="109606" name="TextBox 76"/>
          <p:cNvSpPr txBox="1">
            <a:spLocks noChangeArrowheads="1"/>
          </p:cNvSpPr>
          <p:nvPr/>
        </p:nvSpPr>
        <p:spPr bwMode="auto">
          <a:xfrm>
            <a:off x="838200" y="2133600"/>
            <a:ext cx="762000" cy="338138"/>
          </a:xfrm>
          <a:prstGeom prst="rect">
            <a:avLst/>
          </a:prstGeom>
          <a:noFill/>
          <a:ln w="9525">
            <a:noFill/>
            <a:miter lim="800000"/>
            <a:headEnd/>
            <a:tailEnd/>
          </a:ln>
        </p:spPr>
        <p:txBody>
          <a:bodyPr>
            <a:spAutoFit/>
          </a:bodyPr>
          <a:lstStyle/>
          <a:p>
            <a:r>
              <a:rPr lang="en-US"/>
              <a:t>3</a:t>
            </a:r>
          </a:p>
        </p:txBody>
      </p:sp>
      <p:sp>
        <p:nvSpPr>
          <p:cNvPr id="109607" name="TextBox 77"/>
          <p:cNvSpPr txBox="1">
            <a:spLocks noChangeArrowheads="1"/>
          </p:cNvSpPr>
          <p:nvPr/>
        </p:nvSpPr>
        <p:spPr bwMode="auto">
          <a:xfrm>
            <a:off x="838200" y="1828800"/>
            <a:ext cx="762000" cy="338138"/>
          </a:xfrm>
          <a:prstGeom prst="rect">
            <a:avLst/>
          </a:prstGeom>
          <a:noFill/>
          <a:ln w="9525">
            <a:noFill/>
            <a:miter lim="800000"/>
            <a:headEnd/>
            <a:tailEnd/>
          </a:ln>
        </p:spPr>
        <p:txBody>
          <a:bodyPr>
            <a:spAutoFit/>
          </a:bodyPr>
          <a:lstStyle/>
          <a:p>
            <a:r>
              <a:rPr lang="en-US"/>
              <a:t>2</a:t>
            </a:r>
          </a:p>
        </p:txBody>
      </p:sp>
      <p:sp>
        <p:nvSpPr>
          <p:cNvPr id="109608" name="TextBox 78"/>
          <p:cNvSpPr txBox="1">
            <a:spLocks noChangeArrowheads="1"/>
          </p:cNvSpPr>
          <p:nvPr/>
        </p:nvSpPr>
        <p:spPr bwMode="auto">
          <a:xfrm>
            <a:off x="838200" y="5562600"/>
            <a:ext cx="762000" cy="338138"/>
          </a:xfrm>
          <a:prstGeom prst="rect">
            <a:avLst/>
          </a:prstGeom>
          <a:noFill/>
          <a:ln w="9525">
            <a:noFill/>
            <a:miter lim="800000"/>
            <a:headEnd/>
            <a:tailEnd/>
          </a:ln>
        </p:spPr>
        <p:txBody>
          <a:bodyPr>
            <a:spAutoFit/>
          </a:bodyPr>
          <a:lstStyle/>
          <a:p>
            <a:r>
              <a:rPr lang="en-US"/>
              <a:t>15</a:t>
            </a:r>
          </a:p>
        </p:txBody>
      </p:sp>
      <p:sp>
        <p:nvSpPr>
          <p:cNvPr id="109609" name="TextBox 108"/>
          <p:cNvSpPr txBox="1">
            <a:spLocks noChangeArrowheads="1"/>
          </p:cNvSpPr>
          <p:nvPr/>
        </p:nvSpPr>
        <p:spPr bwMode="auto">
          <a:xfrm>
            <a:off x="1828800" y="1524000"/>
            <a:ext cx="762000" cy="338138"/>
          </a:xfrm>
          <a:prstGeom prst="rect">
            <a:avLst/>
          </a:prstGeom>
          <a:noFill/>
          <a:ln w="9525">
            <a:noFill/>
            <a:miter lim="800000"/>
            <a:headEnd/>
            <a:tailEnd/>
          </a:ln>
        </p:spPr>
        <p:txBody>
          <a:bodyPr>
            <a:spAutoFit/>
          </a:bodyPr>
          <a:lstStyle/>
          <a:p>
            <a:r>
              <a:rPr lang="en-US"/>
              <a:t>AAA</a:t>
            </a:r>
          </a:p>
        </p:txBody>
      </p:sp>
      <p:sp>
        <p:nvSpPr>
          <p:cNvPr id="109610" name="TextBox 109"/>
          <p:cNvSpPr txBox="1">
            <a:spLocks noChangeArrowheads="1"/>
          </p:cNvSpPr>
          <p:nvPr/>
        </p:nvSpPr>
        <p:spPr bwMode="auto">
          <a:xfrm>
            <a:off x="1828800" y="5867400"/>
            <a:ext cx="762000" cy="338138"/>
          </a:xfrm>
          <a:prstGeom prst="rect">
            <a:avLst/>
          </a:prstGeom>
          <a:noFill/>
          <a:ln w="9525">
            <a:noFill/>
            <a:miter lim="800000"/>
            <a:headEnd/>
            <a:tailEnd/>
          </a:ln>
        </p:spPr>
        <p:txBody>
          <a:bodyPr>
            <a:spAutoFit/>
          </a:bodyPr>
          <a:lstStyle/>
          <a:p>
            <a:r>
              <a:rPr lang="en-US"/>
              <a:t>BCA</a:t>
            </a:r>
          </a:p>
        </p:txBody>
      </p:sp>
      <p:sp>
        <p:nvSpPr>
          <p:cNvPr id="109611" name="TextBox 110"/>
          <p:cNvSpPr txBox="1">
            <a:spLocks noChangeArrowheads="1"/>
          </p:cNvSpPr>
          <p:nvPr/>
        </p:nvSpPr>
        <p:spPr bwMode="auto">
          <a:xfrm>
            <a:off x="1828800" y="5257800"/>
            <a:ext cx="762000" cy="338138"/>
          </a:xfrm>
          <a:prstGeom prst="rect">
            <a:avLst/>
          </a:prstGeom>
          <a:noFill/>
          <a:ln w="9525">
            <a:noFill/>
            <a:miter lim="800000"/>
            <a:headEnd/>
            <a:tailEnd/>
          </a:ln>
        </p:spPr>
        <p:txBody>
          <a:bodyPr>
            <a:spAutoFit/>
          </a:bodyPr>
          <a:lstStyle/>
          <a:p>
            <a:r>
              <a:rPr lang="en-US"/>
              <a:t>BAC</a:t>
            </a:r>
          </a:p>
        </p:txBody>
      </p:sp>
      <p:sp>
        <p:nvSpPr>
          <p:cNvPr id="109612" name="TextBox 111"/>
          <p:cNvSpPr txBox="1">
            <a:spLocks noChangeArrowheads="1"/>
          </p:cNvSpPr>
          <p:nvPr/>
        </p:nvSpPr>
        <p:spPr bwMode="auto">
          <a:xfrm>
            <a:off x="1828800" y="4724400"/>
            <a:ext cx="838200" cy="338138"/>
          </a:xfrm>
          <a:prstGeom prst="rect">
            <a:avLst/>
          </a:prstGeom>
          <a:noFill/>
          <a:ln w="9525">
            <a:noFill/>
            <a:miter lim="800000"/>
            <a:headEnd/>
            <a:tailEnd/>
          </a:ln>
        </p:spPr>
        <p:txBody>
          <a:bodyPr>
            <a:spAutoFit/>
          </a:bodyPr>
          <a:lstStyle/>
          <a:p>
            <a:r>
              <a:rPr lang="en-US"/>
              <a:t>ACB</a:t>
            </a:r>
          </a:p>
        </p:txBody>
      </p:sp>
      <p:sp>
        <p:nvSpPr>
          <p:cNvPr id="109613" name="TextBox 112"/>
          <p:cNvSpPr txBox="1">
            <a:spLocks noChangeArrowheads="1"/>
          </p:cNvSpPr>
          <p:nvPr/>
        </p:nvSpPr>
        <p:spPr bwMode="auto">
          <a:xfrm>
            <a:off x="1828800" y="4953000"/>
            <a:ext cx="838200" cy="338138"/>
          </a:xfrm>
          <a:prstGeom prst="rect">
            <a:avLst/>
          </a:prstGeom>
          <a:noFill/>
          <a:ln w="9525">
            <a:noFill/>
            <a:miter lim="800000"/>
            <a:headEnd/>
            <a:tailEnd/>
          </a:ln>
        </p:spPr>
        <p:txBody>
          <a:bodyPr>
            <a:spAutoFit/>
          </a:bodyPr>
          <a:lstStyle/>
          <a:p>
            <a:r>
              <a:rPr lang="en-US"/>
              <a:t>ADA</a:t>
            </a:r>
          </a:p>
        </p:txBody>
      </p:sp>
      <p:sp>
        <p:nvSpPr>
          <p:cNvPr id="109614" name="TextBox 113"/>
          <p:cNvSpPr txBox="1">
            <a:spLocks noChangeArrowheads="1"/>
          </p:cNvSpPr>
          <p:nvPr/>
        </p:nvSpPr>
        <p:spPr bwMode="auto">
          <a:xfrm>
            <a:off x="1828800" y="4419600"/>
            <a:ext cx="762000" cy="338138"/>
          </a:xfrm>
          <a:prstGeom prst="rect">
            <a:avLst/>
          </a:prstGeom>
          <a:noFill/>
          <a:ln w="9525">
            <a:noFill/>
            <a:miter lim="800000"/>
            <a:headEnd/>
            <a:tailEnd/>
          </a:ln>
        </p:spPr>
        <p:txBody>
          <a:bodyPr>
            <a:spAutoFit/>
          </a:bodyPr>
          <a:lstStyle/>
          <a:p>
            <a:r>
              <a:rPr lang="en-US"/>
              <a:t>ABC</a:t>
            </a:r>
          </a:p>
        </p:txBody>
      </p:sp>
      <p:sp>
        <p:nvSpPr>
          <p:cNvPr id="109615" name="TextBox 114"/>
          <p:cNvSpPr txBox="1">
            <a:spLocks noChangeArrowheads="1"/>
          </p:cNvSpPr>
          <p:nvPr/>
        </p:nvSpPr>
        <p:spPr bwMode="auto">
          <a:xfrm>
            <a:off x="1828800" y="3962400"/>
            <a:ext cx="762000" cy="338138"/>
          </a:xfrm>
          <a:prstGeom prst="rect">
            <a:avLst/>
          </a:prstGeom>
          <a:noFill/>
          <a:ln w="9525">
            <a:noFill/>
            <a:miter lim="800000"/>
            <a:headEnd/>
            <a:tailEnd/>
          </a:ln>
        </p:spPr>
        <p:txBody>
          <a:bodyPr>
            <a:spAutoFit/>
          </a:bodyPr>
          <a:lstStyle/>
          <a:p>
            <a:r>
              <a:rPr lang="en-US"/>
              <a:t>BBA</a:t>
            </a:r>
          </a:p>
        </p:txBody>
      </p:sp>
      <p:sp>
        <p:nvSpPr>
          <p:cNvPr id="109616" name="TextBox 115"/>
          <p:cNvSpPr txBox="1">
            <a:spLocks noChangeArrowheads="1"/>
          </p:cNvSpPr>
          <p:nvPr/>
        </p:nvSpPr>
        <p:spPr bwMode="auto">
          <a:xfrm>
            <a:off x="1828800" y="4191000"/>
            <a:ext cx="762000" cy="338138"/>
          </a:xfrm>
          <a:prstGeom prst="rect">
            <a:avLst/>
          </a:prstGeom>
          <a:noFill/>
          <a:ln w="9525">
            <a:noFill/>
            <a:miter lim="800000"/>
            <a:headEnd/>
            <a:tailEnd/>
          </a:ln>
        </p:spPr>
        <p:txBody>
          <a:bodyPr>
            <a:spAutoFit/>
          </a:bodyPr>
          <a:lstStyle/>
          <a:p>
            <a:r>
              <a:rPr lang="en-US"/>
              <a:t>CAA</a:t>
            </a:r>
          </a:p>
        </p:txBody>
      </p:sp>
      <p:sp>
        <p:nvSpPr>
          <p:cNvPr id="109617" name="TextBox 116"/>
          <p:cNvSpPr txBox="1">
            <a:spLocks noChangeArrowheads="1"/>
          </p:cNvSpPr>
          <p:nvPr/>
        </p:nvSpPr>
        <p:spPr bwMode="auto">
          <a:xfrm>
            <a:off x="1828800" y="3657600"/>
            <a:ext cx="762000" cy="338138"/>
          </a:xfrm>
          <a:prstGeom prst="rect">
            <a:avLst/>
          </a:prstGeom>
          <a:noFill/>
          <a:ln w="9525">
            <a:noFill/>
            <a:miter lim="800000"/>
            <a:headEnd/>
            <a:tailEnd/>
          </a:ln>
        </p:spPr>
        <p:txBody>
          <a:bodyPr>
            <a:spAutoFit/>
          </a:bodyPr>
          <a:lstStyle/>
          <a:p>
            <a:r>
              <a:rPr lang="en-US"/>
              <a:t>BAB</a:t>
            </a:r>
          </a:p>
        </p:txBody>
      </p:sp>
      <p:sp>
        <p:nvSpPr>
          <p:cNvPr id="109618" name="TextBox 117"/>
          <p:cNvSpPr txBox="1">
            <a:spLocks noChangeArrowheads="1"/>
          </p:cNvSpPr>
          <p:nvPr/>
        </p:nvSpPr>
        <p:spPr bwMode="auto">
          <a:xfrm>
            <a:off x="1828800" y="3352800"/>
            <a:ext cx="762000" cy="338138"/>
          </a:xfrm>
          <a:prstGeom prst="rect">
            <a:avLst/>
          </a:prstGeom>
          <a:noFill/>
          <a:ln w="9525">
            <a:noFill/>
            <a:miter lim="800000"/>
            <a:headEnd/>
            <a:tailEnd/>
          </a:ln>
        </p:spPr>
        <p:txBody>
          <a:bodyPr>
            <a:spAutoFit/>
          </a:bodyPr>
          <a:lstStyle/>
          <a:p>
            <a:r>
              <a:rPr lang="en-US"/>
              <a:t>ACA</a:t>
            </a:r>
          </a:p>
        </p:txBody>
      </p:sp>
      <p:sp>
        <p:nvSpPr>
          <p:cNvPr id="109619" name="TextBox 118"/>
          <p:cNvSpPr txBox="1">
            <a:spLocks noChangeArrowheads="1"/>
          </p:cNvSpPr>
          <p:nvPr/>
        </p:nvSpPr>
        <p:spPr bwMode="auto">
          <a:xfrm>
            <a:off x="1828800" y="3048000"/>
            <a:ext cx="762000" cy="338138"/>
          </a:xfrm>
          <a:prstGeom prst="rect">
            <a:avLst/>
          </a:prstGeom>
          <a:noFill/>
          <a:ln w="9525">
            <a:noFill/>
            <a:miter lim="800000"/>
            <a:headEnd/>
            <a:tailEnd/>
          </a:ln>
        </p:spPr>
        <p:txBody>
          <a:bodyPr>
            <a:spAutoFit/>
          </a:bodyPr>
          <a:lstStyle/>
          <a:p>
            <a:r>
              <a:rPr lang="en-US"/>
              <a:t>ABB</a:t>
            </a:r>
          </a:p>
        </p:txBody>
      </p:sp>
      <p:sp>
        <p:nvSpPr>
          <p:cNvPr id="109620" name="TextBox 119"/>
          <p:cNvSpPr txBox="1">
            <a:spLocks noChangeArrowheads="1"/>
          </p:cNvSpPr>
          <p:nvPr/>
        </p:nvSpPr>
        <p:spPr bwMode="auto">
          <a:xfrm>
            <a:off x="1828800" y="2743200"/>
            <a:ext cx="762000" cy="338138"/>
          </a:xfrm>
          <a:prstGeom prst="rect">
            <a:avLst/>
          </a:prstGeom>
          <a:noFill/>
          <a:ln w="9525">
            <a:noFill/>
            <a:miter lim="800000"/>
            <a:headEnd/>
            <a:tailEnd/>
          </a:ln>
        </p:spPr>
        <p:txBody>
          <a:bodyPr>
            <a:spAutoFit/>
          </a:bodyPr>
          <a:lstStyle/>
          <a:p>
            <a:r>
              <a:rPr lang="en-US"/>
              <a:t>AAC</a:t>
            </a:r>
          </a:p>
        </p:txBody>
      </p:sp>
      <p:sp>
        <p:nvSpPr>
          <p:cNvPr id="109621" name="TextBox 120"/>
          <p:cNvSpPr txBox="1">
            <a:spLocks noChangeArrowheads="1"/>
          </p:cNvSpPr>
          <p:nvPr/>
        </p:nvSpPr>
        <p:spPr bwMode="auto">
          <a:xfrm>
            <a:off x="1828800" y="2438400"/>
            <a:ext cx="762000" cy="338138"/>
          </a:xfrm>
          <a:prstGeom prst="rect">
            <a:avLst/>
          </a:prstGeom>
          <a:noFill/>
          <a:ln w="9525">
            <a:noFill/>
            <a:miter lim="800000"/>
            <a:headEnd/>
            <a:tailEnd/>
          </a:ln>
        </p:spPr>
        <p:txBody>
          <a:bodyPr>
            <a:spAutoFit/>
          </a:bodyPr>
          <a:lstStyle/>
          <a:p>
            <a:r>
              <a:rPr lang="en-US"/>
              <a:t>BAA</a:t>
            </a:r>
          </a:p>
        </p:txBody>
      </p:sp>
      <p:sp>
        <p:nvSpPr>
          <p:cNvPr id="109622" name="TextBox 121"/>
          <p:cNvSpPr txBox="1">
            <a:spLocks noChangeArrowheads="1"/>
          </p:cNvSpPr>
          <p:nvPr/>
        </p:nvSpPr>
        <p:spPr bwMode="auto">
          <a:xfrm>
            <a:off x="1828800" y="2133600"/>
            <a:ext cx="762000" cy="338138"/>
          </a:xfrm>
          <a:prstGeom prst="rect">
            <a:avLst/>
          </a:prstGeom>
          <a:noFill/>
          <a:ln w="9525">
            <a:noFill/>
            <a:miter lim="800000"/>
            <a:headEnd/>
            <a:tailEnd/>
          </a:ln>
        </p:spPr>
        <p:txBody>
          <a:bodyPr>
            <a:spAutoFit/>
          </a:bodyPr>
          <a:lstStyle/>
          <a:p>
            <a:r>
              <a:rPr lang="en-US"/>
              <a:t>ABA</a:t>
            </a:r>
          </a:p>
        </p:txBody>
      </p:sp>
      <p:sp>
        <p:nvSpPr>
          <p:cNvPr id="109623" name="TextBox 122"/>
          <p:cNvSpPr txBox="1">
            <a:spLocks noChangeArrowheads="1"/>
          </p:cNvSpPr>
          <p:nvPr/>
        </p:nvSpPr>
        <p:spPr bwMode="auto">
          <a:xfrm>
            <a:off x="1828800" y="1828800"/>
            <a:ext cx="762000" cy="338138"/>
          </a:xfrm>
          <a:prstGeom prst="rect">
            <a:avLst/>
          </a:prstGeom>
          <a:noFill/>
          <a:ln w="9525">
            <a:noFill/>
            <a:miter lim="800000"/>
            <a:headEnd/>
            <a:tailEnd/>
          </a:ln>
        </p:spPr>
        <p:txBody>
          <a:bodyPr>
            <a:spAutoFit/>
          </a:bodyPr>
          <a:lstStyle/>
          <a:p>
            <a:r>
              <a:rPr lang="en-US"/>
              <a:t>AAB</a:t>
            </a:r>
          </a:p>
        </p:txBody>
      </p:sp>
      <p:sp>
        <p:nvSpPr>
          <p:cNvPr id="109624" name="TextBox 123"/>
          <p:cNvSpPr txBox="1">
            <a:spLocks noChangeArrowheads="1"/>
          </p:cNvSpPr>
          <p:nvPr/>
        </p:nvSpPr>
        <p:spPr bwMode="auto">
          <a:xfrm>
            <a:off x="1828800" y="5562600"/>
            <a:ext cx="762000" cy="338138"/>
          </a:xfrm>
          <a:prstGeom prst="rect">
            <a:avLst/>
          </a:prstGeom>
          <a:noFill/>
          <a:ln w="9525">
            <a:noFill/>
            <a:miter lim="800000"/>
            <a:headEnd/>
            <a:tailEnd/>
          </a:ln>
        </p:spPr>
        <p:txBody>
          <a:bodyPr>
            <a:spAutoFit/>
          </a:bodyPr>
          <a:lstStyle/>
          <a:p>
            <a:r>
              <a:rPr lang="en-US"/>
              <a:t>BBB</a:t>
            </a:r>
          </a:p>
        </p:txBody>
      </p:sp>
      <p:sp>
        <p:nvSpPr>
          <p:cNvPr id="109625" name="TextBox 124"/>
          <p:cNvSpPr txBox="1">
            <a:spLocks noChangeArrowheads="1"/>
          </p:cNvSpPr>
          <p:nvPr/>
        </p:nvSpPr>
        <p:spPr bwMode="auto">
          <a:xfrm>
            <a:off x="2667000" y="1524000"/>
            <a:ext cx="762000" cy="338138"/>
          </a:xfrm>
          <a:prstGeom prst="rect">
            <a:avLst/>
          </a:prstGeom>
          <a:noFill/>
          <a:ln w="9525">
            <a:noFill/>
            <a:miter lim="800000"/>
            <a:headEnd/>
            <a:tailEnd/>
          </a:ln>
        </p:spPr>
        <p:txBody>
          <a:bodyPr>
            <a:spAutoFit/>
          </a:bodyPr>
          <a:lstStyle/>
          <a:p>
            <a:r>
              <a:rPr lang="en-US"/>
              <a:t>17</a:t>
            </a:r>
          </a:p>
        </p:txBody>
      </p:sp>
      <p:sp>
        <p:nvSpPr>
          <p:cNvPr id="109626" name="TextBox 125"/>
          <p:cNvSpPr txBox="1">
            <a:spLocks noChangeArrowheads="1"/>
          </p:cNvSpPr>
          <p:nvPr/>
        </p:nvSpPr>
        <p:spPr bwMode="auto">
          <a:xfrm>
            <a:off x="2667000" y="5867400"/>
            <a:ext cx="762000" cy="338138"/>
          </a:xfrm>
          <a:prstGeom prst="rect">
            <a:avLst/>
          </a:prstGeom>
          <a:noFill/>
          <a:ln w="9525">
            <a:noFill/>
            <a:miter lim="800000"/>
            <a:headEnd/>
            <a:tailEnd/>
          </a:ln>
        </p:spPr>
        <p:txBody>
          <a:bodyPr>
            <a:spAutoFit/>
          </a:bodyPr>
          <a:lstStyle/>
          <a:p>
            <a:r>
              <a:rPr lang="en-US"/>
              <a:t>32</a:t>
            </a:r>
          </a:p>
        </p:txBody>
      </p:sp>
      <p:sp>
        <p:nvSpPr>
          <p:cNvPr id="109627" name="TextBox 126"/>
          <p:cNvSpPr txBox="1">
            <a:spLocks noChangeArrowheads="1"/>
          </p:cNvSpPr>
          <p:nvPr/>
        </p:nvSpPr>
        <p:spPr bwMode="auto">
          <a:xfrm>
            <a:off x="2667000" y="5257800"/>
            <a:ext cx="762000" cy="338138"/>
          </a:xfrm>
          <a:prstGeom prst="rect">
            <a:avLst/>
          </a:prstGeom>
          <a:noFill/>
          <a:ln w="9525">
            <a:noFill/>
            <a:miter lim="800000"/>
            <a:headEnd/>
            <a:tailEnd/>
          </a:ln>
        </p:spPr>
        <p:txBody>
          <a:bodyPr>
            <a:spAutoFit/>
          </a:bodyPr>
          <a:lstStyle/>
          <a:p>
            <a:r>
              <a:rPr lang="en-US"/>
              <a:t>30</a:t>
            </a:r>
          </a:p>
        </p:txBody>
      </p:sp>
      <p:sp>
        <p:nvSpPr>
          <p:cNvPr id="109628" name="TextBox 127"/>
          <p:cNvSpPr txBox="1">
            <a:spLocks noChangeArrowheads="1"/>
          </p:cNvSpPr>
          <p:nvPr/>
        </p:nvSpPr>
        <p:spPr bwMode="auto">
          <a:xfrm>
            <a:off x="2667000" y="4724400"/>
            <a:ext cx="838200" cy="338138"/>
          </a:xfrm>
          <a:prstGeom prst="rect">
            <a:avLst/>
          </a:prstGeom>
          <a:noFill/>
          <a:ln w="9525">
            <a:noFill/>
            <a:miter lim="800000"/>
            <a:headEnd/>
            <a:tailEnd/>
          </a:ln>
        </p:spPr>
        <p:txBody>
          <a:bodyPr>
            <a:spAutoFit/>
          </a:bodyPr>
          <a:lstStyle/>
          <a:p>
            <a:r>
              <a:rPr lang="en-US"/>
              <a:t>28</a:t>
            </a:r>
          </a:p>
        </p:txBody>
      </p:sp>
      <p:sp>
        <p:nvSpPr>
          <p:cNvPr id="109629" name="TextBox 128"/>
          <p:cNvSpPr txBox="1">
            <a:spLocks noChangeArrowheads="1"/>
          </p:cNvSpPr>
          <p:nvPr/>
        </p:nvSpPr>
        <p:spPr bwMode="auto">
          <a:xfrm>
            <a:off x="2667000" y="4953000"/>
            <a:ext cx="838200" cy="338138"/>
          </a:xfrm>
          <a:prstGeom prst="rect">
            <a:avLst/>
          </a:prstGeom>
          <a:noFill/>
          <a:ln w="9525">
            <a:noFill/>
            <a:miter lim="800000"/>
            <a:headEnd/>
            <a:tailEnd/>
          </a:ln>
        </p:spPr>
        <p:txBody>
          <a:bodyPr>
            <a:spAutoFit/>
          </a:bodyPr>
          <a:lstStyle/>
          <a:p>
            <a:r>
              <a:rPr lang="en-US"/>
              <a:t>29</a:t>
            </a:r>
          </a:p>
        </p:txBody>
      </p:sp>
      <p:sp>
        <p:nvSpPr>
          <p:cNvPr id="109630" name="TextBox 129"/>
          <p:cNvSpPr txBox="1">
            <a:spLocks noChangeArrowheads="1"/>
          </p:cNvSpPr>
          <p:nvPr/>
        </p:nvSpPr>
        <p:spPr bwMode="auto">
          <a:xfrm>
            <a:off x="2667000" y="4419600"/>
            <a:ext cx="762000" cy="338138"/>
          </a:xfrm>
          <a:prstGeom prst="rect">
            <a:avLst/>
          </a:prstGeom>
          <a:noFill/>
          <a:ln w="9525">
            <a:noFill/>
            <a:miter lim="800000"/>
            <a:headEnd/>
            <a:tailEnd/>
          </a:ln>
        </p:spPr>
        <p:txBody>
          <a:bodyPr>
            <a:spAutoFit/>
          </a:bodyPr>
          <a:lstStyle/>
          <a:p>
            <a:r>
              <a:rPr lang="en-US"/>
              <a:t>27</a:t>
            </a:r>
          </a:p>
        </p:txBody>
      </p:sp>
      <p:sp>
        <p:nvSpPr>
          <p:cNvPr id="109631" name="TextBox 130"/>
          <p:cNvSpPr txBox="1">
            <a:spLocks noChangeArrowheads="1"/>
          </p:cNvSpPr>
          <p:nvPr/>
        </p:nvSpPr>
        <p:spPr bwMode="auto">
          <a:xfrm>
            <a:off x="2667000" y="3962400"/>
            <a:ext cx="762000" cy="338138"/>
          </a:xfrm>
          <a:prstGeom prst="rect">
            <a:avLst/>
          </a:prstGeom>
          <a:noFill/>
          <a:ln w="9525">
            <a:noFill/>
            <a:miter lim="800000"/>
            <a:headEnd/>
            <a:tailEnd/>
          </a:ln>
        </p:spPr>
        <p:txBody>
          <a:bodyPr>
            <a:spAutoFit/>
          </a:bodyPr>
          <a:lstStyle/>
          <a:p>
            <a:r>
              <a:rPr lang="en-US"/>
              <a:t>25</a:t>
            </a:r>
          </a:p>
        </p:txBody>
      </p:sp>
      <p:sp>
        <p:nvSpPr>
          <p:cNvPr id="109632" name="TextBox 131"/>
          <p:cNvSpPr txBox="1">
            <a:spLocks noChangeArrowheads="1"/>
          </p:cNvSpPr>
          <p:nvPr/>
        </p:nvSpPr>
        <p:spPr bwMode="auto">
          <a:xfrm>
            <a:off x="2667000" y="4191000"/>
            <a:ext cx="762000" cy="338138"/>
          </a:xfrm>
          <a:prstGeom prst="rect">
            <a:avLst/>
          </a:prstGeom>
          <a:noFill/>
          <a:ln w="9525">
            <a:noFill/>
            <a:miter lim="800000"/>
            <a:headEnd/>
            <a:tailEnd/>
          </a:ln>
        </p:spPr>
        <p:txBody>
          <a:bodyPr>
            <a:spAutoFit/>
          </a:bodyPr>
          <a:lstStyle/>
          <a:p>
            <a:r>
              <a:rPr lang="en-US"/>
              <a:t>26</a:t>
            </a:r>
          </a:p>
        </p:txBody>
      </p:sp>
      <p:sp>
        <p:nvSpPr>
          <p:cNvPr id="109633" name="TextBox 132"/>
          <p:cNvSpPr txBox="1">
            <a:spLocks noChangeArrowheads="1"/>
          </p:cNvSpPr>
          <p:nvPr/>
        </p:nvSpPr>
        <p:spPr bwMode="auto">
          <a:xfrm>
            <a:off x="2667000" y="3657600"/>
            <a:ext cx="762000" cy="338138"/>
          </a:xfrm>
          <a:prstGeom prst="rect">
            <a:avLst/>
          </a:prstGeom>
          <a:noFill/>
          <a:ln w="9525">
            <a:noFill/>
            <a:miter lim="800000"/>
            <a:headEnd/>
            <a:tailEnd/>
          </a:ln>
        </p:spPr>
        <p:txBody>
          <a:bodyPr>
            <a:spAutoFit/>
          </a:bodyPr>
          <a:lstStyle/>
          <a:p>
            <a:r>
              <a:rPr lang="en-US"/>
              <a:t>24</a:t>
            </a:r>
          </a:p>
        </p:txBody>
      </p:sp>
      <p:sp>
        <p:nvSpPr>
          <p:cNvPr id="109634" name="TextBox 133"/>
          <p:cNvSpPr txBox="1">
            <a:spLocks noChangeArrowheads="1"/>
          </p:cNvSpPr>
          <p:nvPr/>
        </p:nvSpPr>
        <p:spPr bwMode="auto">
          <a:xfrm>
            <a:off x="2667000" y="3352800"/>
            <a:ext cx="762000" cy="338138"/>
          </a:xfrm>
          <a:prstGeom prst="rect">
            <a:avLst/>
          </a:prstGeom>
          <a:noFill/>
          <a:ln w="9525">
            <a:noFill/>
            <a:miter lim="800000"/>
            <a:headEnd/>
            <a:tailEnd/>
          </a:ln>
        </p:spPr>
        <p:txBody>
          <a:bodyPr>
            <a:spAutoFit/>
          </a:bodyPr>
          <a:lstStyle/>
          <a:p>
            <a:r>
              <a:rPr lang="en-US"/>
              <a:t>23</a:t>
            </a:r>
          </a:p>
        </p:txBody>
      </p:sp>
      <p:sp>
        <p:nvSpPr>
          <p:cNvPr id="109635" name="TextBox 134"/>
          <p:cNvSpPr txBox="1">
            <a:spLocks noChangeArrowheads="1"/>
          </p:cNvSpPr>
          <p:nvPr/>
        </p:nvSpPr>
        <p:spPr bwMode="auto">
          <a:xfrm>
            <a:off x="2667000" y="3048000"/>
            <a:ext cx="762000" cy="338138"/>
          </a:xfrm>
          <a:prstGeom prst="rect">
            <a:avLst/>
          </a:prstGeom>
          <a:noFill/>
          <a:ln w="9525">
            <a:noFill/>
            <a:miter lim="800000"/>
            <a:headEnd/>
            <a:tailEnd/>
          </a:ln>
        </p:spPr>
        <p:txBody>
          <a:bodyPr>
            <a:spAutoFit/>
          </a:bodyPr>
          <a:lstStyle/>
          <a:p>
            <a:r>
              <a:rPr lang="en-US"/>
              <a:t>22</a:t>
            </a:r>
          </a:p>
        </p:txBody>
      </p:sp>
      <p:sp>
        <p:nvSpPr>
          <p:cNvPr id="109636" name="TextBox 135"/>
          <p:cNvSpPr txBox="1">
            <a:spLocks noChangeArrowheads="1"/>
          </p:cNvSpPr>
          <p:nvPr/>
        </p:nvSpPr>
        <p:spPr bwMode="auto">
          <a:xfrm>
            <a:off x="2667000" y="2743200"/>
            <a:ext cx="762000" cy="338138"/>
          </a:xfrm>
          <a:prstGeom prst="rect">
            <a:avLst/>
          </a:prstGeom>
          <a:noFill/>
          <a:ln w="9525">
            <a:noFill/>
            <a:miter lim="800000"/>
            <a:headEnd/>
            <a:tailEnd/>
          </a:ln>
        </p:spPr>
        <p:txBody>
          <a:bodyPr>
            <a:spAutoFit/>
          </a:bodyPr>
          <a:lstStyle/>
          <a:p>
            <a:r>
              <a:rPr lang="en-US"/>
              <a:t>21</a:t>
            </a:r>
          </a:p>
        </p:txBody>
      </p:sp>
      <p:sp>
        <p:nvSpPr>
          <p:cNvPr id="109637" name="TextBox 136"/>
          <p:cNvSpPr txBox="1">
            <a:spLocks noChangeArrowheads="1"/>
          </p:cNvSpPr>
          <p:nvPr/>
        </p:nvSpPr>
        <p:spPr bwMode="auto">
          <a:xfrm>
            <a:off x="2667000" y="2438400"/>
            <a:ext cx="762000" cy="338138"/>
          </a:xfrm>
          <a:prstGeom prst="rect">
            <a:avLst/>
          </a:prstGeom>
          <a:noFill/>
          <a:ln w="9525">
            <a:noFill/>
            <a:miter lim="800000"/>
            <a:headEnd/>
            <a:tailEnd/>
          </a:ln>
        </p:spPr>
        <p:txBody>
          <a:bodyPr>
            <a:spAutoFit/>
          </a:bodyPr>
          <a:lstStyle/>
          <a:p>
            <a:r>
              <a:rPr lang="en-US"/>
              <a:t>20</a:t>
            </a:r>
          </a:p>
        </p:txBody>
      </p:sp>
      <p:sp>
        <p:nvSpPr>
          <p:cNvPr id="109638" name="TextBox 137"/>
          <p:cNvSpPr txBox="1">
            <a:spLocks noChangeArrowheads="1"/>
          </p:cNvSpPr>
          <p:nvPr/>
        </p:nvSpPr>
        <p:spPr bwMode="auto">
          <a:xfrm>
            <a:off x="2667000" y="2133600"/>
            <a:ext cx="762000" cy="338138"/>
          </a:xfrm>
          <a:prstGeom prst="rect">
            <a:avLst/>
          </a:prstGeom>
          <a:noFill/>
          <a:ln w="9525">
            <a:noFill/>
            <a:miter lim="800000"/>
            <a:headEnd/>
            <a:tailEnd/>
          </a:ln>
        </p:spPr>
        <p:txBody>
          <a:bodyPr>
            <a:spAutoFit/>
          </a:bodyPr>
          <a:lstStyle/>
          <a:p>
            <a:r>
              <a:rPr lang="en-US"/>
              <a:t>19</a:t>
            </a:r>
          </a:p>
        </p:txBody>
      </p:sp>
      <p:sp>
        <p:nvSpPr>
          <p:cNvPr id="109639" name="TextBox 138"/>
          <p:cNvSpPr txBox="1">
            <a:spLocks noChangeArrowheads="1"/>
          </p:cNvSpPr>
          <p:nvPr/>
        </p:nvSpPr>
        <p:spPr bwMode="auto">
          <a:xfrm>
            <a:off x="2667000" y="1828800"/>
            <a:ext cx="762000" cy="338138"/>
          </a:xfrm>
          <a:prstGeom prst="rect">
            <a:avLst/>
          </a:prstGeom>
          <a:noFill/>
          <a:ln w="9525">
            <a:noFill/>
            <a:miter lim="800000"/>
            <a:headEnd/>
            <a:tailEnd/>
          </a:ln>
        </p:spPr>
        <p:txBody>
          <a:bodyPr>
            <a:spAutoFit/>
          </a:bodyPr>
          <a:lstStyle/>
          <a:p>
            <a:r>
              <a:rPr lang="en-US"/>
              <a:t>18</a:t>
            </a:r>
          </a:p>
        </p:txBody>
      </p:sp>
      <p:sp>
        <p:nvSpPr>
          <p:cNvPr id="109640" name="TextBox 139"/>
          <p:cNvSpPr txBox="1">
            <a:spLocks noChangeArrowheads="1"/>
          </p:cNvSpPr>
          <p:nvPr/>
        </p:nvSpPr>
        <p:spPr bwMode="auto">
          <a:xfrm>
            <a:off x="2667000" y="5562600"/>
            <a:ext cx="762000" cy="338138"/>
          </a:xfrm>
          <a:prstGeom prst="rect">
            <a:avLst/>
          </a:prstGeom>
          <a:noFill/>
          <a:ln w="9525">
            <a:noFill/>
            <a:miter lim="800000"/>
            <a:headEnd/>
            <a:tailEnd/>
          </a:ln>
        </p:spPr>
        <p:txBody>
          <a:bodyPr>
            <a:spAutoFit/>
          </a:bodyPr>
          <a:lstStyle/>
          <a:p>
            <a:r>
              <a:rPr lang="en-US"/>
              <a:t>31</a:t>
            </a:r>
          </a:p>
        </p:txBody>
      </p:sp>
      <p:sp>
        <p:nvSpPr>
          <p:cNvPr id="109641" name="TextBox 140"/>
          <p:cNvSpPr txBox="1">
            <a:spLocks noChangeArrowheads="1"/>
          </p:cNvSpPr>
          <p:nvPr/>
        </p:nvSpPr>
        <p:spPr bwMode="auto">
          <a:xfrm>
            <a:off x="3657600" y="1524000"/>
            <a:ext cx="762000" cy="338138"/>
          </a:xfrm>
          <a:prstGeom prst="rect">
            <a:avLst/>
          </a:prstGeom>
          <a:noFill/>
          <a:ln w="9525">
            <a:noFill/>
            <a:miter lim="800000"/>
            <a:headEnd/>
            <a:tailEnd/>
          </a:ln>
        </p:spPr>
        <p:txBody>
          <a:bodyPr>
            <a:spAutoFit/>
          </a:bodyPr>
          <a:lstStyle/>
          <a:p>
            <a:r>
              <a:rPr lang="en-US"/>
              <a:t>BCA</a:t>
            </a:r>
          </a:p>
        </p:txBody>
      </p:sp>
      <p:sp>
        <p:nvSpPr>
          <p:cNvPr id="109642" name="TextBox 141"/>
          <p:cNvSpPr txBox="1">
            <a:spLocks noChangeArrowheads="1"/>
          </p:cNvSpPr>
          <p:nvPr/>
        </p:nvSpPr>
        <p:spPr bwMode="auto">
          <a:xfrm>
            <a:off x="3657600" y="5867400"/>
            <a:ext cx="762000" cy="338138"/>
          </a:xfrm>
          <a:prstGeom prst="rect">
            <a:avLst/>
          </a:prstGeom>
          <a:noFill/>
          <a:ln w="9525">
            <a:noFill/>
            <a:miter lim="800000"/>
            <a:headEnd/>
            <a:tailEnd/>
          </a:ln>
        </p:spPr>
        <p:txBody>
          <a:bodyPr>
            <a:spAutoFit/>
          </a:bodyPr>
          <a:lstStyle/>
          <a:p>
            <a:r>
              <a:rPr lang="en-US"/>
              <a:t>DBA</a:t>
            </a:r>
          </a:p>
        </p:txBody>
      </p:sp>
      <p:sp>
        <p:nvSpPr>
          <p:cNvPr id="109643" name="TextBox 142"/>
          <p:cNvSpPr txBox="1">
            <a:spLocks noChangeArrowheads="1"/>
          </p:cNvSpPr>
          <p:nvPr/>
        </p:nvSpPr>
        <p:spPr bwMode="auto">
          <a:xfrm>
            <a:off x="3657600" y="5257800"/>
            <a:ext cx="762000" cy="338138"/>
          </a:xfrm>
          <a:prstGeom prst="rect">
            <a:avLst/>
          </a:prstGeom>
          <a:noFill/>
          <a:ln w="9525">
            <a:noFill/>
            <a:miter lim="800000"/>
            <a:headEnd/>
            <a:tailEnd/>
          </a:ln>
        </p:spPr>
        <p:txBody>
          <a:bodyPr>
            <a:spAutoFit/>
          </a:bodyPr>
          <a:lstStyle/>
          <a:p>
            <a:r>
              <a:rPr lang="en-US"/>
              <a:t>CCA</a:t>
            </a:r>
          </a:p>
        </p:txBody>
      </p:sp>
      <p:sp>
        <p:nvSpPr>
          <p:cNvPr id="109644" name="TextBox 143"/>
          <p:cNvSpPr txBox="1">
            <a:spLocks noChangeArrowheads="1"/>
          </p:cNvSpPr>
          <p:nvPr/>
        </p:nvSpPr>
        <p:spPr bwMode="auto">
          <a:xfrm>
            <a:off x="3657600" y="4724400"/>
            <a:ext cx="838200" cy="338138"/>
          </a:xfrm>
          <a:prstGeom prst="rect">
            <a:avLst/>
          </a:prstGeom>
          <a:noFill/>
          <a:ln w="9525">
            <a:noFill/>
            <a:miter lim="800000"/>
            <a:headEnd/>
            <a:tailEnd/>
          </a:ln>
        </p:spPr>
        <p:txBody>
          <a:bodyPr>
            <a:spAutoFit/>
          </a:bodyPr>
          <a:lstStyle/>
          <a:p>
            <a:r>
              <a:rPr lang="en-US"/>
              <a:t>CAC</a:t>
            </a:r>
          </a:p>
        </p:txBody>
      </p:sp>
      <p:sp>
        <p:nvSpPr>
          <p:cNvPr id="109645" name="TextBox 144"/>
          <p:cNvSpPr txBox="1">
            <a:spLocks noChangeArrowheads="1"/>
          </p:cNvSpPr>
          <p:nvPr/>
        </p:nvSpPr>
        <p:spPr bwMode="auto">
          <a:xfrm>
            <a:off x="3657600" y="4953000"/>
            <a:ext cx="838200" cy="338138"/>
          </a:xfrm>
          <a:prstGeom prst="rect">
            <a:avLst/>
          </a:prstGeom>
          <a:noFill/>
          <a:ln w="9525">
            <a:noFill/>
            <a:miter lim="800000"/>
            <a:headEnd/>
            <a:tailEnd/>
          </a:ln>
        </p:spPr>
        <p:txBody>
          <a:bodyPr>
            <a:spAutoFit/>
          </a:bodyPr>
          <a:lstStyle/>
          <a:p>
            <a:r>
              <a:rPr lang="en-US"/>
              <a:t>CBB</a:t>
            </a:r>
          </a:p>
        </p:txBody>
      </p:sp>
      <p:sp>
        <p:nvSpPr>
          <p:cNvPr id="109646" name="TextBox 145"/>
          <p:cNvSpPr txBox="1">
            <a:spLocks noChangeArrowheads="1"/>
          </p:cNvSpPr>
          <p:nvPr/>
        </p:nvSpPr>
        <p:spPr bwMode="auto">
          <a:xfrm>
            <a:off x="3657600" y="4419600"/>
            <a:ext cx="762000" cy="338138"/>
          </a:xfrm>
          <a:prstGeom prst="rect">
            <a:avLst/>
          </a:prstGeom>
          <a:noFill/>
          <a:ln w="9525">
            <a:noFill/>
            <a:miter lim="800000"/>
            <a:headEnd/>
            <a:tailEnd/>
          </a:ln>
        </p:spPr>
        <p:txBody>
          <a:bodyPr>
            <a:spAutoFit/>
          </a:bodyPr>
          <a:lstStyle/>
          <a:p>
            <a:r>
              <a:rPr lang="en-US"/>
              <a:t>BDA</a:t>
            </a:r>
          </a:p>
        </p:txBody>
      </p:sp>
      <p:sp>
        <p:nvSpPr>
          <p:cNvPr id="109647" name="TextBox 146"/>
          <p:cNvSpPr txBox="1">
            <a:spLocks noChangeArrowheads="1"/>
          </p:cNvSpPr>
          <p:nvPr/>
        </p:nvSpPr>
        <p:spPr bwMode="auto">
          <a:xfrm>
            <a:off x="3657600" y="3962400"/>
            <a:ext cx="762000" cy="338138"/>
          </a:xfrm>
          <a:prstGeom prst="rect">
            <a:avLst/>
          </a:prstGeom>
          <a:noFill/>
          <a:ln w="9525">
            <a:noFill/>
            <a:miter lim="800000"/>
            <a:headEnd/>
            <a:tailEnd/>
          </a:ln>
        </p:spPr>
        <p:txBody>
          <a:bodyPr>
            <a:spAutoFit/>
          </a:bodyPr>
          <a:lstStyle/>
          <a:p>
            <a:r>
              <a:rPr lang="en-US"/>
              <a:t>BBC</a:t>
            </a:r>
          </a:p>
        </p:txBody>
      </p:sp>
      <p:sp>
        <p:nvSpPr>
          <p:cNvPr id="109648" name="TextBox 147"/>
          <p:cNvSpPr txBox="1">
            <a:spLocks noChangeArrowheads="1"/>
          </p:cNvSpPr>
          <p:nvPr/>
        </p:nvSpPr>
        <p:spPr bwMode="auto">
          <a:xfrm>
            <a:off x="3657600" y="4191000"/>
            <a:ext cx="762000" cy="338138"/>
          </a:xfrm>
          <a:prstGeom prst="rect">
            <a:avLst/>
          </a:prstGeom>
          <a:noFill/>
          <a:ln w="9525">
            <a:noFill/>
            <a:miter lim="800000"/>
            <a:headEnd/>
            <a:tailEnd/>
          </a:ln>
        </p:spPr>
        <p:txBody>
          <a:bodyPr>
            <a:spAutoFit/>
          </a:bodyPr>
          <a:lstStyle/>
          <a:p>
            <a:r>
              <a:rPr lang="en-US"/>
              <a:t>BCB</a:t>
            </a:r>
          </a:p>
        </p:txBody>
      </p:sp>
      <p:sp>
        <p:nvSpPr>
          <p:cNvPr id="109649" name="TextBox 148"/>
          <p:cNvSpPr txBox="1">
            <a:spLocks noChangeArrowheads="1"/>
          </p:cNvSpPr>
          <p:nvPr/>
        </p:nvSpPr>
        <p:spPr bwMode="auto">
          <a:xfrm>
            <a:off x="3657600" y="3657600"/>
            <a:ext cx="762000" cy="338138"/>
          </a:xfrm>
          <a:prstGeom prst="rect">
            <a:avLst/>
          </a:prstGeom>
          <a:noFill/>
          <a:ln w="9525">
            <a:noFill/>
            <a:miter lim="800000"/>
            <a:headEnd/>
            <a:tailEnd/>
          </a:ln>
        </p:spPr>
        <p:txBody>
          <a:bodyPr>
            <a:spAutoFit/>
          </a:bodyPr>
          <a:lstStyle/>
          <a:p>
            <a:r>
              <a:rPr lang="en-US"/>
              <a:t>BAD</a:t>
            </a:r>
          </a:p>
        </p:txBody>
      </p:sp>
      <p:sp>
        <p:nvSpPr>
          <p:cNvPr id="109650" name="TextBox 149"/>
          <p:cNvSpPr txBox="1">
            <a:spLocks noChangeArrowheads="1"/>
          </p:cNvSpPr>
          <p:nvPr/>
        </p:nvSpPr>
        <p:spPr bwMode="auto">
          <a:xfrm>
            <a:off x="3657600" y="3352800"/>
            <a:ext cx="762000" cy="338138"/>
          </a:xfrm>
          <a:prstGeom prst="rect">
            <a:avLst/>
          </a:prstGeom>
          <a:noFill/>
          <a:ln w="9525">
            <a:noFill/>
            <a:miter lim="800000"/>
            <a:headEnd/>
            <a:tailEnd/>
          </a:ln>
        </p:spPr>
        <p:txBody>
          <a:bodyPr>
            <a:spAutoFit/>
          </a:bodyPr>
          <a:lstStyle/>
          <a:p>
            <a:r>
              <a:rPr lang="en-US"/>
              <a:t>ADB</a:t>
            </a:r>
          </a:p>
        </p:txBody>
      </p:sp>
      <p:sp>
        <p:nvSpPr>
          <p:cNvPr id="109651" name="TextBox 150"/>
          <p:cNvSpPr txBox="1">
            <a:spLocks noChangeArrowheads="1"/>
          </p:cNvSpPr>
          <p:nvPr/>
        </p:nvSpPr>
        <p:spPr bwMode="auto">
          <a:xfrm>
            <a:off x="3657600" y="3048000"/>
            <a:ext cx="762000" cy="338138"/>
          </a:xfrm>
          <a:prstGeom prst="rect">
            <a:avLst/>
          </a:prstGeom>
          <a:noFill/>
          <a:ln w="9525">
            <a:noFill/>
            <a:miter lim="800000"/>
            <a:headEnd/>
            <a:tailEnd/>
          </a:ln>
        </p:spPr>
        <p:txBody>
          <a:bodyPr>
            <a:spAutoFit/>
          </a:bodyPr>
          <a:lstStyle/>
          <a:p>
            <a:r>
              <a:rPr lang="en-US"/>
              <a:t>ACC</a:t>
            </a:r>
          </a:p>
        </p:txBody>
      </p:sp>
      <p:sp>
        <p:nvSpPr>
          <p:cNvPr id="109652" name="TextBox 151"/>
          <p:cNvSpPr txBox="1">
            <a:spLocks noChangeArrowheads="1"/>
          </p:cNvSpPr>
          <p:nvPr/>
        </p:nvSpPr>
        <p:spPr bwMode="auto">
          <a:xfrm>
            <a:off x="3657600" y="2743200"/>
            <a:ext cx="762000" cy="338138"/>
          </a:xfrm>
          <a:prstGeom prst="rect">
            <a:avLst/>
          </a:prstGeom>
          <a:noFill/>
          <a:ln w="9525">
            <a:noFill/>
            <a:miter lim="800000"/>
            <a:headEnd/>
            <a:tailEnd/>
          </a:ln>
        </p:spPr>
        <p:txBody>
          <a:bodyPr>
            <a:spAutoFit/>
          </a:bodyPr>
          <a:lstStyle/>
          <a:p>
            <a:r>
              <a:rPr lang="en-US"/>
              <a:t>ABD</a:t>
            </a:r>
          </a:p>
        </p:txBody>
      </p:sp>
      <p:sp>
        <p:nvSpPr>
          <p:cNvPr id="109653" name="TextBox 152"/>
          <p:cNvSpPr txBox="1">
            <a:spLocks noChangeArrowheads="1"/>
          </p:cNvSpPr>
          <p:nvPr/>
        </p:nvSpPr>
        <p:spPr bwMode="auto">
          <a:xfrm>
            <a:off x="3657600" y="2438400"/>
            <a:ext cx="762000" cy="338138"/>
          </a:xfrm>
          <a:prstGeom prst="rect">
            <a:avLst/>
          </a:prstGeom>
          <a:noFill/>
          <a:ln w="9525">
            <a:noFill/>
            <a:miter lim="800000"/>
            <a:headEnd/>
            <a:tailEnd/>
          </a:ln>
        </p:spPr>
        <p:txBody>
          <a:bodyPr>
            <a:spAutoFit/>
          </a:bodyPr>
          <a:lstStyle/>
          <a:p>
            <a:r>
              <a:rPr lang="en-US"/>
              <a:t>DAA</a:t>
            </a:r>
          </a:p>
        </p:txBody>
      </p:sp>
      <p:sp>
        <p:nvSpPr>
          <p:cNvPr id="109654" name="TextBox 153"/>
          <p:cNvSpPr txBox="1">
            <a:spLocks noChangeArrowheads="1"/>
          </p:cNvSpPr>
          <p:nvPr/>
        </p:nvSpPr>
        <p:spPr bwMode="auto">
          <a:xfrm>
            <a:off x="3657600" y="2133600"/>
            <a:ext cx="762000" cy="338138"/>
          </a:xfrm>
          <a:prstGeom prst="rect">
            <a:avLst/>
          </a:prstGeom>
          <a:noFill/>
          <a:ln w="9525">
            <a:noFill/>
            <a:miter lim="800000"/>
            <a:headEnd/>
            <a:tailEnd/>
          </a:ln>
        </p:spPr>
        <p:txBody>
          <a:bodyPr>
            <a:spAutoFit/>
          </a:bodyPr>
          <a:lstStyle/>
          <a:p>
            <a:r>
              <a:rPr lang="en-US"/>
              <a:t>CBA</a:t>
            </a:r>
          </a:p>
        </p:txBody>
      </p:sp>
      <p:sp>
        <p:nvSpPr>
          <p:cNvPr id="109655" name="TextBox 154"/>
          <p:cNvSpPr txBox="1">
            <a:spLocks noChangeArrowheads="1"/>
          </p:cNvSpPr>
          <p:nvPr/>
        </p:nvSpPr>
        <p:spPr bwMode="auto">
          <a:xfrm>
            <a:off x="3657600" y="1828800"/>
            <a:ext cx="762000" cy="338138"/>
          </a:xfrm>
          <a:prstGeom prst="rect">
            <a:avLst/>
          </a:prstGeom>
          <a:noFill/>
          <a:ln w="9525">
            <a:noFill/>
            <a:miter lim="800000"/>
            <a:headEnd/>
            <a:tailEnd/>
          </a:ln>
        </p:spPr>
        <p:txBody>
          <a:bodyPr>
            <a:spAutoFit/>
          </a:bodyPr>
          <a:lstStyle/>
          <a:p>
            <a:r>
              <a:rPr lang="en-US"/>
              <a:t>CAB</a:t>
            </a:r>
          </a:p>
        </p:txBody>
      </p:sp>
      <p:sp>
        <p:nvSpPr>
          <p:cNvPr id="109656" name="TextBox 155"/>
          <p:cNvSpPr txBox="1">
            <a:spLocks noChangeArrowheads="1"/>
          </p:cNvSpPr>
          <p:nvPr/>
        </p:nvSpPr>
        <p:spPr bwMode="auto">
          <a:xfrm>
            <a:off x="3657600" y="5562600"/>
            <a:ext cx="762000" cy="338138"/>
          </a:xfrm>
          <a:prstGeom prst="rect">
            <a:avLst/>
          </a:prstGeom>
          <a:noFill/>
          <a:ln w="9525">
            <a:noFill/>
            <a:miter lim="800000"/>
            <a:headEnd/>
            <a:tailEnd/>
          </a:ln>
        </p:spPr>
        <p:txBody>
          <a:bodyPr>
            <a:spAutoFit/>
          </a:bodyPr>
          <a:lstStyle/>
          <a:p>
            <a:r>
              <a:rPr lang="en-US"/>
              <a:t>DAB</a:t>
            </a:r>
          </a:p>
        </p:txBody>
      </p:sp>
      <p:sp>
        <p:nvSpPr>
          <p:cNvPr id="109657" name="TextBox 156"/>
          <p:cNvSpPr txBox="1">
            <a:spLocks noChangeArrowheads="1"/>
          </p:cNvSpPr>
          <p:nvPr/>
        </p:nvSpPr>
        <p:spPr bwMode="auto">
          <a:xfrm>
            <a:off x="4648200" y="1524000"/>
            <a:ext cx="762000" cy="338138"/>
          </a:xfrm>
          <a:prstGeom prst="rect">
            <a:avLst/>
          </a:prstGeom>
          <a:noFill/>
          <a:ln w="9525">
            <a:noFill/>
            <a:miter lim="800000"/>
            <a:headEnd/>
            <a:tailEnd/>
          </a:ln>
        </p:spPr>
        <p:txBody>
          <a:bodyPr>
            <a:spAutoFit/>
          </a:bodyPr>
          <a:lstStyle/>
          <a:p>
            <a:r>
              <a:rPr lang="en-US"/>
              <a:t>33</a:t>
            </a:r>
          </a:p>
        </p:txBody>
      </p:sp>
      <p:sp>
        <p:nvSpPr>
          <p:cNvPr id="109658" name="TextBox 157"/>
          <p:cNvSpPr txBox="1">
            <a:spLocks noChangeArrowheads="1"/>
          </p:cNvSpPr>
          <p:nvPr/>
        </p:nvSpPr>
        <p:spPr bwMode="auto">
          <a:xfrm>
            <a:off x="4648200" y="5867400"/>
            <a:ext cx="762000" cy="338138"/>
          </a:xfrm>
          <a:prstGeom prst="rect">
            <a:avLst/>
          </a:prstGeom>
          <a:noFill/>
          <a:ln w="9525">
            <a:noFill/>
            <a:miter lim="800000"/>
            <a:headEnd/>
            <a:tailEnd/>
          </a:ln>
        </p:spPr>
        <p:txBody>
          <a:bodyPr>
            <a:spAutoFit/>
          </a:bodyPr>
          <a:lstStyle/>
          <a:p>
            <a:r>
              <a:rPr lang="en-US"/>
              <a:t>48</a:t>
            </a:r>
          </a:p>
        </p:txBody>
      </p:sp>
      <p:sp>
        <p:nvSpPr>
          <p:cNvPr id="109659" name="TextBox 158"/>
          <p:cNvSpPr txBox="1">
            <a:spLocks noChangeArrowheads="1"/>
          </p:cNvSpPr>
          <p:nvPr/>
        </p:nvSpPr>
        <p:spPr bwMode="auto">
          <a:xfrm>
            <a:off x="4648200" y="5257800"/>
            <a:ext cx="762000" cy="338138"/>
          </a:xfrm>
          <a:prstGeom prst="rect">
            <a:avLst/>
          </a:prstGeom>
          <a:noFill/>
          <a:ln w="9525">
            <a:noFill/>
            <a:miter lim="800000"/>
            <a:headEnd/>
            <a:tailEnd/>
          </a:ln>
        </p:spPr>
        <p:txBody>
          <a:bodyPr>
            <a:spAutoFit/>
          </a:bodyPr>
          <a:lstStyle/>
          <a:p>
            <a:r>
              <a:rPr lang="en-US"/>
              <a:t>46</a:t>
            </a:r>
          </a:p>
        </p:txBody>
      </p:sp>
      <p:sp>
        <p:nvSpPr>
          <p:cNvPr id="109660" name="TextBox 159"/>
          <p:cNvSpPr txBox="1">
            <a:spLocks noChangeArrowheads="1"/>
          </p:cNvSpPr>
          <p:nvPr/>
        </p:nvSpPr>
        <p:spPr bwMode="auto">
          <a:xfrm>
            <a:off x="4648200" y="4724400"/>
            <a:ext cx="838200" cy="338138"/>
          </a:xfrm>
          <a:prstGeom prst="rect">
            <a:avLst/>
          </a:prstGeom>
          <a:noFill/>
          <a:ln w="9525">
            <a:noFill/>
            <a:miter lim="800000"/>
            <a:headEnd/>
            <a:tailEnd/>
          </a:ln>
        </p:spPr>
        <p:txBody>
          <a:bodyPr>
            <a:spAutoFit/>
          </a:bodyPr>
          <a:lstStyle/>
          <a:p>
            <a:r>
              <a:rPr lang="en-US"/>
              <a:t>44</a:t>
            </a:r>
          </a:p>
        </p:txBody>
      </p:sp>
      <p:sp>
        <p:nvSpPr>
          <p:cNvPr id="109661" name="TextBox 160"/>
          <p:cNvSpPr txBox="1">
            <a:spLocks noChangeArrowheads="1"/>
          </p:cNvSpPr>
          <p:nvPr/>
        </p:nvSpPr>
        <p:spPr bwMode="auto">
          <a:xfrm>
            <a:off x="4648200" y="4953000"/>
            <a:ext cx="838200" cy="338138"/>
          </a:xfrm>
          <a:prstGeom prst="rect">
            <a:avLst/>
          </a:prstGeom>
          <a:noFill/>
          <a:ln w="9525">
            <a:noFill/>
            <a:miter lim="800000"/>
            <a:headEnd/>
            <a:tailEnd/>
          </a:ln>
        </p:spPr>
        <p:txBody>
          <a:bodyPr>
            <a:spAutoFit/>
          </a:bodyPr>
          <a:lstStyle/>
          <a:p>
            <a:r>
              <a:rPr lang="en-US"/>
              <a:t>45</a:t>
            </a:r>
          </a:p>
        </p:txBody>
      </p:sp>
      <p:sp>
        <p:nvSpPr>
          <p:cNvPr id="109662" name="TextBox 161"/>
          <p:cNvSpPr txBox="1">
            <a:spLocks noChangeArrowheads="1"/>
          </p:cNvSpPr>
          <p:nvPr/>
        </p:nvSpPr>
        <p:spPr bwMode="auto">
          <a:xfrm>
            <a:off x="4648200" y="4419600"/>
            <a:ext cx="762000" cy="338138"/>
          </a:xfrm>
          <a:prstGeom prst="rect">
            <a:avLst/>
          </a:prstGeom>
          <a:noFill/>
          <a:ln w="9525">
            <a:noFill/>
            <a:miter lim="800000"/>
            <a:headEnd/>
            <a:tailEnd/>
          </a:ln>
        </p:spPr>
        <p:txBody>
          <a:bodyPr>
            <a:spAutoFit/>
          </a:bodyPr>
          <a:lstStyle/>
          <a:p>
            <a:r>
              <a:rPr lang="en-US"/>
              <a:t>43</a:t>
            </a:r>
          </a:p>
        </p:txBody>
      </p:sp>
      <p:sp>
        <p:nvSpPr>
          <p:cNvPr id="109663" name="TextBox 162"/>
          <p:cNvSpPr txBox="1">
            <a:spLocks noChangeArrowheads="1"/>
          </p:cNvSpPr>
          <p:nvPr/>
        </p:nvSpPr>
        <p:spPr bwMode="auto">
          <a:xfrm>
            <a:off x="4648200" y="3962400"/>
            <a:ext cx="762000" cy="338138"/>
          </a:xfrm>
          <a:prstGeom prst="rect">
            <a:avLst/>
          </a:prstGeom>
          <a:noFill/>
          <a:ln w="9525">
            <a:noFill/>
            <a:miter lim="800000"/>
            <a:headEnd/>
            <a:tailEnd/>
          </a:ln>
        </p:spPr>
        <p:txBody>
          <a:bodyPr>
            <a:spAutoFit/>
          </a:bodyPr>
          <a:lstStyle/>
          <a:p>
            <a:r>
              <a:rPr lang="en-US"/>
              <a:t>41</a:t>
            </a:r>
          </a:p>
        </p:txBody>
      </p:sp>
      <p:sp>
        <p:nvSpPr>
          <p:cNvPr id="109664" name="TextBox 163"/>
          <p:cNvSpPr txBox="1">
            <a:spLocks noChangeArrowheads="1"/>
          </p:cNvSpPr>
          <p:nvPr/>
        </p:nvSpPr>
        <p:spPr bwMode="auto">
          <a:xfrm>
            <a:off x="4648200" y="4191000"/>
            <a:ext cx="762000" cy="338138"/>
          </a:xfrm>
          <a:prstGeom prst="rect">
            <a:avLst/>
          </a:prstGeom>
          <a:noFill/>
          <a:ln w="9525">
            <a:noFill/>
            <a:miter lim="800000"/>
            <a:headEnd/>
            <a:tailEnd/>
          </a:ln>
        </p:spPr>
        <p:txBody>
          <a:bodyPr>
            <a:spAutoFit/>
          </a:bodyPr>
          <a:lstStyle/>
          <a:p>
            <a:r>
              <a:rPr lang="en-US"/>
              <a:t>42</a:t>
            </a:r>
          </a:p>
        </p:txBody>
      </p:sp>
      <p:sp>
        <p:nvSpPr>
          <p:cNvPr id="109665" name="TextBox 164"/>
          <p:cNvSpPr txBox="1">
            <a:spLocks noChangeArrowheads="1"/>
          </p:cNvSpPr>
          <p:nvPr/>
        </p:nvSpPr>
        <p:spPr bwMode="auto">
          <a:xfrm>
            <a:off x="4648200" y="3657600"/>
            <a:ext cx="762000" cy="338138"/>
          </a:xfrm>
          <a:prstGeom prst="rect">
            <a:avLst/>
          </a:prstGeom>
          <a:noFill/>
          <a:ln w="9525">
            <a:noFill/>
            <a:miter lim="800000"/>
            <a:headEnd/>
            <a:tailEnd/>
          </a:ln>
        </p:spPr>
        <p:txBody>
          <a:bodyPr>
            <a:spAutoFit/>
          </a:bodyPr>
          <a:lstStyle/>
          <a:p>
            <a:r>
              <a:rPr lang="en-US"/>
              <a:t>40</a:t>
            </a:r>
          </a:p>
        </p:txBody>
      </p:sp>
      <p:sp>
        <p:nvSpPr>
          <p:cNvPr id="109666" name="TextBox 165"/>
          <p:cNvSpPr txBox="1">
            <a:spLocks noChangeArrowheads="1"/>
          </p:cNvSpPr>
          <p:nvPr/>
        </p:nvSpPr>
        <p:spPr bwMode="auto">
          <a:xfrm>
            <a:off x="4648200" y="3352800"/>
            <a:ext cx="762000" cy="338138"/>
          </a:xfrm>
          <a:prstGeom prst="rect">
            <a:avLst/>
          </a:prstGeom>
          <a:noFill/>
          <a:ln w="9525">
            <a:noFill/>
            <a:miter lim="800000"/>
            <a:headEnd/>
            <a:tailEnd/>
          </a:ln>
        </p:spPr>
        <p:txBody>
          <a:bodyPr>
            <a:spAutoFit/>
          </a:bodyPr>
          <a:lstStyle/>
          <a:p>
            <a:r>
              <a:rPr lang="en-US"/>
              <a:t>39</a:t>
            </a:r>
          </a:p>
        </p:txBody>
      </p:sp>
      <p:sp>
        <p:nvSpPr>
          <p:cNvPr id="109667" name="TextBox 166"/>
          <p:cNvSpPr txBox="1">
            <a:spLocks noChangeArrowheads="1"/>
          </p:cNvSpPr>
          <p:nvPr/>
        </p:nvSpPr>
        <p:spPr bwMode="auto">
          <a:xfrm>
            <a:off x="4648200" y="3048000"/>
            <a:ext cx="762000" cy="338138"/>
          </a:xfrm>
          <a:prstGeom prst="rect">
            <a:avLst/>
          </a:prstGeom>
          <a:noFill/>
          <a:ln w="9525">
            <a:noFill/>
            <a:miter lim="800000"/>
            <a:headEnd/>
            <a:tailEnd/>
          </a:ln>
        </p:spPr>
        <p:txBody>
          <a:bodyPr>
            <a:spAutoFit/>
          </a:bodyPr>
          <a:lstStyle/>
          <a:p>
            <a:r>
              <a:rPr lang="en-US"/>
              <a:t>38</a:t>
            </a:r>
          </a:p>
        </p:txBody>
      </p:sp>
      <p:sp>
        <p:nvSpPr>
          <p:cNvPr id="109668" name="TextBox 167"/>
          <p:cNvSpPr txBox="1">
            <a:spLocks noChangeArrowheads="1"/>
          </p:cNvSpPr>
          <p:nvPr/>
        </p:nvSpPr>
        <p:spPr bwMode="auto">
          <a:xfrm>
            <a:off x="4648200" y="2743200"/>
            <a:ext cx="762000" cy="338138"/>
          </a:xfrm>
          <a:prstGeom prst="rect">
            <a:avLst/>
          </a:prstGeom>
          <a:noFill/>
          <a:ln w="9525">
            <a:noFill/>
            <a:miter lim="800000"/>
            <a:headEnd/>
            <a:tailEnd/>
          </a:ln>
        </p:spPr>
        <p:txBody>
          <a:bodyPr>
            <a:spAutoFit/>
          </a:bodyPr>
          <a:lstStyle/>
          <a:p>
            <a:r>
              <a:rPr lang="en-US"/>
              <a:t>37</a:t>
            </a:r>
          </a:p>
        </p:txBody>
      </p:sp>
      <p:sp>
        <p:nvSpPr>
          <p:cNvPr id="109669" name="TextBox 168"/>
          <p:cNvSpPr txBox="1">
            <a:spLocks noChangeArrowheads="1"/>
          </p:cNvSpPr>
          <p:nvPr/>
        </p:nvSpPr>
        <p:spPr bwMode="auto">
          <a:xfrm>
            <a:off x="4648200" y="2438400"/>
            <a:ext cx="762000" cy="338138"/>
          </a:xfrm>
          <a:prstGeom prst="rect">
            <a:avLst/>
          </a:prstGeom>
          <a:noFill/>
          <a:ln w="9525">
            <a:noFill/>
            <a:miter lim="800000"/>
            <a:headEnd/>
            <a:tailEnd/>
          </a:ln>
        </p:spPr>
        <p:txBody>
          <a:bodyPr>
            <a:spAutoFit/>
          </a:bodyPr>
          <a:lstStyle/>
          <a:p>
            <a:r>
              <a:rPr lang="en-US"/>
              <a:t>36</a:t>
            </a:r>
          </a:p>
        </p:txBody>
      </p:sp>
      <p:sp>
        <p:nvSpPr>
          <p:cNvPr id="109670" name="TextBox 169"/>
          <p:cNvSpPr txBox="1">
            <a:spLocks noChangeArrowheads="1"/>
          </p:cNvSpPr>
          <p:nvPr/>
        </p:nvSpPr>
        <p:spPr bwMode="auto">
          <a:xfrm>
            <a:off x="4648200" y="2133600"/>
            <a:ext cx="762000" cy="338138"/>
          </a:xfrm>
          <a:prstGeom prst="rect">
            <a:avLst/>
          </a:prstGeom>
          <a:noFill/>
          <a:ln w="9525">
            <a:noFill/>
            <a:miter lim="800000"/>
            <a:headEnd/>
            <a:tailEnd/>
          </a:ln>
        </p:spPr>
        <p:txBody>
          <a:bodyPr>
            <a:spAutoFit/>
          </a:bodyPr>
          <a:lstStyle/>
          <a:p>
            <a:r>
              <a:rPr lang="en-US"/>
              <a:t>35</a:t>
            </a:r>
          </a:p>
        </p:txBody>
      </p:sp>
      <p:sp>
        <p:nvSpPr>
          <p:cNvPr id="109671" name="TextBox 170"/>
          <p:cNvSpPr txBox="1">
            <a:spLocks noChangeArrowheads="1"/>
          </p:cNvSpPr>
          <p:nvPr/>
        </p:nvSpPr>
        <p:spPr bwMode="auto">
          <a:xfrm>
            <a:off x="4648200" y="1828800"/>
            <a:ext cx="762000" cy="338138"/>
          </a:xfrm>
          <a:prstGeom prst="rect">
            <a:avLst/>
          </a:prstGeom>
          <a:noFill/>
          <a:ln w="9525">
            <a:noFill/>
            <a:miter lim="800000"/>
            <a:headEnd/>
            <a:tailEnd/>
          </a:ln>
        </p:spPr>
        <p:txBody>
          <a:bodyPr>
            <a:spAutoFit/>
          </a:bodyPr>
          <a:lstStyle/>
          <a:p>
            <a:r>
              <a:rPr lang="en-US"/>
              <a:t>3</a:t>
            </a:r>
          </a:p>
        </p:txBody>
      </p:sp>
      <p:sp>
        <p:nvSpPr>
          <p:cNvPr id="109672" name="TextBox 171"/>
          <p:cNvSpPr txBox="1">
            <a:spLocks noChangeArrowheads="1"/>
          </p:cNvSpPr>
          <p:nvPr/>
        </p:nvSpPr>
        <p:spPr bwMode="auto">
          <a:xfrm>
            <a:off x="4648200" y="5562600"/>
            <a:ext cx="762000" cy="338138"/>
          </a:xfrm>
          <a:prstGeom prst="rect">
            <a:avLst/>
          </a:prstGeom>
          <a:noFill/>
          <a:ln w="9525">
            <a:noFill/>
            <a:miter lim="800000"/>
            <a:headEnd/>
            <a:tailEnd/>
          </a:ln>
        </p:spPr>
        <p:txBody>
          <a:bodyPr>
            <a:spAutoFit/>
          </a:bodyPr>
          <a:lstStyle/>
          <a:p>
            <a:r>
              <a:rPr lang="en-US"/>
              <a:t>47</a:t>
            </a:r>
          </a:p>
        </p:txBody>
      </p:sp>
      <p:sp>
        <p:nvSpPr>
          <p:cNvPr id="109673" name="TextBox 172"/>
          <p:cNvSpPr txBox="1">
            <a:spLocks noChangeArrowheads="1"/>
          </p:cNvSpPr>
          <p:nvPr/>
        </p:nvSpPr>
        <p:spPr bwMode="auto">
          <a:xfrm>
            <a:off x="5638800" y="1524000"/>
            <a:ext cx="762000" cy="338138"/>
          </a:xfrm>
          <a:prstGeom prst="rect">
            <a:avLst/>
          </a:prstGeom>
          <a:noFill/>
          <a:ln w="9525">
            <a:noFill/>
            <a:miter lim="800000"/>
            <a:headEnd/>
            <a:tailEnd/>
          </a:ln>
        </p:spPr>
        <p:txBody>
          <a:bodyPr>
            <a:spAutoFit/>
          </a:bodyPr>
          <a:lstStyle/>
          <a:p>
            <a:r>
              <a:rPr lang="en-US"/>
              <a:t>ACD</a:t>
            </a:r>
          </a:p>
        </p:txBody>
      </p:sp>
      <p:sp>
        <p:nvSpPr>
          <p:cNvPr id="109674" name="TextBox 173"/>
          <p:cNvSpPr txBox="1">
            <a:spLocks noChangeArrowheads="1"/>
          </p:cNvSpPr>
          <p:nvPr/>
        </p:nvSpPr>
        <p:spPr bwMode="auto">
          <a:xfrm>
            <a:off x="5638800" y="5867400"/>
            <a:ext cx="762000" cy="338138"/>
          </a:xfrm>
          <a:prstGeom prst="rect">
            <a:avLst/>
          </a:prstGeom>
          <a:noFill/>
          <a:ln w="9525">
            <a:noFill/>
            <a:miter lim="800000"/>
            <a:headEnd/>
            <a:tailEnd/>
          </a:ln>
        </p:spPr>
        <p:txBody>
          <a:bodyPr>
            <a:spAutoFit/>
          </a:bodyPr>
          <a:lstStyle/>
          <a:p>
            <a:r>
              <a:rPr lang="en-US"/>
              <a:t>CBD</a:t>
            </a:r>
          </a:p>
        </p:txBody>
      </p:sp>
      <p:sp>
        <p:nvSpPr>
          <p:cNvPr id="109675" name="TextBox 174"/>
          <p:cNvSpPr txBox="1">
            <a:spLocks noChangeArrowheads="1"/>
          </p:cNvSpPr>
          <p:nvPr/>
        </p:nvSpPr>
        <p:spPr bwMode="auto">
          <a:xfrm>
            <a:off x="5638800" y="5257800"/>
            <a:ext cx="762000" cy="338138"/>
          </a:xfrm>
          <a:prstGeom prst="rect">
            <a:avLst/>
          </a:prstGeom>
          <a:noFill/>
          <a:ln w="9525">
            <a:noFill/>
            <a:miter lim="800000"/>
            <a:headEnd/>
            <a:tailEnd/>
          </a:ln>
        </p:spPr>
        <p:txBody>
          <a:bodyPr>
            <a:spAutoFit/>
          </a:bodyPr>
          <a:lstStyle/>
          <a:p>
            <a:r>
              <a:rPr lang="en-US"/>
              <a:t>BCD</a:t>
            </a:r>
          </a:p>
        </p:txBody>
      </p:sp>
      <p:sp>
        <p:nvSpPr>
          <p:cNvPr id="109676" name="TextBox 175"/>
          <p:cNvSpPr txBox="1">
            <a:spLocks noChangeArrowheads="1"/>
          </p:cNvSpPr>
          <p:nvPr/>
        </p:nvSpPr>
        <p:spPr bwMode="auto">
          <a:xfrm>
            <a:off x="5638800" y="4724400"/>
            <a:ext cx="838200" cy="338138"/>
          </a:xfrm>
          <a:prstGeom prst="rect">
            <a:avLst/>
          </a:prstGeom>
          <a:noFill/>
          <a:ln w="9525">
            <a:noFill/>
            <a:miter lim="800000"/>
            <a:headEnd/>
            <a:tailEnd/>
          </a:ln>
        </p:spPr>
        <p:txBody>
          <a:bodyPr>
            <a:spAutoFit/>
          </a:bodyPr>
          <a:lstStyle/>
          <a:p>
            <a:r>
              <a:rPr lang="en-US"/>
              <a:t>DCA</a:t>
            </a:r>
          </a:p>
        </p:txBody>
      </p:sp>
      <p:sp>
        <p:nvSpPr>
          <p:cNvPr id="109677" name="TextBox 176"/>
          <p:cNvSpPr txBox="1">
            <a:spLocks noChangeArrowheads="1"/>
          </p:cNvSpPr>
          <p:nvPr/>
        </p:nvSpPr>
        <p:spPr bwMode="auto">
          <a:xfrm>
            <a:off x="5638800" y="4953000"/>
            <a:ext cx="838200" cy="338138"/>
          </a:xfrm>
          <a:prstGeom prst="rect">
            <a:avLst/>
          </a:prstGeom>
          <a:noFill/>
          <a:ln w="9525">
            <a:noFill/>
            <a:miter lim="800000"/>
            <a:headEnd/>
            <a:tailEnd/>
          </a:ln>
        </p:spPr>
        <p:txBody>
          <a:bodyPr>
            <a:spAutoFit/>
          </a:bodyPr>
          <a:lstStyle/>
          <a:p>
            <a:r>
              <a:rPr lang="en-US"/>
              <a:t>ADD</a:t>
            </a:r>
          </a:p>
        </p:txBody>
      </p:sp>
      <p:sp>
        <p:nvSpPr>
          <p:cNvPr id="109678" name="TextBox 177"/>
          <p:cNvSpPr txBox="1">
            <a:spLocks noChangeArrowheads="1"/>
          </p:cNvSpPr>
          <p:nvPr/>
        </p:nvSpPr>
        <p:spPr bwMode="auto">
          <a:xfrm>
            <a:off x="5638800" y="4419600"/>
            <a:ext cx="762000" cy="338138"/>
          </a:xfrm>
          <a:prstGeom prst="rect">
            <a:avLst/>
          </a:prstGeom>
          <a:noFill/>
          <a:ln w="9525">
            <a:noFill/>
            <a:miter lim="800000"/>
            <a:headEnd/>
            <a:tailEnd/>
          </a:ln>
        </p:spPr>
        <p:txBody>
          <a:bodyPr>
            <a:spAutoFit/>
          </a:bodyPr>
          <a:lstStyle/>
          <a:p>
            <a:r>
              <a:rPr lang="en-US"/>
              <a:t>DBB</a:t>
            </a:r>
          </a:p>
        </p:txBody>
      </p:sp>
      <p:sp>
        <p:nvSpPr>
          <p:cNvPr id="109679" name="TextBox 178"/>
          <p:cNvSpPr txBox="1">
            <a:spLocks noChangeArrowheads="1"/>
          </p:cNvSpPr>
          <p:nvPr/>
        </p:nvSpPr>
        <p:spPr bwMode="auto">
          <a:xfrm>
            <a:off x="5626100" y="3962400"/>
            <a:ext cx="762000" cy="338138"/>
          </a:xfrm>
          <a:prstGeom prst="rect">
            <a:avLst/>
          </a:prstGeom>
          <a:noFill/>
          <a:ln w="9525">
            <a:noFill/>
            <a:miter lim="800000"/>
            <a:headEnd/>
            <a:tailEnd/>
          </a:ln>
        </p:spPr>
        <p:txBody>
          <a:bodyPr>
            <a:spAutoFit/>
          </a:bodyPr>
          <a:lstStyle/>
          <a:p>
            <a:r>
              <a:rPr lang="en-US"/>
              <a:t>CDA</a:t>
            </a:r>
          </a:p>
        </p:txBody>
      </p:sp>
      <p:sp>
        <p:nvSpPr>
          <p:cNvPr id="109680" name="TextBox 179"/>
          <p:cNvSpPr txBox="1">
            <a:spLocks noChangeArrowheads="1"/>
          </p:cNvSpPr>
          <p:nvPr/>
        </p:nvSpPr>
        <p:spPr bwMode="auto">
          <a:xfrm>
            <a:off x="5626100" y="4191000"/>
            <a:ext cx="762000" cy="338138"/>
          </a:xfrm>
          <a:prstGeom prst="rect">
            <a:avLst/>
          </a:prstGeom>
          <a:noFill/>
          <a:ln w="9525">
            <a:noFill/>
            <a:miter lim="800000"/>
            <a:headEnd/>
            <a:tailEnd/>
          </a:ln>
        </p:spPr>
        <p:txBody>
          <a:bodyPr>
            <a:spAutoFit/>
          </a:bodyPr>
          <a:lstStyle/>
          <a:p>
            <a:r>
              <a:rPr lang="en-US"/>
              <a:t>DAC</a:t>
            </a:r>
          </a:p>
        </p:txBody>
      </p:sp>
      <p:sp>
        <p:nvSpPr>
          <p:cNvPr id="109681" name="TextBox 180"/>
          <p:cNvSpPr txBox="1">
            <a:spLocks noChangeArrowheads="1"/>
          </p:cNvSpPr>
          <p:nvPr/>
        </p:nvSpPr>
        <p:spPr bwMode="auto">
          <a:xfrm>
            <a:off x="5638800" y="3657600"/>
            <a:ext cx="762000" cy="338138"/>
          </a:xfrm>
          <a:prstGeom prst="rect">
            <a:avLst/>
          </a:prstGeom>
          <a:noFill/>
          <a:ln w="9525">
            <a:noFill/>
            <a:miter lim="800000"/>
            <a:headEnd/>
            <a:tailEnd/>
          </a:ln>
        </p:spPr>
        <p:txBody>
          <a:bodyPr>
            <a:spAutoFit/>
          </a:bodyPr>
          <a:lstStyle/>
          <a:p>
            <a:r>
              <a:rPr lang="en-US"/>
              <a:t>CCB</a:t>
            </a:r>
          </a:p>
        </p:txBody>
      </p:sp>
      <p:sp>
        <p:nvSpPr>
          <p:cNvPr id="109682" name="TextBox 181"/>
          <p:cNvSpPr txBox="1">
            <a:spLocks noChangeArrowheads="1"/>
          </p:cNvSpPr>
          <p:nvPr/>
        </p:nvSpPr>
        <p:spPr bwMode="auto">
          <a:xfrm>
            <a:off x="5638800" y="3352800"/>
            <a:ext cx="762000" cy="338138"/>
          </a:xfrm>
          <a:prstGeom prst="rect">
            <a:avLst/>
          </a:prstGeom>
          <a:noFill/>
          <a:ln w="9525">
            <a:noFill/>
            <a:miter lim="800000"/>
            <a:headEnd/>
            <a:tailEnd/>
          </a:ln>
        </p:spPr>
        <p:txBody>
          <a:bodyPr>
            <a:spAutoFit/>
          </a:bodyPr>
          <a:lstStyle/>
          <a:p>
            <a:r>
              <a:rPr lang="en-US"/>
              <a:t>CBC</a:t>
            </a:r>
          </a:p>
        </p:txBody>
      </p:sp>
      <p:sp>
        <p:nvSpPr>
          <p:cNvPr id="109683" name="TextBox 182"/>
          <p:cNvSpPr txBox="1">
            <a:spLocks noChangeArrowheads="1"/>
          </p:cNvSpPr>
          <p:nvPr/>
        </p:nvSpPr>
        <p:spPr bwMode="auto">
          <a:xfrm>
            <a:off x="5638800" y="3048000"/>
            <a:ext cx="762000" cy="338138"/>
          </a:xfrm>
          <a:prstGeom prst="rect">
            <a:avLst/>
          </a:prstGeom>
          <a:noFill/>
          <a:ln w="9525">
            <a:noFill/>
            <a:miter lim="800000"/>
            <a:headEnd/>
            <a:tailEnd/>
          </a:ln>
        </p:spPr>
        <p:txBody>
          <a:bodyPr>
            <a:spAutoFit/>
          </a:bodyPr>
          <a:lstStyle/>
          <a:p>
            <a:r>
              <a:rPr lang="en-US"/>
              <a:t>CAD</a:t>
            </a:r>
          </a:p>
        </p:txBody>
      </p:sp>
      <p:sp>
        <p:nvSpPr>
          <p:cNvPr id="109684" name="TextBox 183"/>
          <p:cNvSpPr txBox="1">
            <a:spLocks noChangeArrowheads="1"/>
          </p:cNvSpPr>
          <p:nvPr/>
        </p:nvSpPr>
        <p:spPr bwMode="auto">
          <a:xfrm>
            <a:off x="5638800" y="2743200"/>
            <a:ext cx="762000" cy="338138"/>
          </a:xfrm>
          <a:prstGeom prst="rect">
            <a:avLst/>
          </a:prstGeom>
          <a:noFill/>
          <a:ln w="9525">
            <a:noFill/>
            <a:miter lim="800000"/>
            <a:headEnd/>
            <a:tailEnd/>
          </a:ln>
        </p:spPr>
        <p:txBody>
          <a:bodyPr>
            <a:spAutoFit/>
          </a:bodyPr>
          <a:lstStyle/>
          <a:p>
            <a:r>
              <a:rPr lang="en-US"/>
              <a:t>BDB</a:t>
            </a:r>
          </a:p>
        </p:txBody>
      </p:sp>
      <p:sp>
        <p:nvSpPr>
          <p:cNvPr id="109685" name="TextBox 184"/>
          <p:cNvSpPr txBox="1">
            <a:spLocks noChangeArrowheads="1"/>
          </p:cNvSpPr>
          <p:nvPr/>
        </p:nvSpPr>
        <p:spPr bwMode="auto">
          <a:xfrm>
            <a:off x="5638800" y="2438400"/>
            <a:ext cx="762000" cy="338138"/>
          </a:xfrm>
          <a:prstGeom prst="rect">
            <a:avLst/>
          </a:prstGeom>
          <a:noFill/>
          <a:ln w="9525">
            <a:noFill/>
            <a:miter lim="800000"/>
            <a:headEnd/>
            <a:tailEnd/>
          </a:ln>
        </p:spPr>
        <p:txBody>
          <a:bodyPr>
            <a:spAutoFit/>
          </a:bodyPr>
          <a:lstStyle/>
          <a:p>
            <a:r>
              <a:rPr lang="en-US"/>
              <a:t>BCC</a:t>
            </a:r>
          </a:p>
        </p:txBody>
      </p:sp>
      <p:sp>
        <p:nvSpPr>
          <p:cNvPr id="109686" name="TextBox 185"/>
          <p:cNvSpPr txBox="1">
            <a:spLocks noChangeArrowheads="1"/>
          </p:cNvSpPr>
          <p:nvPr/>
        </p:nvSpPr>
        <p:spPr bwMode="auto">
          <a:xfrm>
            <a:off x="5638800" y="2133600"/>
            <a:ext cx="762000" cy="338138"/>
          </a:xfrm>
          <a:prstGeom prst="rect">
            <a:avLst/>
          </a:prstGeom>
          <a:noFill/>
          <a:ln w="9525">
            <a:noFill/>
            <a:miter lim="800000"/>
            <a:headEnd/>
            <a:tailEnd/>
          </a:ln>
        </p:spPr>
        <p:txBody>
          <a:bodyPr>
            <a:spAutoFit/>
          </a:bodyPr>
          <a:lstStyle/>
          <a:p>
            <a:r>
              <a:rPr lang="en-US"/>
              <a:t>BBD</a:t>
            </a:r>
          </a:p>
        </p:txBody>
      </p:sp>
      <p:sp>
        <p:nvSpPr>
          <p:cNvPr id="109687" name="TextBox 186"/>
          <p:cNvSpPr txBox="1">
            <a:spLocks noChangeArrowheads="1"/>
          </p:cNvSpPr>
          <p:nvPr/>
        </p:nvSpPr>
        <p:spPr bwMode="auto">
          <a:xfrm>
            <a:off x="5638800" y="1828800"/>
            <a:ext cx="762000" cy="338138"/>
          </a:xfrm>
          <a:prstGeom prst="rect">
            <a:avLst/>
          </a:prstGeom>
          <a:noFill/>
          <a:ln w="9525">
            <a:noFill/>
            <a:miter lim="800000"/>
            <a:headEnd/>
            <a:tailEnd/>
          </a:ln>
        </p:spPr>
        <p:txBody>
          <a:bodyPr>
            <a:spAutoFit/>
          </a:bodyPr>
          <a:lstStyle/>
          <a:p>
            <a:r>
              <a:rPr lang="en-US"/>
              <a:t>ADC</a:t>
            </a:r>
          </a:p>
        </p:txBody>
      </p:sp>
      <p:sp>
        <p:nvSpPr>
          <p:cNvPr id="109688" name="TextBox 187"/>
          <p:cNvSpPr txBox="1">
            <a:spLocks noChangeArrowheads="1"/>
          </p:cNvSpPr>
          <p:nvPr/>
        </p:nvSpPr>
        <p:spPr bwMode="auto">
          <a:xfrm>
            <a:off x="5638800" y="5562600"/>
            <a:ext cx="762000" cy="338138"/>
          </a:xfrm>
          <a:prstGeom prst="rect">
            <a:avLst/>
          </a:prstGeom>
          <a:noFill/>
          <a:ln w="9525">
            <a:noFill/>
            <a:miter lim="800000"/>
            <a:headEnd/>
            <a:tailEnd/>
          </a:ln>
        </p:spPr>
        <p:txBody>
          <a:bodyPr>
            <a:spAutoFit/>
          </a:bodyPr>
          <a:lstStyle/>
          <a:p>
            <a:r>
              <a:rPr lang="en-US"/>
              <a:t>BDC</a:t>
            </a:r>
          </a:p>
        </p:txBody>
      </p:sp>
      <p:sp>
        <p:nvSpPr>
          <p:cNvPr id="109689" name="TextBox 188"/>
          <p:cNvSpPr txBox="1">
            <a:spLocks noChangeArrowheads="1"/>
          </p:cNvSpPr>
          <p:nvPr/>
        </p:nvSpPr>
        <p:spPr bwMode="auto">
          <a:xfrm>
            <a:off x="6781800" y="1524000"/>
            <a:ext cx="762000" cy="338138"/>
          </a:xfrm>
          <a:prstGeom prst="rect">
            <a:avLst/>
          </a:prstGeom>
          <a:noFill/>
          <a:ln w="9525">
            <a:noFill/>
            <a:miter lim="800000"/>
            <a:headEnd/>
            <a:tailEnd/>
          </a:ln>
        </p:spPr>
        <p:txBody>
          <a:bodyPr>
            <a:spAutoFit/>
          </a:bodyPr>
          <a:lstStyle/>
          <a:p>
            <a:r>
              <a:rPr lang="en-US"/>
              <a:t>49</a:t>
            </a:r>
          </a:p>
        </p:txBody>
      </p:sp>
      <p:sp>
        <p:nvSpPr>
          <p:cNvPr id="109690" name="TextBox 189"/>
          <p:cNvSpPr txBox="1">
            <a:spLocks noChangeArrowheads="1"/>
          </p:cNvSpPr>
          <p:nvPr/>
        </p:nvSpPr>
        <p:spPr bwMode="auto">
          <a:xfrm>
            <a:off x="6781800" y="5867400"/>
            <a:ext cx="762000" cy="338138"/>
          </a:xfrm>
          <a:prstGeom prst="rect">
            <a:avLst/>
          </a:prstGeom>
          <a:noFill/>
          <a:ln w="9525">
            <a:noFill/>
            <a:miter lim="800000"/>
            <a:headEnd/>
            <a:tailEnd/>
          </a:ln>
        </p:spPr>
        <p:txBody>
          <a:bodyPr>
            <a:spAutoFit/>
          </a:bodyPr>
          <a:lstStyle/>
          <a:p>
            <a:r>
              <a:rPr lang="en-US"/>
              <a:t>64</a:t>
            </a:r>
          </a:p>
        </p:txBody>
      </p:sp>
      <p:sp>
        <p:nvSpPr>
          <p:cNvPr id="109691" name="TextBox 190"/>
          <p:cNvSpPr txBox="1">
            <a:spLocks noChangeArrowheads="1"/>
          </p:cNvSpPr>
          <p:nvPr/>
        </p:nvSpPr>
        <p:spPr bwMode="auto">
          <a:xfrm>
            <a:off x="6781800" y="5257800"/>
            <a:ext cx="762000" cy="338138"/>
          </a:xfrm>
          <a:prstGeom prst="rect">
            <a:avLst/>
          </a:prstGeom>
          <a:noFill/>
          <a:ln w="9525">
            <a:noFill/>
            <a:miter lim="800000"/>
            <a:headEnd/>
            <a:tailEnd/>
          </a:ln>
        </p:spPr>
        <p:txBody>
          <a:bodyPr>
            <a:spAutoFit/>
          </a:bodyPr>
          <a:lstStyle/>
          <a:p>
            <a:r>
              <a:rPr lang="en-US"/>
              <a:t>62</a:t>
            </a:r>
          </a:p>
        </p:txBody>
      </p:sp>
      <p:sp>
        <p:nvSpPr>
          <p:cNvPr id="109692" name="TextBox 191"/>
          <p:cNvSpPr txBox="1">
            <a:spLocks noChangeArrowheads="1"/>
          </p:cNvSpPr>
          <p:nvPr/>
        </p:nvSpPr>
        <p:spPr bwMode="auto">
          <a:xfrm>
            <a:off x="6781800" y="4724400"/>
            <a:ext cx="838200" cy="338138"/>
          </a:xfrm>
          <a:prstGeom prst="rect">
            <a:avLst/>
          </a:prstGeom>
          <a:noFill/>
          <a:ln w="9525">
            <a:noFill/>
            <a:miter lim="800000"/>
            <a:headEnd/>
            <a:tailEnd/>
          </a:ln>
        </p:spPr>
        <p:txBody>
          <a:bodyPr>
            <a:spAutoFit/>
          </a:bodyPr>
          <a:lstStyle/>
          <a:p>
            <a:r>
              <a:rPr lang="en-US"/>
              <a:t>60</a:t>
            </a:r>
          </a:p>
        </p:txBody>
      </p:sp>
      <p:sp>
        <p:nvSpPr>
          <p:cNvPr id="109693" name="TextBox 192"/>
          <p:cNvSpPr txBox="1">
            <a:spLocks noChangeArrowheads="1"/>
          </p:cNvSpPr>
          <p:nvPr/>
        </p:nvSpPr>
        <p:spPr bwMode="auto">
          <a:xfrm>
            <a:off x="6781800" y="4953000"/>
            <a:ext cx="838200" cy="338138"/>
          </a:xfrm>
          <a:prstGeom prst="rect">
            <a:avLst/>
          </a:prstGeom>
          <a:noFill/>
          <a:ln w="9525">
            <a:noFill/>
            <a:miter lim="800000"/>
            <a:headEnd/>
            <a:tailEnd/>
          </a:ln>
        </p:spPr>
        <p:txBody>
          <a:bodyPr>
            <a:spAutoFit/>
          </a:bodyPr>
          <a:lstStyle/>
          <a:p>
            <a:r>
              <a:rPr lang="en-US"/>
              <a:t>61</a:t>
            </a:r>
          </a:p>
        </p:txBody>
      </p:sp>
      <p:sp>
        <p:nvSpPr>
          <p:cNvPr id="109694" name="TextBox 193"/>
          <p:cNvSpPr txBox="1">
            <a:spLocks noChangeArrowheads="1"/>
          </p:cNvSpPr>
          <p:nvPr/>
        </p:nvSpPr>
        <p:spPr bwMode="auto">
          <a:xfrm>
            <a:off x="6781800" y="4419600"/>
            <a:ext cx="762000" cy="338138"/>
          </a:xfrm>
          <a:prstGeom prst="rect">
            <a:avLst/>
          </a:prstGeom>
          <a:noFill/>
          <a:ln w="9525">
            <a:noFill/>
            <a:miter lim="800000"/>
            <a:headEnd/>
            <a:tailEnd/>
          </a:ln>
        </p:spPr>
        <p:txBody>
          <a:bodyPr>
            <a:spAutoFit/>
          </a:bodyPr>
          <a:lstStyle/>
          <a:p>
            <a:r>
              <a:rPr lang="en-US"/>
              <a:t>59</a:t>
            </a:r>
          </a:p>
        </p:txBody>
      </p:sp>
      <p:sp>
        <p:nvSpPr>
          <p:cNvPr id="109695" name="TextBox 194"/>
          <p:cNvSpPr txBox="1">
            <a:spLocks noChangeArrowheads="1"/>
          </p:cNvSpPr>
          <p:nvPr/>
        </p:nvSpPr>
        <p:spPr bwMode="auto">
          <a:xfrm>
            <a:off x="6781800" y="3962400"/>
            <a:ext cx="762000" cy="338138"/>
          </a:xfrm>
          <a:prstGeom prst="rect">
            <a:avLst/>
          </a:prstGeom>
          <a:noFill/>
          <a:ln w="9525">
            <a:noFill/>
            <a:miter lim="800000"/>
            <a:headEnd/>
            <a:tailEnd/>
          </a:ln>
        </p:spPr>
        <p:txBody>
          <a:bodyPr>
            <a:spAutoFit/>
          </a:bodyPr>
          <a:lstStyle/>
          <a:p>
            <a:r>
              <a:rPr lang="en-US"/>
              <a:t>57</a:t>
            </a:r>
          </a:p>
        </p:txBody>
      </p:sp>
      <p:sp>
        <p:nvSpPr>
          <p:cNvPr id="109696" name="TextBox 195"/>
          <p:cNvSpPr txBox="1">
            <a:spLocks noChangeArrowheads="1"/>
          </p:cNvSpPr>
          <p:nvPr/>
        </p:nvSpPr>
        <p:spPr bwMode="auto">
          <a:xfrm>
            <a:off x="6781800" y="4191000"/>
            <a:ext cx="762000" cy="338138"/>
          </a:xfrm>
          <a:prstGeom prst="rect">
            <a:avLst/>
          </a:prstGeom>
          <a:noFill/>
          <a:ln w="9525">
            <a:noFill/>
            <a:miter lim="800000"/>
            <a:headEnd/>
            <a:tailEnd/>
          </a:ln>
        </p:spPr>
        <p:txBody>
          <a:bodyPr>
            <a:spAutoFit/>
          </a:bodyPr>
          <a:lstStyle/>
          <a:p>
            <a:r>
              <a:rPr lang="en-US"/>
              <a:t>58</a:t>
            </a:r>
          </a:p>
        </p:txBody>
      </p:sp>
      <p:sp>
        <p:nvSpPr>
          <p:cNvPr id="109697" name="TextBox 196"/>
          <p:cNvSpPr txBox="1">
            <a:spLocks noChangeArrowheads="1"/>
          </p:cNvSpPr>
          <p:nvPr/>
        </p:nvSpPr>
        <p:spPr bwMode="auto">
          <a:xfrm>
            <a:off x="6781800" y="3657600"/>
            <a:ext cx="762000" cy="338138"/>
          </a:xfrm>
          <a:prstGeom prst="rect">
            <a:avLst/>
          </a:prstGeom>
          <a:noFill/>
          <a:ln w="9525">
            <a:noFill/>
            <a:miter lim="800000"/>
            <a:headEnd/>
            <a:tailEnd/>
          </a:ln>
        </p:spPr>
        <p:txBody>
          <a:bodyPr>
            <a:spAutoFit/>
          </a:bodyPr>
          <a:lstStyle/>
          <a:p>
            <a:r>
              <a:rPr lang="en-US"/>
              <a:t>56</a:t>
            </a:r>
          </a:p>
        </p:txBody>
      </p:sp>
      <p:sp>
        <p:nvSpPr>
          <p:cNvPr id="109698" name="TextBox 197"/>
          <p:cNvSpPr txBox="1">
            <a:spLocks noChangeArrowheads="1"/>
          </p:cNvSpPr>
          <p:nvPr/>
        </p:nvSpPr>
        <p:spPr bwMode="auto">
          <a:xfrm>
            <a:off x="6781800" y="3352800"/>
            <a:ext cx="762000" cy="338138"/>
          </a:xfrm>
          <a:prstGeom prst="rect">
            <a:avLst/>
          </a:prstGeom>
          <a:noFill/>
          <a:ln w="9525">
            <a:noFill/>
            <a:miter lim="800000"/>
            <a:headEnd/>
            <a:tailEnd/>
          </a:ln>
        </p:spPr>
        <p:txBody>
          <a:bodyPr>
            <a:spAutoFit/>
          </a:bodyPr>
          <a:lstStyle/>
          <a:p>
            <a:r>
              <a:rPr lang="en-US"/>
              <a:t>55</a:t>
            </a:r>
          </a:p>
        </p:txBody>
      </p:sp>
      <p:sp>
        <p:nvSpPr>
          <p:cNvPr id="109699" name="TextBox 198"/>
          <p:cNvSpPr txBox="1">
            <a:spLocks noChangeArrowheads="1"/>
          </p:cNvSpPr>
          <p:nvPr/>
        </p:nvSpPr>
        <p:spPr bwMode="auto">
          <a:xfrm>
            <a:off x="6781800" y="3048000"/>
            <a:ext cx="762000" cy="338138"/>
          </a:xfrm>
          <a:prstGeom prst="rect">
            <a:avLst/>
          </a:prstGeom>
          <a:noFill/>
          <a:ln w="9525">
            <a:noFill/>
            <a:miter lim="800000"/>
            <a:headEnd/>
            <a:tailEnd/>
          </a:ln>
        </p:spPr>
        <p:txBody>
          <a:bodyPr>
            <a:spAutoFit/>
          </a:bodyPr>
          <a:lstStyle/>
          <a:p>
            <a:r>
              <a:rPr lang="en-US"/>
              <a:t>54</a:t>
            </a:r>
          </a:p>
        </p:txBody>
      </p:sp>
      <p:sp>
        <p:nvSpPr>
          <p:cNvPr id="109700" name="TextBox 199"/>
          <p:cNvSpPr txBox="1">
            <a:spLocks noChangeArrowheads="1"/>
          </p:cNvSpPr>
          <p:nvPr/>
        </p:nvSpPr>
        <p:spPr bwMode="auto">
          <a:xfrm>
            <a:off x="6781800" y="2743200"/>
            <a:ext cx="762000" cy="338138"/>
          </a:xfrm>
          <a:prstGeom prst="rect">
            <a:avLst/>
          </a:prstGeom>
          <a:noFill/>
          <a:ln w="9525">
            <a:noFill/>
            <a:miter lim="800000"/>
            <a:headEnd/>
            <a:tailEnd/>
          </a:ln>
        </p:spPr>
        <p:txBody>
          <a:bodyPr>
            <a:spAutoFit/>
          </a:bodyPr>
          <a:lstStyle/>
          <a:p>
            <a:r>
              <a:rPr lang="en-US"/>
              <a:t>53</a:t>
            </a:r>
          </a:p>
        </p:txBody>
      </p:sp>
      <p:sp>
        <p:nvSpPr>
          <p:cNvPr id="109701" name="TextBox 200"/>
          <p:cNvSpPr txBox="1">
            <a:spLocks noChangeArrowheads="1"/>
          </p:cNvSpPr>
          <p:nvPr/>
        </p:nvSpPr>
        <p:spPr bwMode="auto">
          <a:xfrm>
            <a:off x="6781800" y="2438400"/>
            <a:ext cx="762000" cy="338138"/>
          </a:xfrm>
          <a:prstGeom prst="rect">
            <a:avLst/>
          </a:prstGeom>
          <a:noFill/>
          <a:ln w="9525">
            <a:noFill/>
            <a:miter lim="800000"/>
            <a:headEnd/>
            <a:tailEnd/>
          </a:ln>
        </p:spPr>
        <p:txBody>
          <a:bodyPr>
            <a:spAutoFit/>
          </a:bodyPr>
          <a:lstStyle/>
          <a:p>
            <a:r>
              <a:rPr lang="en-US"/>
              <a:t>52</a:t>
            </a:r>
          </a:p>
        </p:txBody>
      </p:sp>
      <p:sp>
        <p:nvSpPr>
          <p:cNvPr id="109702" name="TextBox 201"/>
          <p:cNvSpPr txBox="1">
            <a:spLocks noChangeArrowheads="1"/>
          </p:cNvSpPr>
          <p:nvPr/>
        </p:nvSpPr>
        <p:spPr bwMode="auto">
          <a:xfrm>
            <a:off x="6781800" y="2133600"/>
            <a:ext cx="762000" cy="338138"/>
          </a:xfrm>
          <a:prstGeom prst="rect">
            <a:avLst/>
          </a:prstGeom>
          <a:noFill/>
          <a:ln w="9525">
            <a:noFill/>
            <a:miter lim="800000"/>
            <a:headEnd/>
            <a:tailEnd/>
          </a:ln>
        </p:spPr>
        <p:txBody>
          <a:bodyPr>
            <a:spAutoFit/>
          </a:bodyPr>
          <a:lstStyle/>
          <a:p>
            <a:r>
              <a:rPr lang="en-US"/>
              <a:t>51</a:t>
            </a:r>
          </a:p>
        </p:txBody>
      </p:sp>
      <p:sp>
        <p:nvSpPr>
          <p:cNvPr id="109703" name="TextBox 202"/>
          <p:cNvSpPr txBox="1">
            <a:spLocks noChangeArrowheads="1"/>
          </p:cNvSpPr>
          <p:nvPr/>
        </p:nvSpPr>
        <p:spPr bwMode="auto">
          <a:xfrm>
            <a:off x="6781800" y="1828800"/>
            <a:ext cx="762000" cy="338138"/>
          </a:xfrm>
          <a:prstGeom prst="rect">
            <a:avLst/>
          </a:prstGeom>
          <a:noFill/>
          <a:ln w="9525">
            <a:noFill/>
            <a:miter lim="800000"/>
            <a:headEnd/>
            <a:tailEnd/>
          </a:ln>
        </p:spPr>
        <p:txBody>
          <a:bodyPr>
            <a:spAutoFit/>
          </a:bodyPr>
          <a:lstStyle/>
          <a:p>
            <a:r>
              <a:rPr lang="en-US"/>
              <a:t>50</a:t>
            </a:r>
          </a:p>
        </p:txBody>
      </p:sp>
      <p:sp>
        <p:nvSpPr>
          <p:cNvPr id="109704" name="TextBox 203"/>
          <p:cNvSpPr txBox="1">
            <a:spLocks noChangeArrowheads="1"/>
          </p:cNvSpPr>
          <p:nvPr/>
        </p:nvSpPr>
        <p:spPr bwMode="auto">
          <a:xfrm>
            <a:off x="6781800" y="5562600"/>
            <a:ext cx="762000" cy="338138"/>
          </a:xfrm>
          <a:prstGeom prst="rect">
            <a:avLst/>
          </a:prstGeom>
          <a:noFill/>
          <a:ln w="9525">
            <a:noFill/>
            <a:miter lim="800000"/>
            <a:headEnd/>
            <a:tailEnd/>
          </a:ln>
        </p:spPr>
        <p:txBody>
          <a:bodyPr>
            <a:spAutoFit/>
          </a:bodyPr>
          <a:lstStyle/>
          <a:p>
            <a:r>
              <a:rPr lang="en-US"/>
              <a:t>63</a:t>
            </a:r>
          </a:p>
        </p:txBody>
      </p:sp>
      <p:sp>
        <p:nvSpPr>
          <p:cNvPr id="109705" name="TextBox 204"/>
          <p:cNvSpPr txBox="1">
            <a:spLocks noChangeArrowheads="1"/>
          </p:cNvSpPr>
          <p:nvPr/>
        </p:nvSpPr>
        <p:spPr bwMode="auto">
          <a:xfrm>
            <a:off x="7696200" y="1524000"/>
            <a:ext cx="762000" cy="338138"/>
          </a:xfrm>
          <a:prstGeom prst="rect">
            <a:avLst/>
          </a:prstGeom>
          <a:noFill/>
          <a:ln w="9525">
            <a:noFill/>
            <a:miter lim="800000"/>
            <a:headEnd/>
            <a:tailEnd/>
          </a:ln>
        </p:spPr>
        <p:txBody>
          <a:bodyPr>
            <a:spAutoFit/>
          </a:bodyPr>
          <a:lstStyle/>
          <a:p>
            <a:r>
              <a:rPr lang="en-US"/>
              <a:t>CDC</a:t>
            </a:r>
          </a:p>
        </p:txBody>
      </p:sp>
      <p:sp>
        <p:nvSpPr>
          <p:cNvPr id="109706" name="TextBox 205"/>
          <p:cNvSpPr txBox="1">
            <a:spLocks noChangeArrowheads="1"/>
          </p:cNvSpPr>
          <p:nvPr/>
        </p:nvSpPr>
        <p:spPr bwMode="auto">
          <a:xfrm>
            <a:off x="7696200" y="5867400"/>
            <a:ext cx="762000" cy="338138"/>
          </a:xfrm>
          <a:prstGeom prst="rect">
            <a:avLst/>
          </a:prstGeom>
          <a:noFill/>
          <a:ln w="9525">
            <a:noFill/>
            <a:miter lim="800000"/>
            <a:headEnd/>
            <a:tailEnd/>
          </a:ln>
        </p:spPr>
        <p:txBody>
          <a:bodyPr>
            <a:spAutoFit/>
          </a:bodyPr>
          <a:lstStyle/>
          <a:p>
            <a:r>
              <a:rPr lang="en-US"/>
              <a:t>DDD</a:t>
            </a:r>
          </a:p>
        </p:txBody>
      </p:sp>
      <p:sp>
        <p:nvSpPr>
          <p:cNvPr id="109707" name="TextBox 206"/>
          <p:cNvSpPr txBox="1">
            <a:spLocks noChangeArrowheads="1"/>
          </p:cNvSpPr>
          <p:nvPr/>
        </p:nvSpPr>
        <p:spPr bwMode="auto">
          <a:xfrm>
            <a:off x="7696200" y="5257800"/>
            <a:ext cx="762000" cy="338138"/>
          </a:xfrm>
          <a:prstGeom prst="rect">
            <a:avLst/>
          </a:prstGeom>
          <a:noFill/>
          <a:ln w="9525">
            <a:noFill/>
            <a:miter lim="800000"/>
            <a:headEnd/>
            <a:tailEnd/>
          </a:ln>
        </p:spPr>
        <p:txBody>
          <a:bodyPr>
            <a:spAutoFit/>
          </a:bodyPr>
          <a:lstStyle/>
          <a:p>
            <a:r>
              <a:rPr lang="en-US"/>
              <a:t>BCD</a:t>
            </a:r>
          </a:p>
        </p:txBody>
      </p:sp>
      <p:sp>
        <p:nvSpPr>
          <p:cNvPr id="109708" name="TextBox 207"/>
          <p:cNvSpPr txBox="1">
            <a:spLocks noChangeArrowheads="1"/>
          </p:cNvSpPr>
          <p:nvPr/>
        </p:nvSpPr>
        <p:spPr bwMode="auto">
          <a:xfrm>
            <a:off x="7696200" y="4724400"/>
            <a:ext cx="838200" cy="338138"/>
          </a:xfrm>
          <a:prstGeom prst="rect">
            <a:avLst/>
          </a:prstGeom>
          <a:noFill/>
          <a:ln w="9525">
            <a:noFill/>
            <a:miter lim="800000"/>
            <a:headEnd/>
            <a:tailEnd/>
          </a:ln>
        </p:spPr>
        <p:txBody>
          <a:bodyPr>
            <a:spAutoFit/>
          </a:bodyPr>
          <a:lstStyle/>
          <a:p>
            <a:r>
              <a:rPr lang="en-US"/>
              <a:t>DDB</a:t>
            </a:r>
          </a:p>
        </p:txBody>
      </p:sp>
      <p:sp>
        <p:nvSpPr>
          <p:cNvPr id="109709" name="TextBox 208"/>
          <p:cNvSpPr txBox="1">
            <a:spLocks noChangeArrowheads="1"/>
          </p:cNvSpPr>
          <p:nvPr/>
        </p:nvSpPr>
        <p:spPr bwMode="auto">
          <a:xfrm>
            <a:off x="7696200" y="4953000"/>
            <a:ext cx="838200" cy="338138"/>
          </a:xfrm>
          <a:prstGeom prst="rect">
            <a:avLst/>
          </a:prstGeom>
          <a:noFill/>
          <a:ln w="9525">
            <a:noFill/>
            <a:miter lim="800000"/>
            <a:headEnd/>
            <a:tailEnd/>
          </a:ln>
        </p:spPr>
        <p:txBody>
          <a:bodyPr>
            <a:spAutoFit/>
          </a:bodyPr>
          <a:lstStyle/>
          <a:p>
            <a:r>
              <a:rPr lang="en-US"/>
              <a:t>CDD</a:t>
            </a:r>
          </a:p>
        </p:txBody>
      </p:sp>
      <p:sp>
        <p:nvSpPr>
          <p:cNvPr id="109710" name="TextBox 209"/>
          <p:cNvSpPr txBox="1">
            <a:spLocks noChangeArrowheads="1"/>
          </p:cNvSpPr>
          <p:nvPr/>
        </p:nvSpPr>
        <p:spPr bwMode="auto">
          <a:xfrm>
            <a:off x="7696200" y="4419600"/>
            <a:ext cx="762000" cy="338138"/>
          </a:xfrm>
          <a:prstGeom prst="rect">
            <a:avLst/>
          </a:prstGeom>
          <a:noFill/>
          <a:ln w="9525">
            <a:noFill/>
            <a:miter lim="800000"/>
            <a:headEnd/>
            <a:tailEnd/>
          </a:ln>
        </p:spPr>
        <p:txBody>
          <a:bodyPr>
            <a:spAutoFit/>
          </a:bodyPr>
          <a:lstStyle/>
          <a:p>
            <a:r>
              <a:rPr lang="en-US"/>
              <a:t>DCC</a:t>
            </a:r>
          </a:p>
        </p:txBody>
      </p:sp>
      <p:sp>
        <p:nvSpPr>
          <p:cNvPr id="109711" name="TextBox 210"/>
          <p:cNvSpPr txBox="1">
            <a:spLocks noChangeArrowheads="1"/>
          </p:cNvSpPr>
          <p:nvPr/>
        </p:nvSpPr>
        <p:spPr bwMode="auto">
          <a:xfrm>
            <a:off x="7696200" y="3962400"/>
            <a:ext cx="762000" cy="338138"/>
          </a:xfrm>
          <a:prstGeom prst="rect">
            <a:avLst/>
          </a:prstGeom>
          <a:noFill/>
          <a:ln w="9525">
            <a:noFill/>
            <a:miter lim="800000"/>
            <a:headEnd/>
            <a:tailEnd/>
          </a:ln>
        </p:spPr>
        <p:txBody>
          <a:bodyPr>
            <a:spAutoFit/>
          </a:bodyPr>
          <a:lstStyle/>
          <a:p>
            <a:r>
              <a:rPr lang="en-US"/>
              <a:t>CDC</a:t>
            </a:r>
          </a:p>
        </p:txBody>
      </p:sp>
      <p:sp>
        <p:nvSpPr>
          <p:cNvPr id="109712" name="TextBox 211"/>
          <p:cNvSpPr txBox="1">
            <a:spLocks noChangeArrowheads="1"/>
          </p:cNvSpPr>
          <p:nvPr/>
        </p:nvSpPr>
        <p:spPr bwMode="auto">
          <a:xfrm>
            <a:off x="7683500" y="4191000"/>
            <a:ext cx="762000" cy="338138"/>
          </a:xfrm>
          <a:prstGeom prst="rect">
            <a:avLst/>
          </a:prstGeom>
          <a:noFill/>
          <a:ln w="9525">
            <a:noFill/>
            <a:miter lim="800000"/>
            <a:headEnd/>
            <a:tailEnd/>
          </a:ln>
        </p:spPr>
        <p:txBody>
          <a:bodyPr>
            <a:spAutoFit/>
          </a:bodyPr>
          <a:lstStyle/>
          <a:p>
            <a:r>
              <a:rPr lang="en-US"/>
              <a:t>DBD</a:t>
            </a:r>
          </a:p>
        </p:txBody>
      </p:sp>
      <p:sp>
        <p:nvSpPr>
          <p:cNvPr id="109713" name="TextBox 212"/>
          <p:cNvSpPr txBox="1">
            <a:spLocks noChangeArrowheads="1"/>
          </p:cNvSpPr>
          <p:nvPr/>
        </p:nvSpPr>
        <p:spPr bwMode="auto">
          <a:xfrm>
            <a:off x="7696200" y="3657600"/>
            <a:ext cx="762000" cy="338138"/>
          </a:xfrm>
          <a:prstGeom prst="rect">
            <a:avLst/>
          </a:prstGeom>
          <a:noFill/>
          <a:ln w="9525">
            <a:noFill/>
            <a:miter lim="800000"/>
            <a:headEnd/>
            <a:tailEnd/>
          </a:ln>
        </p:spPr>
        <p:txBody>
          <a:bodyPr>
            <a:spAutoFit/>
          </a:bodyPr>
          <a:lstStyle/>
          <a:p>
            <a:r>
              <a:rPr lang="en-US"/>
              <a:t>CCD</a:t>
            </a:r>
          </a:p>
        </p:txBody>
      </p:sp>
      <p:sp>
        <p:nvSpPr>
          <p:cNvPr id="109714" name="TextBox 213"/>
          <p:cNvSpPr txBox="1">
            <a:spLocks noChangeArrowheads="1"/>
          </p:cNvSpPr>
          <p:nvPr/>
        </p:nvSpPr>
        <p:spPr bwMode="auto">
          <a:xfrm>
            <a:off x="7696200" y="3352800"/>
            <a:ext cx="762000" cy="338138"/>
          </a:xfrm>
          <a:prstGeom prst="rect">
            <a:avLst/>
          </a:prstGeom>
          <a:noFill/>
          <a:ln w="9525">
            <a:noFill/>
            <a:miter lim="800000"/>
            <a:headEnd/>
            <a:tailEnd/>
          </a:ln>
        </p:spPr>
        <p:txBody>
          <a:bodyPr>
            <a:spAutoFit/>
          </a:bodyPr>
          <a:lstStyle/>
          <a:p>
            <a:r>
              <a:rPr lang="en-US"/>
              <a:t>BDD</a:t>
            </a:r>
          </a:p>
        </p:txBody>
      </p:sp>
      <p:sp>
        <p:nvSpPr>
          <p:cNvPr id="109715" name="TextBox 214"/>
          <p:cNvSpPr txBox="1">
            <a:spLocks noChangeArrowheads="1"/>
          </p:cNvSpPr>
          <p:nvPr/>
        </p:nvSpPr>
        <p:spPr bwMode="auto">
          <a:xfrm>
            <a:off x="7696200" y="3048000"/>
            <a:ext cx="762000" cy="338138"/>
          </a:xfrm>
          <a:prstGeom prst="rect">
            <a:avLst/>
          </a:prstGeom>
          <a:noFill/>
          <a:ln w="9525">
            <a:noFill/>
            <a:miter lim="800000"/>
            <a:headEnd/>
            <a:tailEnd/>
          </a:ln>
        </p:spPr>
        <p:txBody>
          <a:bodyPr>
            <a:spAutoFit/>
          </a:bodyPr>
          <a:lstStyle/>
          <a:p>
            <a:r>
              <a:rPr lang="en-US"/>
              <a:t>DDA</a:t>
            </a:r>
          </a:p>
        </p:txBody>
      </p:sp>
      <p:sp>
        <p:nvSpPr>
          <p:cNvPr id="109716" name="TextBox 215"/>
          <p:cNvSpPr txBox="1">
            <a:spLocks noChangeArrowheads="1"/>
          </p:cNvSpPr>
          <p:nvPr/>
        </p:nvSpPr>
        <p:spPr bwMode="auto">
          <a:xfrm>
            <a:off x="7696200" y="2743200"/>
            <a:ext cx="762000" cy="338138"/>
          </a:xfrm>
          <a:prstGeom prst="rect">
            <a:avLst/>
          </a:prstGeom>
          <a:noFill/>
          <a:ln w="9525">
            <a:noFill/>
            <a:miter lim="800000"/>
            <a:headEnd/>
            <a:tailEnd/>
          </a:ln>
        </p:spPr>
        <p:txBody>
          <a:bodyPr>
            <a:spAutoFit/>
          </a:bodyPr>
          <a:lstStyle/>
          <a:p>
            <a:r>
              <a:rPr lang="en-US"/>
              <a:t>DCB</a:t>
            </a:r>
          </a:p>
        </p:txBody>
      </p:sp>
      <p:sp>
        <p:nvSpPr>
          <p:cNvPr id="109717" name="TextBox 216"/>
          <p:cNvSpPr txBox="1">
            <a:spLocks noChangeArrowheads="1"/>
          </p:cNvSpPr>
          <p:nvPr/>
        </p:nvSpPr>
        <p:spPr bwMode="auto">
          <a:xfrm>
            <a:off x="7696200" y="2438400"/>
            <a:ext cx="762000" cy="338138"/>
          </a:xfrm>
          <a:prstGeom prst="rect">
            <a:avLst/>
          </a:prstGeom>
          <a:noFill/>
          <a:ln w="9525">
            <a:noFill/>
            <a:miter lim="800000"/>
            <a:headEnd/>
            <a:tailEnd/>
          </a:ln>
        </p:spPr>
        <p:txBody>
          <a:bodyPr>
            <a:spAutoFit/>
          </a:bodyPr>
          <a:lstStyle/>
          <a:p>
            <a:r>
              <a:rPr lang="en-US"/>
              <a:t>DBC</a:t>
            </a:r>
          </a:p>
        </p:txBody>
      </p:sp>
      <p:sp>
        <p:nvSpPr>
          <p:cNvPr id="109718" name="TextBox 217"/>
          <p:cNvSpPr txBox="1">
            <a:spLocks noChangeArrowheads="1"/>
          </p:cNvSpPr>
          <p:nvPr/>
        </p:nvSpPr>
        <p:spPr bwMode="auto">
          <a:xfrm>
            <a:off x="7696200" y="2133600"/>
            <a:ext cx="762000" cy="338138"/>
          </a:xfrm>
          <a:prstGeom prst="rect">
            <a:avLst/>
          </a:prstGeom>
          <a:noFill/>
          <a:ln w="9525">
            <a:noFill/>
            <a:miter lim="800000"/>
            <a:headEnd/>
            <a:tailEnd/>
          </a:ln>
        </p:spPr>
        <p:txBody>
          <a:bodyPr>
            <a:spAutoFit/>
          </a:bodyPr>
          <a:lstStyle/>
          <a:p>
            <a:r>
              <a:rPr lang="en-US"/>
              <a:t>DAD</a:t>
            </a:r>
          </a:p>
        </p:txBody>
      </p:sp>
      <p:sp>
        <p:nvSpPr>
          <p:cNvPr id="109719" name="TextBox 218"/>
          <p:cNvSpPr txBox="1">
            <a:spLocks noChangeArrowheads="1"/>
          </p:cNvSpPr>
          <p:nvPr/>
        </p:nvSpPr>
        <p:spPr bwMode="auto">
          <a:xfrm>
            <a:off x="7696200" y="1828800"/>
            <a:ext cx="762000" cy="338138"/>
          </a:xfrm>
          <a:prstGeom prst="rect">
            <a:avLst/>
          </a:prstGeom>
          <a:noFill/>
          <a:ln w="9525">
            <a:noFill/>
            <a:miter lim="800000"/>
            <a:headEnd/>
            <a:tailEnd/>
          </a:ln>
        </p:spPr>
        <p:txBody>
          <a:bodyPr>
            <a:spAutoFit/>
          </a:bodyPr>
          <a:lstStyle/>
          <a:p>
            <a:r>
              <a:rPr lang="en-US"/>
              <a:t>CDB</a:t>
            </a:r>
          </a:p>
        </p:txBody>
      </p:sp>
      <p:sp>
        <p:nvSpPr>
          <p:cNvPr id="109720" name="TextBox 219"/>
          <p:cNvSpPr txBox="1">
            <a:spLocks noChangeArrowheads="1"/>
          </p:cNvSpPr>
          <p:nvPr/>
        </p:nvSpPr>
        <p:spPr bwMode="auto">
          <a:xfrm>
            <a:off x="7696200" y="5562600"/>
            <a:ext cx="762000" cy="338138"/>
          </a:xfrm>
          <a:prstGeom prst="rect">
            <a:avLst/>
          </a:prstGeom>
          <a:noFill/>
          <a:ln w="9525">
            <a:noFill/>
            <a:miter lim="800000"/>
            <a:headEnd/>
            <a:tailEnd/>
          </a:ln>
        </p:spPr>
        <p:txBody>
          <a:bodyPr>
            <a:spAutoFit/>
          </a:bodyPr>
          <a:lstStyle/>
          <a:p>
            <a:r>
              <a:rPr lang="en-US"/>
              <a:t>DDC</a:t>
            </a:r>
          </a:p>
        </p:txBody>
      </p:sp>
    </p:spTree>
  </p:cSld>
  <p:clrMapOvr>
    <a:masterClrMapping/>
  </p:clrMapOvr>
  <p:transition spd="slow">
    <p:wipe dir="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762000" y="304800"/>
            <a:ext cx="7772400" cy="11430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3. FLAME MODEL</a:t>
            </a:r>
            <a:br>
              <a:rPr lang="en-US" sz="2400" dirty="0" smtClean="0"/>
            </a:br>
            <a:r>
              <a:rPr lang="en-US" sz="2400" dirty="0" smtClean="0"/>
              <a:t>    Flame model </a:t>
            </a:r>
            <a:r>
              <a:rPr lang="en-US" sz="2400" dirty="0" err="1" smtClean="0"/>
              <a:t>merupakan</a:t>
            </a:r>
            <a:r>
              <a:rPr lang="en-US" sz="2400" dirty="0" smtClean="0"/>
              <a:t> </a:t>
            </a:r>
            <a:r>
              <a:rPr lang="en-US" sz="2400" dirty="0" err="1" smtClean="0"/>
              <a:t>kelanjutan</a:t>
            </a:r>
            <a:r>
              <a:rPr lang="en-US" sz="2400" dirty="0" smtClean="0"/>
              <a:t> </a:t>
            </a:r>
            <a:r>
              <a:rPr lang="en-US" sz="2400" dirty="0" err="1" smtClean="0"/>
              <a:t>dari</a:t>
            </a:r>
            <a:r>
              <a:rPr lang="en-US" sz="2400" dirty="0" smtClean="0"/>
              <a:t> Fine’s risk </a:t>
            </a:r>
            <a:br>
              <a:rPr lang="en-US" sz="2400" dirty="0" smtClean="0"/>
            </a:br>
            <a:r>
              <a:rPr lang="en-US" sz="2400" dirty="0" smtClean="0"/>
              <a:t>    score </a:t>
            </a:r>
            <a:r>
              <a:rPr lang="en-US" sz="2400" dirty="0" err="1" smtClean="0"/>
              <a:t>dan</a:t>
            </a:r>
            <a:r>
              <a:rPr lang="en-US" sz="2400" dirty="0" smtClean="0"/>
              <a:t> TTC Hazard Rating System. Flame </a:t>
            </a:r>
            <a:br>
              <a:rPr lang="en-US" sz="2400" dirty="0" smtClean="0"/>
            </a:br>
            <a:r>
              <a:rPr lang="en-US" sz="2400" dirty="0" smtClean="0"/>
              <a:t>    </a:t>
            </a:r>
            <a:r>
              <a:rPr lang="en-US" sz="2400" dirty="0" err="1" smtClean="0"/>
              <a:t>menghitung</a:t>
            </a:r>
            <a:r>
              <a:rPr lang="en-US" sz="2400" dirty="0" smtClean="0"/>
              <a:t> </a:t>
            </a:r>
            <a:r>
              <a:rPr lang="en-US" sz="2400" dirty="0" err="1" smtClean="0"/>
              <a:t>nilai</a:t>
            </a:r>
            <a:r>
              <a:rPr lang="en-US" sz="2400" dirty="0" smtClean="0"/>
              <a:t> </a:t>
            </a:r>
            <a:r>
              <a:rPr lang="en-US" sz="2400" dirty="0" err="1" smtClean="0"/>
              <a:t>risiko</a:t>
            </a:r>
            <a:r>
              <a:rPr lang="en-US" sz="2400" dirty="0" smtClean="0"/>
              <a:t> </a:t>
            </a:r>
            <a:r>
              <a:rPr lang="en-US" sz="2400" dirty="0" err="1" smtClean="0"/>
              <a:t>dengan</a:t>
            </a:r>
            <a:r>
              <a:rPr lang="en-US" sz="2400" dirty="0" smtClean="0"/>
              <a:t> </a:t>
            </a:r>
            <a:r>
              <a:rPr lang="en-US" sz="2400" dirty="0" err="1" smtClean="0"/>
              <a:t>mengkombinasikan</a:t>
            </a:r>
            <a:r>
              <a:rPr lang="en-US" sz="2400" dirty="0" smtClean="0"/>
              <a:t> </a:t>
            </a:r>
            <a:br>
              <a:rPr lang="en-US" sz="2400" dirty="0" smtClean="0"/>
            </a:br>
            <a:r>
              <a:rPr lang="en-US" sz="2400" dirty="0" smtClean="0"/>
              <a:t>    </a:t>
            </a:r>
            <a:r>
              <a:rPr lang="en-US" sz="2400" dirty="0" err="1" smtClean="0"/>
              <a:t>beberapa</a:t>
            </a:r>
            <a:r>
              <a:rPr lang="en-US" sz="2400" dirty="0" smtClean="0"/>
              <a:t> </a:t>
            </a:r>
            <a:r>
              <a:rPr lang="en-US" sz="2400" dirty="0" err="1" smtClean="0"/>
              <a:t>variabel</a:t>
            </a:r>
            <a:r>
              <a:rPr lang="en-US" sz="2400" dirty="0" smtClean="0"/>
              <a:t> : </a:t>
            </a:r>
            <a:r>
              <a:rPr lang="en-US" sz="2400" dirty="0" err="1" smtClean="0"/>
              <a:t>frekuensi</a:t>
            </a:r>
            <a:r>
              <a:rPr lang="en-US" sz="2400" dirty="0" smtClean="0"/>
              <a:t> </a:t>
            </a:r>
            <a:r>
              <a:rPr lang="en-US" sz="2400" dirty="0" err="1" smtClean="0"/>
              <a:t>dari</a:t>
            </a:r>
            <a:r>
              <a:rPr lang="en-US" sz="2400" dirty="0" smtClean="0"/>
              <a:t> </a:t>
            </a:r>
            <a:r>
              <a:rPr lang="en-US" sz="2400" dirty="0" err="1" smtClean="0"/>
              <a:t>proses</a:t>
            </a:r>
            <a:r>
              <a:rPr lang="en-US" sz="2400" dirty="0" smtClean="0"/>
              <a:t>, </a:t>
            </a:r>
            <a:br>
              <a:rPr lang="en-US" sz="2400" dirty="0" smtClean="0"/>
            </a:br>
            <a:r>
              <a:rPr lang="en-US" sz="2400" dirty="0" smtClean="0"/>
              <a:t>    </a:t>
            </a:r>
            <a:r>
              <a:rPr lang="en-US" sz="2400" dirty="0" err="1" smtClean="0"/>
              <a:t>kecenderungan</a:t>
            </a:r>
            <a:r>
              <a:rPr lang="en-US" sz="2400" dirty="0" smtClean="0"/>
              <a:t> </a:t>
            </a:r>
            <a:r>
              <a:rPr lang="en-US" sz="2400" dirty="0" err="1" smtClean="0"/>
              <a:t>timbulnya</a:t>
            </a:r>
            <a:r>
              <a:rPr lang="en-US" sz="2400" dirty="0" smtClean="0"/>
              <a:t> hazard, </a:t>
            </a:r>
            <a:r>
              <a:rPr lang="en-US" sz="2400" dirty="0" err="1" smtClean="0"/>
              <a:t>antisipasi</a:t>
            </a:r>
            <a:r>
              <a:rPr lang="en-US" sz="2400" dirty="0" smtClean="0"/>
              <a:t> </a:t>
            </a:r>
            <a:br>
              <a:rPr lang="en-US" sz="2400" dirty="0" smtClean="0"/>
            </a:br>
            <a:r>
              <a:rPr lang="en-US" sz="2400" dirty="0" smtClean="0"/>
              <a:t>    </a:t>
            </a:r>
            <a:r>
              <a:rPr lang="en-US" sz="2400" dirty="0" err="1" smtClean="0"/>
              <a:t>kerugian</a:t>
            </a:r>
            <a:r>
              <a:rPr lang="en-US" sz="2400" dirty="0" smtClean="0"/>
              <a:t>, </a:t>
            </a:r>
            <a:r>
              <a:rPr lang="en-US" sz="2400" dirty="0" err="1" smtClean="0"/>
              <a:t>misi</a:t>
            </a:r>
            <a:r>
              <a:rPr lang="en-US" sz="2400" dirty="0" smtClean="0"/>
              <a:t> </a:t>
            </a:r>
            <a:r>
              <a:rPr lang="en-US" sz="2400" dirty="0" err="1" smtClean="0"/>
              <a:t>dampak</a:t>
            </a:r>
            <a:r>
              <a:rPr lang="en-US" sz="2400" dirty="0" smtClean="0"/>
              <a:t>, </a:t>
            </a:r>
            <a:r>
              <a:rPr lang="en-US" sz="2400" dirty="0" err="1" smtClean="0"/>
              <a:t>karyawan</a:t>
            </a:r>
            <a:r>
              <a:rPr lang="en-US" sz="2400" dirty="0" smtClean="0"/>
              <a:t>/ </a:t>
            </a:r>
            <a:r>
              <a:rPr lang="en-US" sz="2400" dirty="0" err="1" smtClean="0"/>
              <a:t>sistem</a:t>
            </a:r>
            <a:r>
              <a:rPr lang="en-US" sz="2400" dirty="0" smtClean="0"/>
              <a:t> yang </a:t>
            </a:r>
            <a:br>
              <a:rPr lang="en-US" sz="2400" dirty="0" smtClean="0"/>
            </a:br>
            <a:r>
              <a:rPr lang="en-US" sz="2400" dirty="0" smtClean="0"/>
              <a:t>    </a:t>
            </a:r>
            <a:r>
              <a:rPr lang="en-US" sz="2400" dirty="0" err="1" smtClean="0"/>
              <a:t>terpajan</a:t>
            </a:r>
            <a:r>
              <a:rPr lang="en-US" sz="2400" dirty="0" smtClean="0"/>
              <a:t>. Model </a:t>
            </a:r>
            <a:r>
              <a:rPr lang="en-US" sz="2400" dirty="0" err="1" smtClean="0"/>
              <a:t>risiko</a:t>
            </a:r>
            <a:r>
              <a:rPr lang="en-US" sz="2400" dirty="0" smtClean="0"/>
              <a:t> </a:t>
            </a:r>
            <a:r>
              <a:rPr lang="en-US" sz="2400" dirty="0" err="1" smtClean="0"/>
              <a:t>sebagai</a:t>
            </a:r>
            <a:r>
              <a:rPr lang="en-US" sz="2400" dirty="0" smtClean="0"/>
              <a:t> </a:t>
            </a:r>
            <a:r>
              <a:rPr lang="en-US" sz="2400" dirty="0" err="1" smtClean="0"/>
              <a:t>berikut</a:t>
            </a:r>
            <a:r>
              <a:rPr lang="en-US" sz="2400" dirty="0" smtClean="0"/>
              <a:t> :   </a:t>
            </a:r>
            <a:br>
              <a:rPr lang="en-US" sz="2400" dirty="0" smtClean="0"/>
            </a:br>
            <a:r>
              <a:rPr lang="en-US" sz="2400" dirty="0" smtClean="0"/>
              <a:t>    R = log X  , </a:t>
            </a:r>
            <a:r>
              <a:rPr lang="en-US" sz="2400" dirty="0" err="1" smtClean="0"/>
              <a:t>dimana</a:t>
            </a:r>
            <a:r>
              <a:rPr lang="en-US" sz="2400" dirty="0" smtClean="0"/>
              <a:t> x = F x L x A x M x E</a:t>
            </a:r>
            <a:br>
              <a:rPr lang="en-US" sz="2400" dirty="0" smtClean="0"/>
            </a:br>
            <a:r>
              <a:rPr lang="en-US" sz="2400" dirty="0" smtClean="0"/>
              <a:t>    F = </a:t>
            </a:r>
            <a:r>
              <a:rPr lang="en-US" sz="2400" dirty="0" err="1" smtClean="0"/>
              <a:t>Frekuensi</a:t>
            </a:r>
            <a:r>
              <a:rPr lang="en-US" sz="2400" dirty="0" smtClean="0"/>
              <a:t>                             score : 1 – 100</a:t>
            </a:r>
            <a:br>
              <a:rPr lang="en-US" sz="2400" dirty="0" smtClean="0"/>
            </a:br>
            <a:r>
              <a:rPr lang="en-US" sz="2400" dirty="0" smtClean="0"/>
              <a:t>    L = </a:t>
            </a:r>
            <a:r>
              <a:rPr lang="en-US" sz="2400" dirty="0" err="1" smtClean="0"/>
              <a:t>kecenderungan</a:t>
            </a:r>
            <a:r>
              <a:rPr lang="en-US" sz="2400" dirty="0" smtClean="0"/>
              <a:t>                    score : 1 - 100 </a:t>
            </a:r>
            <a:br>
              <a:rPr lang="en-US" sz="2400" dirty="0" smtClean="0"/>
            </a:br>
            <a:r>
              <a:rPr lang="en-US" sz="2400" dirty="0" smtClean="0"/>
              <a:t>    A = </a:t>
            </a:r>
            <a:r>
              <a:rPr lang="en-US" sz="2400" dirty="0" err="1" smtClean="0"/>
              <a:t>Antisipasi</a:t>
            </a:r>
            <a:r>
              <a:rPr lang="en-US" sz="2400" dirty="0" smtClean="0"/>
              <a:t> </a:t>
            </a:r>
            <a:r>
              <a:rPr lang="en-US" sz="2400" dirty="0" err="1" smtClean="0"/>
              <a:t>kerugian</a:t>
            </a:r>
            <a:r>
              <a:rPr lang="en-US" sz="2400" dirty="0" smtClean="0"/>
              <a:t>              score : 1 - 100</a:t>
            </a:r>
            <a:br>
              <a:rPr lang="en-US" sz="2400" dirty="0" smtClean="0"/>
            </a:br>
            <a:r>
              <a:rPr lang="en-US" sz="2400" dirty="0" smtClean="0"/>
              <a:t>    M = </a:t>
            </a:r>
            <a:r>
              <a:rPr lang="en-US" sz="2400" dirty="0" err="1" smtClean="0"/>
              <a:t>Misi</a:t>
            </a:r>
            <a:r>
              <a:rPr lang="en-US" sz="2400" dirty="0" smtClean="0"/>
              <a:t> </a:t>
            </a:r>
            <a:r>
              <a:rPr lang="en-US" sz="2400" dirty="0" err="1" smtClean="0"/>
              <a:t>dampak</a:t>
            </a:r>
            <a:r>
              <a:rPr lang="en-US" sz="2400" dirty="0" smtClean="0"/>
              <a:t>                        score : 1 - 100</a:t>
            </a:r>
            <a:br>
              <a:rPr lang="en-US" sz="2400" dirty="0" smtClean="0"/>
            </a:br>
            <a:r>
              <a:rPr lang="en-US" sz="2400" dirty="0" smtClean="0"/>
              <a:t>    E = </a:t>
            </a:r>
            <a:r>
              <a:rPr lang="en-US" sz="2400" dirty="0" err="1" smtClean="0"/>
              <a:t>Karyawan</a:t>
            </a:r>
            <a:r>
              <a:rPr lang="en-US" sz="2400" dirty="0" smtClean="0"/>
              <a:t> yang </a:t>
            </a:r>
            <a:r>
              <a:rPr lang="en-US" sz="2400" dirty="0" err="1" smtClean="0"/>
              <a:t>terpajan</a:t>
            </a:r>
            <a:r>
              <a:rPr lang="en-US" sz="2400" dirty="0" smtClean="0"/>
              <a:t> :</a:t>
            </a:r>
            <a:br>
              <a:rPr lang="en-US" sz="2400" dirty="0" smtClean="0"/>
            </a:br>
            <a:r>
              <a:rPr lang="en-US" sz="2400" dirty="0" smtClean="0"/>
              <a:t>           Very high risk                      score  : 8 </a:t>
            </a:r>
            <a:br>
              <a:rPr lang="en-US" sz="2400" dirty="0" smtClean="0"/>
            </a:br>
            <a:r>
              <a:rPr lang="en-US" sz="2400" dirty="0" smtClean="0"/>
              <a:t>           High risk                              score  : 6 - 7,99</a:t>
            </a:r>
            <a:br>
              <a:rPr lang="en-US" sz="2400" dirty="0" smtClean="0"/>
            </a:br>
            <a:r>
              <a:rPr lang="en-US" sz="2400" dirty="0" smtClean="0"/>
              <a:t>           </a:t>
            </a:r>
            <a:r>
              <a:rPr lang="en-US" sz="2400" dirty="0" err="1" smtClean="0"/>
              <a:t>Substansial</a:t>
            </a:r>
            <a:r>
              <a:rPr lang="en-US" sz="2400" dirty="0" smtClean="0"/>
              <a:t> risk		 score  : 4 – 5,99</a:t>
            </a:r>
            <a:br>
              <a:rPr lang="en-US" sz="2400" dirty="0" smtClean="0"/>
            </a:br>
            <a:r>
              <a:rPr lang="en-US" sz="2400" dirty="0" smtClean="0"/>
              <a:t>           Possible risk                        score  : 2 – 3,99</a:t>
            </a:r>
            <a:br>
              <a:rPr lang="en-US" sz="2400" dirty="0" smtClean="0"/>
            </a:br>
            <a:r>
              <a:rPr lang="en-US" sz="2400" dirty="0" smtClean="0"/>
              <a:t>           Doubtful    		            score  : &lt; 2,00 </a:t>
            </a:r>
          </a:p>
        </p:txBody>
      </p:sp>
      <p:sp>
        <p:nvSpPr>
          <p:cNvPr id="110594" name="Date Placeholder 3"/>
          <p:cNvSpPr>
            <a:spLocks noGrp="1"/>
          </p:cNvSpPr>
          <p:nvPr>
            <p:ph type="dt" sz="half" idx="10"/>
          </p:nvPr>
        </p:nvSpPr>
        <p:spPr>
          <a:noFill/>
        </p:spPr>
        <p:txBody>
          <a:bodyPr/>
          <a:lstStyle/>
          <a:p>
            <a:fld id="{1EF2BB28-8975-42E4-819C-5B598B1EC99A}" type="datetime1">
              <a:rPr lang="en-US" smtClean="0"/>
              <a:pPr/>
              <a:t>6/18/2013</a:t>
            </a:fld>
            <a:endParaRPr lang="en-US" smtClean="0"/>
          </a:p>
        </p:txBody>
      </p:sp>
      <p:sp>
        <p:nvSpPr>
          <p:cNvPr id="110595" name="Slide Number Placeholder 5"/>
          <p:cNvSpPr>
            <a:spLocks noGrp="1"/>
          </p:cNvSpPr>
          <p:nvPr>
            <p:ph type="sldNum" sz="quarter" idx="12"/>
          </p:nvPr>
        </p:nvSpPr>
        <p:spPr>
          <a:noFill/>
        </p:spPr>
        <p:txBody>
          <a:bodyPr/>
          <a:lstStyle/>
          <a:p>
            <a:fld id="{B15690E1-60D1-44AB-B0B5-F43D5BF52CDC}" type="slidenum">
              <a:rPr lang="en-US" smtClean="0"/>
              <a:pPr/>
              <a:t>96</a:t>
            </a:fld>
            <a:endParaRPr lang="en-US" smtClean="0"/>
          </a:p>
        </p:txBody>
      </p:sp>
    </p:spTree>
  </p:cSld>
  <p:clrMapOvr>
    <a:masterClrMapping/>
  </p:clrMapOvr>
  <p:transition spd="slow">
    <p:wipe dir="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85800" y="228600"/>
            <a:ext cx="7772400" cy="762000"/>
          </a:xfrm>
        </p:spPr>
        <p:txBody>
          <a:bodyPr>
            <a:normAutofit fontScale="90000"/>
          </a:bodyPr>
          <a:lstStyle/>
          <a:p>
            <a:pPr eaLnBrk="1" hangingPunct="1"/>
            <a:r>
              <a:rPr lang="en-US" sz="2000" b="1" smtClean="0">
                <a:solidFill>
                  <a:srgbClr val="FFFF00"/>
                </a:solidFill>
                <a:effectLst/>
                <a:latin typeface="Book Antiqua" pitchFamily="18" charset="0"/>
              </a:rPr>
              <a:t>Soal  : Berdasarkan data-data di bawah ini, tentukan tingkat risikonya  : Low, Medium atau High </a:t>
            </a:r>
            <a:r>
              <a:rPr lang="en-US" sz="3600" b="1" smtClean="0">
                <a:solidFill>
                  <a:srgbClr val="FFFF00"/>
                </a:solidFill>
                <a:effectLst/>
                <a:latin typeface="Book Antiqua" pitchFamily="18" charset="0"/>
              </a:rPr>
              <a:t>?</a:t>
            </a:r>
          </a:p>
        </p:txBody>
      </p:sp>
      <p:graphicFrame>
        <p:nvGraphicFramePr>
          <p:cNvPr id="446467" name="Group 3"/>
          <p:cNvGraphicFramePr>
            <a:graphicFrameLocks noGrp="1"/>
          </p:cNvGraphicFramePr>
          <p:nvPr>
            <p:ph sz="half" idx="2"/>
          </p:nvPr>
        </p:nvGraphicFramePr>
        <p:xfrm>
          <a:off x="228600" y="990600"/>
          <a:ext cx="8915400" cy="6293573"/>
        </p:xfrm>
        <a:graphic>
          <a:graphicData uri="http://schemas.openxmlformats.org/drawingml/2006/table">
            <a:tbl>
              <a:tblPr/>
              <a:tblGrid>
                <a:gridCol w="533400"/>
                <a:gridCol w="1600200"/>
                <a:gridCol w="2133600"/>
                <a:gridCol w="2286000"/>
                <a:gridCol w="2362200"/>
              </a:tblGrid>
              <a:tr h="73109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No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Lokasi</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Aktivitas</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Risiko</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Bahaya</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Akibat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Peluang</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Tk.Risiko</a:t>
                      </a:r>
                      <a:r>
                        <a:rPr kumimoji="0" lang="en-US" sz="1400" b="0" i="0" u="none" strike="noStrike" cap="none" normalizeH="0" baseline="0" dirty="0" smtClean="0">
                          <a:ln>
                            <a:noFill/>
                          </a:ln>
                          <a:solidFill>
                            <a:srgbClr val="FF0066"/>
                          </a:solidFill>
                          <a:effectLst/>
                          <a:latin typeface="Arial" charset="0"/>
                        </a:rPr>
                        <a:t>)</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r>
              <a:tr h="6983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Desalinasi</a:t>
                      </a:r>
                      <a:r>
                        <a:rPr kumimoji="0" lang="en-US" sz="1400" b="0" i="0" u="none" strike="noStrike" cap="none" normalizeH="0" baseline="0" dirty="0" smtClean="0">
                          <a:ln>
                            <a:noFill/>
                          </a:ln>
                          <a:solidFill>
                            <a:srgbClr val="FF0066"/>
                          </a:solidFill>
                          <a:effectLst/>
                          <a:latin typeface="Arial" charset="0"/>
                        </a:rPr>
                        <a:t> Plant</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Pengoperasian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desalinasi</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Kebisingan</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Trip/</a:t>
                      </a:r>
                      <a:r>
                        <a:rPr kumimoji="0" lang="en-US" sz="1400" b="0" i="0" u="none" strike="noStrike" cap="none" normalizeH="0" baseline="0" dirty="0" err="1" smtClean="0">
                          <a:ln>
                            <a:noFill/>
                          </a:ln>
                          <a:solidFill>
                            <a:srgbClr val="FF0066"/>
                          </a:solidFill>
                          <a:effectLst/>
                          <a:latin typeface="Arial" charset="0"/>
                        </a:rPr>
                        <a:t>Tersandung</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6983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Residual oil</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Change over ROP/HSD</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Oil </a:t>
                      </a:r>
                      <a:r>
                        <a:rPr kumimoji="0" lang="en-US" sz="1400" b="0" i="0" u="none" strike="noStrike" cap="none" normalizeH="0" baseline="0" dirty="0" err="1" smtClean="0">
                          <a:ln>
                            <a:noFill/>
                          </a:ln>
                          <a:solidFill>
                            <a:srgbClr val="FF0066"/>
                          </a:solidFill>
                          <a:effectLst/>
                          <a:latin typeface="Arial" charset="0"/>
                        </a:rPr>
                        <a:t>Punmp</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Tersengat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arus</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listrik</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Bising</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90144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Jetty</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Pengisian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bakar</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dari</a:t>
                      </a:r>
                      <a:r>
                        <a:rPr kumimoji="0" lang="en-US" sz="1400" b="0" i="0" u="none" strike="noStrike" cap="none" normalizeH="0" baseline="0" dirty="0" smtClean="0">
                          <a:ln>
                            <a:noFill/>
                          </a:ln>
                          <a:solidFill>
                            <a:srgbClr val="FF0066"/>
                          </a:solidFill>
                          <a:effectLst/>
                          <a:latin typeface="Arial" charset="0"/>
                        </a:rPr>
                        <a:t> tanker </a:t>
                      </a:r>
                      <a:r>
                        <a:rPr kumimoji="0" lang="en-US" sz="1400" b="0" i="0" u="none" strike="noStrike" cap="none" normalizeH="0" baseline="0" dirty="0" err="1" smtClean="0">
                          <a:ln>
                            <a:noFill/>
                          </a:ln>
                          <a:solidFill>
                            <a:srgbClr val="FF0066"/>
                          </a:solidFill>
                          <a:effectLst/>
                          <a:latin typeface="Arial" charset="0"/>
                        </a:rPr>
                        <a:t>ke</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tangki</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penyimpanan</a:t>
                      </a:r>
                      <a:r>
                        <a:rPr kumimoji="0" lang="en-US" sz="1400" b="0" i="0" u="none" strike="noStrike" cap="none" normalizeH="0" baseline="0" dirty="0" smtClean="0">
                          <a:ln>
                            <a:noFill/>
                          </a:ln>
                          <a:solidFill>
                            <a:srgbClr val="FF0066"/>
                          </a:solidFill>
                          <a:effectLst/>
                          <a:latin typeface="Arial" charset="0"/>
                        </a:rPr>
                        <a:t> BBM</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Kebakaran</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4/D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2/D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110453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Water treatment plan</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Water treatment</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Terhirup</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bau</a:t>
                      </a:r>
                      <a:r>
                        <a:rPr kumimoji="0" lang="en-US" sz="1400" b="0" i="0" u="none" strike="noStrike" cap="none" normalizeH="0" baseline="0" dirty="0" smtClean="0">
                          <a:ln>
                            <a:noFill/>
                          </a:ln>
                          <a:solidFill>
                            <a:srgbClr val="FF0066"/>
                          </a:solidFill>
                          <a:effectLst/>
                          <a:latin typeface="Arial" charset="0"/>
                        </a:rPr>
                        <a:t> gas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Desain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peralatan</a:t>
                      </a:r>
                      <a:r>
                        <a:rPr kumimoji="0" lang="en-US" sz="1400" b="0" i="0" u="none" strike="noStrike" cap="none" normalizeH="0" baseline="0" dirty="0" smtClean="0">
                          <a:ln>
                            <a:noFill/>
                          </a:ln>
                          <a:solidFill>
                            <a:srgbClr val="FF0066"/>
                          </a:solidFill>
                          <a:effectLst/>
                          <a:latin typeface="Arial" charset="0"/>
                        </a:rPr>
                        <a:t> td </a:t>
                      </a:r>
                      <a:r>
                        <a:rPr kumimoji="0" lang="en-US" sz="1400" b="0" i="0" u="none" strike="noStrike" cap="none" normalizeH="0" baseline="0" dirty="0" err="1" smtClean="0">
                          <a:ln>
                            <a:noFill/>
                          </a:ln>
                          <a:solidFill>
                            <a:srgbClr val="FF0066"/>
                          </a:solidFill>
                          <a:effectLst/>
                          <a:latin typeface="Arial" charset="0"/>
                        </a:rPr>
                        <a:t>sesuai</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Terhirup</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kimia</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1/B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1/C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1/E            (……)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1/B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69835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Generator</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Pemeriksaan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rutin</a:t>
                      </a:r>
                      <a:r>
                        <a:rPr kumimoji="0" lang="en-US" sz="1400" b="0" i="0" u="none" strike="noStrike" cap="none" normalizeH="0" baseline="0" dirty="0" smtClean="0">
                          <a:ln>
                            <a:noFill/>
                          </a:ln>
                          <a:solidFill>
                            <a:srgbClr val="FF0066"/>
                          </a:solidFill>
                          <a:effectLst/>
                          <a:latin typeface="Arial" charset="0"/>
                        </a:rPr>
                        <a:t> generator</a:t>
                      </a: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Tersengat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arus</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listrik</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Terjatuh</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Bising</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2/E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90144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Condensor</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Pemeriksaan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rutin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konsensor</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Terpeleset</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Kejatuhan</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benda</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keras</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Terbentur</a:t>
                      </a:r>
                      <a:endParaRPr kumimoji="0" lang="en-US" sz="1400" b="0" i="0" u="none" strike="noStrike" cap="none" normalizeH="0" baseline="0" dirty="0" smtClean="0">
                        <a:ln>
                          <a:noFill/>
                        </a:ln>
                        <a:solidFill>
                          <a:srgbClr val="FF0066"/>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Kebisingan</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1/E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3/E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1/D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1/A             (……)</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9218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66"/>
                          </a:solidFill>
                          <a:effectLst/>
                          <a:latin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685800" y="-457200"/>
            <a:ext cx="7772400" cy="457200"/>
          </a:xfrm>
        </p:spPr>
        <p:txBody>
          <a:bodyPr>
            <a:normAutofit fontScale="90000"/>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Diketahui</a:t>
            </a:r>
            <a:r>
              <a:rPr lang="en-US" sz="2400" dirty="0" smtClean="0"/>
              <a:t> : </a:t>
            </a:r>
            <a:br>
              <a:rPr lang="en-US" sz="2400" dirty="0" smtClean="0"/>
            </a:br>
            <a:r>
              <a:rPr lang="en-US" sz="2400" dirty="0" smtClean="0"/>
              <a:t/>
            </a:r>
            <a:br>
              <a:rPr lang="en-US" sz="2400" dirty="0" smtClean="0"/>
            </a:br>
            <a:r>
              <a:rPr lang="en-US" sz="2400" dirty="0" smtClean="0"/>
              <a:t>- </a:t>
            </a:r>
            <a:r>
              <a:rPr lang="en-US" sz="2400" dirty="0" err="1" smtClean="0"/>
              <a:t>Akibat</a:t>
            </a:r>
            <a:r>
              <a:rPr lang="en-US" sz="2400" dirty="0" smtClean="0"/>
              <a:t> ( </a:t>
            </a:r>
            <a:r>
              <a:rPr lang="en-US" sz="2400" dirty="0" err="1" smtClean="0"/>
              <a:t>konsekuensi</a:t>
            </a:r>
            <a:r>
              <a:rPr lang="en-US" sz="2400" dirty="0" smtClean="0"/>
              <a:t> )  </a:t>
            </a:r>
            <a:br>
              <a:rPr lang="en-US" sz="2400" dirty="0" smtClean="0"/>
            </a:br>
            <a:r>
              <a:rPr lang="en-US" sz="2400" dirty="0" smtClean="0"/>
              <a:t>  </a:t>
            </a:r>
            <a:r>
              <a:rPr lang="en-US" sz="1800" dirty="0" err="1" smtClean="0"/>
              <a:t>Skore</a:t>
            </a:r>
            <a:r>
              <a:rPr lang="en-US" sz="1800" dirty="0" smtClean="0"/>
              <a:t> 1 : </a:t>
            </a:r>
            <a:r>
              <a:rPr lang="en-US" sz="1800" dirty="0" err="1" smtClean="0"/>
              <a:t>Tidak</a:t>
            </a:r>
            <a:r>
              <a:rPr lang="en-US" sz="1800" dirty="0" smtClean="0"/>
              <a:t> </a:t>
            </a:r>
            <a:r>
              <a:rPr lang="en-US" sz="1800" dirty="0" err="1" smtClean="0"/>
              <a:t>ada</a:t>
            </a:r>
            <a:r>
              <a:rPr lang="en-US" sz="1800" dirty="0" smtClean="0"/>
              <a:t> </a:t>
            </a:r>
            <a:r>
              <a:rPr lang="en-US" sz="1800" dirty="0" err="1" smtClean="0"/>
              <a:t>cedera</a:t>
            </a:r>
            <a:r>
              <a:rPr lang="en-US" sz="1800" dirty="0" smtClean="0"/>
              <a:t>, </a:t>
            </a:r>
            <a:r>
              <a:rPr lang="en-US" sz="1800" dirty="0" err="1" smtClean="0"/>
              <a:t>kerugian</a:t>
            </a:r>
            <a:r>
              <a:rPr lang="en-US" sz="1800" dirty="0" smtClean="0"/>
              <a:t> material </a:t>
            </a:r>
            <a:r>
              <a:rPr lang="en-US" sz="1800" dirty="0" err="1" smtClean="0"/>
              <a:t>kecil</a:t>
            </a:r>
            <a:r>
              <a:rPr lang="en-US" sz="1800" dirty="0" smtClean="0"/>
              <a:t> ( </a:t>
            </a:r>
            <a:r>
              <a:rPr lang="en-US" sz="1800" dirty="0" err="1" smtClean="0"/>
              <a:t>tidak</a:t>
            </a:r>
            <a:r>
              <a:rPr lang="en-US" sz="1800" dirty="0" smtClean="0"/>
              <a:t> </a:t>
            </a:r>
            <a:r>
              <a:rPr lang="en-US" sz="1800" dirty="0" err="1" smtClean="0"/>
              <a:t>cedera</a:t>
            </a:r>
            <a:r>
              <a:rPr lang="en-US" sz="1800" dirty="0" smtClean="0"/>
              <a:t>)</a:t>
            </a:r>
            <a:br>
              <a:rPr lang="en-US" sz="1800" dirty="0" smtClean="0"/>
            </a:br>
            <a:r>
              <a:rPr lang="en-US" sz="1800" dirty="0" smtClean="0"/>
              <a:t>   </a:t>
            </a:r>
            <a:r>
              <a:rPr lang="en-US" sz="1800" dirty="0" err="1" smtClean="0"/>
              <a:t>Skore</a:t>
            </a:r>
            <a:r>
              <a:rPr lang="en-US" sz="1800" dirty="0" smtClean="0"/>
              <a:t> 2 : </a:t>
            </a:r>
            <a:r>
              <a:rPr lang="en-US" sz="1800" dirty="0" err="1" smtClean="0"/>
              <a:t>Cedera</a:t>
            </a:r>
            <a:r>
              <a:rPr lang="en-US" sz="1800" dirty="0" smtClean="0"/>
              <a:t> </a:t>
            </a:r>
            <a:r>
              <a:rPr lang="en-US" sz="1800" dirty="0" err="1" smtClean="0"/>
              <a:t>ringan</a:t>
            </a:r>
            <a:r>
              <a:rPr lang="en-US" sz="1800" dirty="0" smtClean="0"/>
              <a:t>/P3K, </a:t>
            </a:r>
            <a:r>
              <a:rPr lang="en-US" sz="1800" dirty="0" err="1" smtClean="0"/>
              <a:t>kerugian</a:t>
            </a:r>
            <a:r>
              <a:rPr lang="en-US" sz="1800" dirty="0" smtClean="0"/>
              <a:t> </a:t>
            </a:r>
            <a:r>
              <a:rPr lang="en-US" sz="1800" dirty="0" err="1" smtClean="0"/>
              <a:t>materi</a:t>
            </a:r>
            <a:r>
              <a:rPr lang="en-US" sz="1800" dirty="0" smtClean="0"/>
              <a:t> </a:t>
            </a:r>
            <a:r>
              <a:rPr lang="en-US" sz="1800" dirty="0" err="1" smtClean="0"/>
              <a:t>sedang</a:t>
            </a:r>
            <a:r>
              <a:rPr lang="en-US" sz="1800" dirty="0" smtClean="0"/>
              <a:t> (</a:t>
            </a:r>
            <a:r>
              <a:rPr lang="en-US" sz="1800" dirty="0" err="1" smtClean="0"/>
              <a:t>cedera</a:t>
            </a:r>
            <a:r>
              <a:rPr lang="en-US" sz="1800" dirty="0" smtClean="0"/>
              <a:t> </a:t>
            </a:r>
            <a:r>
              <a:rPr lang="en-US" sz="1800" dirty="0" err="1" smtClean="0"/>
              <a:t>ringan</a:t>
            </a:r>
            <a:r>
              <a:rPr lang="en-US" sz="1800" dirty="0" smtClean="0"/>
              <a:t>)</a:t>
            </a:r>
            <a:br>
              <a:rPr lang="en-US" sz="1800" dirty="0" smtClean="0"/>
            </a:br>
            <a:r>
              <a:rPr lang="en-US" sz="1800" dirty="0" smtClean="0"/>
              <a:t>   </a:t>
            </a:r>
            <a:r>
              <a:rPr lang="en-US" sz="1800" dirty="0" err="1" smtClean="0"/>
              <a:t>Skore</a:t>
            </a:r>
            <a:r>
              <a:rPr lang="en-US" sz="1800" dirty="0" smtClean="0"/>
              <a:t> 3 : </a:t>
            </a:r>
            <a:r>
              <a:rPr lang="en-US" sz="1800" dirty="0" err="1" smtClean="0"/>
              <a:t>Hilang</a:t>
            </a:r>
            <a:r>
              <a:rPr lang="en-US" sz="1800" dirty="0" smtClean="0"/>
              <a:t> </a:t>
            </a:r>
            <a:r>
              <a:rPr lang="en-US" sz="1800" dirty="0" err="1" smtClean="0"/>
              <a:t>hari</a:t>
            </a:r>
            <a:r>
              <a:rPr lang="en-US" sz="1800" dirty="0" smtClean="0"/>
              <a:t> </a:t>
            </a:r>
            <a:r>
              <a:rPr lang="en-US" sz="1800" dirty="0" err="1" smtClean="0"/>
              <a:t>kerja</a:t>
            </a:r>
            <a:r>
              <a:rPr lang="en-US" sz="1800" dirty="0" smtClean="0"/>
              <a:t>, </a:t>
            </a:r>
            <a:r>
              <a:rPr lang="en-US" sz="1800" dirty="0" err="1" smtClean="0"/>
              <a:t>kerugian</a:t>
            </a:r>
            <a:r>
              <a:rPr lang="en-US" sz="1800" dirty="0" smtClean="0"/>
              <a:t> </a:t>
            </a:r>
            <a:r>
              <a:rPr lang="en-US" sz="1800" dirty="0" err="1" smtClean="0"/>
              <a:t>cukup</a:t>
            </a:r>
            <a:r>
              <a:rPr lang="en-US" sz="1800" dirty="0" smtClean="0"/>
              <a:t> </a:t>
            </a:r>
            <a:r>
              <a:rPr lang="en-US" sz="1800" dirty="0" err="1" smtClean="0"/>
              <a:t>besar</a:t>
            </a:r>
            <a:r>
              <a:rPr lang="en-US" sz="1800" dirty="0" smtClean="0"/>
              <a:t> (</a:t>
            </a:r>
            <a:r>
              <a:rPr lang="en-US" sz="1800" dirty="0" err="1" smtClean="0"/>
              <a:t>hilang</a:t>
            </a:r>
            <a:r>
              <a:rPr lang="en-US" sz="1800" dirty="0" smtClean="0"/>
              <a:t> </a:t>
            </a:r>
            <a:r>
              <a:rPr lang="en-US" sz="1800" dirty="0" err="1" smtClean="0"/>
              <a:t>hari</a:t>
            </a:r>
            <a:r>
              <a:rPr lang="en-US" sz="1800" dirty="0" smtClean="0"/>
              <a:t> </a:t>
            </a:r>
            <a:r>
              <a:rPr lang="en-US" sz="1800" dirty="0" err="1" smtClean="0"/>
              <a:t>kerja</a:t>
            </a:r>
            <a:r>
              <a:rPr lang="en-US" sz="1800" dirty="0" smtClean="0"/>
              <a:t> )</a:t>
            </a:r>
            <a:br>
              <a:rPr lang="en-US" sz="1800" dirty="0" smtClean="0"/>
            </a:br>
            <a:r>
              <a:rPr lang="en-US" sz="1800" dirty="0" smtClean="0"/>
              <a:t>   </a:t>
            </a:r>
            <a:r>
              <a:rPr lang="en-US" sz="1800" dirty="0" err="1" smtClean="0"/>
              <a:t>Skore</a:t>
            </a:r>
            <a:r>
              <a:rPr lang="en-US" sz="1800" dirty="0" smtClean="0"/>
              <a:t> 4 : </a:t>
            </a:r>
            <a:r>
              <a:rPr lang="en-US" sz="1800" dirty="0" err="1" smtClean="0"/>
              <a:t>Cacat</a:t>
            </a:r>
            <a:r>
              <a:rPr lang="en-US" sz="1800" dirty="0" smtClean="0"/>
              <a:t>, </a:t>
            </a:r>
            <a:r>
              <a:rPr lang="en-US" sz="1800" dirty="0" err="1" smtClean="0"/>
              <a:t>kerugian</a:t>
            </a:r>
            <a:r>
              <a:rPr lang="en-US" sz="1800" dirty="0" smtClean="0"/>
              <a:t> </a:t>
            </a:r>
            <a:r>
              <a:rPr lang="en-US" sz="1800" dirty="0" err="1" smtClean="0"/>
              <a:t>materi</a:t>
            </a:r>
            <a:r>
              <a:rPr lang="en-US" sz="1800" dirty="0" smtClean="0"/>
              <a:t> </a:t>
            </a:r>
            <a:r>
              <a:rPr lang="en-US" sz="1800" dirty="0" err="1" smtClean="0"/>
              <a:t>besar</a:t>
            </a:r>
            <a:r>
              <a:rPr lang="en-US" sz="1800" dirty="0" smtClean="0"/>
              <a:t> ( </a:t>
            </a:r>
            <a:r>
              <a:rPr lang="en-US" sz="1800" dirty="0" err="1" smtClean="0"/>
              <a:t>cacat</a:t>
            </a:r>
            <a:r>
              <a:rPr lang="en-US" sz="1800" dirty="0" smtClean="0"/>
              <a:t> ) </a:t>
            </a:r>
            <a:br>
              <a:rPr lang="en-US" sz="1800" dirty="0" smtClean="0"/>
            </a:br>
            <a:r>
              <a:rPr lang="en-US" sz="1800" dirty="0" smtClean="0"/>
              <a:t>   </a:t>
            </a:r>
            <a:r>
              <a:rPr lang="en-US" sz="1800" dirty="0" err="1" smtClean="0"/>
              <a:t>Skore</a:t>
            </a:r>
            <a:r>
              <a:rPr lang="en-US" sz="1800" dirty="0" smtClean="0"/>
              <a:t> 5 : </a:t>
            </a:r>
            <a:r>
              <a:rPr lang="en-US" sz="1800" dirty="0" err="1" smtClean="0"/>
              <a:t>Kematian</a:t>
            </a:r>
            <a:r>
              <a:rPr lang="en-US" sz="1800" dirty="0" smtClean="0"/>
              <a:t>, </a:t>
            </a:r>
            <a:r>
              <a:rPr lang="en-US" sz="1800" dirty="0" err="1" smtClean="0"/>
              <a:t>kerugian</a:t>
            </a:r>
            <a:r>
              <a:rPr lang="en-US" sz="1800" dirty="0" smtClean="0"/>
              <a:t> </a:t>
            </a:r>
            <a:r>
              <a:rPr lang="en-US" sz="1800" dirty="0" err="1" smtClean="0"/>
              <a:t>materi</a:t>
            </a:r>
            <a:r>
              <a:rPr lang="en-US" sz="1800" dirty="0" smtClean="0"/>
              <a:t> </a:t>
            </a:r>
            <a:r>
              <a:rPr lang="en-US" sz="1800" dirty="0" err="1" smtClean="0"/>
              <a:t>sangat</a:t>
            </a:r>
            <a:r>
              <a:rPr lang="en-US" sz="1800" dirty="0" smtClean="0"/>
              <a:t> </a:t>
            </a:r>
            <a:r>
              <a:rPr lang="en-US" sz="1800" dirty="0" err="1" smtClean="0"/>
              <a:t>besar</a:t>
            </a:r>
            <a:r>
              <a:rPr lang="en-US" sz="1800" dirty="0" smtClean="0"/>
              <a:t> ( </a:t>
            </a:r>
            <a:r>
              <a:rPr lang="en-US" sz="1800" dirty="0" err="1" smtClean="0"/>
              <a:t>kematian</a:t>
            </a:r>
            <a:r>
              <a:rPr lang="en-US" sz="1800" dirty="0" smtClean="0"/>
              <a:t> )</a:t>
            </a:r>
            <a:br>
              <a:rPr lang="en-US" sz="1800" dirty="0" smtClean="0"/>
            </a:br>
            <a:r>
              <a:rPr lang="en-US" sz="1800" dirty="0" smtClean="0"/>
              <a:t> </a:t>
            </a:r>
            <a:br>
              <a:rPr lang="en-US" sz="1800" dirty="0" smtClean="0"/>
            </a:br>
            <a:r>
              <a:rPr lang="en-US" sz="1800" dirty="0" smtClean="0"/>
              <a:t> </a:t>
            </a:r>
            <a:r>
              <a:rPr lang="en-US" sz="2400" dirty="0" smtClean="0"/>
              <a:t>-</a:t>
            </a:r>
            <a:r>
              <a:rPr lang="en-US" sz="2400" dirty="0" err="1" smtClean="0"/>
              <a:t>Peluang</a:t>
            </a:r>
            <a:r>
              <a:rPr lang="en-US" sz="2400" dirty="0" smtClean="0"/>
              <a:t> ( Probability )</a:t>
            </a:r>
            <a:br>
              <a:rPr lang="en-US" sz="2400" dirty="0" smtClean="0"/>
            </a:br>
            <a:r>
              <a:rPr lang="en-US" sz="2400" dirty="0" smtClean="0"/>
              <a:t>  </a:t>
            </a:r>
            <a:r>
              <a:rPr lang="en-US" sz="2400" dirty="0" err="1" smtClean="0"/>
              <a:t>Diisi</a:t>
            </a:r>
            <a:r>
              <a:rPr lang="en-US" sz="2400" dirty="0" smtClean="0"/>
              <a:t> </a:t>
            </a:r>
            <a:r>
              <a:rPr lang="en-US" sz="2400" dirty="0" err="1" smtClean="0"/>
              <a:t>sesuai</a:t>
            </a:r>
            <a:r>
              <a:rPr lang="en-US" sz="2400" dirty="0" smtClean="0"/>
              <a:t> </a:t>
            </a:r>
            <a:r>
              <a:rPr lang="en-US" sz="2400" dirty="0" err="1" smtClean="0"/>
              <a:t>peluang</a:t>
            </a:r>
            <a:r>
              <a:rPr lang="en-US" sz="2400" dirty="0" smtClean="0"/>
              <a:t> yang </a:t>
            </a:r>
            <a:r>
              <a:rPr lang="en-US" sz="2400" dirty="0" err="1" smtClean="0"/>
              <a:t>terjadi</a:t>
            </a:r>
            <a:r>
              <a:rPr lang="en-US" sz="2400" dirty="0" smtClean="0"/>
              <a:t/>
            </a:r>
            <a:br>
              <a:rPr lang="en-US" sz="2400" dirty="0" smtClean="0"/>
            </a:br>
            <a:r>
              <a:rPr lang="en-US" sz="2400" dirty="0" smtClean="0"/>
              <a:t>  A</a:t>
            </a:r>
            <a:r>
              <a:rPr lang="en-US" sz="1800" dirty="0" smtClean="0"/>
              <a:t> : </a:t>
            </a:r>
            <a:r>
              <a:rPr lang="en-US" sz="1800" dirty="0" err="1" smtClean="0"/>
              <a:t>Hampir</a:t>
            </a:r>
            <a:r>
              <a:rPr lang="en-US" sz="1800" dirty="0" smtClean="0"/>
              <a:t> </a:t>
            </a:r>
            <a:r>
              <a:rPr lang="en-US" sz="1800" dirty="0" err="1" smtClean="0"/>
              <a:t>pasti</a:t>
            </a:r>
            <a:r>
              <a:rPr lang="en-US" sz="1800" dirty="0" smtClean="0"/>
              <a:t> </a:t>
            </a:r>
            <a:r>
              <a:rPr lang="en-US" sz="1800" dirty="0" err="1" smtClean="0"/>
              <a:t>akan</a:t>
            </a:r>
            <a:r>
              <a:rPr lang="en-US" sz="1800" dirty="0" smtClean="0"/>
              <a:t> </a:t>
            </a:r>
            <a:r>
              <a:rPr lang="en-US" sz="1800" dirty="0" err="1" smtClean="0"/>
              <a:t>terjadi</a:t>
            </a:r>
            <a:r>
              <a:rPr lang="en-US" sz="1800" dirty="0" smtClean="0"/>
              <a:t>/ almost certain</a:t>
            </a:r>
            <a:br>
              <a:rPr lang="en-US" sz="1800" dirty="0" smtClean="0"/>
            </a:br>
            <a:r>
              <a:rPr lang="en-US" sz="1800" dirty="0" smtClean="0"/>
              <a:t>   B : </a:t>
            </a:r>
            <a:r>
              <a:rPr lang="en-US" sz="1800" dirty="0" err="1" smtClean="0"/>
              <a:t>Cenderung</a:t>
            </a:r>
            <a:r>
              <a:rPr lang="en-US" sz="1800" dirty="0" smtClean="0"/>
              <a:t> </a:t>
            </a:r>
            <a:r>
              <a:rPr lang="en-US" sz="1800" dirty="0" err="1" smtClean="0"/>
              <a:t>untuk</a:t>
            </a:r>
            <a:r>
              <a:rPr lang="en-US" sz="1800" dirty="0" smtClean="0"/>
              <a:t> </a:t>
            </a:r>
            <a:r>
              <a:rPr lang="en-US" sz="1800" dirty="0" err="1" smtClean="0"/>
              <a:t>terjadi</a:t>
            </a:r>
            <a:r>
              <a:rPr lang="en-US" sz="1800" dirty="0" smtClean="0"/>
              <a:t/>
            </a:r>
            <a:br>
              <a:rPr lang="en-US" sz="1800" dirty="0" smtClean="0"/>
            </a:br>
            <a:r>
              <a:rPr lang="en-US" sz="1800" dirty="0" smtClean="0"/>
              <a:t>   C : </a:t>
            </a:r>
            <a:r>
              <a:rPr lang="en-US" sz="1800" dirty="0" err="1" smtClean="0"/>
              <a:t>Mungkin</a:t>
            </a:r>
            <a:r>
              <a:rPr lang="en-US" sz="1800" dirty="0" smtClean="0"/>
              <a:t> </a:t>
            </a:r>
            <a:r>
              <a:rPr lang="en-US" sz="1800" dirty="0" err="1" smtClean="0"/>
              <a:t>dapat</a:t>
            </a:r>
            <a:r>
              <a:rPr lang="en-US" sz="1800" dirty="0" smtClean="0"/>
              <a:t> </a:t>
            </a:r>
            <a:r>
              <a:rPr lang="en-US" sz="1800" dirty="0" err="1" smtClean="0"/>
              <a:t>terjadi</a:t>
            </a:r>
            <a:r>
              <a:rPr lang="en-US" sz="1800" dirty="0" smtClean="0"/>
              <a:t/>
            </a:r>
            <a:br>
              <a:rPr lang="en-US" sz="1800" dirty="0" smtClean="0"/>
            </a:br>
            <a:r>
              <a:rPr lang="en-US" sz="1800" dirty="0" smtClean="0"/>
              <a:t>   D : </a:t>
            </a:r>
            <a:r>
              <a:rPr lang="en-US" sz="1800" dirty="0" err="1" smtClean="0"/>
              <a:t>Jarang</a:t>
            </a:r>
            <a:r>
              <a:rPr lang="en-US" sz="1800" dirty="0" smtClean="0"/>
              <a:t> </a:t>
            </a:r>
            <a:r>
              <a:rPr lang="en-US" sz="1800" dirty="0" err="1" smtClean="0"/>
              <a:t>kemungkinan</a:t>
            </a:r>
            <a:r>
              <a:rPr lang="en-US" sz="1800" dirty="0" smtClean="0"/>
              <a:t> </a:t>
            </a:r>
            <a:r>
              <a:rPr lang="en-US" sz="1800" dirty="0" err="1" smtClean="0"/>
              <a:t>terjadi</a:t>
            </a:r>
            <a:r>
              <a:rPr lang="en-US" sz="1800" dirty="0" smtClean="0"/>
              <a:t>/ unlikely </a:t>
            </a:r>
            <a:br>
              <a:rPr lang="en-US" sz="1800" dirty="0" smtClean="0"/>
            </a:br>
            <a:r>
              <a:rPr lang="en-US" sz="1800" dirty="0" smtClean="0"/>
              <a:t>   E : </a:t>
            </a:r>
            <a:r>
              <a:rPr lang="en-US" sz="1800" dirty="0" err="1" smtClean="0"/>
              <a:t>Jarang</a:t>
            </a:r>
            <a:r>
              <a:rPr lang="en-US" sz="1800" dirty="0" smtClean="0"/>
              <a:t> </a:t>
            </a:r>
            <a:r>
              <a:rPr lang="en-US" sz="1800" dirty="0" err="1" smtClean="0"/>
              <a:t>terjadi</a:t>
            </a:r>
            <a:r>
              <a:rPr lang="en-US" sz="1800" dirty="0" smtClean="0"/>
              <a:t> ( rare )</a:t>
            </a:r>
            <a:br>
              <a:rPr lang="en-US" sz="1800" dirty="0" smtClean="0"/>
            </a:br>
            <a:r>
              <a:rPr lang="en-US" sz="1800" dirty="0" smtClean="0"/>
              <a:t>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112642" name="Slide Number Placeholder 5"/>
          <p:cNvSpPr>
            <a:spLocks noGrp="1"/>
          </p:cNvSpPr>
          <p:nvPr>
            <p:ph type="sldNum" sz="quarter" idx="12"/>
          </p:nvPr>
        </p:nvSpPr>
        <p:spPr>
          <a:noFill/>
        </p:spPr>
        <p:txBody>
          <a:bodyPr/>
          <a:lstStyle/>
          <a:p>
            <a:fld id="{3160FF47-2EF0-4471-B608-CBE465D01E95}" type="slidenum">
              <a:rPr lang="en-US" smtClean="0"/>
              <a:pPr/>
              <a:t>98</a:t>
            </a:fld>
            <a:endParaRPr lang="en-US" smtClean="0"/>
          </a:p>
        </p:txBody>
      </p:sp>
    </p:spTree>
  </p:cSld>
  <p:clrMapOvr>
    <a:masterClrMapping/>
  </p:clrMapOvr>
  <p:transition spd="slow">
    <p:wipe dir="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685800" y="533400"/>
            <a:ext cx="7772400" cy="762000"/>
          </a:xfrm>
        </p:spPr>
        <p:txBody>
          <a:bodyPr>
            <a:normAutofit fontScale="90000"/>
          </a:bodyPr>
          <a:lstStyle/>
          <a:p>
            <a:pPr eaLnBrk="1" hangingPunct="1"/>
            <a:r>
              <a:rPr lang="en-US" sz="2000" b="1" smtClean="0">
                <a:solidFill>
                  <a:srgbClr val="FFFF00"/>
                </a:solidFill>
                <a:effectLst/>
                <a:latin typeface="Book Antiqua" pitchFamily="18" charset="0"/>
              </a:rPr>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Diskusi kelompok ( 15 menit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
            </a:r>
            <a:br>
              <a:rPr lang="en-US" sz="2000" b="1" smtClean="0">
                <a:solidFill>
                  <a:srgbClr val="FFFF00"/>
                </a:solidFill>
                <a:effectLst/>
                <a:latin typeface="Book Antiqua" pitchFamily="18" charset="0"/>
              </a:rPr>
            </a:br>
            <a:r>
              <a:rPr lang="en-US" sz="2000" b="1" smtClean="0">
                <a:solidFill>
                  <a:srgbClr val="FFFF00"/>
                </a:solidFill>
                <a:effectLst/>
                <a:latin typeface="Book Antiqua" pitchFamily="18" charset="0"/>
              </a:rPr>
              <a:t>Tentukan tingkat risiko bahaya secara kualitatif ( Low, Medium atau High ) di ruang kuliahmu saat ini dan di Lab K3  ?</a:t>
            </a:r>
            <a:br>
              <a:rPr lang="en-US" sz="2000" b="1" smtClean="0">
                <a:solidFill>
                  <a:srgbClr val="FFFF00"/>
                </a:solidFill>
                <a:effectLst/>
                <a:latin typeface="Book Antiqua" pitchFamily="18" charset="0"/>
              </a:rPr>
            </a:br>
            <a:r>
              <a:rPr lang="en-US" sz="3600" b="1" smtClean="0">
                <a:solidFill>
                  <a:srgbClr val="FFFF00"/>
                </a:solidFill>
                <a:effectLst/>
                <a:latin typeface="Book Antiqua" pitchFamily="18" charset="0"/>
              </a:rPr>
              <a:t/>
            </a:r>
            <a:br>
              <a:rPr lang="en-US" sz="3600" b="1" smtClean="0">
                <a:solidFill>
                  <a:srgbClr val="FFFF00"/>
                </a:solidFill>
                <a:effectLst/>
                <a:latin typeface="Book Antiqua" pitchFamily="18" charset="0"/>
              </a:rPr>
            </a:br>
            <a:endParaRPr lang="en-US" sz="3600" b="1" smtClean="0">
              <a:solidFill>
                <a:srgbClr val="FFFF00"/>
              </a:solidFill>
              <a:effectLst/>
              <a:latin typeface="Book Antiqua" pitchFamily="18" charset="0"/>
            </a:endParaRPr>
          </a:p>
        </p:txBody>
      </p:sp>
      <p:graphicFrame>
        <p:nvGraphicFramePr>
          <p:cNvPr id="446467" name="Group 3"/>
          <p:cNvGraphicFramePr>
            <a:graphicFrameLocks noGrp="1"/>
          </p:cNvGraphicFramePr>
          <p:nvPr>
            <p:ph sz="half" idx="2"/>
          </p:nvPr>
        </p:nvGraphicFramePr>
        <p:xfrm>
          <a:off x="152400" y="1752600"/>
          <a:ext cx="8991600" cy="4935937"/>
        </p:xfrm>
        <a:graphic>
          <a:graphicData uri="http://schemas.openxmlformats.org/drawingml/2006/table">
            <a:tbl>
              <a:tblPr/>
              <a:tblGrid>
                <a:gridCol w="533400"/>
                <a:gridCol w="1600200"/>
                <a:gridCol w="2133600"/>
                <a:gridCol w="2286000"/>
                <a:gridCol w="2438400"/>
              </a:tblGrid>
              <a:tr h="59024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No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Lokasi</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Aktivitas</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Risiko</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Bahaya</a:t>
                      </a: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66"/>
                          </a:solidFill>
                          <a:effectLst/>
                          <a:latin typeface="Arial" charset="0"/>
                        </a:rPr>
                        <a:t>Akibat</a:t>
                      </a:r>
                      <a:r>
                        <a:rPr kumimoji="0" lang="en-US" sz="1400" b="0" i="0" u="none" strike="noStrike" cap="none" normalizeH="0" baseline="0" dirty="0" smtClean="0">
                          <a:ln>
                            <a:noFill/>
                          </a:ln>
                          <a:solidFill>
                            <a:srgbClr val="FF0066"/>
                          </a:solidFill>
                          <a:effectLst/>
                          <a:latin typeface="Arial" charset="0"/>
                        </a:rPr>
                        <a:t>/ </a:t>
                      </a:r>
                      <a:r>
                        <a:rPr kumimoji="0" lang="en-US" sz="1400" b="0" i="0" u="none" strike="noStrike" cap="none" normalizeH="0" baseline="0" dirty="0" err="1" smtClean="0">
                          <a:ln>
                            <a:noFill/>
                          </a:ln>
                          <a:solidFill>
                            <a:srgbClr val="FF0066"/>
                          </a:solidFill>
                          <a:effectLst/>
                          <a:latin typeface="Arial" charset="0"/>
                        </a:rPr>
                        <a:t>Peluang</a:t>
                      </a:r>
                      <a:r>
                        <a:rPr kumimoji="0" lang="en-US" sz="1400" b="0" i="0" u="none" strike="noStrike" cap="none" normalizeH="0" baseline="0" dirty="0" smtClean="0">
                          <a:ln>
                            <a:noFill/>
                          </a:ln>
                          <a:solidFill>
                            <a:srgbClr val="FF0066"/>
                          </a:solidFill>
                          <a:effectLst/>
                          <a:latin typeface="Arial" charset="0"/>
                        </a:rPr>
                        <a:t> ( </a:t>
                      </a:r>
                      <a:r>
                        <a:rPr kumimoji="0" lang="en-US" sz="1400" b="0" i="0" u="none" strike="noStrike" cap="none" normalizeH="0" baseline="0" dirty="0" err="1" smtClean="0">
                          <a:ln>
                            <a:noFill/>
                          </a:ln>
                          <a:solidFill>
                            <a:srgbClr val="FF0066"/>
                          </a:solidFill>
                          <a:effectLst/>
                          <a:latin typeface="Arial" charset="0"/>
                        </a:rPr>
                        <a:t>Tk.Risiko</a:t>
                      </a:r>
                      <a:r>
                        <a:rPr kumimoji="0" lang="en-US" sz="1400" b="0" i="0" u="none" strike="noStrike" cap="none" normalizeH="0" baseline="0" dirty="0" smtClean="0">
                          <a:ln>
                            <a:noFill/>
                          </a:ln>
                          <a:solidFill>
                            <a:srgbClr val="FF0066"/>
                          </a:solidFill>
                          <a:effectLst/>
                          <a:latin typeface="Arial" charset="0"/>
                        </a:rPr>
                        <a:t>)</a:t>
                      </a: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ECFF"/>
                    </a:solidFill>
                  </a:tcPr>
                </a:tc>
              </a:tr>
              <a:tr h="56381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6381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2777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8917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6381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72777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66"/>
                        </a:solidFill>
                        <a:effectLst/>
                        <a:latin typeface="Arial" charset="0"/>
                      </a:endParaRPr>
                    </a:p>
                  </a:txBody>
                  <a:tcPr marL="90000" marR="90000" marT="46800" marB="4680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4782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66"/>
                          </a:solidFill>
                          <a:effectLst/>
                          <a:latin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66"/>
                        </a:solidFill>
                        <a:effectLst/>
                        <a:latin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TotalTime>
  <Words>4370</Words>
  <Application>Microsoft Office PowerPoint</Application>
  <PresentationFormat>On-screen Show (4:3)</PresentationFormat>
  <Paragraphs>1339</Paragraphs>
  <Slides>117</Slides>
  <Notes>9</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117</vt:i4>
      </vt:variant>
    </vt:vector>
  </HeadingPairs>
  <TitlesOfParts>
    <vt:vector size="121" baseType="lpstr">
      <vt:lpstr>Office Theme</vt:lpstr>
      <vt:lpstr>Equation</vt:lpstr>
      <vt:lpstr>Document</vt:lpstr>
      <vt:lpstr>Clip</vt:lpstr>
      <vt:lpstr> RISK ASSESSMENT, RISK MANAGEMENT AND RISK COMMUNICATION K3   Oleh :  Abdul Rohim Tualeka</vt:lpstr>
      <vt:lpstr>1</vt:lpstr>
      <vt:lpstr> HAZARD ASSESSMENT   </vt:lpstr>
      <vt:lpstr> HAZARD IDENTIFICATION</vt:lpstr>
      <vt:lpstr> HAZARD CHARACTERIZATION</vt:lpstr>
      <vt:lpstr> HAZARD EVALUATION   </vt:lpstr>
      <vt:lpstr>RISK ASSESSMENT</vt:lpstr>
      <vt:lpstr>DEFINISI RISIKO</vt:lpstr>
      <vt:lpstr>PERBEDAAN RISIKO DAN MASALAH</vt:lpstr>
      <vt:lpstr>       PENYEBAB RISIKO   1. PENYEBAB TUNGGAL 2. PENYEBAB JAMAK/ GANDA 3. PENYEBAB BERANTAI 4. PENYEBAB GABUNGAN     ( Manajemen Risiko untuk              kontraktor, hal 65 </vt:lpstr>
      <vt:lpstr>PENILAIAN RISIKO SECARA KUANTITATIF</vt:lpstr>
      <vt:lpstr>                                                   PENILAIAN RISIKO SECARA                         KUANTITATIF  Penilaian risiko dilakukan secara kualitatif dan kuantitatif. Dibandingkan dengan penilaian risiko secara kualitatif, penilaian risiko secara kuantitatif lebih obyektif karena data-data yang digunakan diambil secara obyektif menggunakan peralatan laboratorium. Gambaran penilaian risiko secara kuantitatif maupun keterkaitan analisis risiko dengan studi epidemiologi tertera pada dua diagram alir pada halaman berikut.    </vt:lpstr>
      <vt:lpstr>Slide 13</vt:lpstr>
      <vt:lpstr>STUDI EPIDEMIOLOGI vs ANALISIS RISIKO </vt:lpstr>
      <vt:lpstr>                                                Melihat kedua diagram alir di atas, maka dapat disimpulkan bahwa penilaian risiko secara kuantitatif dilakukan dengan tahap-tahap atau langkah-langkah utama sebagai berikut :  Tahap ke-1 :Hazard Identification ( identifikasi bahaya ) Tahap ke-2 :Dose-response assessment ( analisis dosis respon atau toxicity assessment : hubungan dosis pemajanan dengan efek ) Tahap ke-3 :exposure assessment ( analisis jalur pajanan atau penilaian kontak ) Tahap ke-4 :Risk characterization ( karakteristik risiko )    </vt:lpstr>
      <vt:lpstr>Process</vt:lpstr>
      <vt:lpstr>DEFINISI RISIKO</vt:lpstr>
      <vt:lpstr>RISIKO (RISK) – 1 </vt:lpstr>
      <vt:lpstr>RISIKO (RISK) - 2</vt:lpstr>
      <vt:lpstr>RISIKO (RISK) - 3</vt:lpstr>
      <vt:lpstr>Risk Assessment Process</vt:lpstr>
      <vt:lpstr>IDENTIFIKASI HAZARD</vt:lpstr>
      <vt:lpstr>HAZARD ATAU BAHAYA  (Environmental Hazard)</vt:lpstr>
      <vt:lpstr>IDENTIFIKASI BAHAYA</vt:lpstr>
      <vt:lpstr>Hazard Identification – Toxicity Score  Tabel 1 : Rfd toksin</vt:lpstr>
      <vt:lpstr>Hazard Identification – Toxicity Score  Tabel 2. Rfd dan TS Toksin </vt:lpstr>
      <vt:lpstr>Risk Assessment Process</vt:lpstr>
      <vt:lpstr>ANALISIS DOSE RESPONSE</vt:lpstr>
      <vt:lpstr>DUA EFEK ZAT TOKSIK</vt:lpstr>
      <vt:lpstr>REFERENCE DOSE (RfD) - 1</vt:lpstr>
      <vt:lpstr>Slide 31</vt:lpstr>
      <vt:lpstr>Slide 32</vt:lpstr>
      <vt:lpstr>REFERENCE DOSE (RfD) - 2</vt:lpstr>
      <vt:lpstr>REFERENCE DOSE (RfD) - 3</vt:lpstr>
      <vt:lpstr>REFERENCE DOSE (RfD) - 4</vt:lpstr>
      <vt:lpstr>EVALUASI EFEK NONKANKER (EFEK SISTEMIK) - 1</vt:lpstr>
      <vt:lpstr>EVALUASI EFEK SISTEMIK - 2</vt:lpstr>
      <vt:lpstr>Contoh Dosis-Respon Beberapa Risk Agent  Tabel 3. RfD/RfC dan CSF Toksin</vt:lpstr>
      <vt:lpstr>RfD dan CSF Benzena </vt:lpstr>
      <vt:lpstr>Risk Assessment Process</vt:lpstr>
      <vt:lpstr>ANALISIS PAJANAN</vt:lpstr>
      <vt:lpstr>ANALISIS PAJANAN</vt:lpstr>
      <vt:lpstr>PERHITUNGAN INTAKE</vt:lpstr>
      <vt:lpstr>VARIABEL PERHITUNGAN INTAKE</vt:lpstr>
      <vt:lpstr>US-EPA Default Exposure Factor </vt:lpstr>
      <vt:lpstr>Standard Parameters for Calculating Exposure and Intake</vt:lpstr>
      <vt:lpstr>CONTOH TABEL ANTROPOMETRI</vt:lpstr>
      <vt:lpstr>PENILAIAN RISIKO SECARA   KUANTITATIF</vt:lpstr>
      <vt:lpstr>Risk Assessment Process</vt:lpstr>
      <vt:lpstr>KARAKTERISTIK RISIKO</vt:lpstr>
      <vt:lpstr>Risk Characterization</vt:lpstr>
      <vt:lpstr>Ringkasan Karakterisasi Risiko</vt:lpstr>
      <vt:lpstr>                                                                                                KARAKTERISTIK RISIKO  Untuk mengetahui karakteristik risiko atau tingkat risiko dari suatu toksin maka harus diketahui terlebih dahulu toksin itu bersifat karsinogen atau non karsinogen.  A. Toksin non karsinogen      Untuk mengetahui karakteristik risiko non karsinogen       harus diketahui terlebih dahulu intake atau pajanan       atau asupan terhadap toksin tersebut, disingkat I      atau intake non karsinogen. Dengan rumus sebagai       berikut :                     </vt:lpstr>
      <vt:lpstr>PERHITUNGAN INTAKE</vt:lpstr>
      <vt:lpstr>                                                 Untuk mengetahui karakteristik suatu toksin, selain mengetahui Intake, juga harus diketahui pula RfD (reference of dose/ untuk toksin berupa partikel atau larutan ) atau RfC ( reference of concentration/ untuk toksin berupa gas ), dengan rumus :           RfD maupun RfC dari suatu toksin, selain diperoleh dengan menggunakan rumus di atas, juga dapat diketahui dari hasil-hasil tetapan yang telah dikeluarkan oleh para peneliti maupun lembaga-lembaga lingkungan dan kesehatan seperti WHO dan EPA ( lihat tabel 3 ). Misalnya RfD untuk arsen adalah 3E-4 mg/kg/hr.             </vt:lpstr>
      <vt:lpstr> Karakterisasi Risiko Non Karsinogen</vt:lpstr>
      <vt:lpstr>                                                                     B. Toksin Karsinogen      Untuk mengetahui karakteristik risiko karsinogen       harus diketahui terlebih dahulu intake atau pajanan       atau asupan terhadap toksin karsinigen, disingkat Ik      atau intake karsinogen. Dengan rumus sebagai       berikut :                     </vt:lpstr>
      <vt:lpstr>PERHITUNGAN INTAKE</vt:lpstr>
      <vt:lpstr>                                                  Untuk mengetahui karakteristik risiko toksin karsinogen, selain mengetahui Intake ( Ik ), juga harus diketahui pula CSF ( Cancer Slope Factor ). Dengan demikian, rumus tingkat risiko karsinogen atau ECR ( Excess Cancer Risk ) adalah :   ECR = Ik (mg/kg/hari) x CSF (mg/kg/hari)1   Angka CSF merupakan tetapan, diperoleh dari hasil penelitian dan dikeluarkan oleh lembaga-lembaga lingkungan dan kesehatan, misalnya WHO dan EPA. CSF (lihat tabel 3 ) . Misal, CSF untuk Arsen organik adalah 1,5  (mg/kg/hari)-1             </vt:lpstr>
      <vt:lpstr>Slide 60</vt:lpstr>
      <vt:lpstr> D. LAJU KONSUMSI ( R ) YANG AMAN </vt:lpstr>
      <vt:lpstr> E. Baku Mutu Anjuran Kesehatan</vt:lpstr>
      <vt:lpstr>Contoh 1: Perhitungan Intake NO2 dan Indeks                Bahaya (RQ) (data dari Tabel 1)</vt:lpstr>
      <vt:lpstr>Contoh 2:  Analisis &amp; Manajemen Risiko Arsen di Desa Buyat, Sulawesi Utara</vt:lpstr>
      <vt:lpstr>Slide 65</vt:lpstr>
      <vt:lpstr>Slide 66</vt:lpstr>
      <vt:lpstr>Contoh 3 : Perhitungan Intake Arsen dalam Air Minum</vt:lpstr>
      <vt:lpstr>Slide 68</vt:lpstr>
      <vt:lpstr>Jawaban (b)</vt:lpstr>
      <vt:lpstr>Jawaban c  (Baku) Anjuran Kesehatan (Health Advisories) Arsen</vt:lpstr>
      <vt:lpstr>Slide 71</vt:lpstr>
      <vt:lpstr>Slide 72</vt:lpstr>
      <vt:lpstr>E. PENILAIAN RISIKO SECARA KUALITATIF</vt:lpstr>
      <vt:lpstr>                                              PENILAIAN RISIKO SECARA                         KUALITATIF   Dibandingkan dengan metode penilaian risiko secara kuantitatif, metode penilaian risiko secara kualitatif terkesan subyektif dan memberi peluang multiinterpretasi dan debat. Persepsi risiko bisa bervariasi untuk setiap orang. Penilaian risiko secara kualitatif diawali dengan melakukan identifikasi bahaya. Setelah itu, baru ditentukan karakterisasi risiko atau tingkat risiko  </vt:lpstr>
      <vt:lpstr>                                                                  IDENTIFIKASI BAHAYA   Identifikasi bahaya dilakukan dengan melihat bahaya yang mungkin terjadi pada tiap area produksi sesuai dengan proses produksi. Identifikasi bahaya berfungsi untuk mengetahui bahaya bahaya yang mungkin terjadi di perusahaan sehingga dapat dilakukan upaya-upaya pengendalian bahaya tersebut agar tidak terjadi kejadian-kejadian yang tidak diinginkan oleh perusahaan. Identifikasi bahaya dilakukan berdasarkan alur proses produksi. </vt:lpstr>
      <vt:lpstr>                              Contoh Kolom-kolom yang terdapat pada identifikasi bahaya :  - Kolom 1 : no   Diisi sesuai dengan nomor urut daftar evaluasi bahaya    potensial dan risiko dari kegiatan, peralatan, fasilitas,    lokasi dan material per bidang/daerah. - Kolom 2. Lokasi   Diisi sesuai dengan area lokasi yang menjadi tempat    identifikasi bahaya dan penilaian risiko    Contoh : H2 Plant, Desalination Plant - Kolom 3. Aktivitas   Diisi sesuai dengan kegiatan yang dilakukan oleh    seluruh fungsi yang ada di unit-unit di perusahaan    Contoh : pengoperasian H2 Plant - Kolom 4 : Risiko   Diisi sesuai dengan risiko yang ditimbulkan dari     kegiatan, produk, peralatan, fasilitas, lokasi dan    material   Contoh : Kebakaran, bising, dll.  </vt:lpstr>
      <vt:lpstr>                             - Kolom 5 : Akibat ( konsekuensi )   Diisi skor akibat yang terjadi   Skore 1 : Tidak ada cedera, kerugian material kecil ( tidak cedera)    Skore 2 : Cedera ringan/P3K, kerugian materi sedang (cedera ringan)    Skore 3 : Hilang hari kerja, kerugian cukup besar (hilang hari kerja )    Skore 4 : Cacat, kerugian materi besar ( cacat )     Skore 5 : Kematian, kerugian materi sangat besar ( kematian )    -Kolom 6 : Peluang ( Probability )   Diisi sesuai peluang yang terjadi   A : Hampir pasti akan terjadi/ almost certain    B : Cenderung untuk terjadi    C : Mungkin dapat terjadi    D : Jarang kemungkinan terjadi/ unlikely     E : Jarang terjadi ( rare )      </vt:lpstr>
      <vt:lpstr>Contoh identifikasi bahaya di perusahaan X</vt:lpstr>
      <vt:lpstr>                             KARAKTERISASI RISIKO  Setelah dilakukan identifikasi risiko maka dilakukan penilaian risiko untuik menentukan karakterisasi risiko atau  tingkat risiko. Beberapa metode penilaian risiko secara kualitatif antara lain :</vt:lpstr>
      <vt:lpstr>1. Penilaian risiko : konsekuensi-frekuensi</vt:lpstr>
      <vt:lpstr>Estimasi Tingkat Resiko</vt:lpstr>
      <vt:lpstr>2. Penilaian risiko : Model ALARA RISK CALCULATOR</vt:lpstr>
      <vt:lpstr>TINGKAT KEPARAHAN </vt:lpstr>
      <vt:lpstr>Tingkat Keseringan (Frekuensi)</vt:lpstr>
      <vt:lpstr>TINGKAT RESIKO</vt:lpstr>
      <vt:lpstr>3. Penilaian risiko : Severity-frequency-Probability</vt:lpstr>
      <vt:lpstr>Slide 87</vt:lpstr>
      <vt:lpstr>Slide 88</vt:lpstr>
      <vt:lpstr>Slide 89</vt:lpstr>
      <vt:lpstr>              METODE PENILAIAN RISIKO SECARA KUALITATIF                   YANG DIPERGUNAKAN SECARA RESMI                               DI AUSTRALIA  Ada beberapa metode penilaian risiko secara kualitatif yang dipergunakan secara resmi di Australia, antara lain : Fine’s Risk Score, TTC ( Hazard Rating System ) dan Flame Model.   1. Fine’s Risk Score     Fine’s risk score adalah model untuk penilaian risiko      dengan formula sebagai berikut : Risiko adalah hasil      pengalian faktor-faktor yang terdiri dari konsekuensi x      faktor exposure x faktor probabilitas ( R = C x E x P ).     Ketiga faktor tersebut diklasifikasikan dalam      beberapa kelas dan diberi rating ( tabel 1 ). </vt:lpstr>
      <vt:lpstr>Tabel 1. Fine’s Risk Score ( Qualitatuve risk ass )</vt:lpstr>
      <vt:lpstr>        Hasil perhitungan risiko ( risk score ) dapat dipergunakan untuk memperkirakan kejadian , mengalokasikan resources dan mengontrol hazard. Maka apabila sudah dapat men-score risiko, dapat dilakukan kalkulasi biaya untuk intervensi.  Beberapa keterbatasan model ini antara lain : Data bukan merupakan data konkrit tetapi berupan data estimasi, potensi personal bias dan pengalaman akan mempengaruhi hasil akhir, dan risk score hanya dipergunakan sebagai baseline level dari risiko tidak didefinisikan sebagai safe atau unsafe.</vt:lpstr>
      <vt:lpstr>     2. TTC Hazard rating System     TTC hazard rating system mempergunakan huruf       alfabet untuk me-ranking risiko. Tingkat Kriteria yang      digunakan adalah severity, level probabilitas dan       biaya untuk intervensi (tabel 2 ). Model ini      dipergunakan untuk komparasi penilaian risiko dari      berbagai hazard dan bermanfaat untuk membuat list      prioritas untuk kebijakan pengendalian hazard. </vt:lpstr>
      <vt:lpstr>     Tabel 2. TCC Hazard Rating System ( Qualitative Risk Ass )                 </vt:lpstr>
      <vt:lpstr>           </vt:lpstr>
      <vt:lpstr>              3. FLAME MODEL     Flame model merupakan kelanjutan dari Fine’s risk      score dan TTC Hazard Rating System. Flame      menghitung nilai risiko dengan mengkombinasikan      beberapa variabel : frekuensi dari proses,      kecenderungan timbulnya hazard, antisipasi      kerugian, misi dampak, karyawan/ sistem yang      terpajan. Model risiko sebagai berikut :        R = log X  , dimana x = F x L x A x M x E     F = Frekuensi                             score : 1 – 100     L = kecenderungan                    score : 1 - 100      A = Antisipasi kerugian              score : 1 - 100     M = Misi dampak                        score : 1 - 100     E = Karyawan yang terpajan :            Very high risk                      score  : 8             High risk                              score  : 6 - 7,99            Substansial risk   score  : 4 – 5,99            Possible risk                        score  : 2 – 3,99            Doubtful                  score  : &lt; 2,00 </vt:lpstr>
      <vt:lpstr>Soal  : Berdasarkan data-data di bawah ini, tentukan tingkat risikonya  : Low, Medium atau High ?</vt:lpstr>
      <vt:lpstr>                             Diketahui :   - Akibat ( konsekuensi )     Skore 1 : Tidak ada cedera, kerugian material kecil ( tidak cedera)    Skore 2 : Cedera ringan/P3K, kerugian materi sedang (cedera ringan)    Skore 3 : Hilang hari kerja, kerugian cukup besar (hilang hari kerja )    Skore 4 : Cacat, kerugian materi besar ( cacat )     Skore 5 : Kematian, kerugian materi sangat besar ( kematian )    -Peluang ( Probability )   Diisi sesuai peluang yang terjadi   A : Hampir pasti akan terjadi/ almost certain    B : Cenderung untuk terjadi    C : Mungkin dapat terjadi    D : Jarang kemungkinan terjadi/ unlikely     E : Jarang terjadi ( rare )      </vt:lpstr>
      <vt:lpstr>   Diskusi kelompok ( 15 menit )  Tentukan tingkat risiko bahaya secara kualitatif ( Low, Medium atau High ) di ruang kuliahmu saat ini dan di Lab K3  ?  </vt:lpstr>
      <vt:lpstr>                             Tugas di lapangan :   Tentukan tingkat risiko dari suatu industri yang pernah saudara kunjungi dengan membuat matrik seperti pada soal 1 : a.  Rumah sakit b.  Petrokimia Tbk c.  Semen Gresik Tbk       </vt:lpstr>
      <vt:lpstr>              3. FLAME MODEL     Flame model merupakan kelanjutan dari Fine’s risk      score dan TTC Hazard Rating System. Flame      menghitung nilai risiko dengan mengkombinasikan      beberapa variabel : frekuensi dari proses,      kecenderungan timbulnya hazard, antisipasi      kerugian, misi dampak, karyawan/ sistem yang      terpajan. Model risiko sebagai berikut :        R = log X  , dimana x = F x L x A x M x E     F = Frekuensi                             score : 1 – 100     L = kecenderungan                    score : 1 - 100      A = Antisipasi kerugian              score : 1 - 100     M = Misi dampak                        score : 1 - 100     E = Karyawan yang terpajan :            Very high risk                      score  : 8             High risk                              score  : 6 - 7,99            Substansial risk   score  : 4 – 5,99            Possible risk                        score  : 2 – 3,99            Doubtful                  score  : &lt; 2,00 </vt:lpstr>
      <vt:lpstr>Soal  : Berdasarkan data-data di bawah ini, tentukan tingkat risikonya  : Low, Medium atau High ?</vt:lpstr>
      <vt:lpstr>                             Diketahui :   - Akibat ( konsekuensi )     Skore 1 : Tidak ada cedera, kerugian material kecil ( tidak cedera)    Skore 2 : Cedera ringan/P3K, kerugian materi sedang (cedera ringan)    Skore 3 : Hilang hari kerja, kerugian cukup besar (hilang hari kerja )    Skore 4 : Cacat, kerugian materi besar ( cacat )     Skore 5 : Kematian, kerugian materi sangat besar ( kematian )    -Peluang ( Probability )   Diisi sesuai peluang yang terjadi   A : Hampir pasti akan terjadi/ almost certain    B : Cenderung untuk terjadi    C : Mungkin dapat terjadi    D : Jarang kemungkinan terjadi/ unlikely     E : Jarang terjadi ( rare )      </vt:lpstr>
      <vt:lpstr>   Diskusi kelompok ( 15 menit )  Tentukan tingkat risiko bahaya secara kualitatif ( Low, Medium atau High ) di ruang kuliahmu saat ini dan di Lab K3  ?  </vt:lpstr>
      <vt:lpstr>                             Tugas di lapangan :   Tentukan tingkat risiko dari suatu industri yang pernah saudara kunjungi dengan membuat matrik seperti pada soal 1 : a.  Rumah sakit b.  Petrokimia Tbk c.  Semen Gresik Tbk       </vt:lpstr>
      <vt:lpstr>G. KESIMPULAN</vt:lpstr>
      <vt:lpstr>Definsi </vt:lpstr>
      <vt:lpstr> CIRI KHAS definisi MANAJEMEN RISIKO ( HINSA s, 2009 )   1. MANAJEMEN RISIKO ADALAH PROSES, BUKAN     CHECKLIST, SANGAT DINAMIS DAN SELALU     MEMBERI UMPAN BALIK KEPADA DIRINYA     SENDIRI. 2. SALAH SATU ASPEK PROSES MANAJEMEN RISIKO     ADALAH MENCOCOKKAN (MEMBANDINGKAN)     RISIKO DENGAN RISIKO YANG MENURUT     KEYAKINAN PERUSAHAAN HARUS DIAMBIL. </vt:lpstr>
      <vt:lpstr>   Hubungan Risk Assessment dan Risk      Management</vt:lpstr>
      <vt:lpstr>Slide 110</vt:lpstr>
      <vt:lpstr>  1.  Pengendalian Secara Teknik  </vt:lpstr>
      <vt:lpstr> </vt:lpstr>
      <vt:lpstr> </vt:lpstr>
      <vt:lpstr>Slide 114</vt:lpstr>
      <vt:lpstr>    </vt:lpstr>
      <vt:lpstr>Menurut Kountur, 2008   Karena Risiko Diukur Terhadap Kemungkinan ( Peluang ) dan Dampaknya maka Manajemen Risiko dilakukan terhadap :</vt:lpstr>
      <vt:lpstr>UNTUK MEMUDAHKAN MEMAHAMI POSISI PELUANG DAN DAMPAK MAKA DIBUAT PETA RISIKO seperti tertera PADA GAMBAR di bawah ini.               Tabel 1. Peta Risiko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RISK ASSESSMENT, RISK MANAGEMENT AND RISK COMMUNICATION K3   Oleh :  Abdul Rohim Tualeka</dc:title>
  <dc:creator>asus</dc:creator>
  <cp:lastModifiedBy>asus</cp:lastModifiedBy>
  <cp:revision>2</cp:revision>
  <dcterms:created xsi:type="dcterms:W3CDTF">2013-06-18T09:57:24Z</dcterms:created>
  <dcterms:modified xsi:type="dcterms:W3CDTF">2013-06-18T10:22:44Z</dcterms:modified>
</cp:coreProperties>
</file>