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82" r:id="rId6"/>
    <p:sldId id="259" r:id="rId7"/>
    <p:sldId id="260" r:id="rId8"/>
    <p:sldId id="261" r:id="rId9"/>
    <p:sldId id="262" r:id="rId10"/>
    <p:sldId id="280" r:id="rId11"/>
    <p:sldId id="279" r:id="rId12"/>
    <p:sldId id="264" r:id="rId13"/>
    <p:sldId id="272" r:id="rId14"/>
    <p:sldId id="273" r:id="rId15"/>
    <p:sldId id="274" r:id="rId16"/>
    <p:sldId id="275" r:id="rId17"/>
    <p:sldId id="276" r:id="rId18"/>
    <p:sldId id="277" r:id="rId19"/>
    <p:sldId id="278" r:id="rId20"/>
    <p:sldId id="267" r:id="rId21"/>
    <p:sldId id="271" r:id="rId22"/>
    <p:sldId id="270"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0A36A-E492-4A2C-BA66-8FF29EDBFB34}" type="datetimeFigureOut">
              <a:rPr lang="id-ID" smtClean="0"/>
              <a:pPr/>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65651F-15A8-4733-AE9C-F0B8DA2F83C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0A36A-E492-4A2C-BA66-8FF29EDBFB34}" type="datetimeFigureOut">
              <a:rPr lang="id-ID" smtClean="0"/>
              <a:pPr/>
              <a:t>12/12/2012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5651F-15A8-4733-AE9C-F0B8DA2F83C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00100" y="1857364"/>
            <a:ext cx="7143800" cy="18573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p:txBody>
          <a:bodyPr/>
          <a:lstStyle/>
          <a:p>
            <a:r>
              <a:rPr lang="id-ID" dirty="0" smtClean="0"/>
              <a:t>Standar Pelayanan Minimal Puskesmas </a:t>
            </a:r>
            <a:endParaRPr lang="id-ID" dirty="0"/>
          </a:p>
        </p:txBody>
      </p:sp>
      <p:sp>
        <p:nvSpPr>
          <p:cNvPr id="3" name="Subtitle 2"/>
          <p:cNvSpPr>
            <a:spLocks noGrp="1"/>
          </p:cNvSpPr>
          <p:nvPr>
            <p:ph type="subTitle" idx="1"/>
          </p:nvPr>
        </p:nvSpPr>
        <p:spPr/>
        <p:txBody>
          <a:bodyPr/>
          <a:lstStyle/>
          <a:p>
            <a:r>
              <a:rPr lang="id-ID" dirty="0" smtClean="0">
                <a:solidFill>
                  <a:schemeClr val="tx1"/>
                </a:solidFill>
              </a:rPr>
              <a:t>Indira Probo Handini</a:t>
            </a:r>
          </a:p>
          <a:p>
            <a:r>
              <a:rPr lang="id-ID" dirty="0" smtClean="0">
                <a:solidFill>
                  <a:schemeClr val="tx1"/>
                </a:solidFill>
              </a:rPr>
              <a:t>101111072</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smtClean="0"/>
              <a:t>Prinsip</a:t>
            </a:r>
            <a:r>
              <a:rPr lang="en-US" sz="3200" b="1" dirty="0" smtClean="0"/>
              <a:t> </a:t>
            </a:r>
            <a:r>
              <a:rPr lang="en-US" sz="3200" b="1" dirty="0" err="1" smtClean="0"/>
              <a:t>Penyusunan</a:t>
            </a:r>
            <a:r>
              <a:rPr lang="en-US" sz="3200" b="1" dirty="0" smtClean="0"/>
              <a:t> </a:t>
            </a:r>
            <a:r>
              <a:rPr lang="en-US" sz="3200" b="1" dirty="0" err="1" smtClean="0"/>
              <a:t>Standar</a:t>
            </a:r>
            <a:r>
              <a:rPr lang="en-US" sz="3200" b="1" dirty="0" smtClean="0"/>
              <a:t> </a:t>
            </a:r>
            <a:r>
              <a:rPr lang="en-US" sz="3200" b="1" dirty="0" err="1" smtClean="0"/>
              <a:t>Pelayanan</a:t>
            </a:r>
            <a:r>
              <a:rPr lang="en-US" sz="3200" b="1" dirty="0" smtClean="0"/>
              <a:t> Minimal </a:t>
            </a:r>
            <a:r>
              <a:rPr lang="en-US" sz="3200" b="1" dirty="0" err="1" smtClean="0"/>
              <a:t>Puskesmas</a:t>
            </a:r>
            <a:endParaRPr lang="en-US" sz="32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Di </a:t>
            </a:r>
            <a:r>
              <a:rPr lang="en-US" dirty="0" err="1" smtClean="0"/>
              <a:t>dalam</a:t>
            </a:r>
            <a:r>
              <a:rPr lang="en-US" dirty="0" smtClean="0"/>
              <a:t> </a:t>
            </a:r>
            <a:r>
              <a:rPr lang="en-US" dirty="0" err="1" smtClean="0"/>
              <a:t>menyusun</a:t>
            </a:r>
            <a:r>
              <a:rPr lang="en-US" dirty="0" smtClean="0"/>
              <a:t> </a:t>
            </a:r>
            <a:r>
              <a:rPr lang="en-US" dirty="0" err="1" smtClean="0"/>
              <a:t>Standar</a:t>
            </a:r>
            <a:r>
              <a:rPr lang="en-US" dirty="0" smtClean="0"/>
              <a:t> </a:t>
            </a:r>
            <a:r>
              <a:rPr lang="en-US" dirty="0" err="1" smtClean="0"/>
              <a:t>Pelayanan</a:t>
            </a:r>
            <a:r>
              <a:rPr lang="en-US" dirty="0" smtClean="0"/>
              <a:t> Minimal </a:t>
            </a:r>
            <a:r>
              <a:rPr lang="id-ID" dirty="0" smtClean="0"/>
              <a:t>(</a:t>
            </a:r>
            <a:r>
              <a:rPr lang="en-US" dirty="0" smtClean="0"/>
              <a:t>SPM</a:t>
            </a:r>
            <a:r>
              <a:rPr lang="id-ID" dirty="0" smtClean="0"/>
              <a:t>)</a:t>
            </a:r>
            <a:r>
              <a:rPr lang="en-US" dirty="0" smtClean="0"/>
              <a:t> </a:t>
            </a:r>
            <a:r>
              <a:rPr lang="en-US" dirty="0" err="1" smtClean="0"/>
              <a:t>telah</a:t>
            </a:r>
            <a:r>
              <a:rPr lang="en-US" dirty="0" smtClean="0"/>
              <a:t> </a:t>
            </a:r>
            <a:r>
              <a:rPr lang="en-US" dirty="0" err="1" smtClean="0"/>
              <a:t>memperhatikan</a:t>
            </a:r>
            <a:r>
              <a:rPr lang="en-US" dirty="0" smtClean="0"/>
              <a:t> </a:t>
            </a:r>
            <a:r>
              <a:rPr lang="en-US" dirty="0" err="1" smtClean="0"/>
              <a:t>hal-hal</a:t>
            </a:r>
            <a:r>
              <a:rPr lang="en-US" dirty="0" smtClean="0"/>
              <a:t> </a:t>
            </a:r>
            <a:r>
              <a:rPr lang="en-US" dirty="0" err="1" smtClean="0"/>
              <a:t>sebagai</a:t>
            </a:r>
            <a:r>
              <a:rPr lang="en-US" dirty="0" smtClean="0"/>
              <a:t> </a:t>
            </a:r>
            <a:r>
              <a:rPr lang="en-US" dirty="0" err="1" smtClean="0"/>
              <a:t>berikut</a:t>
            </a:r>
            <a:r>
              <a:rPr lang="en-US" dirty="0" smtClean="0"/>
              <a:t>:</a:t>
            </a:r>
          </a:p>
          <a:p>
            <a:pPr lvl="0"/>
            <a:r>
              <a:rPr lang="en-US" dirty="0" err="1" smtClean="0"/>
              <a:t>Konsensus</a:t>
            </a:r>
            <a:endParaRPr lang="en-US" dirty="0" smtClean="0"/>
          </a:p>
          <a:p>
            <a:r>
              <a:rPr lang="en-US" dirty="0" err="1" smtClean="0"/>
              <a:t>Sederhana</a:t>
            </a:r>
            <a:endParaRPr lang="en-US" dirty="0" smtClean="0"/>
          </a:p>
          <a:p>
            <a:pPr lvl="0"/>
            <a:r>
              <a:rPr lang="en-US" dirty="0" err="1" smtClean="0"/>
              <a:t>Nyata</a:t>
            </a:r>
            <a:endParaRPr lang="en-US" dirty="0" smtClean="0"/>
          </a:p>
          <a:p>
            <a:pPr lvl="0"/>
            <a:r>
              <a:rPr lang="en-US" dirty="0" err="1" smtClean="0"/>
              <a:t>Terukur</a:t>
            </a:r>
            <a:endParaRPr lang="en-US" dirty="0" smtClean="0"/>
          </a:p>
          <a:p>
            <a:pPr lvl="0"/>
            <a:r>
              <a:rPr lang="en-US" dirty="0" smtClean="0"/>
              <a:t>Terbuka</a:t>
            </a:r>
          </a:p>
          <a:p>
            <a:pPr lvl="0"/>
            <a:r>
              <a:rPr lang="en-US" dirty="0" err="1" smtClean="0"/>
              <a:t>Terjangkau</a:t>
            </a:r>
            <a:endParaRPr lang="en-US" dirty="0" smtClean="0"/>
          </a:p>
          <a:p>
            <a:pPr lvl="0"/>
            <a:r>
              <a:rPr lang="en-US" dirty="0" err="1" smtClean="0"/>
              <a:t>Akuntabel</a:t>
            </a:r>
            <a:r>
              <a:rPr lang="en-US" dirty="0" smtClean="0"/>
              <a:t> </a:t>
            </a:r>
          </a:p>
          <a:p>
            <a:pPr lvl="0"/>
            <a:r>
              <a:rPr lang="en-US" dirty="0" err="1" smtClean="0"/>
              <a:t>Bertahap</a:t>
            </a:r>
            <a:endParaRPr lang="en-US" dirty="0" smtClean="0"/>
          </a:p>
          <a:p>
            <a:endParaRPr lang="en-US" dirty="0"/>
          </a:p>
        </p:txBody>
      </p:sp>
      <p:sp>
        <p:nvSpPr>
          <p:cNvPr id="4" name="Rounded Rectangle 3"/>
          <p:cNvSpPr/>
          <p:nvPr/>
        </p:nvSpPr>
        <p:spPr>
          <a:xfrm>
            <a:off x="428596" y="214290"/>
            <a:ext cx="8358246"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2844" y="1600201"/>
            <a:ext cx="8686800" cy="14716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buNone/>
            </a:pPr>
            <a:r>
              <a:rPr lang="en-US" b="1" dirty="0" err="1" smtClean="0">
                <a:solidFill>
                  <a:schemeClr val="tx1"/>
                </a:solidFill>
              </a:rPr>
              <a:t>Definisi</a:t>
            </a:r>
            <a:r>
              <a:rPr lang="en-US" b="1" dirty="0" smtClean="0">
                <a:solidFill>
                  <a:schemeClr val="tx1"/>
                </a:solidFill>
              </a:rPr>
              <a:t> </a:t>
            </a:r>
            <a:r>
              <a:rPr lang="en-US" b="1" dirty="0" err="1">
                <a:solidFill>
                  <a:schemeClr val="tx1"/>
                </a:solidFill>
              </a:rPr>
              <a:t>Operasional</a:t>
            </a:r>
            <a:r>
              <a:rPr lang="en-US" b="1" dirty="0">
                <a:solidFill>
                  <a:schemeClr val="tx1"/>
                </a:solidFill>
              </a:rPr>
              <a:t> </a:t>
            </a:r>
            <a:endParaRPr lang="id-ID" b="1" dirty="0" smtClean="0">
              <a:solidFill>
                <a:schemeClr val="tx1"/>
              </a:solidFill>
            </a:endParaRPr>
          </a:p>
          <a:p>
            <a:pPr algn="ctr">
              <a:buNone/>
            </a:pPr>
            <a:r>
              <a:rPr lang="en-US" b="1" dirty="0" err="1" smtClean="0">
                <a:solidFill>
                  <a:schemeClr val="tx1"/>
                </a:solidFill>
              </a:rPr>
              <a:t>Standar</a:t>
            </a:r>
            <a:r>
              <a:rPr lang="en-US" b="1" dirty="0" smtClean="0">
                <a:solidFill>
                  <a:schemeClr val="tx1"/>
                </a:solidFill>
              </a:rPr>
              <a:t> </a:t>
            </a:r>
            <a:r>
              <a:rPr lang="en-US" b="1" dirty="0" err="1">
                <a:solidFill>
                  <a:schemeClr val="tx1"/>
                </a:solidFill>
              </a:rPr>
              <a:t>Pelayanan</a:t>
            </a:r>
            <a:r>
              <a:rPr lang="en-US" b="1" dirty="0">
                <a:solidFill>
                  <a:schemeClr val="tx1"/>
                </a:solidFill>
              </a:rPr>
              <a:t> Minimal </a:t>
            </a:r>
            <a:r>
              <a:rPr lang="id-ID" b="1" dirty="0" smtClean="0">
                <a:solidFill>
                  <a:schemeClr val="tx1"/>
                </a:solidFill>
              </a:rPr>
              <a:t>Badan Layanan Umum</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613156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3">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r>
                        <a:rPr lang="id-ID" sz="1800" kern="1200" dirty="0" smtClean="0"/>
                        <a:t>1. Cakupan kunjungan Ibu Hamil K- 4.</a:t>
                      </a:r>
                    </a:p>
                    <a:p>
                      <a:endParaRPr lang="id-ID" dirty="0"/>
                    </a:p>
                  </a:txBody>
                  <a:tcPr/>
                </a:tc>
                <a:tc>
                  <a:txBody>
                    <a:bodyPr/>
                    <a:lstStyle/>
                    <a:p>
                      <a:r>
                        <a:rPr lang="id-ID" sz="1800" kern="1200" dirty="0" smtClean="0"/>
                        <a:t>Ibu hamil yang mendapatkan pelayanan antenatal sesuai standar paling sedikit empat kali, triwulan ketiga umur kehamilan.</a:t>
                      </a:r>
                      <a:endParaRPr lang="id-ID" dirty="0"/>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2. Cakupan komplikasi kebidanan yang ditangani</a:t>
                      </a:r>
                      <a:r>
                        <a:rPr lang="en-US" sz="1800" kern="1200" dirty="0" smtClean="0"/>
                        <a:t>. </a:t>
                      </a:r>
                      <a:endParaRPr lang="id-ID" sz="1800" kern="1200" dirty="0" smtClean="0"/>
                    </a:p>
                    <a:p>
                      <a:endParaRPr lang="id-ID" dirty="0"/>
                    </a:p>
                  </a:txBody>
                  <a:tcPr/>
                </a:tc>
                <a:tc>
                  <a:txBody>
                    <a:bodyPr/>
                    <a:lstStyle/>
                    <a:p>
                      <a:r>
                        <a:rPr lang="id-ID" sz="1800" kern="1200" dirty="0" smtClean="0"/>
                        <a:t>Komplikasi kebidanan pada kehamilan, persalinan, nifas.</a:t>
                      </a:r>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r>
                        <a:rPr lang="id-ID" sz="1800" kern="1200" dirty="0" smtClean="0"/>
                        <a:t>3. Cakupan pertolongan persalinan oleh tenaga kesehatan yang memiliki kompetensi kebidanan.</a:t>
                      </a:r>
                      <a:endParaRPr lang="id-ID" dirty="0"/>
                    </a:p>
                  </a:txBody>
                  <a:tcPr/>
                </a:tc>
                <a:tc>
                  <a:txBody>
                    <a:bodyPr/>
                    <a:lstStyle/>
                    <a:p>
                      <a:r>
                        <a:rPr lang="id-ID" sz="1800" kern="1200" dirty="0" smtClean="0"/>
                        <a:t>Proses pelayanan persalinan dimulai pada kala I</a:t>
                      </a:r>
                    </a:p>
                    <a:p>
                      <a:r>
                        <a:rPr lang="id-ID" sz="1800" kern="1200" dirty="0" smtClean="0"/>
                        <a:t>sampai dengan kala IV persalinan. </a:t>
                      </a:r>
                    </a:p>
                    <a:p>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noGrp="1"/>
          </p:cNvGraphicFramePr>
          <p:nvPr>
            <p:ph idx="1"/>
          </p:nvPr>
        </p:nvGraphicFramePr>
        <p:xfrm>
          <a:off x="428596" y="71414"/>
          <a:ext cx="8229600" cy="604012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r>
                        <a:rPr lang="id-ID" sz="1800" kern="1200" dirty="0" smtClean="0"/>
                        <a:t>4. Cakupan Pelayanan Nifas</a:t>
                      </a:r>
                      <a:endParaRPr lang="id-ID" dirty="0"/>
                    </a:p>
                  </a:txBody>
                  <a:tcPr/>
                </a:tc>
                <a:tc>
                  <a:txBody>
                    <a:bodyPr/>
                    <a:lstStyle/>
                    <a:p>
                      <a:r>
                        <a:rPr lang="id-ID" sz="1800" kern="1200" dirty="0" smtClean="0"/>
                        <a:t>pelayanan kepada ibu nifas sedikitnya 3 kali, pada 6 jam pasca persalinan s.d 3 hari; pada minggu ke II, dan pada minggu ke VI termasuk persiapan dan/atau pemasangan KB Pasca Persalinan</a:t>
                      </a:r>
                      <a:endParaRPr lang="id-ID" dirty="0"/>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5. Cakupan Neonatus dengan komplikasi yang ditangani</a:t>
                      </a:r>
                      <a:endParaRPr lang="id-ID"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Bayi berumur 0 – 28 hari, dengan penyakit dan kelainan yang dapat menyebabkan kesakitan, kecacatan, dan kematian</a:t>
                      </a:r>
                      <a:endParaRPr lang="id-ID" dirty="0" smtClean="0"/>
                    </a:p>
                    <a:p>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576580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r>
                        <a:rPr lang="id-ID" dirty="0" smtClean="0"/>
                        <a:t>6. Cakupan Kunjungan Bayi</a:t>
                      </a:r>
                      <a:endParaRPr lang="id-ID" dirty="0"/>
                    </a:p>
                  </a:txBody>
                  <a:tcPr/>
                </a:tc>
                <a:tc>
                  <a:txBody>
                    <a:bodyPr/>
                    <a:lstStyle/>
                    <a:p>
                      <a:r>
                        <a:rPr lang="id-ID" sz="1800" kern="1200" dirty="0" smtClean="0"/>
                        <a:t>Setiap bayi memperoleh pelayanan kesehatan minimal 4 kali yaitu </a:t>
                      </a:r>
                    </a:p>
                    <a:p>
                      <a:r>
                        <a:rPr lang="id-ID" sz="1800" kern="1200" dirty="0" smtClean="0"/>
                        <a:t>1 kali pada umur 29 hari-3 bulan, 1 kali pada umur 3-6 bulan, 1 kali pada umur 6-9 bulan, dan 1 kali pada umur 9-11 bulan.</a:t>
                      </a:r>
                      <a:endParaRPr lang="id-ID" dirty="0"/>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7. Cakupan Desa/ Kelurahan Universal Child Immunization (UCI)</a:t>
                      </a:r>
                      <a:endParaRPr lang="id-ID" sz="1800" kern="1200" dirty="0" smtClean="0">
                        <a:solidFill>
                          <a:schemeClr val="dk1"/>
                        </a:solidFill>
                        <a:latin typeface="+mn-lt"/>
                        <a:ea typeface="+mn-ea"/>
                        <a:cs typeface="+mn-cs"/>
                      </a:endParaRPr>
                    </a:p>
                  </a:txBody>
                  <a:tcPr/>
                </a:tc>
                <a:tc>
                  <a:txBody>
                    <a:bodyPr/>
                    <a:lstStyle/>
                    <a:p>
                      <a:r>
                        <a:rPr lang="id-ID" sz="1800" kern="1200" dirty="0" smtClean="0"/>
                        <a:t>imunisasi dasar secara lengkap pada bayi (0-11 bulan), Ibu hamil, WUS dan anak sekolah tingkat dasar.</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576580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r>
                        <a:rPr lang="id-ID" sz="1800" kern="1200" dirty="0" smtClean="0"/>
                        <a:t>8. Cakupan pelayanan anak balita</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Mencakup Pemantauan pertumbuhan dan </a:t>
                      </a:r>
                    </a:p>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Pemantauan perkembangan setiap anak usia 12-59 bulan dilaksanakan minimal 2 kali pertahun (setiap 6 bulan)</a:t>
                      </a:r>
                      <a:endParaRPr lang="id-ID" dirty="0"/>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9. Cakupan pemberian makanan pendamping ASI pada anak usia 6 – 24 bulan</a:t>
                      </a:r>
                    </a:p>
                    <a:p>
                      <a:r>
                        <a:rPr lang="id-ID" sz="1800" kern="1200" dirty="0" smtClean="0"/>
                        <a:t>keluarga miskin</a:t>
                      </a:r>
                    </a:p>
                    <a:p>
                      <a:endParaRPr lang="id-ID" sz="1800" kern="1200" dirty="0" smtClean="0">
                        <a:solidFill>
                          <a:schemeClr val="dk1"/>
                        </a:solidFill>
                        <a:latin typeface="+mn-lt"/>
                        <a:ea typeface="+mn-ea"/>
                        <a:cs typeface="+mn-cs"/>
                      </a:endParaRPr>
                    </a:p>
                  </a:txBody>
                  <a:tcPr/>
                </a:tc>
                <a:tc>
                  <a:txBody>
                    <a:bodyPr/>
                    <a:lstStyle/>
                    <a:p>
                      <a:r>
                        <a:rPr lang="id-ID" sz="1800" kern="1200" dirty="0" smtClean="0"/>
                        <a:t>Pemberian makanan pendamping ASI pada anak usia 6 – 24 Bulan dari keluarga miskin selama 90 hari.</a:t>
                      </a:r>
                      <a:endParaRPr lang="id-ID"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604012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10. Cakupan balita gizi buruk mendapat perawatan</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balita gizi buruk yang ditangani di sarana pelayanan kesehatan sesuai tatalaksana gizi buruk di satu wilayah kerja pada kurun waktu tertentu.</a:t>
                      </a:r>
                      <a:endParaRPr lang="id-ID" dirty="0"/>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11. Cakupan penjaringan kesehatan siswa SD dan setingkat</a:t>
                      </a:r>
                    </a:p>
                    <a:p>
                      <a:endParaRPr lang="id-ID"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pemeriksaan kesehatan umum, kesehatan gigi dan mulut siswa kelas 1 SD dan Madrasah Ibtidaiyah yang dilaksanakan oleh tenaga kesehatan bersama guru, dokter kecil.</a:t>
                      </a:r>
                    </a:p>
                    <a:p>
                      <a:endParaRPr lang="id-ID"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375412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12. Cakupan peserta KB aktif</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Pasangan suami – Isteri, yang istrinya berusia 15 – 49 tahun. Angka Cakupan Peserta KB aktif menunjukkan Tingkat pemanfaatan kontrasepsi di antara para Pasangan Usia Subur (PUS).</a:t>
                      </a:r>
                      <a:endParaRPr lang="id-ID"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14"/>
          <a:ext cx="8229600" cy="604012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a:t>
                      </a:r>
                      <a:endParaRPr lang="id-ID" b="1"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a:t>
                      </a:r>
                      <a:r>
                        <a:rPr lang="en-US" sz="1800" b="1" kern="1200" dirty="0" err="1" smtClean="0"/>
                        <a:t>elayanan</a:t>
                      </a:r>
                      <a:r>
                        <a:rPr lang="en-US" sz="1800" b="1" kern="1200" dirty="0" smtClean="0"/>
                        <a:t> </a:t>
                      </a:r>
                      <a:r>
                        <a:rPr lang="en-US" sz="1800" b="1" kern="1200" dirty="0" err="1" smtClean="0"/>
                        <a:t>Kesehatan</a:t>
                      </a:r>
                      <a:r>
                        <a:rPr lang="en-US" sz="1800" b="1" kern="1200" dirty="0" smtClean="0"/>
                        <a:t> </a:t>
                      </a:r>
                      <a:r>
                        <a:rPr lang="en-US" sz="1800" b="1" kern="1200" dirty="0" err="1" smtClean="0"/>
                        <a:t>Dasar</a:t>
                      </a:r>
                      <a:endParaRPr lang="id-ID" sz="1800" b="1" kern="1200" dirty="0" smtClean="0"/>
                    </a:p>
                    <a:p>
                      <a:endParaRPr lang="id-ID" b="1" dirty="0"/>
                    </a:p>
                  </a:txBody>
                  <a:tcPr/>
                </a:tc>
                <a:tc>
                  <a:txBody>
                    <a:bodyPr/>
                    <a:lstStyle/>
                    <a:p>
                      <a:r>
                        <a:rPr lang="id-ID" sz="1800" kern="1200" dirty="0" smtClean="0"/>
                        <a:t>13. Cakupan Penemuan dan Penanganan Penderita Penyakit.</a:t>
                      </a:r>
                    </a:p>
                    <a:p>
                      <a:endParaRPr lang="id-ID"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id-ID" sz="1800" kern="1200" dirty="0" smtClean="0"/>
                        <a:t>Acute Flacid Paralysis (AFP) rate per 100.000 penduduk &lt; 15 tahun</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id-ID" sz="1800" kern="1200" dirty="0" smtClean="0"/>
                        <a:t>Penemuan Penderita Pneumonia Balita</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id-ID" sz="1800" kern="1200" dirty="0" smtClean="0"/>
                        <a:t>Penemuan pasien baru TB BTA Positif</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id-ID" sz="1800" kern="1200" dirty="0" smtClean="0"/>
                        <a:t>Penderita DBD yang ditangani</a:t>
                      </a:r>
                      <a:endParaRPr lang="id-ID" sz="1800" kern="1200" dirty="0" smtClean="0">
                        <a:solidFill>
                          <a:schemeClr val="dk1"/>
                        </a:solidFill>
                        <a:latin typeface="+mn-lt"/>
                        <a:ea typeface="+mn-ea"/>
                        <a:cs typeface="+mn-cs"/>
                      </a:endParaRPr>
                    </a:p>
                  </a:txBody>
                  <a:tcPr/>
                </a:tc>
              </a:tr>
              <a:tr h="370840">
                <a:tc vMerge="1">
                  <a:txBody>
                    <a:bodyPr/>
                    <a:lstStyle/>
                    <a:p>
                      <a:endParaRPr lang="id-ID"/>
                    </a:p>
                  </a:txBody>
                  <a:tcPr/>
                </a:tc>
                <a:tc vMerge="1">
                  <a:txBody>
                    <a:bodyPr/>
                    <a:lstStyle/>
                    <a:p>
                      <a:endParaRPr lang="id-ID"/>
                    </a:p>
                  </a:txBody>
                  <a:tcPr/>
                </a:tc>
                <a:tc>
                  <a:txBody>
                    <a:bodyPr/>
                    <a:lstStyle/>
                    <a:p>
                      <a:r>
                        <a:rPr lang="id-ID" sz="1800" kern="1200" dirty="0" smtClean="0"/>
                        <a:t>14. Cakupan pelayanan kesehatan dasar pasien masyarakat miskin</a:t>
                      </a:r>
                      <a:endParaRPr lang="id-ID"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Jumlah pasien masyarakat miskin di puskesmas pada kurun waktu tertentu.</a:t>
                      </a:r>
                      <a:endParaRPr lang="id-ID" sz="18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417832"/>
          <a:ext cx="8229600" cy="521716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rowSpan="2">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II.</a:t>
                      </a:r>
                      <a:endParaRPr lang="id-ID" b="1" dirty="0"/>
                    </a:p>
                  </a:txBody>
                  <a:tcPr/>
                </a:tc>
                <a:tc rowSpan="2">
                  <a:txBody>
                    <a:bodyPr/>
                    <a:lstStyle/>
                    <a:p>
                      <a:r>
                        <a:rPr lang="id-ID" b="1" dirty="0" smtClean="0"/>
                        <a:t>Pelayanan Kesehatan Rujukan</a:t>
                      </a:r>
                      <a:br>
                        <a:rPr lang="id-ID" b="1" dirty="0" smtClean="0"/>
                      </a:br>
                      <a:endParaRPr lang="id-ID" b="1" dirty="0"/>
                    </a:p>
                  </a:txBody>
                  <a:tcPr/>
                </a:tc>
                <a:tc>
                  <a:txBody>
                    <a:bodyPr/>
                    <a:lstStyle/>
                    <a:p>
                      <a:r>
                        <a:rPr lang="id-ID" dirty="0" smtClean="0"/>
                        <a:t>15. Cakupan pelayanan kesehatan rujukan pasien masyarakat miskin</a:t>
                      </a:r>
                      <a:br>
                        <a:rPr lang="id-ID" dirty="0" smtClean="0"/>
                      </a:br>
                      <a:endParaRPr lang="id-ID" dirty="0"/>
                    </a:p>
                  </a:txBody>
                  <a:tcPr/>
                </a:tc>
                <a:tc>
                  <a:txBody>
                    <a:bodyPr/>
                    <a:lstStyle/>
                    <a:p>
                      <a:r>
                        <a:rPr lang="id-ID" sz="1800" kern="1200" dirty="0" smtClean="0"/>
                        <a:t> Rawat Jalan Tingkat Lanjut meliputi rawat inap di sarana kesehatan strata dua dan strata tiga</a:t>
                      </a:r>
                      <a:endParaRPr lang="id-ID" sz="1800" kern="1200" dirty="0" smtClean="0">
                        <a:solidFill>
                          <a:schemeClr val="dk1"/>
                        </a:solidFill>
                        <a:latin typeface="+mn-lt"/>
                        <a:ea typeface="+mn-ea"/>
                        <a:cs typeface="+mn-cs"/>
                      </a:endParaRPr>
                    </a:p>
                  </a:txBody>
                  <a:tcPr/>
                </a:tc>
              </a:tr>
              <a:tr h="370840">
                <a:tc vMerge="1">
                  <a:txBody>
                    <a:bodyPr/>
                    <a:lstStyle/>
                    <a:p>
                      <a:endParaRPr lang="id-ID"/>
                    </a:p>
                  </a:txBody>
                  <a:tcPr/>
                </a:tc>
                <a:tc vMerge="1">
                  <a:txBody>
                    <a:bodyPr/>
                    <a:lstStyle/>
                    <a:p>
                      <a:endParaRPr lang="id-ID"/>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16. Cakupan Pelayanan Gawat Darurat level 1 yang harus diberikan</a:t>
                      </a:r>
                      <a:endParaRPr lang="id-ID" sz="1800" kern="1200" dirty="0" smtClean="0">
                        <a:solidFill>
                          <a:schemeClr val="dk1"/>
                        </a:solidFill>
                        <a:latin typeface="+mn-lt"/>
                        <a:ea typeface="+mn-ea"/>
                        <a:cs typeface="+mn-cs"/>
                      </a:endParaRPr>
                    </a:p>
                  </a:txBody>
                  <a:tcPr/>
                </a:tc>
                <a:tc>
                  <a:txBody>
                    <a:bodyPr/>
                    <a:lstStyle/>
                    <a:p>
                      <a:r>
                        <a:rPr lang="id-ID" sz="1800" kern="1200" dirty="0" smtClean="0"/>
                        <a:t>tempat pelayanan gawat darurat yang memiliki Dokter</a:t>
                      </a:r>
                    </a:p>
                    <a:p>
                      <a:r>
                        <a:rPr lang="id-ID" sz="1800" kern="1200" dirty="0" smtClean="0"/>
                        <a:t>Umum on site 24 jam dengan.</a:t>
                      </a:r>
                    </a:p>
                    <a:p>
                      <a:r>
                        <a:rPr lang="id-ID" sz="1800" kern="1200" dirty="0" smtClean="0"/>
                        <a:t>General Emergency Life Support.</a:t>
                      </a:r>
                    </a:p>
                    <a:p>
                      <a:r>
                        <a:rPr lang="id-ID" sz="1800" kern="1200" dirty="0" smtClean="0"/>
                        <a:t>Advance Trauma Life Support.</a:t>
                      </a:r>
                    </a:p>
                    <a:p>
                      <a:r>
                        <a:rPr lang="id-ID" sz="1800" kern="1200" dirty="0" smtClean="0"/>
                        <a:t>Advance Cardiac Life Support. </a:t>
                      </a:r>
                      <a:endParaRPr lang="id-ID" sz="18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Puskesmas</a:t>
            </a:r>
            <a:endParaRPr lang="id-ID" dirty="0"/>
          </a:p>
        </p:txBody>
      </p:sp>
      <p:sp>
        <p:nvSpPr>
          <p:cNvPr id="3" name="Content Placeholder 2"/>
          <p:cNvSpPr>
            <a:spLocks noGrp="1"/>
          </p:cNvSpPr>
          <p:nvPr>
            <p:ph idx="1"/>
          </p:nvPr>
        </p:nvSpPr>
        <p:spPr/>
        <p:txBody>
          <a:bodyPr>
            <a:normAutofit fontScale="92500" lnSpcReduction="10000"/>
          </a:bodyPr>
          <a:lstStyle/>
          <a:p>
            <a:r>
              <a:rPr lang="id-ID" dirty="0"/>
              <a:t>Puskesmas adalah unit pelaksana teknis (UPT) dari Dinas Kesehatan Kabupaten/kota yang bertanggungjawab menyelenggarakan pembangunan kesehatan di satu atau sebagian wilayah kecamatan. </a:t>
            </a:r>
            <a:endParaRPr lang="id-ID" dirty="0" smtClean="0"/>
          </a:p>
          <a:p>
            <a:endParaRPr lang="id-ID" dirty="0" smtClean="0"/>
          </a:p>
          <a:p>
            <a:pPr>
              <a:buNone/>
            </a:pPr>
            <a:r>
              <a:rPr lang="id-ID" dirty="0" smtClean="0"/>
              <a:t>1. Sarana </a:t>
            </a:r>
            <a:r>
              <a:rPr lang="id-ID" dirty="0"/>
              <a:t>pelayanan kesehatan (perorangan dan masyarakat) strata </a:t>
            </a:r>
            <a:r>
              <a:rPr lang="id-ID" dirty="0" smtClean="0"/>
              <a:t>pertama.</a:t>
            </a:r>
          </a:p>
          <a:p>
            <a:pPr>
              <a:buNone/>
            </a:pPr>
            <a:r>
              <a:rPr lang="id-ID" dirty="0" smtClean="0"/>
              <a:t>2. Unit pelaksana teknis menyelenggarakan pembangunan </a:t>
            </a:r>
            <a:r>
              <a:rPr lang="id-ID" dirty="0"/>
              <a:t>kesehatan kabupaten/kota</a:t>
            </a:r>
            <a:r>
              <a:rPr lang="id-ID" dirty="0" smtClean="0"/>
              <a:t>.</a:t>
            </a:r>
            <a:endParaRPr lang="id-ID" dirty="0"/>
          </a:p>
        </p:txBody>
      </p:sp>
      <p:sp>
        <p:nvSpPr>
          <p:cNvPr id="4" name="Rounded Rectangle 3"/>
          <p:cNvSpPr/>
          <p:nvPr/>
        </p:nvSpPr>
        <p:spPr>
          <a:xfrm>
            <a:off x="1000100" y="214290"/>
            <a:ext cx="7143800"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graphicFrame>
        <p:nvGraphicFramePr>
          <p:cNvPr id="5" name="Content Placeholder 4"/>
          <p:cNvGraphicFramePr>
            <a:graphicFrameLocks noGrp="1"/>
          </p:cNvGraphicFramePr>
          <p:nvPr>
            <p:ph idx="1"/>
          </p:nvPr>
        </p:nvGraphicFramePr>
        <p:xfrm>
          <a:off x="457200" y="285728"/>
          <a:ext cx="8229600" cy="402844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a:txBody>
                    <a:bodyPr/>
                    <a:lstStyle/>
                    <a:p>
                      <a:endParaRPr lang="id-ID" b="1" dirty="0" smtClean="0"/>
                    </a:p>
                    <a:p>
                      <a:endParaRPr lang="id-ID" b="1" dirty="0" smtClean="0"/>
                    </a:p>
                    <a:p>
                      <a:endParaRPr lang="id-ID" b="1" dirty="0" smtClean="0"/>
                    </a:p>
                    <a:p>
                      <a:endParaRPr lang="id-ID" b="1" dirty="0" smtClean="0"/>
                    </a:p>
                    <a:p>
                      <a:endParaRPr lang="id-ID" b="1" dirty="0" smtClean="0"/>
                    </a:p>
                    <a:p>
                      <a:pPr algn="ctr"/>
                      <a:endParaRPr lang="id-ID" b="1" dirty="0" smtClean="0"/>
                    </a:p>
                    <a:p>
                      <a:pPr algn="ctr"/>
                      <a:r>
                        <a:rPr lang="id-ID" b="1" dirty="0" smtClean="0"/>
                        <a:t>III.</a:t>
                      </a:r>
                      <a:endParaRPr lang="id-ID" b="1" dirty="0"/>
                    </a:p>
                  </a:txBody>
                  <a:tcPr/>
                </a:tc>
                <a:tc>
                  <a:txBody>
                    <a:bodyPr/>
                    <a:lstStyle/>
                    <a:p>
                      <a:r>
                        <a:rPr lang="id-ID" sz="1800" b="1" kern="1200" dirty="0" smtClean="0"/>
                        <a:t>Penyelidikan Epidemiologi dan Penanggulangan KLB</a:t>
                      </a:r>
                      <a:endParaRPr lang="id-ID"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17. Cakupan Desa/kelurahan mengalami KLB yang dilakukan penyelidikan epidemiologi &lt; 24 jam</a:t>
                      </a:r>
                      <a:endParaRPr lang="id-ID"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Upaya untuk menemukan penderita atau tersangka penderita, penatalaksanaan Penderita, pencegahan peningkatan, perluasan dan menghentikan suatu KLB.</a:t>
                      </a:r>
                    </a:p>
                    <a:p>
                      <a:endParaRPr lang="id-ID"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457200" y="206396"/>
          <a:ext cx="8229600" cy="567436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a:txBody>
                    <a:bodyPr/>
                    <a:lstStyle/>
                    <a:p>
                      <a:pPr algn="ctr"/>
                      <a:r>
                        <a:rPr lang="id-ID" dirty="0" smtClean="0"/>
                        <a:t>No.</a:t>
                      </a:r>
                      <a:endParaRPr lang="id-ID" b="1" dirty="0"/>
                    </a:p>
                  </a:txBody>
                  <a:tcPr/>
                </a:tc>
                <a:tc>
                  <a:txBody>
                    <a:bodyPr/>
                    <a:lstStyle/>
                    <a:p>
                      <a:pPr algn="ctr"/>
                      <a:r>
                        <a:rPr lang="id-ID" dirty="0" smtClean="0"/>
                        <a:t>Jenis Pelayanan</a:t>
                      </a:r>
                      <a:endParaRPr lang="id-ID" dirty="0"/>
                    </a:p>
                  </a:txBody>
                  <a:tcPr/>
                </a:tc>
                <a:tc>
                  <a:txBody>
                    <a:bodyPr/>
                    <a:lstStyle/>
                    <a:p>
                      <a:pPr algn="ctr"/>
                      <a:r>
                        <a:rPr lang="id-ID" dirty="0" smtClean="0"/>
                        <a:t>Indikator </a:t>
                      </a:r>
                      <a:endParaRPr lang="id-ID" dirty="0"/>
                    </a:p>
                  </a:txBody>
                  <a:tcPr/>
                </a:tc>
                <a:tc>
                  <a:txBody>
                    <a:bodyPr/>
                    <a:lstStyle/>
                    <a:p>
                      <a:pPr algn="ctr"/>
                      <a:r>
                        <a:rPr lang="id-ID" dirty="0" smtClean="0"/>
                        <a:t>Keterangan</a:t>
                      </a:r>
                      <a:endParaRPr lang="id-ID" dirty="0"/>
                    </a:p>
                  </a:txBody>
                  <a:tcPr/>
                </a:tc>
              </a:tr>
              <a:tr h="370840">
                <a:tc>
                  <a:txBody>
                    <a:bodyPr/>
                    <a:lstStyle/>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endParaRPr lang="id-ID" b="1" dirty="0" smtClean="0"/>
                    </a:p>
                    <a:p>
                      <a:pPr algn="ctr"/>
                      <a:r>
                        <a:rPr lang="id-ID" b="1" dirty="0" smtClean="0"/>
                        <a:t>IV.</a:t>
                      </a:r>
                      <a:endParaRPr lang="id-ID"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t>Promosi Kesehatan dan Pemberdayaan Masyarakat</a:t>
                      </a:r>
                      <a:endParaRPr lang="id-ID"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18. Cakupan Desa Siaga Aktif</a:t>
                      </a:r>
                      <a:endParaRPr lang="id-ID"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t>desa yang mempunyai Pos Kesehatan Desa (Poskesdes) atau UKBM lainnya berfungsi sebagai pemberi pelayanan kesehatan dasar, penanggulangan bencana dan kegawatdaruratan, surveilance berbasis masyarakat yang meliputi pemantauan pertumbuhan (gizi), penyakit, lingkungan dan</a:t>
                      </a:r>
                      <a:endParaRPr lang="id-ID"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ctr">
              <a:buNone/>
            </a:pPr>
            <a:endParaRPr lang="id-ID" sz="5400" b="1" dirty="0" smtClean="0"/>
          </a:p>
          <a:p>
            <a:pPr marL="514350" indent="-514350" algn="ctr">
              <a:buNone/>
            </a:pPr>
            <a:r>
              <a:rPr lang="id-ID" sz="5400" b="1" dirty="0" smtClean="0"/>
              <a:t>Terima Kasih </a:t>
            </a:r>
            <a:r>
              <a:rPr lang="id-ID" sz="5400" b="1" dirty="0" smtClean="0">
                <a:sym typeface="Wingdings" pitchFamily="2" charset="2"/>
              </a:rPr>
              <a:t> </a:t>
            </a:r>
            <a:endParaRPr lang="id-ID" sz="5400" b="1" dirty="0"/>
          </a:p>
        </p:txBody>
      </p:sp>
      <p:sp>
        <p:nvSpPr>
          <p:cNvPr id="5" name="Content Placeholder 3"/>
          <p:cNvSpPr txBox="1">
            <a:spLocks/>
          </p:cNvSpPr>
          <p:nvPr/>
        </p:nvSpPr>
        <p:spPr>
          <a:xfrm>
            <a:off x="457200" y="2314580"/>
            <a:ext cx="8229600" cy="14716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Sebagai </a:t>
            </a:r>
            <a:r>
              <a:rPr lang="id-ID" dirty="0"/>
              <a:t>organisasi publik, puskesmas diharapkan mampu memberikan pelayanan kesehatan yang bermutu kepada masyarakat. </a:t>
            </a:r>
            <a:endParaRPr lang="id-ID" dirty="0" smtClean="0"/>
          </a:p>
          <a:p>
            <a:endParaRPr lang="id-ID" dirty="0"/>
          </a:p>
          <a:p>
            <a:r>
              <a:rPr lang="id-ID" dirty="0" smtClean="0"/>
              <a:t>Untuk </a:t>
            </a:r>
            <a:r>
              <a:rPr lang="id-ID" dirty="0"/>
              <a:t>menjamin terlaksananya pelayanan kesehatan yang bermutu setiap puskesmas perlu mengembangkan </a:t>
            </a:r>
            <a:r>
              <a:rPr lang="id-ID" b="1" dirty="0"/>
              <a:t>Standar Pelayanan Minimal</a:t>
            </a:r>
            <a:r>
              <a:rPr lang="id-ID"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 puskesmas </a:t>
            </a:r>
            <a:endParaRPr lang="en-US" dirty="0"/>
          </a:p>
        </p:txBody>
      </p:sp>
      <p:sp>
        <p:nvSpPr>
          <p:cNvPr id="3" name="Content Placeholder 2"/>
          <p:cNvSpPr>
            <a:spLocks noGrp="1"/>
          </p:cNvSpPr>
          <p:nvPr>
            <p:ph idx="1"/>
          </p:nvPr>
        </p:nvSpPr>
        <p:spPr/>
        <p:txBody>
          <a:bodyPr>
            <a:normAutofit fontScale="92500" lnSpcReduction="20000"/>
          </a:bodyPr>
          <a:lstStyle/>
          <a:p>
            <a:pPr lvl="0"/>
            <a:r>
              <a:rPr lang="id-ID" dirty="0" smtClean="0"/>
              <a:t>Membuat peraturan-peraturan yang berlaku sesuai dengan kondisi atau keadaan yang ada di puskesmas tersebut</a:t>
            </a:r>
            <a:endParaRPr lang="en-US" dirty="0" smtClean="0"/>
          </a:p>
          <a:p>
            <a:pPr lvl="0"/>
            <a:r>
              <a:rPr lang="id-ID" dirty="0" smtClean="0"/>
              <a:t>Mensyaratkan bahwa pasien harus mentaati segala peraturan puskesmas.</a:t>
            </a:r>
            <a:endParaRPr lang="en-US" dirty="0" smtClean="0"/>
          </a:p>
          <a:p>
            <a:pPr lvl="0"/>
            <a:r>
              <a:rPr lang="id-ID" dirty="0" smtClean="0"/>
              <a:t>Mensyaratkan bahwa pasien harus mentaati segala instruksi yang diberikan dokter kepadanya.</a:t>
            </a:r>
            <a:endParaRPr lang="en-US" dirty="0" smtClean="0"/>
          </a:p>
          <a:p>
            <a:pPr lvl="0"/>
            <a:r>
              <a:rPr lang="id-ID" dirty="0" smtClean="0"/>
              <a:t>Mendapat jaminan dan perlindungan hukum.</a:t>
            </a:r>
            <a:endParaRPr lang="en-US" dirty="0" smtClean="0"/>
          </a:p>
          <a:p>
            <a:pPr lvl="0"/>
            <a:r>
              <a:rPr lang="id-ID" dirty="0" smtClean="0"/>
              <a:t>Mendapatkan imbalan jasa pelayanan yang telah diberikan kepada pasien. </a:t>
            </a:r>
            <a:endParaRPr lang="en-US" dirty="0" smtClean="0"/>
          </a:p>
          <a:p>
            <a:endParaRPr lang="en-US" dirty="0"/>
          </a:p>
        </p:txBody>
      </p:sp>
      <p:sp>
        <p:nvSpPr>
          <p:cNvPr id="5" name="Rounded Rectangle 4"/>
          <p:cNvSpPr/>
          <p:nvPr/>
        </p:nvSpPr>
        <p:spPr>
          <a:xfrm>
            <a:off x="1000100" y="214290"/>
            <a:ext cx="7143800"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id-ID" dirty="0" smtClean="0"/>
              <a:t>ewajiban </a:t>
            </a:r>
            <a:r>
              <a:rPr lang="en-US" dirty="0" smtClean="0"/>
              <a:t>P</a:t>
            </a:r>
            <a:r>
              <a:rPr lang="id-ID" dirty="0" smtClean="0"/>
              <a:t>uskesmas</a:t>
            </a:r>
            <a:r>
              <a:rPr lang="en-US" dirty="0" smtClean="0"/>
              <a:t/>
            </a:r>
            <a:br>
              <a:rPr lang="en-US" dirty="0" smtClean="0"/>
            </a:br>
            <a:endParaRPr lang="en-US" dirty="0"/>
          </a:p>
        </p:txBody>
      </p:sp>
      <p:sp>
        <p:nvSpPr>
          <p:cNvPr id="3" name="Content Placeholder 2"/>
          <p:cNvSpPr>
            <a:spLocks noGrp="1"/>
          </p:cNvSpPr>
          <p:nvPr>
            <p:ph idx="1"/>
          </p:nvPr>
        </p:nvSpPr>
        <p:spPr>
          <a:xfrm>
            <a:off x="500034" y="1142984"/>
            <a:ext cx="8229600" cy="4525963"/>
          </a:xfrm>
        </p:spPr>
        <p:txBody>
          <a:bodyPr>
            <a:noAutofit/>
          </a:bodyPr>
          <a:lstStyle/>
          <a:p>
            <a:pPr lvl="0"/>
            <a:r>
              <a:rPr lang="id-ID" sz="1800" dirty="0" smtClean="0"/>
              <a:t>Mematuhi peraturan dan perundangan yang dikeluarkan oleh Pemerintah.</a:t>
            </a:r>
            <a:endParaRPr lang="en-US" sz="1800" dirty="0" smtClean="0"/>
          </a:p>
          <a:p>
            <a:pPr lvl="0"/>
            <a:r>
              <a:rPr lang="id-ID" sz="1800" dirty="0" smtClean="0"/>
              <a:t>Memberikan pelayanan pada pasien tanpa membedakan golongan dan status pasien.</a:t>
            </a:r>
            <a:endParaRPr lang="en-US" sz="1800" dirty="0" smtClean="0"/>
          </a:p>
          <a:p>
            <a:pPr lvl="0"/>
            <a:r>
              <a:rPr lang="id-ID" sz="1800" dirty="0" smtClean="0"/>
              <a:t>Merawat pasien sebaik-baiknya dengan tidak membedakan kelas perawatan (Duty of Care).</a:t>
            </a:r>
            <a:endParaRPr lang="en-US" sz="1800" dirty="0" smtClean="0"/>
          </a:p>
          <a:p>
            <a:pPr lvl="0"/>
            <a:r>
              <a:rPr lang="id-ID" sz="1800" dirty="0" smtClean="0"/>
              <a:t>Menjaga mutu perawatan tanpa membedakan kelas perawatan (Quality of Care).</a:t>
            </a:r>
            <a:endParaRPr lang="en-US" sz="1800" dirty="0" smtClean="0"/>
          </a:p>
          <a:p>
            <a:pPr lvl="0"/>
            <a:r>
              <a:rPr lang="id-ID" sz="1800" dirty="0" smtClean="0"/>
              <a:t>Menyediakan sarana dan alat-alat medik sesuai dengan standar yang berlaku.</a:t>
            </a:r>
            <a:endParaRPr lang="en-US" sz="1800" dirty="0" smtClean="0"/>
          </a:p>
          <a:p>
            <a:pPr lvl="0"/>
            <a:r>
              <a:rPr lang="id-ID" sz="1800" dirty="0" smtClean="0"/>
              <a:t>Menjaga agar semua sarana dan alat-alat senantiasa dalam keadaan siap pakai.</a:t>
            </a:r>
            <a:endParaRPr lang="en-US" sz="1800" dirty="0" smtClean="0"/>
          </a:p>
          <a:p>
            <a:pPr lvl="0"/>
            <a:r>
              <a:rPr lang="id-ID" sz="1800" dirty="0" smtClean="0"/>
              <a:t>Merujuk pasien ke RS lain apabila tidak memiliki sarana, prasarana, alat-alat dan tenaga yang diperlukan.</a:t>
            </a:r>
            <a:endParaRPr lang="en-US" sz="1800" dirty="0" smtClean="0"/>
          </a:p>
          <a:p>
            <a:pPr lvl="0"/>
            <a:r>
              <a:rPr lang="id-ID" sz="1800" dirty="0" smtClean="0"/>
              <a:t>Melindungi dokter dan memberikan bantuan administrasi dan hukum bilamana dalam melaksanakan tugas dokter tersebut mendapatkan perlakuan tidak wajar atau tuntutan hukum dari pasien atau keluarganya.</a:t>
            </a:r>
            <a:endParaRPr lang="en-US" sz="1800" dirty="0" smtClean="0"/>
          </a:p>
          <a:p>
            <a:pPr lvl="0"/>
            <a:r>
              <a:rPr lang="id-ID" sz="1800" dirty="0" smtClean="0"/>
              <a:t>Mengadakan perjanjian tertulis dengan para dokter yang bekerja di puskesmas tersebut.</a:t>
            </a:r>
            <a:endParaRPr lang="en-US" sz="1800" dirty="0" smtClean="0"/>
          </a:p>
          <a:p>
            <a:pPr lvl="0"/>
            <a:r>
              <a:rPr lang="id-ID" sz="1800" dirty="0" smtClean="0"/>
              <a:t>Membuat standar dan prosedur tetap untuk pelayanan medik, penunjang medik, maupun non medik.</a:t>
            </a:r>
            <a:endParaRPr lang="en-US" sz="1800" dirty="0" smtClean="0"/>
          </a:p>
          <a:p>
            <a:r>
              <a:rPr lang="id-ID" sz="1800" dirty="0" smtClean="0"/>
              <a:t>Mematuhi kode etik puskesmas</a:t>
            </a:r>
            <a:endParaRPr lang="en-US" sz="1800" dirty="0"/>
          </a:p>
        </p:txBody>
      </p:sp>
      <p:sp>
        <p:nvSpPr>
          <p:cNvPr id="6" name="Rounded Rectangle 5"/>
          <p:cNvSpPr/>
          <p:nvPr/>
        </p:nvSpPr>
        <p:spPr>
          <a:xfrm>
            <a:off x="428596" y="71414"/>
            <a:ext cx="8358246" cy="928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Standar Pelayanan Minimal (SPM)</a:t>
            </a:r>
            <a:endParaRPr lang="id-ID" dirty="0"/>
          </a:p>
        </p:txBody>
      </p:sp>
      <p:sp>
        <p:nvSpPr>
          <p:cNvPr id="3" name="Content Placeholder 2"/>
          <p:cNvSpPr>
            <a:spLocks noGrp="1"/>
          </p:cNvSpPr>
          <p:nvPr>
            <p:ph idx="1"/>
          </p:nvPr>
        </p:nvSpPr>
        <p:spPr>
          <a:xfrm>
            <a:off x="457200" y="1600200"/>
            <a:ext cx="8229600" cy="5043510"/>
          </a:xfrm>
        </p:spPr>
        <p:txBody>
          <a:bodyPr>
            <a:normAutofit fontScale="77500" lnSpcReduction="20000"/>
          </a:bodyPr>
          <a:lstStyle/>
          <a:p>
            <a:r>
              <a:rPr lang="id-ID" dirty="0" smtClean="0"/>
              <a:t>Standar Pelayanan Minimal adalah </a:t>
            </a:r>
            <a:r>
              <a:rPr lang="id-ID" dirty="0"/>
              <a:t>suatu</a:t>
            </a:r>
            <a:r>
              <a:rPr lang="id-ID" b="1" dirty="0"/>
              <a:t> standar</a:t>
            </a:r>
            <a:r>
              <a:rPr lang="id-ID" dirty="0"/>
              <a:t> dengan </a:t>
            </a:r>
            <a:r>
              <a:rPr lang="id-ID" b="1" dirty="0"/>
              <a:t>batas-batas tertentu </a:t>
            </a:r>
            <a:r>
              <a:rPr lang="id-ID" dirty="0"/>
              <a:t>untuk </a:t>
            </a:r>
            <a:r>
              <a:rPr lang="id-ID" b="1" dirty="0"/>
              <a:t>mengukur kinerja </a:t>
            </a:r>
            <a:r>
              <a:rPr lang="id-ID" dirty="0"/>
              <a:t>penyelenggaraan kewenangan wajib daerah yang berkaitan dengan pelayanan dasar kepada masyarakat yang mencakup jenis pelayanan, indikator dan nilai (benchmark</a:t>
            </a:r>
            <a:r>
              <a:rPr lang="id-ID" dirty="0" smtClean="0"/>
              <a:t>).</a:t>
            </a:r>
          </a:p>
          <a:p>
            <a:pPr>
              <a:buNone/>
            </a:pPr>
            <a:r>
              <a:rPr lang="id-ID" dirty="0" smtClean="0"/>
              <a:t> </a:t>
            </a:r>
          </a:p>
          <a:p>
            <a:r>
              <a:rPr lang="id-ID" dirty="0" smtClean="0"/>
              <a:t>Standar </a:t>
            </a:r>
            <a:r>
              <a:rPr lang="id-ID" dirty="0"/>
              <a:t>Pelayanan Minimal adalah</a:t>
            </a:r>
            <a:r>
              <a:rPr lang="id-ID" b="1" dirty="0"/>
              <a:t> ketentuan </a:t>
            </a:r>
            <a:r>
              <a:rPr lang="id-ID" dirty="0"/>
              <a:t>tentang jenis dan </a:t>
            </a:r>
            <a:r>
              <a:rPr lang="id-ID" b="1" dirty="0"/>
              <a:t>mutu pelayanan dasar </a:t>
            </a:r>
            <a:r>
              <a:rPr lang="id-ID" dirty="0"/>
              <a:t>yang merupakan urusan wajib daerah yang berhak diperoleh setiap warga secara minimal. </a:t>
            </a:r>
            <a:endParaRPr lang="id-ID" dirty="0" smtClean="0"/>
          </a:p>
          <a:p>
            <a:endParaRPr lang="id-ID" dirty="0" smtClean="0"/>
          </a:p>
          <a:p>
            <a:r>
              <a:rPr lang="id-ID" dirty="0" smtClean="0"/>
              <a:t>Standar </a:t>
            </a:r>
            <a:r>
              <a:rPr lang="id-ID" dirty="0"/>
              <a:t>Pelayanan Minimal juga merupakan spesifikasi teknis tentang </a:t>
            </a:r>
            <a:r>
              <a:rPr lang="id-ID" b="1" dirty="0" smtClean="0"/>
              <a:t>tolak </a:t>
            </a:r>
            <a:r>
              <a:rPr lang="id-ID" b="1" dirty="0"/>
              <a:t>ukur pelayanan minimum </a:t>
            </a:r>
            <a:r>
              <a:rPr lang="id-ID" dirty="0"/>
              <a:t>yang diberikan oleh Badan layanan Umum terhadap masyarakat</a:t>
            </a:r>
            <a:r>
              <a:rPr lang="id-ID" dirty="0" smtClean="0"/>
              <a:t>.</a:t>
            </a:r>
            <a:endParaRPr lang="id-ID" dirty="0"/>
          </a:p>
        </p:txBody>
      </p:sp>
      <p:sp>
        <p:nvSpPr>
          <p:cNvPr id="4" name="Rounded Rectangle 3"/>
          <p:cNvSpPr/>
          <p:nvPr/>
        </p:nvSpPr>
        <p:spPr>
          <a:xfrm>
            <a:off x="428596" y="214290"/>
            <a:ext cx="8358246"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Autofit/>
          </a:bodyPr>
          <a:lstStyle/>
          <a:p>
            <a:r>
              <a:rPr lang="en-US" sz="3200" dirty="0" err="1"/>
              <a:t>Fungsi</a:t>
            </a:r>
            <a:r>
              <a:rPr lang="en-US" sz="3200" dirty="0"/>
              <a:t> </a:t>
            </a:r>
            <a:r>
              <a:rPr lang="id-ID" sz="3200" dirty="0" smtClean="0"/>
              <a:t/>
            </a:r>
            <a:br>
              <a:rPr lang="id-ID" sz="3200" dirty="0" smtClean="0"/>
            </a:br>
            <a:r>
              <a:rPr lang="en-US" sz="3200" dirty="0" err="1" smtClean="0"/>
              <a:t>Standar</a:t>
            </a:r>
            <a:r>
              <a:rPr lang="en-US" sz="3200" dirty="0" smtClean="0"/>
              <a:t> </a:t>
            </a:r>
            <a:r>
              <a:rPr lang="en-US" sz="3200" dirty="0" err="1"/>
              <a:t>Pelayanan</a:t>
            </a:r>
            <a:r>
              <a:rPr lang="en-US" sz="3200" dirty="0"/>
              <a:t> Minimal </a:t>
            </a:r>
            <a:r>
              <a:rPr lang="en-US" sz="3200" dirty="0" err="1" smtClean="0"/>
              <a:t>Puskesmas</a:t>
            </a:r>
            <a:endParaRPr lang="id-ID" sz="3200" dirty="0"/>
          </a:p>
        </p:txBody>
      </p:sp>
      <p:sp>
        <p:nvSpPr>
          <p:cNvPr id="3" name="Content Placeholder 2"/>
          <p:cNvSpPr>
            <a:spLocks noGrp="1"/>
          </p:cNvSpPr>
          <p:nvPr>
            <p:ph idx="1"/>
          </p:nvPr>
        </p:nvSpPr>
        <p:spPr>
          <a:xfrm>
            <a:off x="457200" y="1600200"/>
            <a:ext cx="8229600" cy="4972072"/>
          </a:xfrm>
        </p:spPr>
        <p:txBody>
          <a:bodyPr>
            <a:normAutofit fontScale="92500" lnSpcReduction="10000"/>
          </a:bodyPr>
          <a:lstStyle/>
          <a:p>
            <a:pPr lvl="0"/>
            <a:r>
              <a:rPr lang="en-US" dirty="0" err="1" smtClean="0"/>
              <a:t>Menjamin</a:t>
            </a:r>
            <a:r>
              <a:rPr lang="en-US" dirty="0" smtClean="0"/>
              <a:t> </a:t>
            </a:r>
            <a:r>
              <a:rPr lang="en-US" dirty="0" err="1" smtClean="0"/>
              <a:t>terselenggaranya</a:t>
            </a:r>
            <a:r>
              <a:rPr lang="en-US" dirty="0" smtClean="0"/>
              <a:t> </a:t>
            </a:r>
            <a:r>
              <a:rPr lang="en-US" b="1" dirty="0" err="1"/>
              <a:t>mutu</a:t>
            </a:r>
            <a:r>
              <a:rPr lang="en-US" b="1" dirty="0"/>
              <a:t> </a:t>
            </a:r>
            <a:r>
              <a:rPr lang="en-US" b="1" dirty="0" err="1"/>
              <a:t>pelayanan</a:t>
            </a:r>
            <a:r>
              <a:rPr lang="en-US" b="1" dirty="0"/>
              <a:t> </a:t>
            </a:r>
            <a:r>
              <a:rPr lang="en-US" dirty="0" err="1"/>
              <a:t>dasar</a:t>
            </a:r>
            <a:r>
              <a:rPr lang="en-US" dirty="0"/>
              <a:t> </a:t>
            </a:r>
            <a:r>
              <a:rPr lang="en-US" dirty="0" err="1"/>
              <a:t>kepada</a:t>
            </a:r>
            <a:r>
              <a:rPr lang="en-US" dirty="0"/>
              <a:t> </a:t>
            </a:r>
            <a:r>
              <a:rPr lang="en-US" dirty="0" err="1"/>
              <a:t>masyarakat</a:t>
            </a:r>
            <a:r>
              <a:rPr lang="en-US" dirty="0"/>
              <a:t> </a:t>
            </a:r>
            <a:r>
              <a:rPr lang="en-US" dirty="0" err="1"/>
              <a:t>secara</a:t>
            </a:r>
            <a:r>
              <a:rPr lang="en-US" dirty="0"/>
              <a:t> </a:t>
            </a:r>
            <a:r>
              <a:rPr lang="en-US" dirty="0" err="1" smtClean="0"/>
              <a:t>merata</a:t>
            </a:r>
            <a:r>
              <a:rPr lang="id-ID" dirty="0" smtClean="0"/>
              <a:t>.</a:t>
            </a:r>
          </a:p>
          <a:p>
            <a:pPr lvl="0"/>
            <a:r>
              <a:rPr lang="id-ID" dirty="0"/>
              <a:t>M</a:t>
            </a:r>
            <a:r>
              <a:rPr lang="en-US" dirty="0" err="1" smtClean="0"/>
              <a:t>enjamin</a:t>
            </a:r>
            <a:r>
              <a:rPr lang="en-US" dirty="0" smtClean="0"/>
              <a:t> </a:t>
            </a:r>
            <a:r>
              <a:rPr lang="en-US" dirty="0" err="1"/>
              <a:t>tercapainya</a:t>
            </a:r>
            <a:r>
              <a:rPr lang="en-US" dirty="0"/>
              <a:t> </a:t>
            </a:r>
            <a:r>
              <a:rPr lang="en-US" b="1" dirty="0" err="1"/>
              <a:t>kondisi</a:t>
            </a:r>
            <a:r>
              <a:rPr lang="en-US" b="1" dirty="0"/>
              <a:t> rata-rata minimal</a:t>
            </a:r>
            <a:r>
              <a:rPr lang="en-US" dirty="0"/>
              <a:t> yang </a:t>
            </a:r>
            <a:r>
              <a:rPr lang="en-US" dirty="0" err="1"/>
              <a:t>harus</a:t>
            </a:r>
            <a:r>
              <a:rPr lang="en-US" dirty="0"/>
              <a:t> </a:t>
            </a:r>
            <a:r>
              <a:rPr lang="en-US" dirty="0" err="1"/>
              <a:t>dicapai</a:t>
            </a:r>
            <a:r>
              <a:rPr lang="en-US" dirty="0"/>
              <a:t> </a:t>
            </a:r>
            <a:r>
              <a:rPr lang="en-US" dirty="0" err="1"/>
              <a:t>pemerintah</a:t>
            </a:r>
            <a:r>
              <a:rPr lang="en-US" dirty="0"/>
              <a:t> </a:t>
            </a:r>
            <a:r>
              <a:rPr lang="en-US" dirty="0" err="1" smtClean="0"/>
              <a:t>sebagai</a:t>
            </a:r>
            <a:r>
              <a:rPr lang="en-US" dirty="0" smtClean="0"/>
              <a:t> </a:t>
            </a:r>
            <a:r>
              <a:rPr lang="en-US" dirty="0" err="1"/>
              <a:t>penyedia</a:t>
            </a:r>
            <a:r>
              <a:rPr lang="en-US" dirty="0"/>
              <a:t> </a:t>
            </a:r>
            <a:r>
              <a:rPr lang="en-US" dirty="0" err="1"/>
              <a:t>pelayanan</a:t>
            </a:r>
            <a:r>
              <a:rPr lang="en-US" dirty="0"/>
              <a:t> </a:t>
            </a:r>
            <a:r>
              <a:rPr lang="en-US" dirty="0" err="1"/>
              <a:t>kepada</a:t>
            </a:r>
            <a:r>
              <a:rPr lang="en-US" dirty="0"/>
              <a:t> </a:t>
            </a:r>
            <a:r>
              <a:rPr lang="en-US" dirty="0" err="1"/>
              <a:t>masyarakat</a:t>
            </a:r>
            <a:r>
              <a:rPr lang="en-US" dirty="0"/>
              <a:t>.</a:t>
            </a:r>
            <a:endParaRPr lang="id-ID" dirty="0"/>
          </a:p>
          <a:p>
            <a:pPr lvl="0"/>
            <a:r>
              <a:rPr lang="en-US" b="1" dirty="0" err="1"/>
              <a:t>Pedoman</a:t>
            </a:r>
            <a:r>
              <a:rPr lang="en-US" b="1" dirty="0"/>
              <a:t> </a:t>
            </a:r>
            <a:r>
              <a:rPr lang="en-US" b="1" dirty="0" err="1"/>
              <a:t>pengukuran</a:t>
            </a:r>
            <a:r>
              <a:rPr lang="en-US" b="1" dirty="0"/>
              <a:t> </a:t>
            </a:r>
            <a:r>
              <a:rPr lang="en-US" b="1" dirty="0" err="1"/>
              <a:t>kinerja</a:t>
            </a:r>
            <a:r>
              <a:rPr lang="en-US" b="1" dirty="0"/>
              <a:t> </a:t>
            </a:r>
            <a:r>
              <a:rPr lang="en-US" dirty="0" err="1"/>
              <a:t>penyelenggaraan</a:t>
            </a:r>
            <a:r>
              <a:rPr lang="en-US" dirty="0"/>
              <a:t> </a:t>
            </a:r>
            <a:r>
              <a:rPr lang="en-US" dirty="0" err="1"/>
              <a:t>bidang</a:t>
            </a:r>
            <a:r>
              <a:rPr lang="en-US" dirty="0"/>
              <a:t> </a:t>
            </a:r>
            <a:r>
              <a:rPr lang="en-US" dirty="0" err="1" smtClean="0"/>
              <a:t>kesehatan</a:t>
            </a:r>
            <a:r>
              <a:rPr lang="en-US" dirty="0" smtClean="0"/>
              <a:t>.</a:t>
            </a:r>
            <a:endParaRPr lang="id-ID" dirty="0" smtClean="0"/>
          </a:p>
          <a:p>
            <a:r>
              <a:rPr lang="en-US" dirty="0" err="1"/>
              <a:t>Acuan</a:t>
            </a:r>
            <a:r>
              <a:rPr lang="en-US" dirty="0"/>
              <a:t> </a:t>
            </a:r>
            <a:r>
              <a:rPr lang="en-US" dirty="0" err="1"/>
              <a:t>prioritas</a:t>
            </a:r>
            <a:r>
              <a:rPr lang="en-US" dirty="0"/>
              <a:t> </a:t>
            </a:r>
            <a:r>
              <a:rPr lang="en-US" dirty="0" err="1"/>
              <a:t>perencanaan</a:t>
            </a:r>
            <a:r>
              <a:rPr lang="en-US" dirty="0"/>
              <a:t> </a:t>
            </a:r>
            <a:r>
              <a:rPr lang="en-US" dirty="0" err="1"/>
              <a:t>daerah</a:t>
            </a:r>
            <a:r>
              <a:rPr lang="en-US" dirty="0"/>
              <a:t> </a:t>
            </a:r>
            <a:r>
              <a:rPr lang="en-US" dirty="0" err="1"/>
              <a:t>dan</a:t>
            </a:r>
            <a:r>
              <a:rPr lang="en-US" dirty="0"/>
              <a:t> </a:t>
            </a:r>
            <a:r>
              <a:rPr lang="en-US" dirty="0" err="1"/>
              <a:t>pembiayaan</a:t>
            </a:r>
            <a:r>
              <a:rPr lang="en-US" dirty="0"/>
              <a:t> APBD </a:t>
            </a:r>
            <a:r>
              <a:rPr lang="en-US" dirty="0" err="1"/>
              <a:t>bidang</a:t>
            </a:r>
            <a:r>
              <a:rPr lang="en-US" dirty="0"/>
              <a:t> </a:t>
            </a:r>
            <a:r>
              <a:rPr lang="en-US" dirty="0" err="1"/>
              <a:t>kesehatan</a:t>
            </a:r>
            <a:r>
              <a:rPr lang="en-US" dirty="0"/>
              <a:t> </a:t>
            </a:r>
            <a:r>
              <a:rPr lang="en-US" dirty="0" err="1"/>
              <a:t>dalam</a:t>
            </a:r>
            <a:r>
              <a:rPr lang="en-US" dirty="0"/>
              <a:t> </a:t>
            </a:r>
            <a:r>
              <a:rPr lang="en-US" dirty="0" err="1"/>
              <a:t>melakukan</a:t>
            </a:r>
            <a:r>
              <a:rPr lang="en-US" b="1" dirty="0"/>
              <a:t> </a:t>
            </a:r>
            <a:r>
              <a:rPr lang="en-US" b="1" dirty="0" err="1"/>
              <a:t>pengevaluasian</a:t>
            </a:r>
            <a:r>
              <a:rPr lang="en-US" b="1" dirty="0"/>
              <a:t> </a:t>
            </a:r>
            <a:r>
              <a:rPr lang="en-US" dirty="0" err="1"/>
              <a:t>dan</a:t>
            </a:r>
            <a:r>
              <a:rPr lang="en-US" b="1" dirty="0"/>
              <a:t> monitoring</a:t>
            </a:r>
            <a:r>
              <a:rPr lang="en-US" dirty="0"/>
              <a:t> </a:t>
            </a:r>
            <a:r>
              <a:rPr lang="en-US" dirty="0" err="1"/>
              <a:t>pelaksanaan</a:t>
            </a:r>
            <a:r>
              <a:rPr lang="en-US" dirty="0"/>
              <a:t> </a:t>
            </a:r>
            <a:r>
              <a:rPr lang="en-US" dirty="0" err="1"/>
              <a:t>pelayanan</a:t>
            </a:r>
            <a:r>
              <a:rPr lang="en-US" dirty="0"/>
              <a:t> </a:t>
            </a:r>
            <a:r>
              <a:rPr lang="en-US" dirty="0" err="1"/>
              <a:t>kesehatan</a:t>
            </a:r>
            <a:r>
              <a:rPr lang="en-US" dirty="0" smtClean="0"/>
              <a:t>.</a:t>
            </a:r>
            <a:endParaRPr lang="id-ID" dirty="0"/>
          </a:p>
          <a:p>
            <a:endParaRPr lang="id-ID" dirty="0"/>
          </a:p>
        </p:txBody>
      </p:sp>
      <p:sp>
        <p:nvSpPr>
          <p:cNvPr id="4" name="Rounded Rectangle 3"/>
          <p:cNvSpPr/>
          <p:nvPr/>
        </p:nvSpPr>
        <p:spPr>
          <a:xfrm>
            <a:off x="428596" y="214290"/>
            <a:ext cx="8358246"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Tujuan</a:t>
            </a:r>
            <a:br>
              <a:rPr lang="id-ID" sz="3600" dirty="0" smtClean="0"/>
            </a:br>
            <a:r>
              <a:rPr lang="en-US" sz="3600" dirty="0" err="1" smtClean="0"/>
              <a:t>Standar</a:t>
            </a:r>
            <a:r>
              <a:rPr lang="en-US" sz="3600" dirty="0" smtClean="0"/>
              <a:t> </a:t>
            </a:r>
            <a:r>
              <a:rPr lang="en-US" sz="3600" dirty="0" err="1" smtClean="0"/>
              <a:t>Pelayanan</a:t>
            </a:r>
            <a:r>
              <a:rPr lang="en-US" sz="3600" dirty="0" smtClean="0"/>
              <a:t> Minimal </a:t>
            </a:r>
            <a:r>
              <a:rPr lang="en-US" sz="3600" dirty="0" err="1" smtClean="0"/>
              <a:t>Puskesmas</a:t>
            </a:r>
            <a:endParaRPr lang="id-ID" sz="3600" dirty="0"/>
          </a:p>
        </p:txBody>
      </p:sp>
      <p:sp>
        <p:nvSpPr>
          <p:cNvPr id="3" name="Content Placeholder 2"/>
          <p:cNvSpPr>
            <a:spLocks noGrp="1"/>
          </p:cNvSpPr>
          <p:nvPr>
            <p:ph idx="1"/>
          </p:nvPr>
        </p:nvSpPr>
        <p:spPr>
          <a:xfrm>
            <a:off x="457200" y="1831995"/>
            <a:ext cx="8229600" cy="4525963"/>
          </a:xfrm>
        </p:spPr>
        <p:txBody>
          <a:bodyPr>
            <a:normAutofit fontScale="85000" lnSpcReduction="20000"/>
          </a:bodyPr>
          <a:lstStyle/>
          <a:p>
            <a:pPr lvl="0"/>
            <a:r>
              <a:rPr lang="en-US" b="1" dirty="0" err="1"/>
              <a:t>Pedoman</a:t>
            </a:r>
            <a:r>
              <a:rPr lang="en-US" dirty="0"/>
              <a:t> </a:t>
            </a:r>
            <a:r>
              <a:rPr lang="en-US" dirty="0" err="1"/>
              <a:t>bagi</a:t>
            </a:r>
            <a:r>
              <a:rPr lang="en-US" dirty="0"/>
              <a:t> </a:t>
            </a:r>
            <a:r>
              <a:rPr lang="en-US" dirty="0" err="1"/>
              <a:t>Puskesmas</a:t>
            </a:r>
            <a:r>
              <a:rPr lang="en-US" dirty="0"/>
              <a:t> </a:t>
            </a:r>
            <a:r>
              <a:rPr lang="en-US" dirty="0" err="1"/>
              <a:t>dalam</a:t>
            </a:r>
            <a:r>
              <a:rPr lang="en-US" dirty="0"/>
              <a:t> </a:t>
            </a:r>
            <a:r>
              <a:rPr lang="en-US" dirty="0" err="1"/>
              <a:t>penyelenggaraan</a:t>
            </a:r>
            <a:r>
              <a:rPr lang="en-US" dirty="0"/>
              <a:t> </a:t>
            </a:r>
            <a:r>
              <a:rPr lang="en-US" dirty="0" err="1"/>
              <a:t>layanan</a:t>
            </a:r>
            <a:r>
              <a:rPr lang="en-US" dirty="0"/>
              <a:t> </a:t>
            </a:r>
            <a:r>
              <a:rPr lang="en-US" dirty="0" err="1"/>
              <a:t>kepada</a:t>
            </a:r>
            <a:r>
              <a:rPr lang="en-US" dirty="0"/>
              <a:t> </a:t>
            </a:r>
            <a:r>
              <a:rPr lang="en-US" dirty="0" err="1"/>
              <a:t>masyarakat</a:t>
            </a:r>
            <a:r>
              <a:rPr lang="id-ID" dirty="0"/>
              <a:t>.</a:t>
            </a:r>
          </a:p>
          <a:p>
            <a:pPr lvl="0"/>
            <a:r>
              <a:rPr lang="en-US" b="1" dirty="0" err="1"/>
              <a:t>Terjaminnya</a:t>
            </a:r>
            <a:r>
              <a:rPr lang="en-US" b="1" dirty="0"/>
              <a:t> </a:t>
            </a:r>
            <a:r>
              <a:rPr lang="en-US" b="1" dirty="0" err="1"/>
              <a:t>hak</a:t>
            </a:r>
            <a:r>
              <a:rPr lang="en-US" b="1" dirty="0"/>
              <a:t> </a:t>
            </a:r>
            <a:r>
              <a:rPr lang="en-US" b="1" dirty="0" err="1"/>
              <a:t>masyarakat</a:t>
            </a:r>
            <a:r>
              <a:rPr lang="en-US" b="1" dirty="0"/>
              <a:t> </a:t>
            </a:r>
            <a:r>
              <a:rPr lang="en-US" dirty="0" err="1"/>
              <a:t>dalam</a:t>
            </a:r>
            <a:r>
              <a:rPr lang="en-US" dirty="0"/>
              <a:t> </a:t>
            </a:r>
            <a:r>
              <a:rPr lang="en-US" dirty="0" err="1"/>
              <a:t>menerima</a:t>
            </a:r>
            <a:r>
              <a:rPr lang="en-US" dirty="0"/>
              <a:t> </a:t>
            </a:r>
            <a:r>
              <a:rPr lang="en-US" dirty="0" err="1"/>
              <a:t>suatu</a:t>
            </a:r>
            <a:r>
              <a:rPr lang="en-US" dirty="0"/>
              <a:t> </a:t>
            </a:r>
            <a:r>
              <a:rPr lang="en-US" dirty="0" err="1"/>
              <a:t>layanan</a:t>
            </a:r>
            <a:r>
              <a:rPr lang="id-ID" dirty="0"/>
              <a:t>.</a:t>
            </a:r>
          </a:p>
          <a:p>
            <a:pPr lvl="0"/>
            <a:r>
              <a:rPr lang="en-US" dirty="0" err="1"/>
              <a:t>Dapat</a:t>
            </a:r>
            <a:r>
              <a:rPr lang="en-US" dirty="0"/>
              <a:t> </a:t>
            </a:r>
            <a:r>
              <a:rPr lang="en-US" dirty="0" err="1"/>
              <a:t>digunakan</a:t>
            </a:r>
            <a:r>
              <a:rPr lang="en-US" dirty="0"/>
              <a:t> </a:t>
            </a:r>
            <a:r>
              <a:rPr lang="en-US" dirty="0" err="1"/>
              <a:t>sebagai</a:t>
            </a:r>
            <a:r>
              <a:rPr lang="en-US" dirty="0"/>
              <a:t> </a:t>
            </a:r>
            <a:r>
              <a:rPr lang="en-US" dirty="0" err="1"/>
              <a:t>alat</a:t>
            </a:r>
            <a:r>
              <a:rPr lang="en-US" dirty="0"/>
              <a:t> </a:t>
            </a:r>
            <a:r>
              <a:rPr lang="en-US" dirty="0" err="1"/>
              <a:t>untuk</a:t>
            </a:r>
            <a:r>
              <a:rPr lang="en-US" dirty="0"/>
              <a:t> </a:t>
            </a:r>
            <a:r>
              <a:rPr lang="en-US" dirty="0" err="1"/>
              <a:t>menentukan</a:t>
            </a:r>
            <a:r>
              <a:rPr lang="en-US" dirty="0"/>
              <a:t> </a:t>
            </a:r>
            <a:r>
              <a:rPr lang="en-US" dirty="0" err="1"/>
              <a:t>alokasi</a:t>
            </a:r>
            <a:r>
              <a:rPr lang="en-US" dirty="0"/>
              <a:t> </a:t>
            </a:r>
            <a:r>
              <a:rPr lang="en-US" dirty="0" err="1"/>
              <a:t>anggaran</a:t>
            </a:r>
            <a:r>
              <a:rPr lang="en-US" dirty="0"/>
              <a:t> yang </a:t>
            </a:r>
            <a:r>
              <a:rPr lang="en-US" dirty="0" err="1"/>
              <a:t>dibutuhkan</a:t>
            </a:r>
            <a:r>
              <a:rPr lang="id-ID" dirty="0"/>
              <a:t>.</a:t>
            </a:r>
          </a:p>
          <a:p>
            <a:pPr lvl="0"/>
            <a:r>
              <a:rPr lang="en-US" b="1" dirty="0" err="1"/>
              <a:t>Alat</a:t>
            </a:r>
            <a:r>
              <a:rPr lang="en-US" b="1" dirty="0"/>
              <a:t> </a:t>
            </a:r>
            <a:r>
              <a:rPr lang="en-US" b="1" dirty="0" err="1"/>
              <a:t>akuntabilitas</a:t>
            </a:r>
            <a:r>
              <a:rPr lang="en-US" b="1" dirty="0"/>
              <a:t> </a:t>
            </a:r>
            <a:r>
              <a:rPr lang="en-US" dirty="0" err="1"/>
              <a:t>Puskesmas</a:t>
            </a:r>
            <a:r>
              <a:rPr lang="en-US" dirty="0"/>
              <a:t> </a:t>
            </a:r>
            <a:r>
              <a:rPr lang="en-US" dirty="0" err="1"/>
              <a:t>dalam</a:t>
            </a:r>
            <a:r>
              <a:rPr lang="en-US" dirty="0"/>
              <a:t> </a:t>
            </a:r>
            <a:r>
              <a:rPr lang="en-US" dirty="0" err="1"/>
              <a:t>penyelenggaraan</a:t>
            </a:r>
            <a:r>
              <a:rPr lang="en-US" dirty="0"/>
              <a:t> </a:t>
            </a:r>
            <a:r>
              <a:rPr lang="en-US" dirty="0" err="1"/>
              <a:t>layanannya</a:t>
            </a:r>
            <a:r>
              <a:rPr lang="id-ID" dirty="0"/>
              <a:t>.</a:t>
            </a:r>
          </a:p>
          <a:p>
            <a:pPr lvl="0"/>
            <a:r>
              <a:rPr lang="en-US" dirty="0" err="1"/>
              <a:t>Mendorong</a:t>
            </a:r>
            <a:r>
              <a:rPr lang="en-US" dirty="0"/>
              <a:t> </a:t>
            </a:r>
            <a:r>
              <a:rPr lang="en-US" dirty="0" err="1"/>
              <a:t>terwujudnya</a:t>
            </a:r>
            <a:r>
              <a:rPr lang="en-US" dirty="0"/>
              <a:t> </a:t>
            </a:r>
            <a:r>
              <a:rPr lang="en-US" b="1" i="1" dirty="0"/>
              <a:t>checks and balances</a:t>
            </a:r>
            <a:r>
              <a:rPr lang="id-ID" dirty="0"/>
              <a:t>.</a:t>
            </a:r>
          </a:p>
          <a:p>
            <a:pPr lvl="0"/>
            <a:r>
              <a:rPr lang="en-US" dirty="0" err="1"/>
              <a:t>Terciptanya</a:t>
            </a:r>
            <a:r>
              <a:rPr lang="en-US" dirty="0"/>
              <a:t> </a:t>
            </a:r>
            <a:r>
              <a:rPr lang="en-US" b="1" dirty="0" err="1"/>
              <a:t>transparansi</a:t>
            </a:r>
            <a:r>
              <a:rPr lang="en-US" b="1" dirty="0"/>
              <a:t> </a:t>
            </a:r>
            <a:r>
              <a:rPr lang="en-US" dirty="0" err="1"/>
              <a:t>dan</a:t>
            </a:r>
            <a:r>
              <a:rPr lang="en-US" dirty="0"/>
              <a:t> </a:t>
            </a:r>
            <a:r>
              <a:rPr lang="en-US" b="1" dirty="0" err="1"/>
              <a:t>partisipasi</a:t>
            </a:r>
            <a:r>
              <a:rPr lang="en-US" dirty="0"/>
              <a:t> </a:t>
            </a:r>
            <a:r>
              <a:rPr lang="en-US" b="1" dirty="0" err="1"/>
              <a:t>masyarakat</a:t>
            </a:r>
            <a:r>
              <a:rPr lang="en-US" b="1" dirty="0"/>
              <a:t> </a:t>
            </a:r>
            <a:r>
              <a:rPr lang="en-US" dirty="0" err="1"/>
              <a:t>dalam</a:t>
            </a:r>
            <a:r>
              <a:rPr lang="en-US" dirty="0"/>
              <a:t> </a:t>
            </a:r>
            <a:r>
              <a:rPr lang="en-US" dirty="0" err="1"/>
              <a:t>penyelenggaraan</a:t>
            </a:r>
            <a:r>
              <a:rPr lang="en-US" dirty="0"/>
              <a:t> </a:t>
            </a:r>
            <a:r>
              <a:rPr lang="id-ID" dirty="0"/>
              <a:t>puskesmas.</a:t>
            </a:r>
          </a:p>
          <a:p>
            <a:endParaRPr lang="id-ID" dirty="0"/>
          </a:p>
        </p:txBody>
      </p:sp>
      <p:sp>
        <p:nvSpPr>
          <p:cNvPr id="4" name="Rounded Rectangle 3"/>
          <p:cNvSpPr/>
          <p:nvPr/>
        </p:nvSpPr>
        <p:spPr>
          <a:xfrm>
            <a:off x="428596" y="214290"/>
            <a:ext cx="8358246" cy="1214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Standar Pelayanan Minimal (SPM) ini bertujuan untuk </a:t>
            </a:r>
            <a:r>
              <a:rPr lang="id-ID" b="1" dirty="0"/>
              <a:t>menyamakan pemahaman </a:t>
            </a:r>
            <a:r>
              <a:rPr lang="id-ID" dirty="0"/>
              <a:t>tentang definisi operasional, indikator kinerja, ukuran atau satuan rujukan, target nasional </a:t>
            </a:r>
            <a:r>
              <a:rPr lang="en-US" dirty="0" err="1"/>
              <a:t>tahunan</a:t>
            </a:r>
            <a:r>
              <a:rPr lang="id-ID" dirty="0"/>
              <a:t>, cara perhitungan</a:t>
            </a:r>
            <a:r>
              <a:rPr lang="en-US" dirty="0"/>
              <a:t>, </a:t>
            </a:r>
            <a:r>
              <a:rPr lang="id-ID" dirty="0"/>
              <a:t>rumus</a:t>
            </a:r>
            <a:r>
              <a:rPr lang="en-US" dirty="0"/>
              <a:t>,</a:t>
            </a:r>
            <a:r>
              <a:rPr lang="id-ID" dirty="0"/>
              <a:t> pembilangan</a:t>
            </a:r>
            <a:r>
              <a:rPr lang="en-US" dirty="0"/>
              <a:t>,</a:t>
            </a:r>
            <a:r>
              <a:rPr lang="id-ID" dirty="0"/>
              <a:t> penyebut</a:t>
            </a:r>
            <a:r>
              <a:rPr lang="en-US" dirty="0"/>
              <a:t>, </a:t>
            </a:r>
            <a:r>
              <a:rPr lang="id-ID" dirty="0"/>
              <a:t>standar</a:t>
            </a:r>
            <a:r>
              <a:rPr lang="en-US" dirty="0"/>
              <a:t>, </a:t>
            </a:r>
            <a:r>
              <a:rPr lang="id-ID" dirty="0"/>
              <a:t>satuan pencapaian kinerja</a:t>
            </a:r>
            <a:r>
              <a:rPr lang="en-US" dirty="0"/>
              <a:t>,</a:t>
            </a:r>
            <a:r>
              <a:rPr lang="id-ID" dirty="0"/>
              <a:t> dan sumber data.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TotalTime>
  <Words>1257</Words>
  <Application>Microsoft Office PowerPoint</Application>
  <PresentationFormat>On-screen Show (4:3)</PresentationFormat>
  <Paragraphs>221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Standar Pelayanan Minimal Puskesmas </vt:lpstr>
      <vt:lpstr>Puskesmas</vt:lpstr>
      <vt:lpstr>Slide 3</vt:lpstr>
      <vt:lpstr>Hak puskesmas </vt:lpstr>
      <vt:lpstr>Kewajiban Puskesmas </vt:lpstr>
      <vt:lpstr>Standar Pelayanan Minimal (SPM)</vt:lpstr>
      <vt:lpstr>Fungsi  Standar Pelayanan Minimal Puskesmas</vt:lpstr>
      <vt:lpstr>Tujuan Standar Pelayanan Minimal Puskesmas</vt:lpstr>
      <vt:lpstr>Slide 9</vt:lpstr>
      <vt:lpstr>Prinsip Penyusunan Standar Pelayanan Minimal Puskesmas</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 Pelayanan Minimal Puskesmas </dc:title>
  <dc:creator>USER</dc:creator>
  <cp:lastModifiedBy>USER</cp:lastModifiedBy>
  <cp:revision>21</cp:revision>
  <dcterms:created xsi:type="dcterms:W3CDTF">2012-11-25T14:06:42Z</dcterms:created>
  <dcterms:modified xsi:type="dcterms:W3CDTF">2012-12-11T23:29:07Z</dcterms:modified>
</cp:coreProperties>
</file>