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handoutMasterIdLst>
    <p:handoutMasterId r:id="rId67"/>
  </p:handoutMasterIdLst>
  <p:sldIdLst>
    <p:sldId id="324" r:id="rId2"/>
    <p:sldId id="257" r:id="rId3"/>
    <p:sldId id="301" r:id="rId4"/>
    <p:sldId id="258" r:id="rId5"/>
    <p:sldId id="259" r:id="rId6"/>
    <p:sldId id="325" r:id="rId7"/>
    <p:sldId id="302" r:id="rId8"/>
    <p:sldId id="286" r:id="rId9"/>
    <p:sldId id="287" r:id="rId10"/>
    <p:sldId id="288" r:id="rId11"/>
    <p:sldId id="289" r:id="rId12"/>
    <p:sldId id="290" r:id="rId13"/>
    <p:sldId id="260" r:id="rId14"/>
    <p:sldId id="263" r:id="rId15"/>
    <p:sldId id="261" r:id="rId16"/>
    <p:sldId id="291" r:id="rId17"/>
    <p:sldId id="319" r:id="rId18"/>
    <p:sldId id="320" r:id="rId19"/>
    <p:sldId id="321" r:id="rId20"/>
    <p:sldId id="322" r:id="rId21"/>
    <p:sldId id="323" r:id="rId22"/>
    <p:sldId id="262" r:id="rId23"/>
    <p:sldId id="281" r:id="rId24"/>
    <p:sldId id="264" r:id="rId25"/>
    <p:sldId id="282" r:id="rId26"/>
    <p:sldId id="265" r:id="rId27"/>
    <p:sldId id="266" r:id="rId28"/>
    <p:sldId id="283" r:id="rId29"/>
    <p:sldId id="267" r:id="rId30"/>
    <p:sldId id="268" r:id="rId31"/>
    <p:sldId id="284" r:id="rId32"/>
    <p:sldId id="285" r:id="rId33"/>
    <p:sldId id="292" r:id="rId34"/>
    <p:sldId id="269" r:id="rId35"/>
    <p:sldId id="270" r:id="rId36"/>
    <p:sldId id="293" r:id="rId37"/>
    <p:sldId id="271" r:id="rId38"/>
    <p:sldId id="272" r:id="rId39"/>
    <p:sldId id="294" r:id="rId40"/>
    <p:sldId id="273" r:id="rId41"/>
    <p:sldId id="295" r:id="rId42"/>
    <p:sldId id="274" r:id="rId43"/>
    <p:sldId id="296" r:id="rId44"/>
    <p:sldId id="275" r:id="rId45"/>
    <p:sldId id="303" r:id="rId46"/>
    <p:sldId id="276" r:id="rId47"/>
    <p:sldId id="304" r:id="rId48"/>
    <p:sldId id="307" r:id="rId49"/>
    <p:sldId id="305" r:id="rId50"/>
    <p:sldId id="306" r:id="rId51"/>
    <p:sldId id="308" r:id="rId52"/>
    <p:sldId id="278" r:id="rId53"/>
    <p:sldId id="297" r:id="rId54"/>
    <p:sldId id="279" r:id="rId55"/>
    <p:sldId id="280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C79EB31-5C79-460E-B51E-EAEC3D7A4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2597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2597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A9DC31-D5D2-45AD-AE7B-77D51A085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20315-B5EC-4623-9814-969451C95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C4165-FD85-40A5-9110-CE81A3503D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73325-98C1-4DAA-8F74-75D761DBFB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23E79-8F70-48ED-8BC7-663A72C337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55671-A145-418E-9D4C-28AC80F108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BEC2F-6AA8-4A23-BDFA-39A85811A1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33680-E154-4549-BC66-878875C238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76B93-9E33-43D0-A028-67417A0B93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97EB7-1292-4BB8-83EB-981A66078F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A4602-0F53-4329-885D-DDCED1049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2493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493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2493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d-ID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2493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2493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493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493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494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494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2494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2494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494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494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494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494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494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2495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495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495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495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A0EEF04-A2ED-4FC5-A0D0-EEA79F3411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743200" y="2049463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3075" name="Picture 5" descr="pabrik ure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066800" y="1219200"/>
            <a:ext cx="693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4000" b="1"/>
              <a:t>TOKSIKOLOGI</a:t>
            </a:r>
            <a:r>
              <a:rPr lang="id-ID" sz="4000" b="1">
                <a:solidFill>
                  <a:srgbClr val="FFFF00"/>
                </a:solidFill>
              </a:rPr>
              <a:t> </a:t>
            </a:r>
            <a:r>
              <a:rPr lang="id-ID" sz="4000" b="1"/>
              <a:t>INDUSTRI</a:t>
            </a:r>
            <a:endParaRPr lang="en-GB" sz="4000" b="1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743200" y="2895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400" b="1"/>
              <a:t>Sho’im Hidayat</a:t>
            </a:r>
            <a:endParaRPr lang="en-GB" sz="2400" b="1"/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1143000" y="4267200"/>
            <a:ext cx="70866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3200">
                <a:solidFill>
                  <a:srgbClr val="FFFF00"/>
                </a:solidFill>
              </a:rPr>
              <a:t>FAK. KESEHATAN MASYARAKAT</a:t>
            </a:r>
          </a:p>
          <a:p>
            <a:pPr algn="ctr"/>
            <a:r>
              <a:rPr lang="id-ID" sz="3200">
                <a:solidFill>
                  <a:srgbClr val="FFFF00"/>
                </a:solidFill>
              </a:rPr>
              <a:t>UNIVERSITAS AIRLANGGA</a:t>
            </a:r>
            <a:endParaRPr lang="en-US" sz="3200">
              <a:solidFill>
                <a:srgbClr val="FFFF00"/>
              </a:solidFill>
            </a:endParaRPr>
          </a:p>
          <a:p>
            <a:pPr>
              <a:spcBef>
                <a:spcPct val="50000"/>
              </a:spcBef>
            </a:pPr>
            <a:endParaRPr lang="en-GB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i="1" smtClean="0"/>
              <a:t>Toxic agent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Anything can produce an adverse biological </a:t>
            </a:r>
            <a:endParaRPr lang="id-ID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mtClean="0"/>
              <a:t>e</a:t>
            </a:r>
            <a:r>
              <a:rPr lang="en-US" smtClean="0"/>
              <a:t>ffect</a:t>
            </a:r>
            <a:r>
              <a:rPr lang="id-ID" smtClean="0"/>
              <a:t> </a:t>
            </a:r>
            <a:r>
              <a:rPr lang="en-US" sz="2800" b="1" smtClean="0"/>
              <a:t>(chemical : cyanide; physical : radiation; </a:t>
            </a:r>
            <a:endParaRPr lang="id-ID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/>
              <a:t>b</a:t>
            </a:r>
            <a:r>
              <a:rPr lang="en-US" sz="2800" b="1" smtClean="0"/>
              <a:t>iological</a:t>
            </a:r>
            <a:r>
              <a:rPr lang="id-ID" sz="2800" b="1" smtClean="0"/>
              <a:t>:</a:t>
            </a:r>
            <a:r>
              <a:rPr lang="en-US" sz="2800" b="1" smtClean="0"/>
              <a:t> snake venom)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Not included : infected by microorganism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i="1" smtClean="0"/>
              <a:t>Biological toxin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Chemical excreted by microorganism which is the basis of toxicity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Ex : tetanus toxin (neurotoxin), produced by </a:t>
            </a:r>
            <a:endParaRPr lang="id-ID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/>
              <a:t>       </a:t>
            </a:r>
            <a:r>
              <a:rPr lang="en-US" sz="2800" b="1" smtClean="0"/>
              <a:t>Clostridium tetani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smtClean="0"/>
              <a:t> </a:t>
            </a:r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i="1" smtClean="0"/>
              <a:t>Toxic material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Doesn’t consist of an exact chemical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Ex : asbestos (fiber and other chemical)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i="1" smtClean="0"/>
              <a:t>Organic toxin</a:t>
            </a:r>
            <a:r>
              <a:rPr lang="en-US" sz="3600" smtClean="0"/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Substance originally derived from living organism (</a:t>
            </a:r>
            <a:r>
              <a:rPr lang="en-US" i="1" smtClean="0"/>
              <a:t>named organic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Contain carbon, large molecule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i="1" smtClean="0"/>
              <a:t>Inorganic toxin</a:t>
            </a:r>
            <a:r>
              <a:rPr lang="en-US" sz="3600" smtClean="0"/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Specific chemical not derived from living organism (</a:t>
            </a:r>
            <a:r>
              <a:rPr lang="en-US" i="1" smtClean="0"/>
              <a:t>mineral</a:t>
            </a:r>
            <a:r>
              <a:rPr lang="en-US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smtClean="0"/>
              <a:t>Generally small molecule, consist of few atoms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smtClean="0"/>
              <a:t>Xenobiotic :</a:t>
            </a:r>
            <a:r>
              <a:rPr lang="en-US" sz="3600" smtClean="0"/>
              <a:t> </a:t>
            </a:r>
          </a:p>
          <a:p>
            <a:pPr eaLnBrk="1" hangingPunct="1">
              <a:buFontTx/>
              <a:buNone/>
            </a:pPr>
            <a:r>
              <a:rPr lang="en-US" b="1" smtClean="0"/>
              <a:t>Foreign substance taken in to the body</a:t>
            </a:r>
          </a:p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b="1" i="1" smtClean="0"/>
              <a:t>xeno = foreign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b="1" smtClean="0"/>
              <a:t>Xenobiotics may produce :</a:t>
            </a:r>
          </a:p>
          <a:p>
            <a:pPr eaLnBrk="1" hangingPunct="1">
              <a:buFontTx/>
              <a:buNone/>
            </a:pPr>
            <a:r>
              <a:rPr lang="en-US" b="1" smtClean="0"/>
              <a:t>	- beneficial effects (such as pharmaceuticals)</a:t>
            </a:r>
          </a:p>
          <a:p>
            <a:pPr eaLnBrk="1" hangingPunct="1">
              <a:buFontTx/>
              <a:buNone/>
            </a:pPr>
            <a:r>
              <a:rPr lang="en-US" b="1" smtClean="0"/>
              <a:t>	- toxic effect (such as lead)</a:t>
            </a:r>
          </a:p>
          <a:p>
            <a:pPr eaLnBrk="1" hangingPunct="1">
              <a:buFontTx/>
              <a:buNone/>
            </a:pPr>
            <a:r>
              <a:rPr lang="id-ID" smtClean="0"/>
              <a:t> 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248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TOKSIKOKINETIKA</a:t>
            </a:r>
            <a:r>
              <a:rPr lang="id-ID" smtClean="0">
                <a:solidFill>
                  <a:srgbClr val="FFFF99"/>
                </a:solidFill>
              </a:rPr>
              <a:t> dan </a:t>
            </a:r>
            <a:r>
              <a:rPr lang="id-ID" b="1" smtClean="0">
                <a:solidFill>
                  <a:srgbClr val="FFFF99"/>
                </a:solidFill>
              </a:rPr>
              <a:t>TOKSIKODINAMIKA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id-ID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 </a:t>
            </a:r>
            <a:r>
              <a:rPr lang="id-ID" sz="1800" smtClean="0">
                <a:solidFill>
                  <a:srgbClr val="FFFF99"/>
                </a:solidFill>
              </a:rPr>
              <a:t>BAHAN KIMIA			ABSORPSI		       INTERAKSI AN-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1800" smtClean="0">
                <a:solidFill>
                  <a:srgbClr val="FFFF99"/>
                </a:solidFill>
              </a:rPr>
              <a:t>      DI AMBIEN :			DISTRIBUSI		       TARA TOKSON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1800" smtClean="0">
                <a:solidFill>
                  <a:srgbClr val="FFFF99"/>
                </a:solidFill>
              </a:rPr>
              <a:t>       - GAS / UAP			PENYIMPANAN		       DENGAN RESEP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1800" smtClean="0">
                <a:solidFill>
                  <a:srgbClr val="FFFF99"/>
                </a:solidFill>
              </a:rPr>
              <a:t>       - DEBU  			METABOLISME		       TOR DALAM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1800" smtClean="0">
                <a:solidFill>
                  <a:srgbClr val="FFFF99"/>
                </a:solidFill>
              </a:rPr>
              <a:t>       - KABUT			EKSKRESI		       ORGAN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1800" smtClean="0">
                <a:solidFill>
                  <a:srgbClr val="FFFF99"/>
                </a:solidFill>
              </a:rPr>
              <a:t>       - FUME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18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18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1800" smtClean="0">
                <a:solidFill>
                  <a:srgbClr val="FFFF99"/>
                </a:solidFill>
              </a:rPr>
              <a:t>	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18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1800" smtClean="0">
                <a:solidFill>
                  <a:srgbClr val="FFFF99"/>
                </a:solidFill>
              </a:rPr>
              <a:t>             1		                          2			             3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      FASE			    FASE		      FASE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 EKSPOSISI		    TOKSIKOKINETIK       TOKSIKODINAMIK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4572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15364" name="Rectangle 9"/>
          <p:cNvSpPr>
            <a:spLocks noChangeArrowheads="1"/>
          </p:cNvSpPr>
          <p:nvPr/>
        </p:nvSpPr>
        <p:spPr bwMode="auto">
          <a:xfrm>
            <a:off x="228600" y="1219200"/>
            <a:ext cx="1752600" cy="25908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3505200" y="1219200"/>
            <a:ext cx="2057400" cy="25908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66" name="Rectangle 11"/>
          <p:cNvSpPr>
            <a:spLocks noChangeArrowheads="1"/>
          </p:cNvSpPr>
          <p:nvPr/>
        </p:nvSpPr>
        <p:spPr bwMode="auto">
          <a:xfrm>
            <a:off x="6781800" y="1219200"/>
            <a:ext cx="2057400" cy="25908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67" name="Line 12"/>
          <p:cNvSpPr>
            <a:spLocks noChangeShapeType="1"/>
          </p:cNvSpPr>
          <p:nvPr/>
        </p:nvSpPr>
        <p:spPr bwMode="auto">
          <a:xfrm>
            <a:off x="2286000" y="2514600"/>
            <a:ext cx="10668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13"/>
          <p:cNvSpPr>
            <a:spLocks noChangeShapeType="1"/>
          </p:cNvSpPr>
          <p:nvPr/>
        </p:nvSpPr>
        <p:spPr bwMode="auto">
          <a:xfrm>
            <a:off x="5715000" y="2514600"/>
            <a:ext cx="990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5745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id-ID" sz="3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>
                <a:solidFill>
                  <a:srgbClr val="FFFF99"/>
                </a:solidFill>
              </a:rPr>
              <a:t>									   Lebih toksik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>
                <a:solidFill>
                  <a:srgbClr val="FFFF99"/>
                </a:solidFill>
              </a:rPr>
              <a:t>	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3600" smtClean="0">
                <a:solidFill>
                  <a:srgbClr val="FFFF99"/>
                </a:solidFill>
              </a:rPr>
              <a:t>			</a:t>
            </a:r>
            <a:r>
              <a:rPr lang="id-ID" sz="2000" smtClean="0">
                <a:solidFill>
                  <a:srgbClr val="FFFF99"/>
                </a:solidFill>
              </a:rPr>
              <a:t>Efek lokal					   Bioaktivasi</a:t>
            </a:r>
            <a:endParaRPr lang="id-ID" sz="36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36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>
                <a:solidFill>
                  <a:srgbClr val="FFFF99"/>
                </a:solidFill>
              </a:rPr>
              <a:t>Pemapar          Absorpsi         Distribusi          Biotransformasi           Metabolit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0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>
                <a:solidFill>
                  <a:srgbClr val="FFFF99"/>
                </a:solidFill>
              </a:rPr>
              <a:t>fisika    	            Pernapas.             antar sel             fase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>
                <a:solidFill>
                  <a:srgbClr val="FFFF99"/>
                </a:solidFill>
              </a:rPr>
              <a:t>kimia 	            Kulit                       sirkulasi             fase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>
                <a:solidFill>
                  <a:srgbClr val="FFFF99"/>
                </a:solidFill>
              </a:rPr>
              <a:t>konsentr.          Pencern.						                     								  Bioinaktivasi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0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>
                <a:solidFill>
                  <a:srgbClr val="FFFF99"/>
                </a:solidFill>
              </a:rPr>
              <a:t>				Penyimpanan	Efek			   									    Ekskresi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>
                <a:solidFill>
                  <a:srgbClr val="FFFF99"/>
                </a:solidFill>
              </a:rPr>
              <a:t>		</a:t>
            </a:r>
            <a:endParaRPr lang="en-US" sz="2000" smtClean="0">
              <a:solidFill>
                <a:srgbClr val="FFFF99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2514600"/>
            <a:ext cx="1219200" cy="457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752600" y="2514600"/>
            <a:ext cx="1143000" cy="457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3352800" y="2514600"/>
            <a:ext cx="1295400" cy="457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5105400" y="2514600"/>
            <a:ext cx="1905000" cy="457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7620000" y="2514600"/>
            <a:ext cx="1295400" cy="457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 flipV="1">
            <a:off x="2362200" y="1981200"/>
            <a:ext cx="0" cy="457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 flipH="1">
            <a:off x="3657600" y="3886200"/>
            <a:ext cx="685800" cy="685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>
            <a:off x="4419600" y="3886200"/>
            <a:ext cx="304800" cy="762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 flipV="1">
            <a:off x="8153400" y="2057400"/>
            <a:ext cx="0" cy="381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3"/>
          <p:cNvSpPr>
            <a:spLocks noChangeShapeType="1"/>
          </p:cNvSpPr>
          <p:nvPr/>
        </p:nvSpPr>
        <p:spPr bwMode="auto">
          <a:xfrm flipV="1">
            <a:off x="8153400" y="1219200"/>
            <a:ext cx="0" cy="457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4"/>
          <p:cNvSpPr>
            <a:spLocks noChangeShapeType="1"/>
          </p:cNvSpPr>
          <p:nvPr/>
        </p:nvSpPr>
        <p:spPr bwMode="auto">
          <a:xfrm>
            <a:off x="8153400" y="3200400"/>
            <a:ext cx="0" cy="685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15"/>
          <p:cNvSpPr>
            <a:spLocks noChangeShapeType="1"/>
          </p:cNvSpPr>
          <p:nvPr/>
        </p:nvSpPr>
        <p:spPr bwMode="auto">
          <a:xfrm>
            <a:off x="8153400" y="4419600"/>
            <a:ext cx="0" cy="533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16"/>
          <p:cNvSpPr>
            <a:spLocks noChangeShapeType="1"/>
          </p:cNvSpPr>
          <p:nvPr/>
        </p:nvSpPr>
        <p:spPr bwMode="auto">
          <a:xfrm>
            <a:off x="1295400" y="2819400"/>
            <a:ext cx="381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17"/>
          <p:cNvSpPr>
            <a:spLocks noChangeShapeType="1"/>
          </p:cNvSpPr>
          <p:nvPr/>
        </p:nvSpPr>
        <p:spPr bwMode="auto">
          <a:xfrm>
            <a:off x="2895600" y="2819400"/>
            <a:ext cx="381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8"/>
          <p:cNvSpPr>
            <a:spLocks noChangeShapeType="1"/>
          </p:cNvSpPr>
          <p:nvPr/>
        </p:nvSpPr>
        <p:spPr bwMode="auto">
          <a:xfrm>
            <a:off x="4648200" y="2743200"/>
            <a:ext cx="457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Line 19"/>
          <p:cNvSpPr>
            <a:spLocks noChangeShapeType="1"/>
          </p:cNvSpPr>
          <p:nvPr/>
        </p:nvSpPr>
        <p:spPr bwMode="auto">
          <a:xfrm>
            <a:off x="7086600" y="2743200"/>
            <a:ext cx="457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20"/>
          <p:cNvSpPr>
            <a:spLocks noChangeShapeType="1"/>
          </p:cNvSpPr>
          <p:nvPr/>
        </p:nvSpPr>
        <p:spPr bwMode="auto">
          <a:xfrm flipV="1">
            <a:off x="4114800" y="1981200"/>
            <a:ext cx="0" cy="457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3505200" y="15240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>
                <a:solidFill>
                  <a:srgbClr val="FFFF99"/>
                </a:solidFill>
              </a:rPr>
              <a:t>Ekskresi</a:t>
            </a:r>
            <a:endParaRPr lang="en-GB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id-ID" sz="3600" b="1" smtClean="0">
                <a:solidFill>
                  <a:srgbClr val="FFFF99"/>
                </a:solidFill>
              </a:rPr>
              <a:t>FASE EKSPOSISI</a:t>
            </a:r>
            <a:endParaRPr lang="en-US" sz="3600" b="1" smtClean="0">
              <a:solidFill>
                <a:srgbClr val="FFFF9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6868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Sifat Fisik zat kimia : padatan, larutan, gas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Paparan di industri terbanyak via inhalasi, karena bahan kimia pencemar di ruang kerja berada di udara ambien sebagai </a:t>
            </a:r>
            <a:r>
              <a:rPr lang="id-ID" b="1" i="1" smtClean="0">
                <a:solidFill>
                  <a:srgbClr val="FFFF99"/>
                </a:solidFill>
              </a:rPr>
              <a:t>airborne toxicant</a:t>
            </a:r>
            <a:r>
              <a:rPr lang="id-ID" smtClean="0">
                <a:solidFill>
                  <a:srgbClr val="FFFF99"/>
                </a:solidFill>
              </a:rPr>
              <a:t> , yaitu : 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	 - gas		- kabut	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 -  uap	        - asap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 - debu 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 - fume</a:t>
            </a:r>
            <a:endParaRPr lang="en-US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Absorpsi via inhalasi menyebabkan dosis paparan akan tinggi, sebab :</a:t>
            </a:r>
          </a:p>
          <a:p>
            <a:pPr eaLnBrk="1" hangingPunct="1">
              <a:buFontTx/>
              <a:buNone/>
            </a:pPr>
            <a:endParaRPr lang="id-ID" smtClean="0">
              <a:solidFill>
                <a:srgbClr val="FFFF99"/>
              </a:solidFill>
            </a:endParaRPr>
          </a:p>
          <a:p>
            <a:pPr eaLnBrk="1" hangingPunct="1">
              <a:buFontTx/>
              <a:buChar char="-"/>
            </a:pPr>
            <a:r>
              <a:rPr lang="id-ID" smtClean="0">
                <a:solidFill>
                  <a:srgbClr val="FFFF99"/>
                </a:solidFill>
              </a:rPr>
              <a:t>Luas permukaan sal. pernapasan yang besar</a:t>
            </a:r>
          </a:p>
          <a:p>
            <a:pPr eaLnBrk="1" hangingPunct="1">
              <a:buFontTx/>
              <a:buChar char="-"/>
            </a:pPr>
            <a:r>
              <a:rPr lang="id-ID" smtClean="0">
                <a:solidFill>
                  <a:srgbClr val="FFFF99"/>
                </a:solidFill>
              </a:rPr>
              <a:t>Struktur dan fisiologi sal pernapasan</a:t>
            </a:r>
          </a:p>
          <a:p>
            <a:pPr eaLnBrk="1" hangingPunct="1">
              <a:buFontTx/>
              <a:buChar char="-"/>
            </a:pPr>
            <a:r>
              <a:rPr lang="id-ID" smtClean="0">
                <a:solidFill>
                  <a:srgbClr val="FFFF99"/>
                </a:solidFill>
              </a:rPr>
              <a:t>Proses bernapas tjd tanpa sadar, tanpa daya pilih</a:t>
            </a:r>
            <a:endParaRPr lang="en-US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743200" y="33528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19459" name="Picture 5" descr="anatomi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4150" y="685800"/>
            <a:ext cx="48704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2971800" y="2659063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20483" name="Picture 5" descr="anatomi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6500" y="609600"/>
            <a:ext cx="50355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3352800" y="2667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21507" name="Picture 5" descr="anatomi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5188" y="547688"/>
            <a:ext cx="5634037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600" b="1" smtClean="0">
                <a:solidFill>
                  <a:srgbClr val="FFFF99"/>
                </a:solidFill>
              </a:rPr>
              <a:t>PENDAHULUAN</a:t>
            </a:r>
            <a:endParaRPr lang="en-US" sz="3600" b="1" smtClean="0">
              <a:solidFill>
                <a:srgbClr val="FFFF99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Faktor lingkungan kerja penyebab PAK :</a:t>
            </a:r>
          </a:p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1. Faktor Fisik</a:t>
            </a:r>
          </a:p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2. Faktor Kimia</a:t>
            </a:r>
          </a:p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3. Faktor Biologis</a:t>
            </a:r>
          </a:p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4. Faktor fisiologis / Ergonomis</a:t>
            </a:r>
          </a:p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5. Faktor Psikologis (Stress)</a:t>
            </a:r>
          </a:p>
          <a:p>
            <a:pPr eaLnBrk="1" hangingPunct="1">
              <a:buFontTx/>
              <a:buNone/>
            </a:pPr>
            <a:endParaRPr lang="id-ID" b="1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3962400" y="1143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200400" y="2811463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22532" name="Picture 6" descr="anatom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4675" y="342900"/>
            <a:ext cx="621665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505200" y="27352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23555" name="Picture 5" descr="epitel res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84518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ln>
            <a:solidFill>
              <a:srgbClr val="FFFF00"/>
            </a:solidFill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id-ID" sz="3600" b="1" smtClean="0">
                <a:solidFill>
                  <a:srgbClr val="FFFF99"/>
                </a:solidFill>
              </a:rPr>
              <a:t>Gas dan Uap</a:t>
            </a:r>
          </a:p>
          <a:p>
            <a:pPr marL="609600" indent="-609600" eaLnBrk="1" hangingPunct="1">
              <a:buFontTx/>
              <a:buNone/>
            </a:pPr>
            <a:r>
              <a:rPr lang="id-ID" sz="3600" smtClean="0">
                <a:solidFill>
                  <a:srgbClr val="FFFF99"/>
                </a:solidFill>
              </a:rPr>
              <a:t>  </a:t>
            </a:r>
            <a:r>
              <a:rPr lang="id-ID" sz="3600" b="1" i="1" smtClean="0">
                <a:solidFill>
                  <a:srgbClr val="FFFF99"/>
                </a:solidFill>
              </a:rPr>
              <a:t>Gas</a:t>
            </a:r>
            <a:r>
              <a:rPr lang="id-ID" sz="3600" smtClean="0">
                <a:solidFill>
                  <a:srgbClr val="FFFF99"/>
                </a:solidFill>
              </a:rPr>
              <a:t> :</a:t>
            </a:r>
          </a:p>
          <a:p>
            <a:pPr marL="609600" indent="-609600"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- Zat tanpa bentuk, mengisi slrh ruang pada</a:t>
            </a:r>
          </a:p>
          <a:p>
            <a:pPr marL="609600" indent="-609600"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kondisi normal (1 atmosfir, suhu kamar)</a:t>
            </a:r>
          </a:p>
          <a:p>
            <a:pPr marL="609600" indent="-609600"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- Mempunyai dimensi tekanan, volume dan suhu</a:t>
            </a:r>
          </a:p>
          <a:p>
            <a:pPr marL="609600" indent="-609600"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- Dapat berubah wujud dengan merubah ke tiga </a:t>
            </a:r>
          </a:p>
          <a:p>
            <a:pPr marL="609600" indent="-609600"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dimensi tsb :   	</a:t>
            </a:r>
          </a:p>
          <a:p>
            <a:pPr marL="609600" indent="-609600"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      - LPG (liquified petroleum gas)</a:t>
            </a:r>
          </a:p>
          <a:p>
            <a:pPr marL="609600" indent="-609600"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   - Amoniak cair</a:t>
            </a:r>
          </a:p>
          <a:p>
            <a:pPr marL="609600" indent="-609600"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	- CO2 padat (es kering)</a:t>
            </a:r>
          </a:p>
          <a:p>
            <a:pPr marL="609600" indent="-609600" eaLnBrk="1" hangingPunct="1">
              <a:buFontTx/>
              <a:buNone/>
            </a:pPr>
            <a:endParaRPr lang="en-US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04800"/>
            <a:ext cx="9144000" cy="62484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mtClean="0">
                <a:solidFill>
                  <a:srgbClr val="FFFF99"/>
                </a:solidFill>
              </a:rPr>
              <a:t> </a:t>
            </a:r>
            <a:r>
              <a:rPr lang="id-ID" b="1" i="1" smtClean="0">
                <a:solidFill>
                  <a:srgbClr val="FFFF99"/>
                </a:solidFill>
              </a:rPr>
              <a:t>Uap</a:t>
            </a:r>
            <a:r>
              <a:rPr lang="id-ID" smtClean="0">
                <a:solidFill>
                  <a:srgbClr val="FFFF99"/>
                </a:solidFill>
              </a:rPr>
              <a:t> :</a:t>
            </a:r>
          </a:p>
          <a:p>
            <a:pPr algn="l" eaLnBrk="1" hangingPunct="1">
              <a:defRPr/>
            </a:pPr>
            <a:r>
              <a:rPr lang="id-ID" smtClean="0">
                <a:solidFill>
                  <a:srgbClr val="FFFF99"/>
                </a:solidFill>
              </a:rPr>
              <a:t> Adalah gas yang pada keadaan normal  </a:t>
            </a:r>
          </a:p>
          <a:p>
            <a:pPr algn="l" eaLnBrk="1" hangingPunct="1">
              <a:defRPr/>
            </a:pPr>
            <a:r>
              <a:rPr lang="id-ID" smtClean="0">
                <a:solidFill>
                  <a:srgbClr val="FFFF99"/>
                </a:solidFill>
              </a:rPr>
              <a:t>  berupa cairan atau padatan :</a:t>
            </a:r>
          </a:p>
          <a:p>
            <a:pPr eaLnBrk="1" hangingPunct="1">
              <a:defRPr/>
            </a:pPr>
            <a:r>
              <a:rPr lang="id-ID" smtClean="0">
                <a:solidFill>
                  <a:srgbClr val="FFFF99"/>
                </a:solidFill>
              </a:rPr>
              <a:t>  - Volatile organic compound (VOC) :</a:t>
            </a:r>
          </a:p>
          <a:p>
            <a:pPr algn="l" eaLnBrk="1" hangingPunct="1">
              <a:defRPr/>
            </a:pPr>
            <a:r>
              <a:rPr lang="id-ID" smtClean="0">
                <a:solidFill>
                  <a:srgbClr val="FFFF99"/>
                </a:solidFill>
              </a:rPr>
              <a:t>            - Uap air, dsb. </a:t>
            </a:r>
          </a:p>
          <a:p>
            <a:pPr algn="l" eaLnBrk="1" hangingPunct="1">
              <a:defRPr/>
            </a:pPr>
            <a:endParaRPr lang="id-ID" smtClean="0">
              <a:solidFill>
                <a:srgbClr val="FFFF99"/>
              </a:solidFill>
            </a:endParaRPr>
          </a:p>
          <a:p>
            <a:pPr algn="l" eaLnBrk="1" hangingPunct="1">
              <a:defRPr/>
            </a:pPr>
            <a:r>
              <a:rPr lang="id-ID" smtClean="0">
                <a:solidFill>
                  <a:srgbClr val="FFFF99"/>
                </a:solidFill>
              </a:rPr>
              <a:t>Efek toksik akibat paparan gas / uap pada saluran pernapasan karena 2 hal :</a:t>
            </a:r>
          </a:p>
          <a:p>
            <a:pPr algn="l" eaLnBrk="1" hangingPunct="1">
              <a:defRPr/>
            </a:pPr>
            <a:r>
              <a:rPr lang="id-ID" smtClean="0">
                <a:solidFill>
                  <a:srgbClr val="FFFF99"/>
                </a:solidFill>
              </a:rPr>
              <a:t>	1. paparan gas/uap irritan</a:t>
            </a:r>
          </a:p>
          <a:p>
            <a:pPr algn="l" eaLnBrk="1" hangingPunct="1">
              <a:defRPr/>
            </a:pPr>
            <a:r>
              <a:rPr lang="id-ID" smtClean="0">
                <a:solidFill>
                  <a:srgbClr val="FFFF99"/>
                </a:solidFill>
              </a:rPr>
              <a:t>	2. paparan gas asfiksian</a:t>
            </a:r>
          </a:p>
          <a:p>
            <a:pPr algn="l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3600" b="1" smtClean="0">
                <a:solidFill>
                  <a:srgbClr val="FFFF99"/>
                </a:solidFill>
              </a:rPr>
              <a:t>GAS / UAP IRITAN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- Menyebabkan iritasi - korosi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- Contoh : NH</a:t>
            </a:r>
            <a:r>
              <a:rPr lang="id-ID" baseline="-10000" smtClean="0">
                <a:solidFill>
                  <a:srgbClr val="FFFF99"/>
                </a:solidFill>
              </a:rPr>
              <a:t>3</a:t>
            </a:r>
            <a:r>
              <a:rPr lang="id-ID" smtClean="0">
                <a:solidFill>
                  <a:srgbClr val="FFFF99"/>
                </a:solidFill>
              </a:rPr>
              <a:t>, formaldehid, ozon, NO</a:t>
            </a:r>
            <a:r>
              <a:rPr lang="id-ID" baseline="-10000" smtClean="0">
                <a:solidFill>
                  <a:srgbClr val="FFFF99"/>
                </a:solidFill>
              </a:rPr>
              <a:t>x</a:t>
            </a:r>
            <a:r>
              <a:rPr lang="id-ID" smtClean="0">
                <a:solidFill>
                  <a:srgbClr val="FFFF99"/>
                </a:solidFill>
              </a:rPr>
              <a:t>, SO</a:t>
            </a:r>
            <a:r>
              <a:rPr lang="id-ID" baseline="-10000" smtClean="0">
                <a:solidFill>
                  <a:srgbClr val="FFFF99"/>
                </a:solidFill>
              </a:rPr>
              <a:t>x</a:t>
            </a:r>
            <a:r>
              <a:rPr lang="id-ID" smtClean="0">
                <a:solidFill>
                  <a:srgbClr val="FFFF99"/>
                </a:solidFill>
              </a:rPr>
              <a:t>, 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               H</a:t>
            </a:r>
            <a:r>
              <a:rPr lang="id-ID" baseline="-10000" smtClean="0">
                <a:solidFill>
                  <a:srgbClr val="FFFF99"/>
                </a:solidFill>
              </a:rPr>
              <a:t>2</a:t>
            </a:r>
            <a:r>
              <a:rPr lang="id-ID" smtClean="0">
                <a:solidFill>
                  <a:srgbClr val="FFFF99"/>
                </a:solidFill>
              </a:rPr>
              <a:t>S, HCl, Cl</a:t>
            </a:r>
            <a:r>
              <a:rPr lang="id-ID" baseline="-10000" smtClean="0">
                <a:solidFill>
                  <a:srgbClr val="FFFF99"/>
                </a:solidFill>
              </a:rPr>
              <a:t>2</a:t>
            </a:r>
            <a:r>
              <a:rPr lang="id-ID" smtClean="0">
                <a:solidFill>
                  <a:srgbClr val="FFFF99"/>
                </a:solidFill>
              </a:rPr>
              <a:t>, kromium, dll.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- Sangat larut air        efek pada sal. napas atas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- Kurang larut air        efek pada saluran  napas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                                 bawah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- Efek :  -  inflamasi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          -  akut / kronis</a:t>
            </a:r>
          </a:p>
          <a:p>
            <a:pPr eaLnBrk="1" hangingPunct="1">
              <a:buFontTx/>
              <a:buNone/>
            </a:pPr>
            <a:endParaRPr lang="id-ID" smtClean="0">
              <a:solidFill>
                <a:srgbClr val="FFFF99"/>
              </a:solidFill>
            </a:endParaRPr>
          </a:p>
        </p:txBody>
      </p:sp>
      <p:sp>
        <p:nvSpPr>
          <p:cNvPr id="26627" name="Line 7"/>
          <p:cNvSpPr>
            <a:spLocks noChangeShapeType="1"/>
          </p:cNvSpPr>
          <p:nvPr/>
        </p:nvSpPr>
        <p:spPr bwMode="auto">
          <a:xfrm>
            <a:off x="3200400" y="3048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Line 8"/>
          <p:cNvSpPr>
            <a:spLocks noChangeShapeType="1"/>
          </p:cNvSpPr>
          <p:nvPr/>
        </p:nvSpPr>
        <p:spPr bwMode="auto">
          <a:xfrm>
            <a:off x="3200400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3600" b="1" smtClean="0">
                <a:solidFill>
                  <a:srgbClr val="FFFF99"/>
                </a:solidFill>
              </a:rPr>
              <a:t>GAS ASFIKSIAN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Menyebabkan asfiksia (gagal napas) :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</a:t>
            </a:r>
            <a:endParaRPr lang="id-ID" sz="360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id-ID" sz="3600" smtClean="0">
                <a:solidFill>
                  <a:srgbClr val="FFFF00"/>
                </a:solidFill>
              </a:rPr>
              <a:t>1. </a:t>
            </a:r>
            <a:r>
              <a:rPr lang="id-ID" b="1" i="1" smtClean="0">
                <a:solidFill>
                  <a:srgbClr val="FFFF00"/>
                </a:solidFill>
              </a:rPr>
              <a:t>ASFIKSIAN SEDERHANA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00"/>
                </a:solidFill>
              </a:rPr>
              <a:t>- Gas CO</a:t>
            </a:r>
            <a:r>
              <a:rPr lang="id-ID" baseline="-10000" smtClean="0">
                <a:solidFill>
                  <a:srgbClr val="FFFF00"/>
                </a:solidFill>
              </a:rPr>
              <a:t>2</a:t>
            </a:r>
            <a:r>
              <a:rPr lang="id-ID" smtClean="0">
                <a:solidFill>
                  <a:srgbClr val="FFFF00"/>
                </a:solidFill>
              </a:rPr>
              <a:t>, NH</a:t>
            </a:r>
            <a:r>
              <a:rPr lang="id-ID" baseline="-10000" smtClean="0">
                <a:solidFill>
                  <a:srgbClr val="FFFF00"/>
                </a:solidFill>
              </a:rPr>
              <a:t>4</a:t>
            </a:r>
            <a:r>
              <a:rPr lang="id-ID" smtClean="0">
                <a:solidFill>
                  <a:srgbClr val="FFFF00"/>
                </a:solidFill>
              </a:rPr>
              <a:t>, Asetilin, gas inert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00"/>
                </a:solidFill>
              </a:rPr>
              <a:t>- Sering pada confined space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00"/>
                </a:solidFill>
              </a:rPr>
              <a:t>- Penyebab : tekanan parsial oksigen turun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00"/>
                </a:solidFill>
              </a:rPr>
              <a:t>- Udara : 79% N</a:t>
            </a:r>
            <a:r>
              <a:rPr lang="id-ID" baseline="-10000" smtClean="0">
                <a:solidFill>
                  <a:srgbClr val="FFFF00"/>
                </a:solidFill>
              </a:rPr>
              <a:t>2</a:t>
            </a:r>
            <a:r>
              <a:rPr lang="id-ID" smtClean="0">
                <a:solidFill>
                  <a:srgbClr val="FFFF00"/>
                </a:solidFill>
              </a:rPr>
              <a:t>, 20 % O</a:t>
            </a:r>
            <a:r>
              <a:rPr lang="id-ID" baseline="-10000" smtClean="0">
                <a:solidFill>
                  <a:srgbClr val="FFFF00"/>
                </a:solidFill>
              </a:rPr>
              <a:t>2</a:t>
            </a:r>
            <a:r>
              <a:rPr lang="id-ID" smtClean="0">
                <a:solidFill>
                  <a:srgbClr val="FFFF00"/>
                </a:solidFill>
              </a:rPr>
              <a:t>, 1% lain-lain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00"/>
                </a:solidFill>
              </a:rPr>
              <a:t>- Tekanan oksigen &lt; 16%        fatal, kematian sangat cepat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>
            <a:off x="5410200" y="5562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8686800" cy="6172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b="1" i="1" smtClean="0">
                <a:solidFill>
                  <a:srgbClr val="FFFF00"/>
                </a:solidFill>
              </a:rPr>
              <a:t>2. ASFIKSIAN KEMIKAL</a:t>
            </a:r>
          </a:p>
          <a:p>
            <a:pPr marL="609600" indent="-609600" eaLnBrk="1" hangingPunct="1">
              <a:buFontTx/>
              <a:buNone/>
            </a:pPr>
            <a:endParaRPr lang="id-ID" sz="2800" b="1" smtClean="0">
              <a:solidFill>
                <a:srgbClr val="FFFF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id-ID" sz="2800" b="1" smtClean="0">
                <a:solidFill>
                  <a:srgbClr val="FFFF00"/>
                </a:solidFill>
              </a:rPr>
              <a:t>a. Gas CO 		kegagalan transpor O2 oleh Hb</a:t>
            </a:r>
          </a:p>
          <a:p>
            <a:pPr marL="609600" indent="-609600" eaLnBrk="1" hangingPunct="1">
              <a:buFontTx/>
              <a:buNone/>
            </a:pPr>
            <a:r>
              <a:rPr lang="id-ID" sz="2800" b="1" smtClean="0">
                <a:solidFill>
                  <a:srgbClr val="FFFF00"/>
                </a:solidFill>
              </a:rPr>
              <a:t>    CO mempunyai afinitas terhadap Hb 300 x </a:t>
            </a:r>
          </a:p>
          <a:p>
            <a:pPr marL="609600" indent="-609600" eaLnBrk="1" hangingPunct="1">
              <a:buFontTx/>
              <a:buNone/>
            </a:pPr>
            <a:r>
              <a:rPr lang="id-ID" sz="2800" b="1" smtClean="0">
                <a:solidFill>
                  <a:srgbClr val="FFFF00"/>
                </a:solidFill>
              </a:rPr>
              <a:t>    darpada O2 </a:t>
            </a:r>
          </a:p>
          <a:p>
            <a:pPr marL="609600" indent="-609600" eaLnBrk="1" hangingPunct="1">
              <a:buFontTx/>
              <a:buNone/>
            </a:pPr>
            <a:r>
              <a:rPr lang="id-ID" sz="2800" b="1" smtClean="0">
                <a:solidFill>
                  <a:srgbClr val="FFFF00"/>
                </a:solidFill>
              </a:rPr>
              <a:t>b. Gas sianida              inhibisi sistem enzim </a:t>
            </a:r>
          </a:p>
          <a:p>
            <a:pPr marL="609600" indent="-609600" eaLnBrk="1" hangingPunct="1">
              <a:buFontTx/>
              <a:buNone/>
            </a:pPr>
            <a:r>
              <a:rPr lang="id-ID" sz="2800" b="1" smtClean="0">
                <a:solidFill>
                  <a:srgbClr val="FFFF00"/>
                </a:solidFill>
              </a:rPr>
              <a:t>                                       sitokrom oksidase (siklus  </a:t>
            </a:r>
          </a:p>
          <a:p>
            <a:pPr marL="609600" indent="-609600" eaLnBrk="1" hangingPunct="1">
              <a:buFontTx/>
              <a:buNone/>
            </a:pPr>
            <a:r>
              <a:rPr lang="id-ID" sz="2800" b="1" smtClean="0">
                <a:solidFill>
                  <a:srgbClr val="FFFF00"/>
                </a:solidFill>
              </a:rPr>
              <a:t>                                       Kreb), kegagalan </a:t>
            </a:r>
          </a:p>
          <a:p>
            <a:pPr marL="609600" indent="-609600" eaLnBrk="1" hangingPunct="1">
              <a:buFontTx/>
              <a:buNone/>
            </a:pPr>
            <a:r>
              <a:rPr lang="id-ID" sz="2800" b="1" smtClean="0">
                <a:solidFill>
                  <a:srgbClr val="FFFF00"/>
                </a:solidFill>
              </a:rPr>
              <a:t>                                       pembentukan ATP</a:t>
            </a:r>
            <a:endParaRPr lang="en-US" sz="2800" b="1" smtClean="0">
              <a:solidFill>
                <a:srgbClr val="FFFF00"/>
              </a:solidFill>
            </a:endParaRPr>
          </a:p>
        </p:txBody>
      </p:sp>
      <p:sp>
        <p:nvSpPr>
          <p:cNvPr id="28675" name="Line 5"/>
          <p:cNvSpPr>
            <a:spLocks noChangeShapeType="1"/>
          </p:cNvSpPr>
          <p:nvPr/>
        </p:nvSpPr>
        <p:spPr bwMode="auto">
          <a:xfrm>
            <a:off x="1905000" y="1905000"/>
            <a:ext cx="685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676" name="Line 7"/>
          <p:cNvSpPr>
            <a:spLocks noChangeShapeType="1"/>
          </p:cNvSpPr>
          <p:nvPr/>
        </p:nvSpPr>
        <p:spPr bwMode="auto">
          <a:xfrm>
            <a:off x="2667000" y="3352800"/>
            <a:ext cx="838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2. Debu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Partikel padat, melayang di udara, organik/anorganik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Bentuk : debu, serat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Ukuran :  - debu respirable  (&lt; 10 mikron)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	             - debu nonrespirable (&gt; 10 mikron)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Inhalasi debu	     deposit pada saluran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                                      pernapasan s.d. Alveoli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Di mana debu akan terdeposit ? tergantung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	ukuran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	densitas debu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	pola pernapasan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    struktur saluran pernapasan</a:t>
            </a:r>
          </a:p>
        </p:txBody>
      </p:sp>
      <p:sp>
        <p:nvSpPr>
          <p:cNvPr id="29699" name="Line 5"/>
          <p:cNvSpPr>
            <a:spLocks noChangeShapeType="1"/>
          </p:cNvSpPr>
          <p:nvPr/>
        </p:nvSpPr>
        <p:spPr bwMode="auto">
          <a:xfrm>
            <a:off x="2209800" y="3276600"/>
            <a:ext cx="838200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00"/>
                </a:solidFill>
              </a:rPr>
              <a:t>Jumlah</a:t>
            </a:r>
            <a:r>
              <a:rPr lang="id-ID" smtClean="0">
                <a:solidFill>
                  <a:srgbClr val="FFFF99"/>
                </a:solidFill>
              </a:rPr>
              <a:t> dan </a:t>
            </a:r>
            <a:r>
              <a:rPr lang="id-ID" b="1" smtClean="0">
                <a:solidFill>
                  <a:srgbClr val="FFFF00"/>
                </a:solidFill>
              </a:rPr>
              <a:t>lamanya</a:t>
            </a:r>
            <a:r>
              <a:rPr lang="id-ID" smtClean="0">
                <a:solidFill>
                  <a:srgbClr val="FFFF99"/>
                </a:solidFill>
              </a:rPr>
              <a:t> deposisi akan mempengaruhi besar kecilnya efek </a:t>
            </a:r>
          </a:p>
          <a:p>
            <a:pPr eaLnBrk="1" hangingPunct="1">
              <a:buFontTx/>
              <a:buNone/>
            </a:pPr>
            <a:endParaRPr lang="id-ID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Proses pembersihan debu (lung clearence):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- mekanis (batuk, bersin)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- mucocilliary escalator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- fagositosis (by alveolar macrophag)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Asap rokok, alkohol dan bahan kimia tertentu melemahkan fungsi tersebut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8686800" cy="624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3. Kabut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Partikel cair berasal dari proses spraying dsb.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Tergantung sifat cairan : mudah larut / sukar 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larut</a:t>
            </a:r>
          </a:p>
          <a:p>
            <a:pPr eaLnBrk="1" hangingPunct="1"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4. Fume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Partikel padat, berasal dari kondensasi uap metal 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dengan oksigen		oksida logam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Ukuran : &lt; 1 mikron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Efek : bergantung sifat metalnya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Contoh : Pb oksida, Seng oksida, dsb.</a:t>
            </a:r>
            <a:endParaRPr lang="en-US" sz="2800" b="1" smtClean="0">
              <a:solidFill>
                <a:srgbClr val="FFFF99"/>
              </a:solidFill>
            </a:endParaRPr>
          </a:p>
        </p:txBody>
      </p:sp>
      <p:sp>
        <p:nvSpPr>
          <p:cNvPr id="31747" name="Line 4"/>
          <p:cNvSpPr>
            <a:spLocks noChangeShapeType="1"/>
          </p:cNvSpPr>
          <p:nvPr/>
        </p:nvSpPr>
        <p:spPr bwMode="auto">
          <a:xfrm>
            <a:off x="2971800" y="4343400"/>
            <a:ext cx="685800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/>
            <a:r>
              <a:rPr lang="id-ID" smtClean="0"/>
              <a:t>Faktor kimia : terbanyak sbg penyebab PAK</a:t>
            </a:r>
          </a:p>
          <a:p>
            <a:pPr lvl="1" eaLnBrk="1" hangingPunct="1"/>
            <a:r>
              <a:rPr lang="id-ID" smtClean="0"/>
              <a:t> </a:t>
            </a:r>
            <a:r>
              <a:rPr lang="en-US" smtClean="0"/>
              <a:t>±</a:t>
            </a:r>
            <a:r>
              <a:rPr lang="id-ID" smtClean="0"/>
              <a:t>  1000 bahan kimia baru tiap tahun</a:t>
            </a:r>
          </a:p>
          <a:p>
            <a:pPr lvl="1" eaLnBrk="1" hangingPunct="1"/>
            <a:r>
              <a:rPr lang="id-ID" smtClean="0"/>
              <a:t> ada </a:t>
            </a:r>
            <a:r>
              <a:rPr lang="en-US" smtClean="0"/>
              <a:t>±</a:t>
            </a:r>
            <a:r>
              <a:rPr lang="id-ID" smtClean="0"/>
              <a:t>  100.000 bahan kimia yang digunakan 	saat ini</a:t>
            </a:r>
          </a:p>
          <a:p>
            <a:pPr lvl="1" eaLnBrk="1" hangingPunct="1"/>
            <a:r>
              <a:rPr lang="id-ID" smtClean="0"/>
              <a:t> digunakan di industri, rumah tangga,   	pertanian, dll.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id-ID" sz="3600" b="1" smtClean="0">
                <a:solidFill>
                  <a:srgbClr val="FFFF99"/>
                </a:solidFill>
              </a:rPr>
              <a:t>TOKSIKOKINETIKA</a:t>
            </a:r>
            <a:endParaRPr lang="en-US" sz="3600" b="1" smtClean="0">
              <a:solidFill>
                <a:srgbClr val="FFFF99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d-ID" sz="3600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3600" smtClean="0">
                <a:solidFill>
                  <a:srgbClr val="FFFF99"/>
                </a:solidFill>
              </a:rPr>
              <a:t>1. Transpor zat : absorpsi, distribusi,  </a:t>
            </a:r>
          </a:p>
          <a:p>
            <a:pPr eaLnBrk="1" hangingPunct="1">
              <a:buFontTx/>
              <a:buNone/>
            </a:pPr>
            <a:r>
              <a:rPr lang="id-ID" sz="3600" smtClean="0">
                <a:solidFill>
                  <a:srgbClr val="FFFF99"/>
                </a:solidFill>
              </a:rPr>
              <a:t>                           ekskresi,  dan </a:t>
            </a:r>
          </a:p>
          <a:p>
            <a:pPr eaLnBrk="1" hangingPunct="1">
              <a:buFontTx/>
              <a:buNone/>
            </a:pPr>
            <a:r>
              <a:rPr lang="id-ID" sz="3600" smtClean="0">
                <a:solidFill>
                  <a:srgbClr val="FFFF99"/>
                </a:solidFill>
              </a:rPr>
              <a:t>                           penyimpanan</a:t>
            </a:r>
          </a:p>
          <a:p>
            <a:pPr eaLnBrk="1" hangingPunct="1">
              <a:buFontTx/>
              <a:buNone/>
            </a:pPr>
            <a:endParaRPr lang="id-ID" sz="3600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3600" smtClean="0">
                <a:solidFill>
                  <a:srgbClr val="FFFF99"/>
                </a:solidFill>
              </a:rPr>
              <a:t>2. Perubahan biokimiawi (metabolik) :  </a:t>
            </a:r>
          </a:p>
          <a:p>
            <a:pPr eaLnBrk="1" hangingPunct="1">
              <a:buFontTx/>
              <a:buNone/>
            </a:pPr>
            <a:r>
              <a:rPr lang="id-ID" sz="3600" smtClean="0">
                <a:solidFill>
                  <a:srgbClr val="FFFF99"/>
                </a:solidFill>
              </a:rPr>
              <a:t>    proses biotransformasi</a:t>
            </a:r>
          </a:p>
          <a:p>
            <a:pPr eaLnBrk="1" hangingPunct="1">
              <a:buFontTx/>
              <a:buNone/>
            </a:pPr>
            <a:endParaRPr lang="id-ID" sz="3600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endParaRPr lang="en-US" sz="2800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3600" b="1" smtClean="0">
                <a:solidFill>
                  <a:srgbClr val="FFFF99"/>
                </a:solidFill>
              </a:rPr>
              <a:t>ABSORPSI &amp; DISTRIBUSI:</a:t>
            </a:r>
          </a:p>
          <a:p>
            <a:pPr eaLnBrk="1" hangingPunct="1"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Jalur masuk utama: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- sal. Napas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- kulit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- sal. pencernaan </a:t>
            </a:r>
          </a:p>
          <a:p>
            <a:pPr eaLnBrk="1" hangingPunct="1"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Harus melewati membran sel : difusi, osmosis, transport aktif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Dapat timbul efek lokal pada tempat kontak : bahan iritan – korosif </a:t>
            </a:r>
            <a:endParaRPr lang="en-US" sz="2800" b="1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fig0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457200"/>
            <a:ext cx="7772400" cy="6400800"/>
          </a:xfr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fig05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609600"/>
            <a:ext cx="7239000" cy="6248400"/>
          </a:xfr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PENYIMPANAN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Terutama bahan lipofilik dan yang tidak dibiotransformasi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4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Tempat : jar. Lemak, tulang, hemoglobin, gusi, hati, ginjal, kuku, rambut, dll.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4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Jar. Lemak : DDT		hati-2 pada kondisi kelaparan atau trauma jaringan 		redistribusi		efek toksik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4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Penting dalam rantai trofik makanan	     kasus penyakit Minamata karena pajanan Merkuri organik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4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Hati &amp; ginjal : tempat penyimpanan sekaligus tempat biotransformasi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4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4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3124200" y="2971800"/>
            <a:ext cx="914400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3886200" y="3352800"/>
            <a:ext cx="990600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Line 6"/>
          <p:cNvSpPr>
            <a:spLocks noChangeShapeType="1"/>
          </p:cNvSpPr>
          <p:nvPr/>
        </p:nvSpPr>
        <p:spPr bwMode="auto">
          <a:xfrm>
            <a:off x="6781800" y="3352800"/>
            <a:ext cx="990600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>
            <a:off x="5638800" y="4495800"/>
            <a:ext cx="685800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EKSKRESI</a:t>
            </a:r>
          </a:p>
          <a:p>
            <a:pPr eaLnBrk="1" hangingPunct="1"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Organ ekskretor utama : ginjal, saluran pencernaan, paru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Lainnya : kulit, air susu, air mata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Ginjal : organ utama, bahan hidrofil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		filtrasi glomeruli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		diffusi tubuler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		sekresi tubuler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Paru : bahan-bahan volatil</a:t>
            </a:r>
          </a:p>
          <a:p>
            <a:pPr eaLnBrk="1" hangingPunct="1">
              <a:buFontTx/>
              <a:buNone/>
            </a:pPr>
            <a:endParaRPr lang="en-US" sz="2800" b="1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fig24a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76400" y="762000"/>
            <a:ext cx="6172200" cy="5715000"/>
          </a:xfr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BIOTRANSFORMASI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400" b="1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Tujuan utama : detoksifikasi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400" b="1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smtClean="0">
                <a:solidFill>
                  <a:srgbClr val="FFFF99"/>
                </a:solidFill>
              </a:rPr>
              <a:t>Lipofil            hidrofil (polar) 	   ekskresi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40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Reaksi enzimatik : enzim, ko enzim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Di semua sel, terutama sel hati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Hasil : metabolit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Bioaktivasi              metabolit yang lebih aktif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Bioinaktivasi	           metabolit kurang aktif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Reaksi fase I : degradasi (oksidasi, reduksi, hidrolisis)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Reaksi fase II : konjugasi		polar</a:t>
            </a:r>
            <a:endParaRPr lang="en-US" sz="2000" smtClean="0"/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>
            <a:off x="4572000" y="2209800"/>
            <a:ext cx="6096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0" name="Line 6"/>
          <p:cNvSpPr>
            <a:spLocks noChangeShapeType="1"/>
          </p:cNvSpPr>
          <p:nvPr/>
        </p:nvSpPr>
        <p:spPr bwMode="auto">
          <a:xfrm>
            <a:off x="1600200" y="2209800"/>
            <a:ext cx="7620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Line 7"/>
          <p:cNvSpPr>
            <a:spLocks noChangeShapeType="1"/>
          </p:cNvSpPr>
          <p:nvPr/>
        </p:nvSpPr>
        <p:spPr bwMode="auto">
          <a:xfrm>
            <a:off x="2057400" y="4191000"/>
            <a:ext cx="838200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2" name="Line 8"/>
          <p:cNvSpPr>
            <a:spLocks noChangeShapeType="1"/>
          </p:cNvSpPr>
          <p:nvPr/>
        </p:nvSpPr>
        <p:spPr bwMode="auto">
          <a:xfrm>
            <a:off x="4114800" y="5410200"/>
            <a:ext cx="838200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3" name="Line 9"/>
          <p:cNvSpPr>
            <a:spLocks noChangeShapeType="1"/>
          </p:cNvSpPr>
          <p:nvPr/>
        </p:nvSpPr>
        <p:spPr bwMode="auto">
          <a:xfrm>
            <a:off x="2438400" y="4648200"/>
            <a:ext cx="762000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32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Oksidasi :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Reaksi di mana substrat kehilangan elektron dalam reaksi : oksigenasi, dehidrogenasi atau transfer elektron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Enzim : enzim oksidase (mis. Sitokrom) 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Mikrosomal atau non mikrosomal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		oksidasi seny.  alifatik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		oksidasi seny.  aromatik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		epoksidasi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		N-dealkilasi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		oksidasi amin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		desulfurisasi, dll	</a:t>
            </a:r>
            <a:endParaRPr lang="en-US" sz="2400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Illustration of oxidation :</a:t>
            </a:r>
            <a:endParaRPr lang="id-ID" smtClean="0"/>
          </a:p>
          <a:p>
            <a:pPr eaLnBrk="1" hangingPunct="1">
              <a:buFontTx/>
              <a:buNone/>
            </a:pPr>
            <a:endParaRPr lang="id-ID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41987" name="Picture 4" descr="fig2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268413"/>
            <a:ext cx="5616575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5" descr="fig20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997200"/>
            <a:ext cx="5688012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6" descr="fig20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5105400"/>
            <a:ext cx="56880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2235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3600" b="1" smtClean="0">
                <a:solidFill>
                  <a:srgbClr val="FFFF99"/>
                </a:solidFill>
              </a:rPr>
              <a:t>TERMINOLOGI DAN DEFINISI </a:t>
            </a:r>
            <a:endParaRPr lang="en-US" sz="36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1. Bahan kimia berbahaya </a:t>
            </a:r>
            <a:r>
              <a:rPr lang="id-ID" sz="2800" smtClean="0">
                <a:solidFill>
                  <a:srgbClr val="FFFF99"/>
                </a:solidFill>
              </a:rPr>
              <a:t>(Hazardous materials)</a:t>
            </a:r>
            <a:r>
              <a:rPr lang="id-ID" sz="2800" b="1" smtClean="0">
                <a:solidFill>
                  <a:srgbClr val="FFFF99"/>
                </a:solidFill>
              </a:rPr>
              <a:t>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 </a:t>
            </a:r>
            <a:r>
              <a:rPr lang="id-ID" sz="2800" smtClean="0">
                <a:solidFill>
                  <a:srgbClr val="FFFF99"/>
                </a:solidFill>
              </a:rPr>
              <a:t>- toksik  		- mudah menyala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	 - meledak       	- reaktif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	 - oksidator	- korosif / iritan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2. Toksikologi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     </a:t>
            </a:r>
            <a:r>
              <a:rPr lang="id-ID" sz="2800" smtClean="0">
                <a:solidFill>
                  <a:srgbClr val="FFFF99"/>
                </a:solidFill>
              </a:rPr>
              <a:t>Ilmu tentang cara kerja racun pd organisme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3. Toksikologi Industri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    </a:t>
            </a:r>
            <a:r>
              <a:rPr lang="id-ID" sz="2800" smtClean="0">
                <a:solidFill>
                  <a:srgbClr val="FFFF99"/>
                </a:solidFill>
              </a:rPr>
              <a:t>Toksikologi dari bahan-2 kimia yang digunakan, diproses, dihasilkan di industri</a:t>
            </a:r>
            <a:r>
              <a:rPr lang="id-ID" sz="2800" smtClean="0"/>
              <a:t>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REDUKSI 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Reaksi kimia di mana substrat mendapat elektron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Biasanya pada bahan yang memiliki atom oksigen sangat sedikit, misalnya golongan azo (N-N dengan ikatan rangkap) atau senyawa nitro (NO2), amino, dll.</a:t>
            </a:r>
          </a:p>
          <a:p>
            <a:pPr eaLnBrk="1" hangingPunct="1"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Amino            metabolit aktif</a:t>
            </a:r>
            <a:r>
              <a:rPr lang="id-ID" sz="2800" smtClean="0">
                <a:solidFill>
                  <a:srgbClr val="FFFF99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Karbon tetraklorida             senyawa radikal</a:t>
            </a:r>
            <a:r>
              <a:rPr lang="id-ID" sz="2800" smtClean="0">
                <a:solidFill>
                  <a:srgbClr val="FFFF99"/>
                </a:solidFill>
              </a:rPr>
              <a:t>  </a:t>
            </a:r>
          </a:p>
          <a:p>
            <a:pPr eaLnBrk="1" hangingPunct="1">
              <a:buFontTx/>
              <a:buNone/>
            </a:pPr>
            <a:endParaRPr lang="id-ID" sz="2800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endParaRPr lang="id-ID" sz="2800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endParaRPr lang="id-ID" sz="2800" smtClean="0">
              <a:solidFill>
                <a:srgbClr val="FFFF99"/>
              </a:solidFill>
            </a:endParaRPr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>
            <a:off x="1905000" y="4419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2" name="Line 5"/>
          <p:cNvSpPr>
            <a:spLocks noChangeShapeType="1"/>
          </p:cNvSpPr>
          <p:nvPr/>
        </p:nvSpPr>
        <p:spPr bwMode="auto">
          <a:xfrm>
            <a:off x="4038600" y="4953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HIDROLISIS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Terutama untuk golongan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ester : asetilkolin (asetilkolin esterase)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amida : amidase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fosfat : fosfatase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mtClean="0"/>
              <a:t> </a:t>
            </a:r>
            <a:endParaRPr lang="en-US" smtClean="0"/>
          </a:p>
        </p:txBody>
      </p:sp>
      <p:pic>
        <p:nvPicPr>
          <p:cNvPr id="44035" name="Picture 4" descr="fig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581400"/>
            <a:ext cx="61785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KONJUGASI</a:t>
            </a:r>
          </a:p>
          <a:p>
            <a:pPr eaLnBrk="1" hangingPunct="1"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Oleh senyawa endogen	     konjugat</a:t>
            </a:r>
          </a:p>
          <a:p>
            <a:pPr eaLnBrk="1" hangingPunct="1"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Mekanisme ;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1. Glukoronid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2. Sulfat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3. Metilasi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4. Asetilasi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	5. Glutation </a:t>
            </a:r>
          </a:p>
          <a:p>
            <a:pPr eaLnBrk="1" hangingPunct="1"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Tjd mekanisme kejenuhan</a:t>
            </a:r>
            <a:endParaRPr lang="en-US" sz="2800" b="1" smtClean="0">
              <a:solidFill>
                <a:srgbClr val="FFFF99"/>
              </a:solidFill>
            </a:endParaRPr>
          </a:p>
        </p:txBody>
      </p:sp>
      <p:sp>
        <p:nvSpPr>
          <p:cNvPr id="45059" name="Line 4"/>
          <p:cNvSpPr>
            <a:spLocks noChangeShapeType="1"/>
          </p:cNvSpPr>
          <p:nvPr/>
        </p:nvSpPr>
        <p:spPr bwMode="auto">
          <a:xfrm>
            <a:off x="4648200" y="1676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mtClean="0"/>
              <a:t>Reaksi konjugasi :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46083" name="Picture 4" descr="fig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12875"/>
            <a:ext cx="7129462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153400" cy="487363"/>
          </a:xfrm>
        </p:spPr>
        <p:txBody>
          <a:bodyPr/>
          <a:lstStyle/>
          <a:p>
            <a:pPr eaLnBrk="1" hangingPunct="1">
              <a:defRPr/>
            </a:pPr>
            <a:r>
              <a:rPr lang="id-ID" sz="3600" b="1" smtClean="0">
                <a:solidFill>
                  <a:srgbClr val="FFFF99"/>
                </a:solidFill>
              </a:rPr>
              <a:t>TOKSIKODINAMIK</a:t>
            </a:r>
            <a:endParaRPr lang="en-US" sz="3600" b="1" smtClean="0">
              <a:solidFill>
                <a:srgbClr val="FFFF99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89038"/>
            <a:ext cx="8229600" cy="5668962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Terjadi interaksi zat toksik aktif dengan target / reseptor	efek toksik</a:t>
            </a:r>
          </a:p>
          <a:p>
            <a:pPr marL="609600" indent="-609600"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Target : molekul 	   perubahan struktur 				   dan fungsi</a:t>
            </a:r>
          </a:p>
          <a:p>
            <a:pPr marL="609600" indent="-609600" eaLnBrk="1" hangingPunct="1">
              <a:buFontTx/>
              <a:buNone/>
            </a:pPr>
            <a:endParaRPr lang="id-ID" b="1" smtClean="0">
              <a:solidFill>
                <a:srgbClr val="FFFF99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 </a:t>
            </a:r>
            <a:endParaRPr lang="en-US" sz="2800" smtClean="0">
              <a:solidFill>
                <a:srgbClr val="FFFF99"/>
              </a:solidFill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4343400" y="2057400"/>
            <a:ext cx="533400" cy="0"/>
          </a:xfrm>
          <a:prstGeom prst="line">
            <a:avLst/>
          </a:prstGeom>
          <a:noFill/>
          <a:ln w="38100">
            <a:solidFill>
              <a:srgbClr val="FFFF99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3810000" y="2590800"/>
            <a:ext cx="533400" cy="0"/>
          </a:xfrm>
          <a:prstGeom prst="line">
            <a:avLst/>
          </a:prstGeom>
          <a:noFill/>
          <a:ln w="28575">
            <a:solidFill>
              <a:srgbClr val="FFFF99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MEKANISME</a:t>
            </a:r>
          </a:p>
          <a:p>
            <a:pPr marL="609600" indent="-609600" eaLnBrk="1" hangingPunct="1">
              <a:buFontTx/>
              <a:buNone/>
            </a:pPr>
            <a:endParaRPr lang="id-ID" sz="2800" smtClean="0">
              <a:solidFill>
                <a:srgbClr val="FFFF99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id-ID" sz="2800" smtClean="0">
                <a:solidFill>
                  <a:srgbClr val="FFFF99"/>
                </a:solidFill>
              </a:rPr>
              <a:t>Ikatan dengan sistem enzim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800" smtClean="0">
                <a:solidFill>
                  <a:srgbClr val="FFFF99"/>
                </a:solidFill>
              </a:rPr>
              <a:t>Inhibisi transpor oksigen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800" smtClean="0">
                <a:solidFill>
                  <a:srgbClr val="FFFF99"/>
                </a:solidFill>
              </a:rPr>
              <a:t>Gangguan fungsi umum dari sel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800" smtClean="0">
                <a:solidFill>
                  <a:srgbClr val="FFFF99"/>
                </a:solidFill>
              </a:rPr>
              <a:t>Gangguan sintesa DNA – RNA (mutagenik, karsinogenik)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800" smtClean="0">
                <a:solidFill>
                  <a:srgbClr val="FFFF99"/>
                </a:solidFill>
              </a:rPr>
              <a:t>Teratogenik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800" smtClean="0">
                <a:solidFill>
                  <a:srgbClr val="FFFF99"/>
                </a:solidFill>
              </a:rPr>
              <a:t>Reaksi hipersensitivitas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800" smtClean="0">
                <a:solidFill>
                  <a:srgbClr val="FFFF99"/>
                </a:solidFill>
              </a:rPr>
              <a:t>Mekanis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z="2800" smtClean="0">
                <a:solidFill>
                  <a:srgbClr val="FFFF99"/>
                </a:solidFill>
              </a:rPr>
              <a:t>Penimbunan di organ tertentu, dll.</a:t>
            </a: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SPEKTRUM EFEK</a:t>
            </a:r>
            <a:r>
              <a:rPr lang="id-ID" smtClean="0">
                <a:solidFill>
                  <a:srgbClr val="FFFF99"/>
                </a:solidFill>
              </a:rPr>
              <a:t> :</a:t>
            </a:r>
          </a:p>
          <a:p>
            <a:pPr marL="609600" indent="-609600" eaLnBrk="1" hangingPunct="1">
              <a:buFontTx/>
              <a:buNone/>
            </a:pPr>
            <a:endParaRPr lang="id-ID" smtClean="0">
              <a:solidFill>
                <a:srgbClr val="FFFF99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id-ID" smtClean="0">
                <a:solidFill>
                  <a:srgbClr val="FFFF99"/>
                </a:solidFill>
              </a:rPr>
              <a:t>Akut - kronik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mtClean="0">
                <a:solidFill>
                  <a:srgbClr val="FFFF99"/>
                </a:solidFill>
              </a:rPr>
              <a:t>Lokal – sistemik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mtClean="0">
                <a:solidFill>
                  <a:srgbClr val="FFFF99"/>
                </a:solidFill>
              </a:rPr>
              <a:t>Reversible – irreversible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mtClean="0">
                <a:solidFill>
                  <a:srgbClr val="FFFF99"/>
                </a:solidFill>
              </a:rPr>
              <a:t>Segera – tertunda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id-ID" smtClean="0">
                <a:solidFill>
                  <a:srgbClr val="FFFF99"/>
                </a:solidFill>
              </a:rPr>
              <a:t>Perubahan morfologi-fungsi-biokimiawi</a:t>
            </a:r>
          </a:p>
          <a:p>
            <a:pPr marL="609600" indent="-609600" eaLnBrk="1" hangingPunct="1">
              <a:buFontTx/>
              <a:buAutoNum type="arabicPeriod"/>
            </a:pPr>
            <a:endParaRPr lang="id-ID" smtClean="0">
              <a:solidFill>
                <a:srgbClr val="FFFF99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id-ID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ORGAN TARGET :</a:t>
            </a:r>
          </a:p>
          <a:p>
            <a:pPr marL="609600" indent="-609600" eaLnBrk="1" hangingPunct="1">
              <a:buFontTx/>
              <a:buNone/>
            </a:pPr>
            <a:endParaRPr lang="id-ID" b="1" smtClean="0">
              <a:solidFill>
                <a:srgbClr val="FFFF99"/>
              </a:solidFill>
            </a:endParaRPr>
          </a:p>
          <a:p>
            <a:pPr marL="609600" indent="-609600" eaLnBrk="1" hangingPunct="1"/>
            <a:r>
              <a:rPr lang="id-ID" smtClean="0">
                <a:solidFill>
                  <a:srgbClr val="FFFF99"/>
                </a:solidFill>
              </a:rPr>
              <a:t>Hepatotoksik</a:t>
            </a:r>
          </a:p>
          <a:p>
            <a:pPr marL="609600" indent="-609600" eaLnBrk="1" hangingPunct="1"/>
            <a:r>
              <a:rPr lang="id-ID" smtClean="0">
                <a:solidFill>
                  <a:srgbClr val="FFFF99"/>
                </a:solidFill>
              </a:rPr>
              <a:t>Nefrotoksik</a:t>
            </a:r>
          </a:p>
          <a:p>
            <a:pPr marL="609600" indent="-609600" eaLnBrk="1" hangingPunct="1"/>
            <a:r>
              <a:rPr lang="id-ID" smtClean="0">
                <a:solidFill>
                  <a:srgbClr val="FFFF99"/>
                </a:solidFill>
              </a:rPr>
              <a:t>Neurotoksik</a:t>
            </a:r>
          </a:p>
          <a:p>
            <a:pPr marL="609600" indent="-609600" eaLnBrk="1" hangingPunct="1"/>
            <a:r>
              <a:rPr lang="id-ID" smtClean="0">
                <a:solidFill>
                  <a:srgbClr val="FFFF99"/>
                </a:solidFill>
              </a:rPr>
              <a:t>Hematotoksik</a:t>
            </a:r>
          </a:p>
          <a:p>
            <a:pPr marL="609600" indent="-609600" eaLnBrk="1" hangingPunct="1"/>
            <a:r>
              <a:rPr lang="id-ID" smtClean="0">
                <a:solidFill>
                  <a:srgbClr val="FFFF99"/>
                </a:solidFill>
              </a:rPr>
              <a:t>Pulmotoksik</a:t>
            </a:r>
          </a:p>
          <a:p>
            <a:pPr marL="609600" indent="-609600" eaLnBrk="1" hangingPunct="1"/>
            <a:r>
              <a:rPr lang="id-ID" smtClean="0">
                <a:solidFill>
                  <a:srgbClr val="FFFF99"/>
                </a:solidFill>
              </a:rPr>
              <a:t>Dll.</a:t>
            </a:r>
            <a:endParaRPr lang="en-US" smtClean="0">
              <a:solidFill>
                <a:srgbClr val="FFFF99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228600"/>
            <a:ext cx="7883525" cy="657225"/>
          </a:xfrm>
        </p:spPr>
        <p:txBody>
          <a:bodyPr/>
          <a:lstStyle/>
          <a:p>
            <a:pPr eaLnBrk="1" hangingPunct="1">
              <a:defRPr/>
            </a:pPr>
            <a:r>
              <a:rPr lang="id-ID" sz="4800" smtClean="0"/>
              <a:t/>
            </a:r>
            <a:br>
              <a:rPr lang="id-ID" sz="4800" smtClean="0"/>
            </a:br>
            <a:r>
              <a:rPr lang="id-ID" sz="3600" smtClean="0"/>
              <a:t>Factors influencing toxicity :</a:t>
            </a:r>
            <a:br>
              <a:rPr lang="id-ID" sz="3600" smtClean="0"/>
            </a:br>
            <a:endParaRPr lang="en-US" sz="360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smtClean="0"/>
              <a:t>Form and innate chemical activity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Dosage, especially dose-time relationship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Exposure route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Species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Age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Sex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Ability to be absorbed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Metabolisme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Distribution within the body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Excretion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smtClean="0"/>
              <a:t>Presence of other chemicals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mtClean="0"/>
              <a:t>Type of interaction :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pic>
        <p:nvPicPr>
          <p:cNvPr id="52227" name="Picture 4" descr="table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95400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4. Racun :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  Bahan kimia yang dalam jumlah sedikit jika  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  masuk ke dalam tubuh menyebabkan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  gangguan kesehatan atau kematian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 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 Paracelcus : Sola dosis facit venenum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 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 Racun		benda asing (xenobiotic)</a:t>
            </a:r>
          </a:p>
          <a:p>
            <a:pPr eaLnBrk="1" hangingPunct="1">
              <a:buFontTx/>
              <a:buNone/>
            </a:pPr>
            <a:endParaRPr lang="id-ID" smtClean="0">
              <a:solidFill>
                <a:srgbClr val="FFFF99"/>
              </a:solidFill>
            </a:endParaRP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1828800" y="4724400"/>
            <a:ext cx="9144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tabpic0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914400"/>
            <a:ext cx="6934200" cy="4038600"/>
          </a:xfr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id-ID" sz="3600" smtClean="0"/>
              <a:t>LD 50 dan LC 50</a:t>
            </a:r>
            <a:endParaRPr lang="en-US" sz="360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d-ID" smtClean="0"/>
              <a:t>LD50 : dosis di mana 50% binatang coba mati dengan pemberian secara oral atau kutaneus</a:t>
            </a:r>
          </a:p>
          <a:p>
            <a:pPr eaLnBrk="1" hangingPunct="1">
              <a:buFontTx/>
              <a:buNone/>
            </a:pPr>
            <a:r>
              <a:rPr lang="id-ID" smtClean="0"/>
              <a:t>LC50 : dosis di mana 50% binatang coba mati dengan pemberian secara inhalasi</a:t>
            </a:r>
          </a:p>
          <a:p>
            <a:pPr eaLnBrk="1" hangingPunct="1">
              <a:buFontTx/>
              <a:buNone/>
            </a:pPr>
            <a:endParaRPr lang="id-ID" smtClean="0"/>
          </a:p>
          <a:p>
            <a:pPr eaLnBrk="1" hangingPunct="1">
              <a:buFontTx/>
              <a:buNone/>
            </a:pPr>
            <a:r>
              <a:rPr lang="id-ID" smtClean="0"/>
              <a:t>Parathion : 2 mg/kg, oral, rat</a:t>
            </a:r>
            <a:endParaRPr lang="en-US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200" b="1" smtClean="0">
                <a:solidFill>
                  <a:srgbClr val="FFFF99"/>
                </a:solidFill>
              </a:rPr>
              <a:t>NILAI AMBANG BATAS (NAB)</a:t>
            </a:r>
            <a:br>
              <a:rPr lang="id-ID" sz="3200" b="1" smtClean="0">
                <a:solidFill>
                  <a:srgbClr val="FFFF99"/>
                </a:solidFill>
              </a:rPr>
            </a:br>
            <a:r>
              <a:rPr lang="id-ID" sz="3200" b="1" smtClean="0">
                <a:solidFill>
                  <a:srgbClr val="FFFF99"/>
                </a:solidFill>
              </a:rPr>
              <a:t>THRESHOLD LIMIT VALUE (TLV)</a:t>
            </a:r>
            <a:endParaRPr lang="en-US" sz="3200" b="1" smtClean="0">
              <a:solidFill>
                <a:srgbClr val="FFFF99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Ada 3 macam NAB :</a:t>
            </a:r>
          </a:p>
          <a:p>
            <a:pPr marL="609600" indent="-609600" eaLnBrk="1" hangingPunct="1">
              <a:buFontTx/>
              <a:buNone/>
            </a:pPr>
            <a:endParaRPr lang="id-ID" smtClean="0">
              <a:solidFill>
                <a:srgbClr val="FFFF99"/>
              </a:solidFill>
            </a:endParaRPr>
          </a:p>
          <a:p>
            <a:pPr marL="609600" indent="-609600" eaLnBrk="1" hangingPunct="1"/>
            <a:r>
              <a:rPr lang="id-ID" sz="2800" smtClean="0">
                <a:solidFill>
                  <a:srgbClr val="FFFF99"/>
                </a:solidFill>
              </a:rPr>
              <a:t>NAB pembebanan waktu rata-rata [time weighted average = TWA]</a:t>
            </a:r>
          </a:p>
          <a:p>
            <a:pPr marL="609600" indent="-609600" eaLnBrk="1" hangingPunct="1"/>
            <a:r>
              <a:rPr lang="id-ID" sz="2800" smtClean="0">
                <a:solidFill>
                  <a:srgbClr val="FFFF99"/>
                </a:solidFill>
              </a:rPr>
              <a:t>NAB pemajanan singkat yg diperkenankan (PSD)   [short-term exposure limit = STEL]</a:t>
            </a:r>
          </a:p>
          <a:p>
            <a:pPr marL="609600" indent="-609600" eaLnBrk="1" hangingPunct="1"/>
            <a:r>
              <a:rPr lang="id-ID" sz="2800" smtClean="0">
                <a:solidFill>
                  <a:srgbClr val="FFFF99"/>
                </a:solidFill>
              </a:rPr>
              <a:t>Kadar tertinggi yang diperkenankan (KTD)         [Ceiling value]</a:t>
            </a:r>
          </a:p>
          <a:p>
            <a:pPr marL="609600" indent="-609600" eaLnBrk="1" hangingPunct="1">
              <a:buFontTx/>
              <a:buNone/>
            </a:pPr>
            <a:endParaRPr lang="id-ID" sz="2800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1. NAB pembebanan waktu :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	Kadar rata-rata bahan kimia di udara ruang kerja di mana hampir semua pekerja dapat meajan secara berulang dari hari ke hari selama 8 jam per hari tanpa menimbulkan gangguan kes. atau kematian</a:t>
            </a:r>
          </a:p>
          <a:p>
            <a:pPr eaLnBrk="1" hangingPunct="1">
              <a:buFontTx/>
              <a:buNone/>
            </a:pPr>
            <a:endParaRPr lang="id-ID" sz="2800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Dalam pengertian sehari-hari yang dimaksud NAB bahan kimia adalah NAB tersebut.</a:t>
            </a:r>
          </a:p>
          <a:p>
            <a:pPr eaLnBrk="1" hangingPunct="1">
              <a:buFontTx/>
              <a:buNone/>
            </a:pPr>
            <a:endParaRPr lang="en-US" sz="2800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2800" smtClean="0"/>
              <a:t> </a:t>
            </a:r>
            <a:endParaRPr lang="en-US" sz="2800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2. NAB Pemajanan Singkat (PSD / STEL)</a:t>
            </a:r>
          </a:p>
          <a:p>
            <a:pPr eaLnBrk="1" hangingPunct="1"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	</a:t>
            </a:r>
            <a:r>
              <a:rPr lang="id-ID" sz="2800" smtClean="0">
                <a:solidFill>
                  <a:srgbClr val="FFFF99"/>
                </a:solidFill>
              </a:rPr>
              <a:t>Kadar tertentu zat kimia di udara ruang kerja di mana hampir semua pekerja dapat memajan secara terus menerus dalam waktu yang singkat, yaitu tidak lebih 15 menit dan tidak lebih 4 kali per hari kerja, tanpa mengalami iritasi hebat, kerusakan irreversible atau efek narkose</a:t>
            </a:r>
          </a:p>
          <a:p>
            <a:pPr eaLnBrk="1" hangingPunct="1">
              <a:buFontTx/>
              <a:buNone/>
            </a:pPr>
            <a:endParaRPr lang="id-ID" sz="2800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3. Kadar tertinggi yang diperkenankan (KTD)</a:t>
            </a:r>
          </a:p>
          <a:p>
            <a:pPr eaLnBrk="1" hangingPunct="1">
              <a:buFontTx/>
              <a:buNone/>
            </a:pPr>
            <a:r>
              <a:rPr lang="id-ID" sz="2400" smtClean="0">
                <a:solidFill>
                  <a:srgbClr val="FFFF99"/>
                </a:solidFill>
              </a:rPr>
              <a:t>	</a:t>
            </a:r>
            <a:r>
              <a:rPr lang="id-ID" sz="2800" smtClean="0">
                <a:solidFill>
                  <a:srgbClr val="FFFF99"/>
                </a:solidFill>
              </a:rPr>
              <a:t>Kadar tertinggi bahan kimia di udara ruang kerja di mana tidak boleh dipapar samasekali</a:t>
            </a:r>
            <a:endParaRPr lang="en-US" sz="2800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ASUMSI PENYUSUNAN NAB</a:t>
            </a:r>
          </a:p>
          <a:p>
            <a:pPr eaLnBrk="1" hangingPunct="1">
              <a:buFontTx/>
              <a:buNone/>
            </a:pPr>
            <a:r>
              <a:rPr lang="id-ID" sz="2800" b="1" smtClean="0">
                <a:solidFill>
                  <a:srgbClr val="FFFF99"/>
                </a:solidFill>
              </a:rPr>
              <a:t>P</a:t>
            </a:r>
            <a:r>
              <a:rPr lang="id-ID" sz="2800" smtClean="0">
                <a:solidFill>
                  <a:srgbClr val="FFFF99"/>
                </a:solidFill>
              </a:rPr>
              <a:t>aparan tunggal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Melalui inhalasi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Tidak untuk lingkungan umum</a:t>
            </a:r>
          </a:p>
          <a:p>
            <a:pPr eaLnBrk="1" hangingPunct="1">
              <a:buFontTx/>
              <a:buNone/>
            </a:pPr>
            <a:endParaRPr lang="id-ID" sz="2800" b="1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b="1" smtClean="0">
                <a:solidFill>
                  <a:srgbClr val="FFFF99"/>
                </a:solidFill>
              </a:rPr>
              <a:t>KEGUNAAN :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Nilai rujukan 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Pedoman [guideline, bukan standart] perencanaan produksi / pengendalian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Dasar substitusi bahan</a:t>
            </a:r>
          </a:p>
          <a:p>
            <a:pPr eaLnBrk="1" hangingPunct="1">
              <a:buFontTx/>
              <a:buNone/>
            </a:pPr>
            <a:r>
              <a:rPr lang="id-ID" sz="2800" smtClean="0">
                <a:solidFill>
                  <a:srgbClr val="FFFF99"/>
                </a:solidFill>
              </a:rPr>
              <a:t>Membantu diagnosis PAK</a:t>
            </a:r>
            <a:endParaRPr lang="en-US" sz="2800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200" smtClean="0"/>
              <a:t>KELOMPOK SENYAWA KIMIA YANG SERING MENYEBABKAN RISIKO KESEHATAN</a:t>
            </a:r>
            <a:endParaRPr lang="en-US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eaLnBrk="1" hangingPunct="1"/>
            <a:r>
              <a:rPr lang="id-ID" smtClean="0"/>
              <a:t>Debu, fume, gas, uap</a:t>
            </a:r>
          </a:p>
          <a:p>
            <a:pPr eaLnBrk="1" hangingPunct="1"/>
            <a:r>
              <a:rPr lang="id-ID" smtClean="0"/>
              <a:t>Pelarut</a:t>
            </a:r>
          </a:p>
          <a:p>
            <a:pPr eaLnBrk="1" hangingPunct="1"/>
            <a:r>
              <a:rPr lang="id-ID" smtClean="0"/>
              <a:t>Metal</a:t>
            </a:r>
          </a:p>
          <a:p>
            <a:pPr eaLnBrk="1" hangingPunct="1"/>
            <a:r>
              <a:rPr lang="id-ID" smtClean="0"/>
              <a:t>Asam dan basa</a:t>
            </a:r>
          </a:p>
          <a:p>
            <a:pPr eaLnBrk="1" hangingPunct="1"/>
            <a:r>
              <a:rPr lang="id-ID" smtClean="0"/>
              <a:t>Pestisida</a:t>
            </a:r>
          </a:p>
          <a:p>
            <a:pPr eaLnBrk="1" hangingPunct="1"/>
            <a:r>
              <a:rPr lang="id-ID" smtClean="0"/>
              <a:t>Dll.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6" descr="tm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371600"/>
            <a:ext cx="6096000" cy="4114800"/>
          </a:xfrm>
          <a:noFill/>
        </p:spPr>
      </p:pic>
      <p:sp>
        <p:nvSpPr>
          <p:cNvPr id="60419" name="Rectangle 7"/>
          <p:cNvSpPr>
            <a:spLocks noChangeArrowheads="1"/>
          </p:cNvSpPr>
          <p:nvPr/>
        </p:nvSpPr>
        <p:spPr bwMode="auto">
          <a:xfrm>
            <a:off x="990600" y="457200"/>
            <a:ext cx="632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400" b="1"/>
              <a:t>DEBU, FUME, GAS, UAP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4" descr="tm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609600"/>
            <a:ext cx="6019800" cy="5410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4" descr="tm5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685800"/>
            <a:ext cx="5486400" cy="518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abpic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924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4" descr="tm6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838200"/>
            <a:ext cx="6629400" cy="5486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4" descr="tm7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762000"/>
            <a:ext cx="5562600" cy="5410200"/>
          </a:xfrm>
          <a:noFill/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228600"/>
            <a:ext cx="7958137" cy="7874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3600" b="1" smtClean="0"/>
              <a:t>PELARUT </a:t>
            </a:r>
            <a:r>
              <a:rPr lang="id-ID" sz="3600" smtClean="0"/>
              <a:t>(SOLVENT)</a:t>
            </a:r>
            <a:endParaRPr lang="en-US" sz="36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id-ID" smtClean="0"/>
              <a:t>Terbanyak : pelarut organik</a:t>
            </a:r>
          </a:p>
          <a:p>
            <a:pPr eaLnBrk="1" hangingPunct="1"/>
            <a:r>
              <a:rPr lang="id-ID" smtClean="0"/>
              <a:t>Paparan : via inhalasi, kulit</a:t>
            </a:r>
          </a:p>
          <a:p>
            <a:pPr eaLnBrk="1" hangingPunct="1"/>
            <a:r>
              <a:rPr lang="id-ID" smtClean="0"/>
              <a:t>Efek toksik dipengaruhi oleh kecepatan evaporasinya, kelarutan thd air</a:t>
            </a:r>
          </a:p>
          <a:p>
            <a:pPr eaLnBrk="1" hangingPunct="1"/>
            <a:r>
              <a:rPr lang="id-ID" smtClean="0"/>
              <a:t>Contoh :</a:t>
            </a:r>
          </a:p>
          <a:p>
            <a:pPr lvl="1" eaLnBrk="1" hangingPunct="1"/>
            <a:r>
              <a:rPr lang="id-ID" smtClean="0"/>
              <a:t> Benzen : leukemia</a:t>
            </a:r>
          </a:p>
          <a:p>
            <a:pPr lvl="1" eaLnBrk="1" hangingPunct="1"/>
            <a:r>
              <a:rPr lang="id-ID" smtClean="0"/>
              <a:t> Karbon tetraklorida : hati</a:t>
            </a:r>
            <a:endParaRPr lang="en-US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375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3600" b="1" smtClean="0"/>
              <a:t>METAL</a:t>
            </a:r>
            <a:endParaRPr lang="en-US" sz="3600" b="1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Masuk tubih via inhalasi (fume) / kulit</a:t>
            </a:r>
          </a:p>
          <a:p>
            <a:pPr eaLnBrk="1" hangingPunct="1"/>
            <a:r>
              <a:rPr lang="id-ID" smtClean="0"/>
              <a:t>Contoh :</a:t>
            </a:r>
          </a:p>
          <a:p>
            <a:pPr lvl="1" eaLnBrk="1" hangingPunct="1"/>
            <a:r>
              <a:rPr lang="id-ID" smtClean="0"/>
              <a:t> Timah hitam : darah, syaraf, ginjal, kanker</a:t>
            </a:r>
          </a:p>
          <a:p>
            <a:pPr lvl="1" eaLnBrk="1" hangingPunct="1"/>
            <a:r>
              <a:rPr lang="id-ID" smtClean="0"/>
              <a:t> Merkuri : syaraf, ginjal</a:t>
            </a:r>
          </a:p>
          <a:p>
            <a:pPr lvl="1" eaLnBrk="1" hangingPunct="1"/>
            <a:r>
              <a:rPr lang="id-ID" smtClean="0"/>
              <a:t> Nikel :  sensitizer, kanker</a:t>
            </a:r>
          </a:p>
          <a:p>
            <a:pPr lvl="1" eaLnBrk="1" hangingPunct="1"/>
            <a:r>
              <a:rPr lang="id-ID" smtClean="0"/>
              <a:t> Kromium : alergi, kanker, borok krom</a:t>
            </a:r>
          </a:p>
          <a:p>
            <a:pPr lvl="1" eaLnBrk="1" hangingPunct="1"/>
            <a:r>
              <a:rPr lang="id-ID" smtClean="0"/>
              <a:t> Arsen : iritasi, kanker</a:t>
            </a:r>
          </a:p>
          <a:p>
            <a:pPr lvl="1" eaLnBrk="1" hangingPunct="1"/>
            <a:r>
              <a:rPr lang="id-ID" smtClean="0"/>
              <a:t> Dll</a:t>
            </a:r>
            <a:endParaRPr lang="en-US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375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sz="3600" b="1" smtClean="0"/>
              <a:t>ASAM dan BASA</a:t>
            </a:r>
            <a:r>
              <a:rPr lang="id-ID" sz="3600" smtClean="0"/>
              <a:t> </a:t>
            </a:r>
            <a:endParaRPr lang="en-US" sz="36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id-ID" smtClean="0"/>
              <a:t>Asam dan basa kuat bersifat korosif (basa lebih korosif)</a:t>
            </a:r>
          </a:p>
          <a:p>
            <a:pPr eaLnBrk="1" hangingPunct="1"/>
            <a:r>
              <a:rPr lang="id-ID" smtClean="0"/>
              <a:t>Reaktif dengan air          panas </a:t>
            </a:r>
          </a:p>
          <a:p>
            <a:pPr eaLnBrk="1" hangingPunct="1"/>
            <a:r>
              <a:rPr lang="id-ID" smtClean="0"/>
              <a:t>Asam tertentu meledak bila dicampur dengan bahan organik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4419600" y="2743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id-ID" sz="3200" b="1" smtClean="0"/>
              <a:t>PENGENDALIAN :</a:t>
            </a:r>
            <a:r>
              <a:rPr lang="id-ID" sz="3200" smtClean="0"/>
              <a:t> MENURUNKAN RISIKO</a:t>
            </a:r>
            <a:endParaRPr lang="en-US" sz="320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sz="2800" smtClean="0"/>
              <a:t>Teknik :</a:t>
            </a:r>
          </a:p>
          <a:p>
            <a:pPr lvl="1" eaLnBrk="1" hangingPunct="1"/>
            <a:r>
              <a:rPr lang="id-ID" sz="2400" smtClean="0"/>
              <a:t> Substitusi dengan bahan yang kurang toksik</a:t>
            </a:r>
          </a:p>
          <a:p>
            <a:pPr lvl="1" eaLnBrk="1" hangingPunct="1"/>
            <a:r>
              <a:rPr lang="id-ID" sz="2400" smtClean="0"/>
              <a:t> Engineering :</a:t>
            </a:r>
          </a:p>
          <a:p>
            <a:pPr lvl="2" eaLnBrk="1" hangingPunct="1"/>
            <a:r>
              <a:rPr lang="id-ID" sz="2200" smtClean="0"/>
              <a:t> sistem tertutup</a:t>
            </a:r>
          </a:p>
          <a:p>
            <a:pPr lvl="2" eaLnBrk="1" hangingPunct="1"/>
            <a:r>
              <a:rPr lang="id-ID" sz="2200" smtClean="0"/>
              <a:t> ventilasi lokal</a:t>
            </a:r>
          </a:p>
          <a:p>
            <a:pPr lvl="2" eaLnBrk="1" hangingPunct="1"/>
            <a:r>
              <a:rPr lang="id-ID" sz="2200" smtClean="0"/>
              <a:t> ventilasi umum</a:t>
            </a:r>
          </a:p>
          <a:p>
            <a:pPr lvl="1" eaLnBrk="1" hangingPunct="1"/>
            <a:r>
              <a:rPr lang="id-ID" sz="2400" smtClean="0"/>
              <a:t> Houskeeping</a:t>
            </a:r>
          </a:p>
          <a:p>
            <a:pPr eaLnBrk="1" hangingPunct="1"/>
            <a:r>
              <a:rPr lang="id-ID" sz="2800" smtClean="0"/>
              <a:t>Di tempat kerja : standard operation procedure</a:t>
            </a:r>
          </a:p>
          <a:p>
            <a:pPr eaLnBrk="1" hangingPunct="1"/>
            <a:r>
              <a:rPr lang="id-ID" sz="2800" smtClean="0"/>
              <a:t>Di tempat penyimpanan : kompatibilitas bahan</a:t>
            </a:r>
            <a:endParaRPr lang="en-US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Pekerja adalah populasi paling berisiko :</a:t>
            </a:r>
          </a:p>
          <a:p>
            <a:pPr eaLnBrk="1" hangingPunct="1">
              <a:buFontTx/>
              <a:buNone/>
            </a:pPr>
            <a:endParaRPr lang="id-ID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Pola pajanan :  -  jangka panjang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	                 - dosis kecil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			         - 8 jam per hari / 40 jam per   </a:t>
            </a:r>
          </a:p>
          <a:p>
            <a:pPr eaLnBrk="1" hangingPunct="1">
              <a:buFontTx/>
              <a:buNone/>
            </a:pPr>
            <a:r>
              <a:rPr lang="id-ID" smtClean="0">
                <a:solidFill>
                  <a:srgbClr val="FFFF99"/>
                </a:solidFill>
              </a:rPr>
              <a:t>                            minggu </a:t>
            </a:r>
            <a:endParaRPr lang="en-US" smtClean="0">
              <a:solidFill>
                <a:srgbClr val="FFFF99"/>
              </a:solidFill>
            </a:endParaRPr>
          </a:p>
          <a:p>
            <a:pPr eaLnBrk="1" hangingPunct="1">
              <a:buFontTx/>
              <a:buNone/>
            </a:pPr>
            <a:endParaRPr lang="id-ID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3600" b="1" smtClean="0"/>
              <a:t>Terminologi lainnya :</a:t>
            </a:r>
          </a:p>
          <a:p>
            <a:pPr eaLnBrk="1" hangingPunct="1">
              <a:buFontTx/>
              <a:buNone/>
            </a:pPr>
            <a:r>
              <a:rPr lang="id-ID" b="1" smtClean="0"/>
              <a:t>   </a:t>
            </a:r>
          </a:p>
          <a:p>
            <a:pPr eaLnBrk="1" hangingPunct="1">
              <a:buFontTx/>
              <a:buNone/>
            </a:pPr>
            <a:r>
              <a:rPr lang="id-ID" b="1" smtClean="0"/>
              <a:t>   </a:t>
            </a:r>
            <a:r>
              <a:rPr lang="en-US" b="1" smtClean="0"/>
              <a:t>toxicant</a:t>
            </a:r>
          </a:p>
          <a:p>
            <a:pPr eaLnBrk="1" hangingPunct="1">
              <a:buFontTx/>
              <a:buNone/>
            </a:pPr>
            <a:r>
              <a:rPr lang="en-US" b="1" smtClean="0"/>
              <a:t>	toxin</a:t>
            </a:r>
          </a:p>
          <a:p>
            <a:pPr eaLnBrk="1" hangingPunct="1">
              <a:buFontTx/>
              <a:buNone/>
            </a:pPr>
            <a:r>
              <a:rPr lang="en-US" b="1" smtClean="0"/>
              <a:t>	poison</a:t>
            </a:r>
          </a:p>
          <a:p>
            <a:pPr eaLnBrk="1" hangingPunct="1">
              <a:buFontTx/>
              <a:buNone/>
            </a:pPr>
            <a:r>
              <a:rPr lang="en-US" b="1" smtClean="0"/>
              <a:t>	toxic agent</a:t>
            </a:r>
          </a:p>
          <a:p>
            <a:pPr eaLnBrk="1" hangingPunct="1">
              <a:buFontTx/>
              <a:buNone/>
            </a:pPr>
            <a:r>
              <a:rPr lang="en-US" b="1" smtClean="0"/>
              <a:t>	toxic substance</a:t>
            </a:r>
          </a:p>
          <a:p>
            <a:pPr eaLnBrk="1" hangingPunct="1">
              <a:buFontTx/>
              <a:buNone/>
            </a:pPr>
            <a:r>
              <a:rPr lang="en-US" b="1" smtClean="0"/>
              <a:t>	toxic chemical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table01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914400"/>
            <a:ext cx="7696200" cy="54102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692</TotalTime>
  <Words>1182</Words>
  <Application>Microsoft Office PowerPoint</Application>
  <PresentationFormat>On-screen Show (4:3)</PresentationFormat>
  <Paragraphs>396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Calibri</vt:lpstr>
      <vt:lpstr>Wingdings</vt:lpstr>
      <vt:lpstr>Mountain Top</vt:lpstr>
      <vt:lpstr>Slide 1</vt:lpstr>
      <vt:lpstr>PENDAHULUAN</vt:lpstr>
      <vt:lpstr>Slide 3</vt:lpstr>
      <vt:lpstr>TERMINOLOGI DAN DEFINISI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FASE EKSPOSISI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TOKSIKOKINETIKA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TOKSIKODINAMIK</vt:lpstr>
      <vt:lpstr>Slide 45</vt:lpstr>
      <vt:lpstr>Slide 46</vt:lpstr>
      <vt:lpstr>Slide 47</vt:lpstr>
      <vt:lpstr> Factors influencing toxicity : </vt:lpstr>
      <vt:lpstr>Slide 49</vt:lpstr>
      <vt:lpstr>Slide 50</vt:lpstr>
      <vt:lpstr>LD 50 dan LC 50</vt:lpstr>
      <vt:lpstr>NILAI AMBANG BATAS (NAB) THRESHOLD LIMIT VALUE (TLV)</vt:lpstr>
      <vt:lpstr>Slide 53</vt:lpstr>
      <vt:lpstr>Slide 54</vt:lpstr>
      <vt:lpstr>Slide 55</vt:lpstr>
      <vt:lpstr>KELOMPOK SENYAWA KIMIA YANG SERING MENYEBABKAN RISIKO KESEHATAN</vt:lpstr>
      <vt:lpstr>Slide 57</vt:lpstr>
      <vt:lpstr>Slide 58</vt:lpstr>
      <vt:lpstr>Slide 59</vt:lpstr>
      <vt:lpstr>Slide 60</vt:lpstr>
      <vt:lpstr>Slide 61</vt:lpstr>
      <vt:lpstr>PELARUT (SOLVENT)</vt:lpstr>
      <vt:lpstr>METAL</vt:lpstr>
      <vt:lpstr>ASAM dan BASA </vt:lpstr>
      <vt:lpstr>PENGENDALIAN : MENURUNKAN RISIKO</vt:lpstr>
    </vt:vector>
  </TitlesOfParts>
  <Company>Surabaya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TOKSIKOLOGI INDUSTRI</dc:title>
  <dc:creator>Shoib</dc:creator>
  <cp:lastModifiedBy>sho'im hidayat</cp:lastModifiedBy>
  <cp:revision>60</cp:revision>
  <dcterms:created xsi:type="dcterms:W3CDTF">2004-08-20T08:13:11Z</dcterms:created>
  <dcterms:modified xsi:type="dcterms:W3CDTF">2011-05-20T07:59:25Z</dcterms:modified>
</cp:coreProperties>
</file>