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3DC48-5664-49A2-BFDC-633F28E84901}" type="datetimeFigureOut">
              <a:rPr lang="id-ID" smtClean="0"/>
              <a:t>04/12/2012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4C00-B2B9-49B5-B887-FFD4FA9F8DB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3DC48-5664-49A2-BFDC-633F28E84901}" type="datetimeFigureOut">
              <a:rPr lang="id-ID" smtClean="0"/>
              <a:t>04/12/2012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4C00-B2B9-49B5-B887-FFD4FA9F8DB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3DC48-5664-49A2-BFDC-633F28E84901}" type="datetimeFigureOut">
              <a:rPr lang="id-ID" smtClean="0"/>
              <a:t>04/12/2012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4C00-B2B9-49B5-B887-FFD4FA9F8DB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3DC48-5664-49A2-BFDC-633F28E84901}" type="datetimeFigureOut">
              <a:rPr lang="id-ID" smtClean="0"/>
              <a:t>04/12/2012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4C00-B2B9-49B5-B887-FFD4FA9F8DB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3DC48-5664-49A2-BFDC-633F28E84901}" type="datetimeFigureOut">
              <a:rPr lang="id-ID" smtClean="0"/>
              <a:t>04/12/2012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4C00-B2B9-49B5-B887-FFD4FA9F8DB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3DC48-5664-49A2-BFDC-633F28E84901}" type="datetimeFigureOut">
              <a:rPr lang="id-ID" smtClean="0"/>
              <a:t>04/12/2012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4C00-B2B9-49B5-B887-FFD4FA9F8DB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3DC48-5664-49A2-BFDC-633F28E84901}" type="datetimeFigureOut">
              <a:rPr lang="id-ID" smtClean="0"/>
              <a:t>04/12/2012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4C00-B2B9-49B5-B887-FFD4FA9F8DB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3DC48-5664-49A2-BFDC-633F28E84901}" type="datetimeFigureOut">
              <a:rPr lang="id-ID" smtClean="0"/>
              <a:t>04/12/2012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4C00-B2B9-49B5-B887-FFD4FA9F8DB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3DC48-5664-49A2-BFDC-633F28E84901}" type="datetimeFigureOut">
              <a:rPr lang="id-ID" smtClean="0"/>
              <a:t>04/12/2012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4C00-B2B9-49B5-B887-FFD4FA9F8DB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3DC48-5664-49A2-BFDC-633F28E84901}" type="datetimeFigureOut">
              <a:rPr lang="id-ID" smtClean="0"/>
              <a:t>04/12/2012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4C00-B2B9-49B5-B887-FFD4FA9F8DB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3DC48-5664-49A2-BFDC-633F28E84901}" type="datetimeFigureOut">
              <a:rPr lang="id-ID" smtClean="0"/>
              <a:t>04/12/2012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4C00-B2B9-49B5-B887-FFD4FA9F8DB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3DC48-5664-49A2-BFDC-633F28E84901}" type="datetimeFigureOut">
              <a:rPr lang="id-ID" smtClean="0"/>
              <a:t>04/12/2012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1B4C00-B2B9-49B5-B887-FFD4FA9F8DB8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6600" smtClean="0"/>
              <a:t>D.  Fluoride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05000"/>
            <a:ext cx="8077200" cy="3352800"/>
          </a:xfrm>
        </p:spPr>
        <p:txBody>
          <a:bodyPr/>
          <a:lstStyle/>
          <a:p>
            <a:pPr eaLnBrk="1" hangingPunct="1"/>
            <a:r>
              <a:rPr lang="en-US" b="1" smtClean="0"/>
              <a:t>Functions:</a:t>
            </a:r>
          </a:p>
          <a:p>
            <a:pPr lvl="1" eaLnBrk="1" hangingPunct="1"/>
            <a:r>
              <a:rPr lang="en-US" sz="3200" b="1" smtClean="0"/>
              <a:t>Formation of bones &amp; teeth</a:t>
            </a:r>
          </a:p>
          <a:p>
            <a:pPr lvl="1" eaLnBrk="1" hangingPunct="1"/>
            <a:r>
              <a:rPr lang="en-US" sz="3200" b="1" smtClean="0"/>
              <a:t>Helps make teeth resistant to decay</a:t>
            </a:r>
          </a:p>
          <a:p>
            <a:pPr lvl="1" eaLnBrk="1" hangingPunct="1"/>
            <a:r>
              <a:rPr lang="en-US" sz="3200" b="1" smtClean="0"/>
              <a:t>Helps make bones resistant to mineral loss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mtClean="0"/>
              <a:t>RDA</a:t>
            </a:r>
            <a:r>
              <a:rPr lang="en-US" smtClean="0"/>
              <a:t> of Manganese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1295400" y="2514600"/>
            <a:ext cx="7620000" cy="3352800"/>
          </a:xfrm>
        </p:spPr>
        <p:txBody>
          <a:bodyPr/>
          <a:lstStyle/>
          <a:p>
            <a:pPr eaLnBrk="1" hangingPunct="1"/>
            <a:r>
              <a:rPr lang="en-US" sz="2800" smtClean="0"/>
              <a:t>Men = 2.3 mg/day</a:t>
            </a:r>
          </a:p>
          <a:p>
            <a:pPr eaLnBrk="1" hangingPunct="1"/>
            <a:r>
              <a:rPr lang="en-US" sz="2800" smtClean="0"/>
              <a:t>Women = 1.8 mg/day</a:t>
            </a:r>
          </a:p>
          <a:p>
            <a:pPr eaLnBrk="1" hangingPunct="1"/>
            <a:r>
              <a:rPr lang="en-US" sz="2800" smtClean="0"/>
              <a:t>UL for Adults = 11 mg/day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095375" y="381000"/>
            <a:ext cx="6964363" cy="1201738"/>
          </a:xfrm>
        </p:spPr>
        <p:txBody>
          <a:bodyPr/>
          <a:lstStyle/>
          <a:p>
            <a:pPr eaLnBrk="1" hangingPunct="1"/>
            <a:r>
              <a:rPr lang="en-US" sz="6600" smtClean="0"/>
              <a:t>G.  Chromium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800100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smtClean="0"/>
              <a:t>Functions: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b="1" smtClean="0"/>
              <a:t>Enhances insulin’s action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b="1" smtClean="0"/>
              <a:t>Required for release of energy from glucose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Food Sources: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b="1" smtClean="0"/>
              <a:t>Meat (especially liver)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b="1" smtClean="0"/>
              <a:t>Unrefined foods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b="1" smtClean="0"/>
              <a:t>Brewer’s yeast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b="1" smtClean="0"/>
              <a:t>Whole grains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533400"/>
            <a:ext cx="6965950" cy="1201738"/>
          </a:xfrm>
        </p:spPr>
        <p:txBody>
          <a:bodyPr/>
          <a:lstStyle/>
          <a:p>
            <a:pPr eaLnBrk="1" hangingPunct="1"/>
            <a:r>
              <a:rPr lang="en-US" sz="3600" smtClean="0"/>
              <a:t>Deficiency &amp; Toxicity Symptoms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3352800"/>
          </a:xfrm>
        </p:spPr>
        <p:txBody>
          <a:bodyPr/>
          <a:lstStyle/>
          <a:p>
            <a:pPr eaLnBrk="1" hangingPunct="1"/>
            <a:r>
              <a:rPr lang="en-US" b="1" smtClean="0"/>
              <a:t>Deficiency symptoms:</a:t>
            </a:r>
          </a:p>
          <a:p>
            <a:pPr lvl="1" eaLnBrk="1" hangingPunct="1"/>
            <a:r>
              <a:rPr lang="en-US" sz="3200" b="1" smtClean="0"/>
              <a:t>Abnormal glucose metabolism (Diabetes-like condition)</a:t>
            </a:r>
          </a:p>
          <a:p>
            <a:pPr eaLnBrk="1" hangingPunct="1"/>
            <a:r>
              <a:rPr lang="en-US" b="1" smtClean="0"/>
              <a:t>Toxicity symptoms:</a:t>
            </a:r>
          </a:p>
          <a:p>
            <a:pPr lvl="1" eaLnBrk="1" hangingPunct="1"/>
            <a:r>
              <a:rPr lang="en-US" sz="3200" b="1" smtClean="0"/>
              <a:t>Occupational exposures damage skin &amp; kidneys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mtClean="0"/>
              <a:t>RDA</a:t>
            </a:r>
            <a:r>
              <a:rPr lang="en-US" smtClean="0"/>
              <a:t> of Chromium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1295400" y="2514600"/>
            <a:ext cx="7620000" cy="3352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Men = 35 µg/day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Women = 25 µg/day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UL for Adults = not yet established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6965950" cy="1201738"/>
          </a:xfrm>
        </p:spPr>
        <p:txBody>
          <a:bodyPr/>
          <a:lstStyle/>
          <a:p>
            <a:pPr eaLnBrk="1" hangingPunct="1"/>
            <a:r>
              <a:rPr lang="en-US" sz="6600" smtClean="0"/>
              <a:t>H.  Selenium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52600"/>
            <a:ext cx="8229600" cy="5105400"/>
          </a:xfrm>
        </p:spPr>
        <p:txBody>
          <a:bodyPr/>
          <a:lstStyle/>
          <a:p>
            <a:pPr eaLnBrk="1" hangingPunct="1"/>
            <a:r>
              <a:rPr lang="en-US" sz="2800" b="1" smtClean="0"/>
              <a:t>Functions:</a:t>
            </a:r>
          </a:p>
          <a:p>
            <a:pPr lvl="1" eaLnBrk="1" hangingPunct="1"/>
            <a:r>
              <a:rPr lang="en-US" b="1" smtClean="0"/>
              <a:t>Protects body from oxidation (antioxidant)</a:t>
            </a:r>
          </a:p>
          <a:p>
            <a:pPr lvl="1" eaLnBrk="1" hangingPunct="1"/>
            <a:r>
              <a:rPr lang="en-US" b="1" smtClean="0"/>
              <a:t>Works with vitamin E</a:t>
            </a:r>
          </a:p>
          <a:p>
            <a:pPr eaLnBrk="1" hangingPunct="1"/>
            <a:r>
              <a:rPr lang="en-US" sz="2800" b="1" smtClean="0"/>
              <a:t>Food Sources:</a:t>
            </a:r>
          </a:p>
          <a:p>
            <a:pPr lvl="1" eaLnBrk="1" hangingPunct="1"/>
            <a:r>
              <a:rPr lang="en-US" b="1" smtClean="0"/>
              <a:t>Seafood</a:t>
            </a:r>
          </a:p>
          <a:p>
            <a:pPr lvl="1" eaLnBrk="1" hangingPunct="1"/>
            <a:r>
              <a:rPr lang="en-US" b="1" smtClean="0"/>
              <a:t>Meats</a:t>
            </a:r>
          </a:p>
          <a:p>
            <a:pPr lvl="1" eaLnBrk="1" hangingPunct="1"/>
            <a:r>
              <a:rPr lang="en-US" b="1" smtClean="0"/>
              <a:t>Grains</a:t>
            </a:r>
          </a:p>
          <a:p>
            <a:pPr lvl="1" eaLnBrk="1" hangingPunct="1"/>
            <a:r>
              <a:rPr lang="en-US" b="1" smtClean="0"/>
              <a:t>Vegetables (depends on soil conditions)</a:t>
            </a:r>
            <a:endParaRPr lang="en-US" smtClean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095375" y="381000"/>
            <a:ext cx="6964363" cy="1201738"/>
          </a:xfrm>
        </p:spPr>
        <p:txBody>
          <a:bodyPr/>
          <a:lstStyle/>
          <a:p>
            <a:pPr eaLnBrk="1" hangingPunct="1"/>
            <a:r>
              <a:rPr lang="en-US" sz="5400" smtClean="0"/>
              <a:t>Deficiency Symptoms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382000" cy="3352800"/>
          </a:xfrm>
        </p:spPr>
        <p:txBody>
          <a:bodyPr/>
          <a:lstStyle/>
          <a:p>
            <a:pPr lvl="1" eaLnBrk="1" hangingPunct="1"/>
            <a:r>
              <a:rPr lang="en-US" sz="3200" b="1" smtClean="0"/>
              <a:t>Fragile red blood cells</a:t>
            </a:r>
          </a:p>
          <a:p>
            <a:pPr lvl="1" eaLnBrk="1" hangingPunct="1"/>
            <a:r>
              <a:rPr lang="en-US" sz="3200" b="1" smtClean="0"/>
              <a:t>Cataracts</a:t>
            </a:r>
            <a:endParaRPr lang="en-US" altLang="ja-JP" sz="3200" b="1" smtClean="0"/>
          </a:p>
          <a:p>
            <a:pPr lvl="1" eaLnBrk="1" hangingPunct="1"/>
            <a:r>
              <a:rPr lang="en-US" sz="3200" b="1" smtClean="0"/>
              <a:t>Growth failure</a:t>
            </a:r>
          </a:p>
          <a:p>
            <a:pPr lvl="1" eaLnBrk="1" hangingPunct="1"/>
            <a:r>
              <a:rPr lang="en-US" sz="3200" b="1" smtClean="0"/>
              <a:t>Heart damage (cardiac tissue becoming fibrous, “Keshan Disease”)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533400"/>
            <a:ext cx="6965950" cy="120173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600" dirty="0" smtClean="0"/>
              <a:t>Toxicity Symptoms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019300"/>
            <a:ext cx="7772400" cy="3009900"/>
          </a:xfrm>
        </p:spPr>
        <p:txBody>
          <a:bodyPr/>
          <a:lstStyle/>
          <a:p>
            <a:pPr marL="0" indent="0" eaLnBrk="1" hangingPunct="1"/>
            <a:r>
              <a:rPr lang="en-US" b="1" smtClean="0"/>
              <a:t>Nausea</a:t>
            </a:r>
            <a:r>
              <a:rPr lang="en-US" altLang="ja-JP" b="1" smtClean="0"/>
              <a:t>, </a:t>
            </a:r>
            <a:r>
              <a:rPr lang="en-US" b="1" smtClean="0"/>
              <a:t>Abdominal pain</a:t>
            </a:r>
            <a:r>
              <a:rPr lang="en-US" altLang="ja-JP" b="1" smtClean="0"/>
              <a:t>, </a:t>
            </a:r>
            <a:r>
              <a:rPr lang="en-US" b="1" smtClean="0"/>
              <a:t>Nail &amp; hair changes</a:t>
            </a:r>
            <a:r>
              <a:rPr lang="en-US" altLang="ja-JP" b="1" smtClean="0"/>
              <a:t>, </a:t>
            </a:r>
            <a:r>
              <a:rPr lang="en-US" b="1" smtClean="0"/>
              <a:t>Liver &amp; nerve damage</a:t>
            </a:r>
            <a:endParaRPr lang="en-US" altLang="ja-JP" b="1" smtClean="0"/>
          </a:p>
          <a:p>
            <a:pPr marL="0" indent="0" eaLnBrk="1" hangingPunct="1"/>
            <a:r>
              <a:rPr lang="en-US" sz="2800" smtClean="0"/>
              <a:t>RDA of Selenium</a:t>
            </a:r>
            <a:r>
              <a:rPr lang="en-US" altLang="ja-JP" sz="2800" smtClean="0"/>
              <a:t> :</a:t>
            </a:r>
            <a:endParaRPr lang="en-US" altLang="ja-JP" sz="2800" b="1" smtClean="0"/>
          </a:p>
          <a:p>
            <a:pPr marL="0" indent="0" eaLnBrk="1" hangingPunct="1"/>
            <a:r>
              <a:rPr lang="en-US" smtClean="0"/>
              <a:t>Adults = 55 µg/day</a:t>
            </a:r>
          </a:p>
          <a:p>
            <a:pPr marL="0" indent="0" eaLnBrk="1" hangingPunct="1"/>
            <a:r>
              <a:rPr lang="en-US" smtClean="0"/>
              <a:t>UL for Adults = 400 µg/day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533400"/>
            <a:ext cx="6965950" cy="1201738"/>
          </a:xfrm>
        </p:spPr>
        <p:txBody>
          <a:bodyPr/>
          <a:lstStyle/>
          <a:p>
            <a:pPr eaLnBrk="1" hangingPunct="1"/>
            <a:r>
              <a:rPr lang="en-US" sz="3600" smtClean="0"/>
              <a:t>Deficiency &amp; Toxicity Symptoms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543800" cy="4495800"/>
          </a:xfrm>
        </p:spPr>
        <p:txBody>
          <a:bodyPr/>
          <a:lstStyle/>
          <a:p>
            <a:pPr eaLnBrk="1" hangingPunct="1"/>
            <a:r>
              <a:rPr lang="en-US" sz="2800" b="1" smtClean="0"/>
              <a:t>Deficiency Symptoms:</a:t>
            </a:r>
          </a:p>
          <a:p>
            <a:pPr lvl="1" eaLnBrk="1" hangingPunct="1"/>
            <a:r>
              <a:rPr lang="en-US" b="1" smtClean="0"/>
              <a:t>Tooth decay</a:t>
            </a:r>
          </a:p>
          <a:p>
            <a:pPr eaLnBrk="1" hangingPunct="1"/>
            <a:r>
              <a:rPr lang="en-US" sz="2800" b="1" smtClean="0"/>
              <a:t>Toxicity Symptoms: (rare in humans)</a:t>
            </a:r>
          </a:p>
          <a:p>
            <a:pPr lvl="1" eaLnBrk="1" hangingPunct="1"/>
            <a:r>
              <a:rPr lang="en-US" b="1" smtClean="0"/>
              <a:t>Fluorosis: discoloration of teeth</a:t>
            </a:r>
            <a:endParaRPr lang="en-US" altLang="ja-JP" b="1" smtClean="0"/>
          </a:p>
          <a:p>
            <a:pPr lvl="1" eaLnBrk="1" hangingPunct="1"/>
            <a:r>
              <a:rPr lang="en-US" b="1" smtClean="0"/>
              <a:t>The first symptom of excess fluoride</a:t>
            </a:r>
          </a:p>
          <a:p>
            <a:pPr lvl="1" eaLnBrk="1" hangingPunct="1"/>
            <a:r>
              <a:rPr lang="en-US" b="1" smtClean="0"/>
              <a:t>Nausea</a:t>
            </a:r>
          </a:p>
          <a:p>
            <a:pPr lvl="1" eaLnBrk="1" hangingPunct="1"/>
            <a:r>
              <a:rPr lang="en-US" b="1" smtClean="0"/>
              <a:t>Vomiting</a:t>
            </a:r>
          </a:p>
          <a:p>
            <a:pPr lvl="1" eaLnBrk="1" hangingPunct="1"/>
            <a:r>
              <a:rPr lang="en-US" altLang="ja-JP" b="1" smtClean="0"/>
              <a:t>D</a:t>
            </a:r>
            <a:r>
              <a:rPr lang="en-US" b="1" smtClean="0"/>
              <a:t>iarrhea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d-ID" smtClean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id-ID" smtClean="0"/>
          </a:p>
        </p:txBody>
      </p:sp>
      <p:pic>
        <p:nvPicPr>
          <p:cNvPr id="39940" name="Picture 4" descr="fluorosi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6600" smtClean="0"/>
              <a:t>Food Sources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057400"/>
            <a:ext cx="7772400" cy="2805113"/>
          </a:xfrm>
        </p:spPr>
        <p:txBody>
          <a:bodyPr rtlCol="0"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Drinking water</a:t>
            </a:r>
            <a:r>
              <a:rPr lang="en-US" altLang="ja-JP" dirty="0" smtClean="0"/>
              <a:t>, </a:t>
            </a:r>
            <a:r>
              <a:rPr lang="en-US" dirty="0" smtClean="0"/>
              <a:t>Tea</a:t>
            </a:r>
            <a:r>
              <a:rPr lang="en-US" altLang="ja-JP" dirty="0" smtClean="0"/>
              <a:t>, </a:t>
            </a:r>
            <a:r>
              <a:rPr lang="en-US" dirty="0" smtClean="0"/>
              <a:t>Seafood</a:t>
            </a:r>
            <a:endParaRPr lang="en-US" altLang="ja-JP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ja-JP" sz="2800" dirty="0" smtClean="0"/>
              <a:t>RDA</a:t>
            </a:r>
            <a:r>
              <a:rPr lang="en-US" sz="2800" dirty="0" smtClean="0"/>
              <a:t> of Fluoride</a:t>
            </a:r>
            <a:r>
              <a:rPr lang="en-US" altLang="ja-JP" sz="2800" dirty="0" smtClean="0"/>
              <a:t> :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Men = 3.8 mg/day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Women = 3.1 mg/day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UL for Adults = 10 mg/day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5400" dirty="0" smtClean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095375" y="533400"/>
            <a:ext cx="6964363" cy="1201738"/>
          </a:xfrm>
        </p:spPr>
        <p:txBody>
          <a:bodyPr/>
          <a:lstStyle/>
          <a:p>
            <a:pPr eaLnBrk="1" hangingPunct="1"/>
            <a:r>
              <a:rPr lang="en-US" sz="6600" smtClean="0"/>
              <a:t>E.  Copper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1295400" y="1981200"/>
            <a:ext cx="6781800" cy="3352800"/>
          </a:xfrm>
        </p:spPr>
        <p:txBody>
          <a:bodyPr rtlCol="0">
            <a:normAutofit fontScale="92500" lnSpcReduction="20000"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Functions:</a:t>
            </a:r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3200" b="1" dirty="0" smtClean="0"/>
              <a:t>Helps make hemoglobin</a:t>
            </a:r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3200" b="1" dirty="0" smtClean="0"/>
              <a:t>Part of several enzymes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Food Sources:</a:t>
            </a:r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3200" b="1" dirty="0" smtClean="0"/>
              <a:t>Legumes</a:t>
            </a:r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3200" b="1" dirty="0" smtClean="0"/>
              <a:t>Whole grains</a:t>
            </a:r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3200" b="1" dirty="0" smtClean="0"/>
              <a:t>Seafood</a:t>
            </a:r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3200" b="1" dirty="0" smtClean="0"/>
              <a:t>Nuts</a:t>
            </a:r>
            <a:endParaRPr lang="en-US" sz="2000" b="1" dirty="0" smtClean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95375" y="457200"/>
            <a:ext cx="6964363" cy="1201738"/>
          </a:xfrm>
        </p:spPr>
        <p:txBody>
          <a:bodyPr/>
          <a:lstStyle/>
          <a:p>
            <a:pPr eaLnBrk="1" hangingPunct="1"/>
            <a:r>
              <a:rPr lang="en-US" sz="3600" smtClean="0"/>
              <a:t>Deficiency &amp; Toxicity Symptoms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80772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smtClean="0"/>
              <a:t>Deficiency Symptoms: (rare in humans)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b="1" smtClean="0"/>
              <a:t>Anemia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b="1" smtClean="0"/>
              <a:t>Bone changes (abnormalities)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Toxicity Symptoms: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b="1" smtClean="0"/>
              <a:t>Nausea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b="1" smtClean="0"/>
              <a:t>Vomiting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b="1" smtClean="0"/>
              <a:t>Diarrhea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b="1" smtClean="0"/>
              <a:t>Liver damage</a:t>
            </a:r>
            <a:endParaRPr lang="en-US" sz="2000" b="1" smtClean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RDA of Copper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2286000"/>
            <a:ext cx="7620000" cy="3352800"/>
          </a:xfrm>
        </p:spPr>
        <p:txBody>
          <a:bodyPr/>
          <a:lstStyle/>
          <a:p>
            <a:pPr eaLnBrk="1" hangingPunct="1"/>
            <a:r>
              <a:rPr lang="en-US" sz="2800" smtClean="0"/>
              <a:t>Adults = 900 µg/day</a:t>
            </a:r>
          </a:p>
          <a:p>
            <a:pPr eaLnBrk="1" hangingPunct="1"/>
            <a:r>
              <a:rPr lang="en-US" sz="2800" smtClean="0"/>
              <a:t>UL for Adults = 10 mg/day or equal to 10,000 µg/day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533400"/>
            <a:ext cx="6965950" cy="1201738"/>
          </a:xfrm>
        </p:spPr>
        <p:txBody>
          <a:bodyPr/>
          <a:lstStyle/>
          <a:p>
            <a:pPr eaLnBrk="1" hangingPunct="1"/>
            <a:r>
              <a:rPr lang="en-US" sz="6600" smtClean="0"/>
              <a:t>F.  Manganese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3009900"/>
          </a:xfrm>
        </p:spPr>
        <p:txBody>
          <a:bodyPr rtlCol="0"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Functions: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3200" b="1" dirty="0" smtClean="0"/>
              <a:t>Along with enzymes, facilitates many cell processes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3200" b="1" dirty="0" smtClean="0"/>
              <a:t>Involved in bone formation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Food Sources: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3200" b="1" dirty="0" smtClean="0"/>
              <a:t>Widely distributed in plant foods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095375" y="381000"/>
            <a:ext cx="6964363" cy="1201738"/>
          </a:xfrm>
        </p:spPr>
        <p:txBody>
          <a:bodyPr/>
          <a:lstStyle/>
          <a:p>
            <a:pPr eaLnBrk="1" hangingPunct="1"/>
            <a:r>
              <a:rPr lang="en-US" sz="3600" smtClean="0"/>
              <a:t>Deficiency &amp; Toxicity Symptoms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447800"/>
            <a:ext cx="8229600" cy="4495800"/>
          </a:xfrm>
        </p:spPr>
        <p:txBody>
          <a:bodyPr/>
          <a:lstStyle/>
          <a:p>
            <a:pPr eaLnBrk="1" hangingPunct="1"/>
            <a:r>
              <a:rPr lang="en-US" b="1" smtClean="0"/>
              <a:t>Deficiency Symptoms:</a:t>
            </a:r>
          </a:p>
          <a:p>
            <a:pPr lvl="1" eaLnBrk="1" hangingPunct="1"/>
            <a:r>
              <a:rPr lang="en-US" sz="3200" b="1" smtClean="0"/>
              <a:t>Poor growth</a:t>
            </a:r>
          </a:p>
          <a:p>
            <a:pPr lvl="1" eaLnBrk="1" hangingPunct="1"/>
            <a:r>
              <a:rPr lang="en-US" sz="3200" b="1" smtClean="0"/>
              <a:t>Nervous system disorders</a:t>
            </a:r>
          </a:p>
          <a:p>
            <a:pPr lvl="1" eaLnBrk="1" hangingPunct="1"/>
            <a:r>
              <a:rPr lang="en-US" sz="3200" b="1" smtClean="0"/>
              <a:t>Abnormal reproduction</a:t>
            </a:r>
          </a:p>
          <a:p>
            <a:pPr eaLnBrk="1" hangingPunct="1"/>
            <a:r>
              <a:rPr lang="en-US" b="1" smtClean="0"/>
              <a:t>Toxicity Symptoms:</a:t>
            </a:r>
          </a:p>
          <a:p>
            <a:pPr lvl="1" eaLnBrk="1" hangingPunct="1"/>
            <a:r>
              <a:rPr lang="en-US" sz="3200" b="1" smtClean="0"/>
              <a:t>Poisoning</a:t>
            </a:r>
          </a:p>
          <a:p>
            <a:pPr lvl="1" eaLnBrk="1" hangingPunct="1"/>
            <a:r>
              <a:rPr lang="en-US" sz="3200" b="1" smtClean="0"/>
              <a:t>Nervous system disorders</a:t>
            </a:r>
            <a:endParaRPr lang="en-US" sz="3200" smtClean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357</Words>
  <Application>Microsoft Office PowerPoint</Application>
  <PresentationFormat>On-screen Show (4:3)</PresentationFormat>
  <Paragraphs>96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D.  Fluoride</vt:lpstr>
      <vt:lpstr>Deficiency &amp; Toxicity Symptoms</vt:lpstr>
      <vt:lpstr>Slide 3</vt:lpstr>
      <vt:lpstr>Food Sources</vt:lpstr>
      <vt:lpstr>E.  Copper</vt:lpstr>
      <vt:lpstr>Deficiency &amp; Toxicity Symptoms</vt:lpstr>
      <vt:lpstr>RDA of Copper</vt:lpstr>
      <vt:lpstr>F.  Manganese</vt:lpstr>
      <vt:lpstr>Deficiency &amp; Toxicity Symptoms</vt:lpstr>
      <vt:lpstr>RDA of Manganese</vt:lpstr>
      <vt:lpstr>G.  Chromium</vt:lpstr>
      <vt:lpstr>Deficiency &amp; Toxicity Symptoms</vt:lpstr>
      <vt:lpstr>RDA of Chromium</vt:lpstr>
      <vt:lpstr>H.  Selenium</vt:lpstr>
      <vt:lpstr>Deficiency Symptoms</vt:lpstr>
      <vt:lpstr>Toxicity Symptoms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D.  Fluoride</dc:title>
  <dc:creator>mohamad zamroni</dc:creator>
  <cp:lastModifiedBy>mohamad zamroni</cp:lastModifiedBy>
  <cp:revision>3</cp:revision>
  <dcterms:created xsi:type="dcterms:W3CDTF">2012-12-04T10:30:52Z</dcterms:created>
  <dcterms:modified xsi:type="dcterms:W3CDTF">2012-12-04T10:35:01Z</dcterms:modified>
</cp:coreProperties>
</file>