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80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47D22-E059-4714-B7FC-5CCC6681A28D}" type="datetimeFigureOut">
              <a:rPr lang="en-SG" smtClean="0"/>
              <a:t>27/10/2013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92C61-A855-4602-8625-CA701ADC063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014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53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958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111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929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54144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6959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94762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92C61-A855-4602-8625-CA701ADC063B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3825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DBA7D-5B03-42E5-9569-91A83061D6BD}" type="datetimeFigureOut">
              <a:rPr lang="id-ID" smtClean="0"/>
              <a:t>27/10/2013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9E3C-04A5-4955-8E89-EB684FCEFFB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0359"/>
            <a:ext cx="7772400" cy="3155963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Berlin Sans FB Demi" pitchFamily="34" charset="0"/>
                <a:cs typeface="Aharoni" pitchFamily="2" charset="-79"/>
              </a:rPr>
              <a:t>Fase 3</a:t>
            </a:r>
            <a:br>
              <a:rPr lang="id-ID" dirty="0" smtClean="0">
                <a:latin typeface="Berlin Sans FB Demi" pitchFamily="34" charset="0"/>
                <a:cs typeface="Aharoni" pitchFamily="2" charset="-79"/>
              </a:rPr>
            </a:br>
            <a:r>
              <a:rPr lang="id-ID" dirty="0" smtClean="0">
                <a:latin typeface="Berlin Sans FB Demi" pitchFamily="34" charset="0"/>
                <a:cs typeface="Aharoni" pitchFamily="2" charset="-79"/>
              </a:rPr>
              <a:t>Diagnosis Perilaku dan Lingkungan</a:t>
            </a:r>
            <a:endParaRPr lang="id-ID" dirty="0">
              <a:latin typeface="Berlin Sans FB Demi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Berlin Sans FB Demi" pitchFamily="34" charset="0"/>
                <a:cs typeface="Aharoni" pitchFamily="2" charset="-79"/>
              </a:rPr>
              <a:t>Diagnosis Perilaku dan Lingkungan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258204" cy="535785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d-ID" dirty="0" smtClean="0"/>
              <a:t>	Merupakan identifikasi </a:t>
            </a:r>
            <a:r>
              <a:rPr lang="id-ID" dirty="0"/>
              <a:t>faktor-faktor, </a:t>
            </a:r>
            <a:r>
              <a:rPr lang="id-ID" dirty="0" smtClean="0"/>
              <a:t>baik internal </a:t>
            </a:r>
            <a:r>
              <a:rPr lang="id-ID" dirty="0"/>
              <a:t>maupun eksternal bagi </a:t>
            </a:r>
            <a:r>
              <a:rPr lang="id-ID" dirty="0" smtClean="0"/>
              <a:t>individu </a:t>
            </a:r>
            <a:r>
              <a:rPr lang="id-ID" dirty="0"/>
              <a:t>yang dapat mempengaruhi masalah </a:t>
            </a:r>
            <a:r>
              <a:rPr lang="id-ID" dirty="0" smtClean="0"/>
              <a:t>kesehatan.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id-ID" b="1" dirty="0" smtClean="0"/>
              <a:t>Indikator perilaku yang digunakan : </a:t>
            </a:r>
          </a:p>
          <a:p>
            <a:pPr algn="just"/>
            <a:r>
              <a:rPr lang="id-ID" dirty="0" smtClean="0"/>
              <a:t>Pemanfaatan </a:t>
            </a:r>
            <a:r>
              <a:rPr lang="id-ID" dirty="0"/>
              <a:t>pelayanan kesehatan (</a:t>
            </a:r>
            <a:r>
              <a:rPr lang="id-ID" i="1" dirty="0"/>
              <a:t>utilization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Upaya </a:t>
            </a:r>
            <a:r>
              <a:rPr lang="id-ID" dirty="0"/>
              <a:t>pencegahan (</a:t>
            </a:r>
            <a:r>
              <a:rPr lang="id-ID" i="1" dirty="0"/>
              <a:t>preventive action</a:t>
            </a:r>
            <a:r>
              <a:rPr lang="id-ID" dirty="0" smtClean="0"/>
              <a:t>)</a:t>
            </a:r>
          </a:p>
          <a:p>
            <a:pPr algn="just"/>
            <a:r>
              <a:rPr lang="id-ID" dirty="0"/>
              <a:t>P</a:t>
            </a:r>
            <a:r>
              <a:rPr lang="id-ID" dirty="0" smtClean="0"/>
              <a:t>ola </a:t>
            </a:r>
            <a:r>
              <a:rPr lang="id-ID" dirty="0"/>
              <a:t>konsumsi makanan (</a:t>
            </a:r>
            <a:r>
              <a:rPr lang="id-ID" i="1" dirty="0"/>
              <a:t>consumption pattern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Kepatuhan </a:t>
            </a:r>
            <a:r>
              <a:rPr lang="id-ID" dirty="0"/>
              <a:t>(</a:t>
            </a:r>
            <a:r>
              <a:rPr lang="id-ID" i="1" dirty="0"/>
              <a:t>compliance</a:t>
            </a:r>
            <a:r>
              <a:rPr lang="id-ID" dirty="0" smtClean="0"/>
              <a:t>)</a:t>
            </a:r>
          </a:p>
          <a:p>
            <a:pPr algn="just"/>
            <a:r>
              <a:rPr lang="id-ID" dirty="0" smtClean="0"/>
              <a:t>Upaya </a:t>
            </a:r>
            <a:r>
              <a:rPr lang="id-ID" dirty="0"/>
              <a:t>pemeliharaan kesehatan sendiri (</a:t>
            </a:r>
            <a:r>
              <a:rPr lang="id-ID" i="1" dirty="0"/>
              <a:t>self care</a:t>
            </a:r>
            <a:r>
              <a:rPr lang="id-ID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pPr algn="l"/>
            <a:r>
              <a:rPr lang="id-ID" sz="3000" b="1" dirty="0"/>
              <a:t> </a:t>
            </a:r>
            <a:r>
              <a:rPr lang="id-ID" sz="3000" b="1" dirty="0" smtClean="0"/>
              <a:t>     Indikator </a:t>
            </a:r>
            <a:r>
              <a:rPr lang="id-ID" sz="3000" b="1" dirty="0"/>
              <a:t>lingkungan yang </a:t>
            </a:r>
            <a:r>
              <a:rPr lang="id-ID" sz="3000" b="1" dirty="0" smtClean="0"/>
              <a:t>digunakan :</a:t>
            </a:r>
            <a:endParaRPr lang="id-ID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7715304" cy="4697427"/>
          </a:xfrm>
        </p:spPr>
        <p:txBody>
          <a:bodyPr>
            <a:normAutofit lnSpcReduction="10000"/>
          </a:bodyPr>
          <a:lstStyle/>
          <a:p>
            <a:r>
              <a:rPr lang="id-ID" sz="3000" dirty="0" smtClean="0"/>
              <a:t>Keadaan sosial </a:t>
            </a:r>
          </a:p>
          <a:p>
            <a:r>
              <a:rPr lang="id-ID" sz="3000" dirty="0" smtClean="0"/>
              <a:t>Ekonomi</a:t>
            </a:r>
          </a:p>
          <a:p>
            <a:r>
              <a:rPr lang="id-ID" sz="3000" dirty="0" smtClean="0"/>
              <a:t>Fisik</a:t>
            </a:r>
          </a:p>
          <a:p>
            <a:r>
              <a:rPr lang="id-ID" sz="3000" dirty="0"/>
              <a:t>P</a:t>
            </a:r>
            <a:r>
              <a:rPr lang="id-ID" sz="3000" dirty="0" smtClean="0"/>
              <a:t>elayanan kesehatan</a:t>
            </a:r>
          </a:p>
          <a:p>
            <a:pPr>
              <a:buNone/>
            </a:pPr>
            <a:endParaRPr lang="id-ID" sz="3000" dirty="0"/>
          </a:p>
          <a:p>
            <a:pPr>
              <a:buNone/>
            </a:pPr>
            <a:r>
              <a:rPr lang="id-ID" sz="3000" b="1" dirty="0" smtClean="0"/>
              <a:t>Sedangkan Dimensi yang digunakan : </a:t>
            </a:r>
          </a:p>
          <a:p>
            <a:r>
              <a:rPr lang="id-ID" sz="3000" dirty="0" smtClean="0"/>
              <a:t>Keterjangkauan</a:t>
            </a:r>
          </a:p>
          <a:p>
            <a:r>
              <a:rPr lang="id-ID" sz="3000" dirty="0" smtClean="0"/>
              <a:t>Kemampuan</a:t>
            </a:r>
          </a:p>
          <a:p>
            <a:r>
              <a:rPr lang="id-ID" sz="3000" dirty="0" smtClean="0"/>
              <a:t>Pemerataan </a:t>
            </a: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>
                <a:latin typeface="Berlin Sans FB" pitchFamily="34" charset="0"/>
              </a:rPr>
              <a:t>Determinan </a:t>
            </a:r>
            <a:r>
              <a:rPr lang="id-ID" sz="3600" b="1" dirty="0" smtClean="0">
                <a:latin typeface="Berlin Sans FB" pitchFamily="34" charset="0"/>
              </a:rPr>
              <a:t>Perilaku</a:t>
            </a:r>
            <a:endParaRPr lang="id-ID" sz="3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Proksimal, Yaitu : gaya hidup masyarakat yang berkontribusi terhadap </a:t>
            </a:r>
            <a:r>
              <a:rPr lang="id-ID" dirty="0"/>
              <a:t>terjadinya </a:t>
            </a:r>
            <a:r>
              <a:rPr lang="id-ID" dirty="0" smtClean="0"/>
              <a:t>masalah kesehatan dan </a:t>
            </a:r>
            <a:r>
              <a:rPr lang="id-ID" dirty="0"/>
              <a:t>tingkat </a:t>
            </a:r>
            <a:r>
              <a:rPr lang="id-ID" dirty="0" smtClean="0"/>
              <a:t>keparahannya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Lebih distal, Yaitu : perilaku </a:t>
            </a:r>
            <a:r>
              <a:rPr lang="id-ID" dirty="0"/>
              <a:t>orang lain yang secara langsung dapat mempengaruhi perilaku individu yang </a:t>
            </a:r>
            <a:r>
              <a:rPr lang="id-ID" dirty="0" smtClean="0"/>
              <a:t>berisiko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Paling distal, Yaitu : </a:t>
            </a:r>
            <a:r>
              <a:rPr lang="id-ID" dirty="0"/>
              <a:t>tindakan para pengambil keputusan yang mempengaruhi lingkungan sosial atau fisik dan mempengaruhi individu yang berisiko </a:t>
            </a:r>
            <a:r>
              <a:rPr lang="id-ID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endParaRPr lang="id-ID" dirty="0" smtClean="0"/>
          </a:p>
          <a:p>
            <a:pPr marL="514350" indent="-514350" algn="just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id-ID" sz="3600" b="1" dirty="0">
                <a:latin typeface="Berlin Sans FB" pitchFamily="34" charset="0"/>
              </a:rPr>
              <a:t>Determinan </a:t>
            </a:r>
            <a:r>
              <a:rPr lang="id-ID" sz="3600" b="1" dirty="0" smtClean="0">
                <a:latin typeface="Berlin Sans FB" pitchFamily="34" charset="0"/>
              </a:rPr>
              <a:t>Lingkungan</a:t>
            </a:r>
            <a:endParaRPr lang="id-ID" sz="36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03341"/>
            <a:ext cx="8229600" cy="4911741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Merupakan </a:t>
            </a:r>
            <a:r>
              <a:rPr lang="id-ID" dirty="0"/>
              <a:t>faktor-faktor sosial dan fisik eksternal pada individu, sering di luar kendali </a:t>
            </a:r>
            <a:r>
              <a:rPr lang="id-ID" dirty="0" smtClean="0"/>
              <a:t>pribadinya </a:t>
            </a:r>
            <a:r>
              <a:rPr lang="id-ID" dirty="0"/>
              <a:t>yang dapat dimodifikasi untuk mendukung perilaku atau mempengaruhi hasil </a:t>
            </a:r>
            <a:r>
              <a:rPr lang="id-ID" dirty="0" smtClean="0"/>
              <a:t>kesehatan. </a:t>
            </a:r>
            <a:r>
              <a:rPr lang="id-ID" dirty="0"/>
              <a:t>Memodifikasi faktor lingkungan biasanya memerlukan strategi lain selain </a:t>
            </a:r>
            <a:r>
              <a:rPr lang="id-ID" dirty="0" smtClean="0"/>
              <a:t>pendidikan. </a:t>
            </a: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>
                <a:latin typeface="Berlin Sans FB" pitchFamily="34" charset="0"/>
              </a:rPr>
              <a:t>Tujuan </a:t>
            </a:r>
            <a:r>
              <a:rPr lang="id-ID" sz="3200" dirty="0" smtClean="0">
                <a:latin typeface="Berlin Sans FB" pitchFamily="34" charset="0"/>
                <a:cs typeface="Aharoni" pitchFamily="2" charset="-79"/>
              </a:rPr>
              <a:t>Diagnosis Perilaku dan Lingkungan :</a:t>
            </a:r>
            <a:endParaRPr lang="id-ID" sz="32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Untuk mengidentifikasi </a:t>
            </a:r>
            <a:r>
              <a:rPr lang="id-ID" dirty="0"/>
              <a:t>faktor-faktor yang berkontribusi pada masalah kesehatan yang menarik</a:t>
            </a:r>
            <a:r>
              <a:rPr lang="id-ID" dirty="0" smtClean="0"/>
              <a:t>. </a:t>
            </a:r>
          </a:p>
          <a:p>
            <a:pPr>
              <a:buNone/>
            </a:pPr>
            <a:r>
              <a:rPr lang="id-ID" dirty="0" smtClean="0">
                <a:latin typeface="Berlin Sans FB" pitchFamily="34" charset="0"/>
              </a:rPr>
              <a:t>Tahapan </a:t>
            </a:r>
            <a:r>
              <a:rPr lang="id-ID" dirty="0">
                <a:latin typeface="Berlin Sans FB" pitchFamily="34" charset="0"/>
                <a:cs typeface="Aharoni" pitchFamily="2" charset="-79"/>
              </a:rPr>
              <a:t>Diagnosis </a:t>
            </a:r>
            <a:r>
              <a:rPr lang="id-ID" dirty="0" smtClean="0">
                <a:latin typeface="Berlin Sans FB" pitchFamily="34" charset="0"/>
                <a:cs typeface="Aharoni" pitchFamily="2" charset="-79"/>
              </a:rPr>
              <a:t>Perilaku </a:t>
            </a:r>
            <a:r>
              <a:rPr lang="id-ID" dirty="0">
                <a:latin typeface="Berlin Sans FB" pitchFamily="34" charset="0"/>
                <a:cs typeface="Aharoni" pitchFamily="2" charset="-79"/>
              </a:rPr>
              <a:t>dan Lingkungan </a:t>
            </a:r>
            <a:r>
              <a:rPr lang="id-ID" dirty="0" smtClean="0">
                <a:latin typeface="Berlin Sans FB" pitchFamily="34" charset="0"/>
                <a:cs typeface="Aharoni" pitchFamily="2" charset="-79"/>
              </a:rPr>
              <a:t>: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id-ID" dirty="0"/>
              <a:t>Memisahkan faktor perilaku dan non-perilaku penyebab timbulnya masalah kesehatan.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id-ID" dirty="0" smtClean="0"/>
              <a:t>Mengidentifikasi perilaku yang dapat men cegah timbulnya masalah kesehatan dan mengeliminasi faktor non-perilaku yang tidak dapat diubah</a:t>
            </a:r>
          </a:p>
          <a:p>
            <a:pPr marL="514350" indent="-514350" algn="just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2800" b="1" dirty="0" smtClean="0">
                <a:latin typeface="Cordia New" pitchFamily="34" charset="-34"/>
                <a:cs typeface="Cordia New" pitchFamily="34" charset="-34"/>
              </a:rPr>
              <a:t>Con’t..</a:t>
            </a:r>
            <a:endParaRPr lang="id-ID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marL="514350" lvl="0" indent="-514350" algn="just">
              <a:buNone/>
            </a:pPr>
            <a:r>
              <a:rPr lang="id-ID" dirty="0" smtClean="0"/>
              <a:t>c.	</a:t>
            </a:r>
            <a:r>
              <a:rPr lang="id-ID" dirty="0"/>
              <a:t>Urutkan faktor perilaku dan lingkungan berdasarkan besarnya pengaruh terhadap masalah kesehatan.</a:t>
            </a:r>
          </a:p>
          <a:p>
            <a:pPr marL="514350" lvl="0" indent="-514350" algn="just">
              <a:buNone/>
            </a:pPr>
            <a:r>
              <a:rPr lang="id-ID" dirty="0" smtClean="0"/>
              <a:t>d.	</a:t>
            </a:r>
            <a:r>
              <a:rPr lang="id-ID" dirty="0"/>
              <a:t>Urutkan faktor perilaku dan lingkungan berdasarkan kemungkinan untuk diubah.</a:t>
            </a:r>
          </a:p>
          <a:p>
            <a:pPr marL="514350" lvl="0" indent="-514350" algn="just">
              <a:buNone/>
            </a:pPr>
            <a:r>
              <a:rPr lang="id-ID" dirty="0" smtClean="0"/>
              <a:t>e. 	</a:t>
            </a:r>
            <a:r>
              <a:rPr lang="id-ID" dirty="0"/>
              <a:t>Tetapkan perilaku dan lingkungan yang menjadi sasaran program. Setelah itu tetapkan tujuan perubahan perilaku dan lingkungan yang ingin dicapai program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Berlin Sans FB Demi" pitchFamily="34" charset="0"/>
              </a:rPr>
              <a:t>Terimakasih...</a:t>
            </a:r>
            <a:endParaRPr lang="id-ID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103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Fase 3 Diagnosis Perilaku dan Lingkungan</vt:lpstr>
      <vt:lpstr>Diagnosis Perilaku dan Lingkungan </vt:lpstr>
      <vt:lpstr>      Indikator lingkungan yang digunakan :</vt:lpstr>
      <vt:lpstr>Determinan Perilaku</vt:lpstr>
      <vt:lpstr>Determinan Lingkungan</vt:lpstr>
      <vt:lpstr>Tujuan Diagnosis Perilaku dan Lingkungan :</vt:lpstr>
      <vt:lpstr>Con’t..</vt:lpstr>
      <vt:lpstr>Terimakasih...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 3 Diagnosis Perilaku dan Lingkungan</dc:title>
  <dc:creator>Elok F</dc:creator>
  <cp:lastModifiedBy>Lenovo</cp:lastModifiedBy>
  <cp:revision>7</cp:revision>
  <dcterms:created xsi:type="dcterms:W3CDTF">2012-10-03T05:08:18Z</dcterms:created>
  <dcterms:modified xsi:type="dcterms:W3CDTF">2013-10-27T06:00:14Z</dcterms:modified>
</cp:coreProperties>
</file>